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Default Extension="xlsm" ContentType="application/vnd.ms-excel.sheet.macroEnabled.12"/>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4"/>
    <p:sldMasterId id="2147483808" r:id="rId5"/>
    <p:sldMasterId id="2147483811" r:id="rId6"/>
    <p:sldMasterId id="2147483833" r:id="rId7"/>
    <p:sldMasterId id="2147483845" r:id="rId8"/>
    <p:sldMasterId id="2147483855" r:id="rId9"/>
    <p:sldMasterId id="2147483869" r:id="rId10"/>
    <p:sldMasterId id="2147483871" r:id="rId11"/>
  </p:sldMasterIdLst>
  <p:notesMasterIdLst>
    <p:notesMasterId r:id="rId88"/>
  </p:notesMasterIdLst>
  <p:handoutMasterIdLst>
    <p:handoutMasterId r:id="rId89"/>
  </p:handoutMasterIdLst>
  <p:sldIdLst>
    <p:sldId id="262" r:id="rId12"/>
    <p:sldId id="661" r:id="rId13"/>
    <p:sldId id="590" r:id="rId14"/>
    <p:sldId id="327" r:id="rId15"/>
    <p:sldId id="329" r:id="rId16"/>
    <p:sldId id="591" r:id="rId17"/>
    <p:sldId id="330" r:id="rId18"/>
    <p:sldId id="347" r:id="rId19"/>
    <p:sldId id="592" r:id="rId20"/>
    <p:sldId id="479" r:id="rId21"/>
    <p:sldId id="593" r:id="rId22"/>
    <p:sldId id="594" r:id="rId23"/>
    <p:sldId id="489" r:id="rId24"/>
    <p:sldId id="427" r:id="rId25"/>
    <p:sldId id="595" r:id="rId26"/>
    <p:sldId id="596" r:id="rId27"/>
    <p:sldId id="597" r:id="rId28"/>
    <p:sldId id="598" r:id="rId29"/>
    <p:sldId id="601" r:id="rId30"/>
    <p:sldId id="599" r:id="rId31"/>
    <p:sldId id="602" r:id="rId32"/>
    <p:sldId id="604" r:id="rId33"/>
    <p:sldId id="605" r:id="rId34"/>
    <p:sldId id="606" r:id="rId35"/>
    <p:sldId id="608" r:id="rId36"/>
    <p:sldId id="607" r:id="rId37"/>
    <p:sldId id="609" r:id="rId38"/>
    <p:sldId id="610" r:id="rId39"/>
    <p:sldId id="611" r:id="rId40"/>
    <p:sldId id="613" r:id="rId41"/>
    <p:sldId id="612" r:id="rId42"/>
    <p:sldId id="614" r:id="rId43"/>
    <p:sldId id="615" r:id="rId44"/>
    <p:sldId id="653" r:id="rId45"/>
    <p:sldId id="616" r:id="rId46"/>
    <p:sldId id="617" r:id="rId47"/>
    <p:sldId id="619" r:id="rId48"/>
    <p:sldId id="620" r:id="rId49"/>
    <p:sldId id="621" r:id="rId50"/>
    <p:sldId id="622" r:id="rId51"/>
    <p:sldId id="623" r:id="rId52"/>
    <p:sldId id="624" r:id="rId53"/>
    <p:sldId id="628" r:id="rId54"/>
    <p:sldId id="654" r:id="rId55"/>
    <p:sldId id="655" r:id="rId56"/>
    <p:sldId id="631" r:id="rId57"/>
    <p:sldId id="632" r:id="rId58"/>
    <p:sldId id="633" r:id="rId59"/>
    <p:sldId id="636" r:id="rId60"/>
    <p:sldId id="638" r:id="rId61"/>
    <p:sldId id="639" r:id="rId62"/>
    <p:sldId id="640" r:id="rId63"/>
    <p:sldId id="642" r:id="rId64"/>
    <p:sldId id="643" r:id="rId65"/>
    <p:sldId id="645" r:id="rId66"/>
    <p:sldId id="646" r:id="rId67"/>
    <p:sldId id="647" r:id="rId68"/>
    <p:sldId id="649" r:id="rId69"/>
    <p:sldId id="650" r:id="rId70"/>
    <p:sldId id="651" r:id="rId71"/>
    <p:sldId id="652" r:id="rId72"/>
    <p:sldId id="658" r:id="rId73"/>
    <p:sldId id="525" r:id="rId74"/>
    <p:sldId id="538" r:id="rId75"/>
    <p:sldId id="531" r:id="rId76"/>
    <p:sldId id="656" r:id="rId77"/>
    <p:sldId id="657" r:id="rId78"/>
    <p:sldId id="559" r:id="rId79"/>
    <p:sldId id="662" r:id="rId80"/>
    <p:sldId id="537" r:id="rId81"/>
    <p:sldId id="569" r:id="rId82"/>
    <p:sldId id="571" r:id="rId83"/>
    <p:sldId id="536" r:id="rId84"/>
    <p:sldId id="663" r:id="rId85"/>
    <p:sldId id="457" r:id="rId86"/>
    <p:sldId id="260" r:id="rId87"/>
  </p:sldIdLst>
  <p:sldSz cx="9144000" cy="5143500" type="screen16x9"/>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5613" indent="1588" algn="l" rtl="0" fontAlgn="base">
      <a:spcBef>
        <a:spcPct val="0"/>
      </a:spcBef>
      <a:spcAft>
        <a:spcPct val="0"/>
      </a:spcAft>
      <a:defRPr kern="1200">
        <a:solidFill>
          <a:schemeClr val="tx1"/>
        </a:solidFill>
        <a:latin typeface="Calibri" pitchFamily="34" charset="0"/>
        <a:ea typeface="宋体" pitchFamily="2" charset="-122"/>
        <a:cs typeface="+mn-cs"/>
      </a:defRPr>
    </a:lvl2pPr>
    <a:lvl3pPr marL="912813" indent="1588" algn="l" rtl="0" fontAlgn="base">
      <a:spcBef>
        <a:spcPct val="0"/>
      </a:spcBef>
      <a:spcAft>
        <a:spcPct val="0"/>
      </a:spcAft>
      <a:defRPr kern="1200">
        <a:solidFill>
          <a:schemeClr val="tx1"/>
        </a:solidFill>
        <a:latin typeface="Calibri" pitchFamily="34" charset="0"/>
        <a:ea typeface="宋体" pitchFamily="2" charset="-122"/>
        <a:cs typeface="+mn-cs"/>
      </a:defRPr>
    </a:lvl3pPr>
    <a:lvl4pPr marL="1370013" indent="1588" algn="l" rtl="0" fontAlgn="base">
      <a:spcBef>
        <a:spcPct val="0"/>
      </a:spcBef>
      <a:spcAft>
        <a:spcPct val="0"/>
      </a:spcAft>
      <a:defRPr kern="1200">
        <a:solidFill>
          <a:schemeClr val="tx1"/>
        </a:solidFill>
        <a:latin typeface="Calibri" pitchFamily="34" charset="0"/>
        <a:ea typeface="宋体" pitchFamily="2" charset="-122"/>
        <a:cs typeface="+mn-cs"/>
      </a:defRPr>
    </a:lvl4pPr>
    <a:lvl5pPr marL="1827213" indent="1588"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8DB3E2"/>
    <a:srgbClr val="663300"/>
    <a:srgbClr val="33CCFF"/>
    <a:srgbClr val="66CCFF"/>
    <a:srgbClr val="0000FF"/>
    <a:srgbClr val="F1F0F4"/>
    <a:srgbClr val="BF3A3B"/>
    <a:srgbClr val="BFB2E4"/>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80512" autoAdjust="0"/>
  </p:normalViewPr>
  <p:slideViewPr>
    <p:cSldViewPr snapToGrid="0">
      <p:cViewPr>
        <p:scale>
          <a:sx n="100" d="100"/>
          <a:sy n="100" d="100"/>
        </p:scale>
        <p:origin x="-240" y="-432"/>
      </p:cViewPr>
      <p:guideLst>
        <p:guide orient="horz" pos="248"/>
        <p:guide orient="horz" pos="2861"/>
        <p:guide orient="horz" pos="90"/>
        <p:guide orient="horz" pos="416"/>
        <p:guide orient="horz" pos="582"/>
        <p:guide orient="horz" pos="2939"/>
        <p:guide orient="horz" pos="180"/>
        <p:guide orient="horz" pos="3239"/>
        <p:guide pos="5567"/>
        <p:guide pos="208"/>
        <p:guide pos="106"/>
        <p:guide pos="5368"/>
        <p:guide pos="416"/>
      </p:guideLst>
    </p:cSldViewPr>
  </p:slideViewPr>
  <p:outlineViewPr>
    <p:cViewPr>
      <p:scale>
        <a:sx n="33" d="100"/>
        <a:sy n="33" d="100"/>
      </p:scale>
      <p:origin x="12" y="2346"/>
    </p:cViewPr>
  </p:outlineViewPr>
  <p:notesTextViewPr>
    <p:cViewPr>
      <p:scale>
        <a:sx n="1" d="1"/>
        <a:sy n="1" d="1"/>
      </p:scale>
      <p:origin x="0" y="0"/>
    </p:cViewPr>
  </p:notesTextViewPr>
  <p:sorterViewPr>
    <p:cViewPr>
      <p:scale>
        <a:sx n="100" d="100"/>
        <a:sy n="100" d="100"/>
      </p:scale>
      <p:origin x="0" y="18540"/>
    </p:cViewPr>
  </p:sorterViewPr>
  <p:notesViewPr>
    <p:cSldViewPr snapToGrid="0">
      <p:cViewPr varScale="1">
        <p:scale>
          <a:sx n="74" d="100"/>
          <a:sy n="74" d="100"/>
        </p:scale>
        <p:origin x="-3312"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presProps" Target="pres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1AE45-3195-4DC5-AB88-F4A1A605364F}" type="doc">
      <dgm:prSet loTypeId="urn:microsoft.com/office/officeart/2005/8/layout/process5" loCatId="process" qsTypeId="urn:microsoft.com/office/officeart/2005/8/quickstyle/simple2" qsCatId="simple" csTypeId="urn:microsoft.com/office/officeart/2005/8/colors/accent1_1" csCatId="accent1" phldr="1"/>
      <dgm:spPr/>
      <dgm:t>
        <a:bodyPr/>
        <a:lstStyle/>
        <a:p>
          <a:endParaRPr lang="zh-CN" altLang="en-US"/>
        </a:p>
      </dgm:t>
    </dgm:pt>
    <dgm:pt modelId="{9BF931A3-8A7C-4DE5-9E0A-37098290F188}">
      <dgm:prSet phldrT="[文本]" custT="1"/>
      <dgm:spPr/>
      <dgm:t>
        <a:bodyPr/>
        <a:lstStyle/>
        <a:p>
          <a:pPr algn="ctr"/>
          <a:r>
            <a:rPr lang="en-US" altLang="zh-CN" sz="1200" b="1" dirty="0" smtClean="0">
              <a:latin typeface="Arial" pitchFamily="34" charset="0"/>
              <a:cs typeface="Arial" pitchFamily="34" charset="0"/>
            </a:rPr>
            <a:t>Product model</a:t>
          </a:r>
          <a:endParaRPr lang="zh-CN" altLang="en-US" sz="1200" b="1" dirty="0">
            <a:latin typeface="Arial" pitchFamily="34" charset="0"/>
            <a:cs typeface="Arial" pitchFamily="34" charset="0"/>
          </a:endParaRPr>
        </a:p>
      </dgm:t>
    </dgm:pt>
    <dgm:pt modelId="{5F44A663-5D70-4525-AAE7-07DA4FC65F42}" type="parTrans" cxnId="{FA5F00F4-6940-4342-99EC-56C8C7045014}">
      <dgm:prSet/>
      <dgm:spPr/>
      <dgm:t>
        <a:bodyPr/>
        <a:lstStyle/>
        <a:p>
          <a:endParaRPr lang="zh-CN" altLang="en-US" sz="1200" b="1">
            <a:latin typeface="Georgia" pitchFamily="18" charset="0"/>
          </a:endParaRPr>
        </a:p>
      </dgm:t>
    </dgm:pt>
    <dgm:pt modelId="{59B8656F-8B8E-4B2B-8EE5-AB339B84D462}" type="sibTrans" cxnId="{FA5F00F4-6940-4342-99EC-56C8C7045014}">
      <dgm:prSet custT="1"/>
      <dgm:spPr/>
      <dgm:t>
        <a:bodyPr/>
        <a:lstStyle/>
        <a:p>
          <a:endParaRPr lang="zh-CN" altLang="en-US" sz="1200" b="1">
            <a:latin typeface="Georgia" pitchFamily="18" charset="0"/>
          </a:endParaRPr>
        </a:p>
      </dgm:t>
    </dgm:pt>
    <dgm:pt modelId="{17357BE1-47CD-42FC-867F-148178AF97B8}">
      <dgm:prSet phldrT="[文本]" custT="1"/>
      <dgm:spPr/>
      <dgm:t>
        <a:bodyPr/>
        <a:lstStyle/>
        <a:p>
          <a:r>
            <a:rPr lang="en-US" altLang="zh-CN" sz="1200" b="1" dirty="0" smtClean="0">
              <a:latin typeface="Arial" pitchFamily="34" charset="0"/>
              <a:cs typeface="Arial" pitchFamily="34" charset="0"/>
            </a:rPr>
            <a:t>Fiber</a:t>
          </a:r>
          <a:endParaRPr lang="zh-CN" altLang="en-US" sz="1200" b="1" dirty="0">
            <a:latin typeface="Arial" pitchFamily="34" charset="0"/>
            <a:cs typeface="Arial" pitchFamily="34" charset="0"/>
          </a:endParaRPr>
        </a:p>
      </dgm:t>
    </dgm:pt>
    <dgm:pt modelId="{281A3597-8B09-46DC-8930-AF3715C0532D}" type="parTrans" cxnId="{556CE005-AAF9-4C93-8C28-22FF8D674D97}">
      <dgm:prSet/>
      <dgm:spPr/>
      <dgm:t>
        <a:bodyPr/>
        <a:lstStyle/>
        <a:p>
          <a:endParaRPr lang="zh-CN" altLang="en-US" sz="1200" b="1">
            <a:latin typeface="Georgia" pitchFamily="18" charset="0"/>
          </a:endParaRPr>
        </a:p>
      </dgm:t>
    </dgm:pt>
    <dgm:pt modelId="{2D80A782-34A4-4E4F-9144-95FE6490CE20}" type="sibTrans" cxnId="{556CE005-AAF9-4C93-8C28-22FF8D674D97}">
      <dgm:prSet/>
      <dgm:spPr/>
      <dgm:t>
        <a:bodyPr/>
        <a:lstStyle/>
        <a:p>
          <a:endParaRPr lang="zh-CN" altLang="en-US" sz="1200" b="1">
            <a:latin typeface="Georgia" pitchFamily="18" charset="0"/>
          </a:endParaRPr>
        </a:p>
      </dgm:t>
    </dgm:pt>
    <dgm:pt modelId="{33021038-9C9D-491B-BDAF-5C11DB6ED9E5}">
      <dgm:prSet phldrT="[文本]" custT="1"/>
      <dgm:spPr/>
      <dgm:t>
        <a:bodyPr anchor="b"/>
        <a:lstStyle/>
        <a:p>
          <a:pPr>
            <a:lnSpc>
              <a:spcPct val="150000"/>
            </a:lnSpc>
            <a:spcAft>
              <a:spcPts val="0"/>
            </a:spcAft>
          </a:pPr>
          <a:r>
            <a:rPr lang="en-US" altLang="zh-CN" sz="1200" b="1" dirty="0" err="1" smtClean="0">
              <a:latin typeface="Arial" pitchFamily="34" charset="0"/>
              <a:cs typeface="Arial" pitchFamily="34" charset="0"/>
            </a:rPr>
            <a:t>Subcard</a:t>
          </a:r>
          <a:endParaRPr lang="en-US" sz="1200" b="1" dirty="0" smtClean="0">
            <a:latin typeface="Arial" pitchFamily="34" charset="0"/>
            <a:cs typeface="Arial" pitchFamily="34" charset="0"/>
          </a:endParaRPr>
        </a:p>
        <a:p>
          <a:pPr>
            <a:lnSpc>
              <a:spcPct val="150000"/>
            </a:lnSpc>
            <a:spcAft>
              <a:spcPts val="0"/>
            </a:spcAft>
          </a:pPr>
          <a:r>
            <a:rPr lang="en-US" altLang="zh-CN" sz="1000" b="1" dirty="0" smtClean="0">
              <a:latin typeface="Arial" pitchFamily="34" charset="0"/>
              <a:cs typeface="Arial" pitchFamily="34" charset="0"/>
            </a:rPr>
            <a:t>(includes stack card)</a:t>
          </a:r>
        </a:p>
      </dgm:t>
    </dgm:pt>
    <dgm:pt modelId="{AF6896E8-FB0F-4BF6-89EA-58620158441B}" type="parTrans" cxnId="{8E8856DE-8D99-4415-BC98-4CF083420308}">
      <dgm:prSet/>
      <dgm:spPr/>
      <dgm:t>
        <a:bodyPr/>
        <a:lstStyle/>
        <a:p>
          <a:endParaRPr lang="zh-CN" altLang="en-US" sz="1200" b="1">
            <a:latin typeface="Georgia" pitchFamily="18" charset="0"/>
          </a:endParaRPr>
        </a:p>
      </dgm:t>
    </dgm:pt>
    <dgm:pt modelId="{A5D14B57-3764-4C9F-8F39-A1B7D9A73082}" type="sibTrans" cxnId="{8E8856DE-8D99-4415-BC98-4CF083420308}">
      <dgm:prSet custT="1"/>
      <dgm:spPr/>
      <dgm:t>
        <a:bodyPr/>
        <a:lstStyle/>
        <a:p>
          <a:endParaRPr lang="zh-CN" altLang="en-US" sz="1200" b="1">
            <a:latin typeface="Georgia" pitchFamily="18" charset="0"/>
          </a:endParaRPr>
        </a:p>
      </dgm:t>
    </dgm:pt>
    <dgm:pt modelId="{05EF983B-E41D-46F8-A238-861544C57B99}">
      <dgm:prSet phldrT="[文本]" custT="1"/>
      <dgm:spPr/>
      <dgm:t>
        <a:bodyPr/>
        <a:lstStyle/>
        <a:p>
          <a:r>
            <a:rPr lang="en-US" altLang="zh-CN" sz="1200" b="1" dirty="0" smtClean="0">
              <a:latin typeface="Arial" pitchFamily="34" charset="0"/>
              <a:cs typeface="Arial" pitchFamily="34" charset="0"/>
            </a:rPr>
            <a:t>Power</a:t>
          </a:r>
          <a:r>
            <a:rPr lang="en-US" altLang="zh-CN" sz="1200" b="1" baseline="0" dirty="0" smtClean="0">
              <a:latin typeface="Arial" pitchFamily="34" charset="0"/>
              <a:cs typeface="Arial" pitchFamily="34" charset="0"/>
            </a:rPr>
            <a:t> supply</a:t>
          </a:r>
          <a:endParaRPr lang="zh-CN" altLang="en-US" sz="1200" b="1" dirty="0">
            <a:latin typeface="Arial" pitchFamily="34" charset="0"/>
            <a:cs typeface="Arial" pitchFamily="34" charset="0"/>
          </a:endParaRPr>
        </a:p>
      </dgm:t>
    </dgm:pt>
    <dgm:pt modelId="{FFC78522-5ACE-434F-BBB5-103F94FE06E9}" type="parTrans" cxnId="{50D1B423-C965-4F6C-91C8-A8B075A398F4}">
      <dgm:prSet/>
      <dgm:spPr/>
      <dgm:t>
        <a:bodyPr/>
        <a:lstStyle/>
        <a:p>
          <a:endParaRPr lang="zh-CN" altLang="en-US" sz="1200" b="1">
            <a:latin typeface="Georgia" pitchFamily="18" charset="0"/>
          </a:endParaRPr>
        </a:p>
      </dgm:t>
    </dgm:pt>
    <dgm:pt modelId="{C9EE275A-A513-43D7-91AE-32C1493FB804}" type="sibTrans" cxnId="{50D1B423-C965-4F6C-91C8-A8B075A398F4}">
      <dgm:prSet custT="1"/>
      <dgm:spPr/>
      <dgm:t>
        <a:bodyPr/>
        <a:lstStyle/>
        <a:p>
          <a:endParaRPr lang="zh-CN" altLang="en-US" sz="1200" b="1">
            <a:latin typeface="Georgia" pitchFamily="18" charset="0"/>
          </a:endParaRPr>
        </a:p>
      </dgm:t>
    </dgm:pt>
    <dgm:pt modelId="{442E8FCE-52D2-48AB-B2AA-4F5D2C080B8B}">
      <dgm:prSet phldrT="[文本]" custT="1"/>
      <dgm:spPr/>
      <dgm:t>
        <a:bodyPr/>
        <a:lstStyle/>
        <a:p>
          <a:pPr algn="ctr"/>
          <a:r>
            <a:rPr lang="en-US" altLang="zh-CN" sz="1200" b="1" dirty="0" smtClean="0">
              <a:latin typeface="Arial" pitchFamily="34" charset="0"/>
              <a:cs typeface="Arial" pitchFamily="34" charset="0"/>
            </a:rPr>
            <a:t>LI  SI  EI  HI</a:t>
          </a:r>
          <a:endParaRPr lang="zh-CN" altLang="en-US" sz="1200" b="1" dirty="0">
            <a:latin typeface="Arial" pitchFamily="34" charset="0"/>
            <a:cs typeface="Arial" pitchFamily="34" charset="0"/>
          </a:endParaRPr>
        </a:p>
      </dgm:t>
    </dgm:pt>
    <dgm:pt modelId="{38A6596B-5671-433D-9AC6-F10667D4A638}" type="parTrans" cxnId="{1AE38A05-0749-4B11-B708-F8CFB0DD10EC}">
      <dgm:prSet/>
      <dgm:spPr/>
      <dgm:t>
        <a:bodyPr/>
        <a:lstStyle/>
        <a:p>
          <a:endParaRPr lang="zh-CN" altLang="en-US" sz="1200" b="1">
            <a:latin typeface="Georgia" pitchFamily="18" charset="0"/>
          </a:endParaRPr>
        </a:p>
      </dgm:t>
    </dgm:pt>
    <dgm:pt modelId="{65F2723A-EF3B-4783-B2FE-F5DF9F02CBA5}" type="sibTrans" cxnId="{1AE38A05-0749-4B11-B708-F8CFB0DD10EC}">
      <dgm:prSet/>
      <dgm:spPr/>
      <dgm:t>
        <a:bodyPr/>
        <a:lstStyle/>
        <a:p>
          <a:endParaRPr lang="zh-CN" altLang="en-US" sz="1200" b="1">
            <a:latin typeface="Georgia" pitchFamily="18" charset="0"/>
          </a:endParaRPr>
        </a:p>
      </dgm:t>
    </dgm:pt>
    <dgm:pt modelId="{8A3B0CD1-DDA7-45F1-A74C-838F67C14157}">
      <dgm:prSet phldrT="[文本]" custT="1"/>
      <dgm:spPr/>
      <dgm:t>
        <a:bodyPr/>
        <a:lstStyle/>
        <a:p>
          <a:r>
            <a:rPr lang="en-US" altLang="zh-CN" sz="1200" dirty="0" smtClean="0">
              <a:latin typeface="Arial"/>
            </a:rPr>
            <a:t>Auxiliaries</a:t>
          </a:r>
          <a:endParaRPr lang="zh-CN" altLang="en-US" sz="1200" b="1" dirty="0">
            <a:latin typeface="Georgia" pitchFamily="18" charset="0"/>
          </a:endParaRPr>
        </a:p>
      </dgm:t>
    </dgm:pt>
    <dgm:pt modelId="{FE5F102D-012D-4BAA-8E37-6E4923707CAD}" type="parTrans" cxnId="{67E99F55-7A4B-4E8C-A2DD-4A16297F6455}">
      <dgm:prSet/>
      <dgm:spPr/>
      <dgm:t>
        <a:bodyPr/>
        <a:lstStyle/>
        <a:p>
          <a:endParaRPr lang="zh-CN" altLang="en-US" sz="1200" b="1">
            <a:latin typeface="Georgia" pitchFamily="18" charset="0"/>
          </a:endParaRPr>
        </a:p>
      </dgm:t>
    </dgm:pt>
    <dgm:pt modelId="{6BF04E83-BE61-4186-A009-B87CC749D7E7}" type="sibTrans" cxnId="{67E99F55-7A4B-4E8C-A2DD-4A16297F6455}">
      <dgm:prSet custT="1"/>
      <dgm:spPr/>
      <dgm:t>
        <a:bodyPr/>
        <a:lstStyle/>
        <a:p>
          <a:endParaRPr lang="zh-CN" altLang="en-US" sz="1200" b="1">
            <a:latin typeface="Georgia" pitchFamily="18" charset="0"/>
          </a:endParaRPr>
        </a:p>
      </dgm:t>
    </dgm:pt>
    <dgm:pt modelId="{C2838D79-5082-4C93-AA1B-17F5227C4356}">
      <dgm:prSet phldrT="[文本]" custT="1"/>
      <dgm:spPr/>
      <dgm:t>
        <a:bodyPr/>
        <a:lstStyle/>
        <a:p>
          <a:r>
            <a:rPr lang="en-US" altLang="zh-CN" sz="1100" b="1" dirty="0" smtClean="0">
              <a:latin typeface="Arial" pitchFamily="34" charset="0"/>
              <a:cs typeface="Arial" pitchFamily="34" charset="0"/>
            </a:rPr>
            <a:t>Optical module</a:t>
          </a:r>
          <a:endParaRPr lang="zh-CN" altLang="en-US" sz="1100" b="1" dirty="0">
            <a:latin typeface="Arial" pitchFamily="34" charset="0"/>
            <a:cs typeface="Arial" pitchFamily="34" charset="0"/>
          </a:endParaRPr>
        </a:p>
      </dgm:t>
    </dgm:pt>
    <dgm:pt modelId="{01A93128-FFFF-467E-922C-A573A78FF0FD}" type="sibTrans" cxnId="{FADC1AA5-CBD8-4A8C-9329-8D9F942D1582}">
      <dgm:prSet custT="1"/>
      <dgm:spPr/>
      <dgm:t>
        <a:bodyPr/>
        <a:lstStyle/>
        <a:p>
          <a:endParaRPr lang="zh-CN" altLang="en-US" sz="1200" b="1">
            <a:latin typeface="Georgia" pitchFamily="18" charset="0"/>
          </a:endParaRPr>
        </a:p>
      </dgm:t>
    </dgm:pt>
    <dgm:pt modelId="{0E71BA9E-F148-425E-8C08-61D539C4C1A1}" type="parTrans" cxnId="{FADC1AA5-CBD8-4A8C-9329-8D9F942D1582}">
      <dgm:prSet/>
      <dgm:spPr/>
      <dgm:t>
        <a:bodyPr/>
        <a:lstStyle/>
        <a:p>
          <a:endParaRPr lang="zh-CN" altLang="en-US" sz="1200" b="1">
            <a:latin typeface="Georgia" pitchFamily="18" charset="0"/>
          </a:endParaRPr>
        </a:p>
      </dgm:t>
    </dgm:pt>
    <dgm:pt modelId="{F025C7E5-6E2B-4C26-822E-54FCEA45A1A4}" type="pres">
      <dgm:prSet presAssocID="{2F71AE45-3195-4DC5-AB88-F4A1A605364F}" presName="diagram" presStyleCnt="0">
        <dgm:presLayoutVars>
          <dgm:dir/>
          <dgm:resizeHandles val="exact"/>
        </dgm:presLayoutVars>
      </dgm:prSet>
      <dgm:spPr/>
      <dgm:t>
        <a:bodyPr/>
        <a:lstStyle/>
        <a:p>
          <a:endParaRPr lang="zh-CN" altLang="en-US"/>
        </a:p>
      </dgm:t>
    </dgm:pt>
    <dgm:pt modelId="{4527BE69-2A6F-4ED4-B31D-AAE0C2F4B517}" type="pres">
      <dgm:prSet presAssocID="{9BF931A3-8A7C-4DE5-9E0A-37098290F188}" presName="node" presStyleLbl="node1" presStyleIdx="0" presStyleCnt="6" custScaleX="243191" custLinFactX="-69216" custLinFactNeighborX="-100000" custLinFactNeighborY="31316">
        <dgm:presLayoutVars>
          <dgm:bulletEnabled val="1"/>
        </dgm:presLayoutVars>
      </dgm:prSet>
      <dgm:spPr/>
      <dgm:t>
        <a:bodyPr/>
        <a:lstStyle/>
        <a:p>
          <a:endParaRPr lang="zh-CN" altLang="en-US"/>
        </a:p>
      </dgm:t>
    </dgm:pt>
    <dgm:pt modelId="{0AFA39FA-AB4A-4CDE-B695-91C79DE7688A}" type="pres">
      <dgm:prSet presAssocID="{59B8656F-8B8E-4B2B-8EE5-AB339B84D462}" presName="sibTrans" presStyleLbl="sibTrans2D1" presStyleIdx="0" presStyleCnt="5"/>
      <dgm:spPr/>
      <dgm:t>
        <a:bodyPr/>
        <a:lstStyle/>
        <a:p>
          <a:endParaRPr lang="zh-CN" altLang="en-US"/>
        </a:p>
      </dgm:t>
    </dgm:pt>
    <dgm:pt modelId="{885B96C5-0BFE-479E-B19E-487A232D8AEE}" type="pres">
      <dgm:prSet presAssocID="{59B8656F-8B8E-4B2B-8EE5-AB339B84D462}" presName="connectorText" presStyleLbl="sibTrans2D1" presStyleIdx="0" presStyleCnt="5"/>
      <dgm:spPr/>
      <dgm:t>
        <a:bodyPr/>
        <a:lstStyle/>
        <a:p>
          <a:endParaRPr lang="zh-CN" altLang="en-US"/>
        </a:p>
      </dgm:t>
    </dgm:pt>
    <dgm:pt modelId="{7B2249A2-B346-4D8D-B1C8-EC6EC59E21FB}" type="pres">
      <dgm:prSet presAssocID="{33021038-9C9D-491B-BDAF-5C11DB6ED9E5}" presName="node" presStyleLbl="node1" presStyleIdx="1" presStyleCnt="6" custScaleX="243191" custLinFactX="-69216" custLinFactNeighborX="-100000" custLinFactNeighborY="30244">
        <dgm:presLayoutVars>
          <dgm:bulletEnabled val="1"/>
        </dgm:presLayoutVars>
      </dgm:prSet>
      <dgm:spPr/>
      <dgm:t>
        <a:bodyPr/>
        <a:lstStyle/>
        <a:p>
          <a:endParaRPr lang="zh-CN" altLang="en-US"/>
        </a:p>
      </dgm:t>
    </dgm:pt>
    <dgm:pt modelId="{D016DF7F-5373-4713-BCFD-534BCBEFF529}" type="pres">
      <dgm:prSet presAssocID="{A5D14B57-3764-4C9F-8F39-A1B7D9A73082}" presName="sibTrans" presStyleLbl="sibTrans2D1" presStyleIdx="1" presStyleCnt="5"/>
      <dgm:spPr/>
      <dgm:t>
        <a:bodyPr/>
        <a:lstStyle/>
        <a:p>
          <a:endParaRPr lang="zh-CN" altLang="en-US"/>
        </a:p>
      </dgm:t>
    </dgm:pt>
    <dgm:pt modelId="{AFE76DDC-3777-407A-924C-294DBB3CBFF8}" type="pres">
      <dgm:prSet presAssocID="{A5D14B57-3764-4C9F-8F39-A1B7D9A73082}" presName="connectorText" presStyleLbl="sibTrans2D1" presStyleIdx="1" presStyleCnt="5"/>
      <dgm:spPr/>
      <dgm:t>
        <a:bodyPr/>
        <a:lstStyle/>
        <a:p>
          <a:endParaRPr lang="zh-CN" altLang="en-US"/>
        </a:p>
      </dgm:t>
    </dgm:pt>
    <dgm:pt modelId="{3A8DAB43-64F6-42C5-AF4A-D0E49B0D0B0B}" type="pres">
      <dgm:prSet presAssocID="{05EF983B-E41D-46F8-A238-861544C57B99}" presName="node" presStyleLbl="node1" presStyleIdx="2" presStyleCnt="6" custScaleX="243191" custLinFactX="-69216" custLinFactNeighborX="-100000" custLinFactNeighborY="18949">
        <dgm:presLayoutVars>
          <dgm:bulletEnabled val="1"/>
        </dgm:presLayoutVars>
      </dgm:prSet>
      <dgm:spPr/>
      <dgm:t>
        <a:bodyPr/>
        <a:lstStyle/>
        <a:p>
          <a:endParaRPr lang="zh-CN" altLang="en-US"/>
        </a:p>
      </dgm:t>
    </dgm:pt>
    <dgm:pt modelId="{10E88656-EAB0-4B49-9883-84C7457BF2AB}" type="pres">
      <dgm:prSet presAssocID="{C9EE275A-A513-43D7-91AE-32C1493FB804}" presName="sibTrans" presStyleLbl="sibTrans2D1" presStyleIdx="2" presStyleCnt="5"/>
      <dgm:spPr/>
      <dgm:t>
        <a:bodyPr/>
        <a:lstStyle/>
        <a:p>
          <a:endParaRPr lang="zh-CN" altLang="en-US"/>
        </a:p>
      </dgm:t>
    </dgm:pt>
    <dgm:pt modelId="{4F67A6FF-370B-4A3A-A29D-55A6C80054F9}" type="pres">
      <dgm:prSet presAssocID="{C9EE275A-A513-43D7-91AE-32C1493FB804}" presName="connectorText" presStyleLbl="sibTrans2D1" presStyleIdx="2" presStyleCnt="5"/>
      <dgm:spPr/>
      <dgm:t>
        <a:bodyPr/>
        <a:lstStyle/>
        <a:p>
          <a:endParaRPr lang="zh-CN" altLang="en-US"/>
        </a:p>
      </dgm:t>
    </dgm:pt>
    <dgm:pt modelId="{F67F79D8-96BA-4BBF-9841-117FBCD9C431}" type="pres">
      <dgm:prSet presAssocID="{8A3B0CD1-DDA7-45F1-A74C-838F67C14157}" presName="node" presStyleLbl="node1" presStyleIdx="3" presStyleCnt="6" custScaleX="139179" custLinFactX="100000" custLinFactNeighborX="187118" custLinFactNeighborY="8188">
        <dgm:presLayoutVars>
          <dgm:bulletEnabled val="1"/>
        </dgm:presLayoutVars>
      </dgm:prSet>
      <dgm:spPr/>
      <dgm:t>
        <a:bodyPr/>
        <a:lstStyle/>
        <a:p>
          <a:endParaRPr lang="zh-CN" altLang="en-US"/>
        </a:p>
      </dgm:t>
    </dgm:pt>
    <dgm:pt modelId="{F49D0877-7B7A-4C1B-8C68-E99D92FBE4FE}" type="pres">
      <dgm:prSet presAssocID="{6BF04E83-BE61-4186-A009-B87CC749D7E7}" presName="sibTrans" presStyleLbl="sibTrans2D1" presStyleIdx="3" presStyleCnt="5"/>
      <dgm:spPr/>
      <dgm:t>
        <a:bodyPr/>
        <a:lstStyle/>
        <a:p>
          <a:endParaRPr lang="zh-CN" altLang="en-US"/>
        </a:p>
      </dgm:t>
    </dgm:pt>
    <dgm:pt modelId="{11C23931-EF12-4E94-AC86-47450D869BE4}" type="pres">
      <dgm:prSet presAssocID="{6BF04E83-BE61-4186-A009-B87CC749D7E7}" presName="connectorText" presStyleLbl="sibTrans2D1" presStyleIdx="3" presStyleCnt="5"/>
      <dgm:spPr/>
      <dgm:t>
        <a:bodyPr/>
        <a:lstStyle/>
        <a:p>
          <a:endParaRPr lang="zh-CN" altLang="en-US"/>
        </a:p>
      </dgm:t>
    </dgm:pt>
    <dgm:pt modelId="{273B52AE-E609-4356-AED0-ECE0CB2C7ADB}" type="pres">
      <dgm:prSet presAssocID="{C2838D79-5082-4C93-AA1B-17F5227C4356}" presName="node" presStyleLbl="node1" presStyleIdx="4" presStyleCnt="6" custScaleX="135104" custLinFactX="100000" custLinFactNeighborX="191193" custLinFactNeighborY="-2686">
        <dgm:presLayoutVars>
          <dgm:bulletEnabled val="1"/>
        </dgm:presLayoutVars>
      </dgm:prSet>
      <dgm:spPr/>
      <dgm:t>
        <a:bodyPr/>
        <a:lstStyle/>
        <a:p>
          <a:endParaRPr lang="zh-CN" altLang="en-US"/>
        </a:p>
      </dgm:t>
    </dgm:pt>
    <dgm:pt modelId="{7B133658-8F66-4E1F-96E6-E7701C5AE4F9}" type="pres">
      <dgm:prSet presAssocID="{01A93128-FFFF-467E-922C-A573A78FF0FD}" presName="sibTrans" presStyleLbl="sibTrans2D1" presStyleIdx="4" presStyleCnt="5"/>
      <dgm:spPr/>
      <dgm:t>
        <a:bodyPr/>
        <a:lstStyle/>
        <a:p>
          <a:endParaRPr lang="zh-CN" altLang="en-US"/>
        </a:p>
      </dgm:t>
    </dgm:pt>
    <dgm:pt modelId="{EA592863-485F-420A-A150-33756B42D62A}" type="pres">
      <dgm:prSet presAssocID="{01A93128-FFFF-467E-922C-A573A78FF0FD}" presName="connectorText" presStyleLbl="sibTrans2D1" presStyleIdx="4" presStyleCnt="5"/>
      <dgm:spPr/>
      <dgm:t>
        <a:bodyPr/>
        <a:lstStyle/>
        <a:p>
          <a:endParaRPr lang="zh-CN" altLang="en-US"/>
        </a:p>
      </dgm:t>
    </dgm:pt>
    <dgm:pt modelId="{9D745845-FB18-43CE-B5F7-D98FE84E2079}" type="pres">
      <dgm:prSet presAssocID="{17357BE1-47CD-42FC-867F-148178AF97B8}" presName="node" presStyleLbl="node1" presStyleIdx="5" presStyleCnt="6" custScaleX="243191" custLinFactX="-69216" custLinFactNeighborX="-100000" custLinFactNeighborY="-256">
        <dgm:presLayoutVars>
          <dgm:bulletEnabled val="1"/>
        </dgm:presLayoutVars>
      </dgm:prSet>
      <dgm:spPr/>
      <dgm:t>
        <a:bodyPr/>
        <a:lstStyle/>
        <a:p>
          <a:endParaRPr lang="zh-CN" altLang="en-US"/>
        </a:p>
      </dgm:t>
    </dgm:pt>
  </dgm:ptLst>
  <dgm:cxnLst>
    <dgm:cxn modelId="{76FAA436-AA16-43C4-ADC6-17C033A90305}" type="presOf" srcId="{C9EE275A-A513-43D7-91AE-32C1493FB804}" destId="{10E88656-EAB0-4B49-9883-84C7457BF2AB}" srcOrd="0" destOrd="0" presId="urn:microsoft.com/office/officeart/2005/8/layout/process5"/>
    <dgm:cxn modelId="{45FBAA91-BE1D-4B91-A5DC-BB63F81D58E3}" type="presOf" srcId="{442E8FCE-52D2-48AB-B2AA-4F5D2C080B8B}" destId="{4527BE69-2A6F-4ED4-B31D-AAE0C2F4B517}" srcOrd="0" destOrd="1" presId="urn:microsoft.com/office/officeart/2005/8/layout/process5"/>
    <dgm:cxn modelId="{5C79EAA9-9020-4A94-B66D-F51BE22F0C3C}" type="presOf" srcId="{A5D14B57-3764-4C9F-8F39-A1B7D9A73082}" destId="{AFE76DDC-3777-407A-924C-294DBB3CBFF8}" srcOrd="1" destOrd="0" presId="urn:microsoft.com/office/officeart/2005/8/layout/process5"/>
    <dgm:cxn modelId="{FA5F00F4-6940-4342-99EC-56C8C7045014}" srcId="{2F71AE45-3195-4DC5-AB88-F4A1A605364F}" destId="{9BF931A3-8A7C-4DE5-9E0A-37098290F188}" srcOrd="0" destOrd="0" parTransId="{5F44A663-5D70-4525-AAE7-07DA4FC65F42}" sibTransId="{59B8656F-8B8E-4B2B-8EE5-AB339B84D462}"/>
    <dgm:cxn modelId="{3BF9944B-F5EA-4BAF-A060-4E35D0B39593}" type="presOf" srcId="{9BF931A3-8A7C-4DE5-9E0A-37098290F188}" destId="{4527BE69-2A6F-4ED4-B31D-AAE0C2F4B517}" srcOrd="0" destOrd="0" presId="urn:microsoft.com/office/officeart/2005/8/layout/process5"/>
    <dgm:cxn modelId="{C13768B6-684C-4849-8DDA-5758B5303387}" type="presOf" srcId="{17357BE1-47CD-42FC-867F-148178AF97B8}" destId="{9D745845-FB18-43CE-B5F7-D98FE84E2079}" srcOrd="0" destOrd="0" presId="urn:microsoft.com/office/officeart/2005/8/layout/process5"/>
    <dgm:cxn modelId="{51891B50-104E-48ED-B9D4-11BAFFEED130}" type="presOf" srcId="{C9EE275A-A513-43D7-91AE-32C1493FB804}" destId="{4F67A6FF-370B-4A3A-A29D-55A6C80054F9}" srcOrd="1" destOrd="0" presId="urn:microsoft.com/office/officeart/2005/8/layout/process5"/>
    <dgm:cxn modelId="{4A873FEE-B2F4-4B7C-86B6-DC959D403BDC}" type="presOf" srcId="{2F71AE45-3195-4DC5-AB88-F4A1A605364F}" destId="{F025C7E5-6E2B-4C26-822E-54FCEA45A1A4}" srcOrd="0" destOrd="0" presId="urn:microsoft.com/office/officeart/2005/8/layout/process5"/>
    <dgm:cxn modelId="{556CE005-AAF9-4C93-8C28-22FF8D674D97}" srcId="{2F71AE45-3195-4DC5-AB88-F4A1A605364F}" destId="{17357BE1-47CD-42FC-867F-148178AF97B8}" srcOrd="5" destOrd="0" parTransId="{281A3597-8B09-46DC-8930-AF3715C0532D}" sibTransId="{2D80A782-34A4-4E4F-9144-95FE6490CE20}"/>
    <dgm:cxn modelId="{67E99F55-7A4B-4E8C-A2DD-4A16297F6455}" srcId="{2F71AE45-3195-4DC5-AB88-F4A1A605364F}" destId="{8A3B0CD1-DDA7-45F1-A74C-838F67C14157}" srcOrd="3" destOrd="0" parTransId="{FE5F102D-012D-4BAA-8E37-6E4923707CAD}" sibTransId="{6BF04E83-BE61-4186-A009-B87CC749D7E7}"/>
    <dgm:cxn modelId="{1742EF81-8C3C-448B-AED7-579443319729}" type="presOf" srcId="{01A93128-FFFF-467E-922C-A573A78FF0FD}" destId="{EA592863-485F-420A-A150-33756B42D62A}" srcOrd="1" destOrd="0" presId="urn:microsoft.com/office/officeart/2005/8/layout/process5"/>
    <dgm:cxn modelId="{527AAA39-C738-4211-AE93-FA40F73EBB7C}" type="presOf" srcId="{6BF04E83-BE61-4186-A009-B87CC749D7E7}" destId="{F49D0877-7B7A-4C1B-8C68-E99D92FBE4FE}" srcOrd="0" destOrd="0" presId="urn:microsoft.com/office/officeart/2005/8/layout/process5"/>
    <dgm:cxn modelId="{A141145B-F4C6-474C-A116-B1772EF148D4}" type="presOf" srcId="{01A93128-FFFF-467E-922C-A573A78FF0FD}" destId="{7B133658-8F66-4E1F-96E6-E7701C5AE4F9}" srcOrd="0" destOrd="0" presId="urn:microsoft.com/office/officeart/2005/8/layout/process5"/>
    <dgm:cxn modelId="{20915519-7E53-4ADE-AC61-3DC7D1F12149}" type="presOf" srcId="{C2838D79-5082-4C93-AA1B-17F5227C4356}" destId="{273B52AE-E609-4356-AED0-ECE0CB2C7ADB}" srcOrd="0" destOrd="0" presId="urn:microsoft.com/office/officeart/2005/8/layout/process5"/>
    <dgm:cxn modelId="{FADC1AA5-CBD8-4A8C-9329-8D9F942D1582}" srcId="{2F71AE45-3195-4DC5-AB88-F4A1A605364F}" destId="{C2838D79-5082-4C93-AA1B-17F5227C4356}" srcOrd="4" destOrd="0" parTransId="{0E71BA9E-F148-425E-8C08-61D539C4C1A1}" sibTransId="{01A93128-FFFF-467E-922C-A573A78FF0FD}"/>
    <dgm:cxn modelId="{8E8856DE-8D99-4415-BC98-4CF083420308}" srcId="{2F71AE45-3195-4DC5-AB88-F4A1A605364F}" destId="{33021038-9C9D-491B-BDAF-5C11DB6ED9E5}" srcOrd="1" destOrd="0" parTransId="{AF6896E8-FB0F-4BF6-89EA-58620158441B}" sibTransId="{A5D14B57-3764-4C9F-8F39-A1B7D9A73082}"/>
    <dgm:cxn modelId="{EEB69A5B-8B4E-4B53-B61C-A8B1694950A9}" type="presOf" srcId="{6BF04E83-BE61-4186-A009-B87CC749D7E7}" destId="{11C23931-EF12-4E94-AC86-47450D869BE4}" srcOrd="1" destOrd="0" presId="urn:microsoft.com/office/officeart/2005/8/layout/process5"/>
    <dgm:cxn modelId="{1AE38A05-0749-4B11-B708-F8CFB0DD10EC}" srcId="{9BF931A3-8A7C-4DE5-9E0A-37098290F188}" destId="{442E8FCE-52D2-48AB-B2AA-4F5D2C080B8B}" srcOrd="0" destOrd="0" parTransId="{38A6596B-5671-433D-9AC6-F10667D4A638}" sibTransId="{65F2723A-EF3B-4783-B2FE-F5DF9F02CBA5}"/>
    <dgm:cxn modelId="{E8C9D1C8-5E22-4772-9AD6-C891B81235F2}" type="presOf" srcId="{A5D14B57-3764-4C9F-8F39-A1B7D9A73082}" destId="{D016DF7F-5373-4713-BCFD-534BCBEFF529}" srcOrd="0" destOrd="0" presId="urn:microsoft.com/office/officeart/2005/8/layout/process5"/>
    <dgm:cxn modelId="{4C2E529D-97AE-4668-BAD3-598EBB86B45A}" type="presOf" srcId="{05EF983B-E41D-46F8-A238-861544C57B99}" destId="{3A8DAB43-64F6-42C5-AF4A-D0E49B0D0B0B}" srcOrd="0" destOrd="0" presId="urn:microsoft.com/office/officeart/2005/8/layout/process5"/>
    <dgm:cxn modelId="{50D1B423-C965-4F6C-91C8-A8B075A398F4}" srcId="{2F71AE45-3195-4DC5-AB88-F4A1A605364F}" destId="{05EF983B-E41D-46F8-A238-861544C57B99}" srcOrd="2" destOrd="0" parTransId="{FFC78522-5ACE-434F-BBB5-103F94FE06E9}" sibTransId="{C9EE275A-A513-43D7-91AE-32C1493FB804}"/>
    <dgm:cxn modelId="{09DCA3C9-EE5A-4A5E-B34F-7F346E1E05D5}" type="presOf" srcId="{59B8656F-8B8E-4B2B-8EE5-AB339B84D462}" destId="{0AFA39FA-AB4A-4CDE-B695-91C79DE7688A}" srcOrd="0" destOrd="0" presId="urn:microsoft.com/office/officeart/2005/8/layout/process5"/>
    <dgm:cxn modelId="{A251197A-3338-42FB-8270-11A426F80609}" type="presOf" srcId="{8A3B0CD1-DDA7-45F1-A74C-838F67C14157}" destId="{F67F79D8-96BA-4BBF-9841-117FBCD9C431}" srcOrd="0" destOrd="0" presId="urn:microsoft.com/office/officeart/2005/8/layout/process5"/>
    <dgm:cxn modelId="{5FD3D252-9A52-426D-BD66-E9ADC190F437}" type="presOf" srcId="{33021038-9C9D-491B-BDAF-5C11DB6ED9E5}" destId="{7B2249A2-B346-4D8D-B1C8-EC6EC59E21FB}" srcOrd="0" destOrd="0" presId="urn:microsoft.com/office/officeart/2005/8/layout/process5"/>
    <dgm:cxn modelId="{89FFF053-FB09-475F-BDD1-B51747E3D33E}" type="presOf" srcId="{59B8656F-8B8E-4B2B-8EE5-AB339B84D462}" destId="{885B96C5-0BFE-479E-B19E-487A232D8AEE}" srcOrd="1" destOrd="0" presId="urn:microsoft.com/office/officeart/2005/8/layout/process5"/>
    <dgm:cxn modelId="{B379FB9E-E3D2-44BB-B417-98E33C8B14D1}" type="presParOf" srcId="{F025C7E5-6E2B-4C26-822E-54FCEA45A1A4}" destId="{4527BE69-2A6F-4ED4-B31D-AAE0C2F4B517}" srcOrd="0" destOrd="0" presId="urn:microsoft.com/office/officeart/2005/8/layout/process5"/>
    <dgm:cxn modelId="{D7531915-5B7D-473B-88F6-3CBD31ACD68A}" type="presParOf" srcId="{F025C7E5-6E2B-4C26-822E-54FCEA45A1A4}" destId="{0AFA39FA-AB4A-4CDE-B695-91C79DE7688A}" srcOrd="1" destOrd="0" presId="urn:microsoft.com/office/officeart/2005/8/layout/process5"/>
    <dgm:cxn modelId="{CE58AAB3-FCBB-4316-93A7-2C3B16738013}" type="presParOf" srcId="{0AFA39FA-AB4A-4CDE-B695-91C79DE7688A}" destId="{885B96C5-0BFE-479E-B19E-487A232D8AEE}" srcOrd="0" destOrd="0" presId="urn:microsoft.com/office/officeart/2005/8/layout/process5"/>
    <dgm:cxn modelId="{8FD3DE61-D0C3-405E-A89A-ABE08C1B232C}" type="presParOf" srcId="{F025C7E5-6E2B-4C26-822E-54FCEA45A1A4}" destId="{7B2249A2-B346-4D8D-B1C8-EC6EC59E21FB}" srcOrd="2" destOrd="0" presId="urn:microsoft.com/office/officeart/2005/8/layout/process5"/>
    <dgm:cxn modelId="{59EF1806-C040-4FC0-9005-6668BFF61EB7}" type="presParOf" srcId="{F025C7E5-6E2B-4C26-822E-54FCEA45A1A4}" destId="{D016DF7F-5373-4713-BCFD-534BCBEFF529}" srcOrd="3" destOrd="0" presId="urn:microsoft.com/office/officeart/2005/8/layout/process5"/>
    <dgm:cxn modelId="{C53E387A-21A7-4635-997C-2C334DD47956}" type="presParOf" srcId="{D016DF7F-5373-4713-BCFD-534BCBEFF529}" destId="{AFE76DDC-3777-407A-924C-294DBB3CBFF8}" srcOrd="0" destOrd="0" presId="urn:microsoft.com/office/officeart/2005/8/layout/process5"/>
    <dgm:cxn modelId="{E100ECD4-96CD-443D-8B37-D63DFDC25661}" type="presParOf" srcId="{F025C7E5-6E2B-4C26-822E-54FCEA45A1A4}" destId="{3A8DAB43-64F6-42C5-AF4A-D0E49B0D0B0B}" srcOrd="4" destOrd="0" presId="urn:microsoft.com/office/officeart/2005/8/layout/process5"/>
    <dgm:cxn modelId="{A2F49568-49EB-4763-8D92-1E536E9297C2}" type="presParOf" srcId="{F025C7E5-6E2B-4C26-822E-54FCEA45A1A4}" destId="{10E88656-EAB0-4B49-9883-84C7457BF2AB}" srcOrd="5" destOrd="0" presId="urn:microsoft.com/office/officeart/2005/8/layout/process5"/>
    <dgm:cxn modelId="{8178AD24-2177-4058-84C4-68316D982656}" type="presParOf" srcId="{10E88656-EAB0-4B49-9883-84C7457BF2AB}" destId="{4F67A6FF-370B-4A3A-A29D-55A6C80054F9}" srcOrd="0" destOrd="0" presId="urn:microsoft.com/office/officeart/2005/8/layout/process5"/>
    <dgm:cxn modelId="{C7FACCC9-F9C2-44E5-9CF8-0FB89FE8E590}" type="presParOf" srcId="{F025C7E5-6E2B-4C26-822E-54FCEA45A1A4}" destId="{F67F79D8-96BA-4BBF-9841-117FBCD9C431}" srcOrd="6" destOrd="0" presId="urn:microsoft.com/office/officeart/2005/8/layout/process5"/>
    <dgm:cxn modelId="{BB791015-BA1B-4E3A-8988-F7F59148837C}" type="presParOf" srcId="{F025C7E5-6E2B-4C26-822E-54FCEA45A1A4}" destId="{F49D0877-7B7A-4C1B-8C68-E99D92FBE4FE}" srcOrd="7" destOrd="0" presId="urn:microsoft.com/office/officeart/2005/8/layout/process5"/>
    <dgm:cxn modelId="{FE289338-6FE4-4DCA-A646-762129E7784C}" type="presParOf" srcId="{F49D0877-7B7A-4C1B-8C68-E99D92FBE4FE}" destId="{11C23931-EF12-4E94-AC86-47450D869BE4}" srcOrd="0" destOrd="0" presId="urn:microsoft.com/office/officeart/2005/8/layout/process5"/>
    <dgm:cxn modelId="{51E769DA-0E38-4850-BDC1-505F70DC879D}" type="presParOf" srcId="{F025C7E5-6E2B-4C26-822E-54FCEA45A1A4}" destId="{273B52AE-E609-4356-AED0-ECE0CB2C7ADB}" srcOrd="8" destOrd="0" presId="urn:microsoft.com/office/officeart/2005/8/layout/process5"/>
    <dgm:cxn modelId="{18801FEF-F71F-4C1F-8AF4-F9AA59C7BF1C}" type="presParOf" srcId="{F025C7E5-6E2B-4C26-822E-54FCEA45A1A4}" destId="{7B133658-8F66-4E1F-96E6-E7701C5AE4F9}" srcOrd="9" destOrd="0" presId="urn:microsoft.com/office/officeart/2005/8/layout/process5"/>
    <dgm:cxn modelId="{64D98F3A-3D47-4FBD-881E-1560E65962EF}" type="presParOf" srcId="{7B133658-8F66-4E1F-96E6-E7701C5AE4F9}" destId="{EA592863-485F-420A-A150-33756B42D62A}" srcOrd="0" destOrd="0" presId="urn:microsoft.com/office/officeart/2005/8/layout/process5"/>
    <dgm:cxn modelId="{BC051239-4804-48EA-A21C-A66E5A465CBA}" type="presParOf" srcId="{F025C7E5-6E2B-4C26-822E-54FCEA45A1A4}" destId="{9D745845-FB18-43CE-B5F7-D98FE84E2079}"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27BE69-2A6F-4ED4-B31D-AAE0C2F4B517}">
      <dsp:nvSpPr>
        <dsp:cNvPr id="0" name=""/>
        <dsp:cNvSpPr/>
      </dsp:nvSpPr>
      <dsp:spPr>
        <a:xfrm>
          <a:off x="0" y="388760"/>
          <a:ext cx="2428308"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altLang="zh-CN" sz="1200" b="1" kern="1200" dirty="0" smtClean="0">
              <a:latin typeface="Arial" pitchFamily="34" charset="0"/>
              <a:cs typeface="Arial" pitchFamily="34" charset="0"/>
            </a:rPr>
            <a:t>Product model</a:t>
          </a:r>
          <a:endParaRPr lang="zh-CN" altLang="en-US" sz="1200" b="1" kern="1200" dirty="0">
            <a:latin typeface="Arial" pitchFamily="34" charset="0"/>
            <a:cs typeface="Arial" pitchFamily="34" charset="0"/>
          </a:endParaRPr>
        </a:p>
        <a:p>
          <a:pPr marL="114300" lvl="1" indent="-114300" algn="ctr" defTabSz="533400">
            <a:lnSpc>
              <a:spcPct val="90000"/>
            </a:lnSpc>
            <a:spcBef>
              <a:spcPct val="0"/>
            </a:spcBef>
            <a:spcAft>
              <a:spcPct val="15000"/>
            </a:spcAft>
            <a:buChar char="••"/>
          </a:pPr>
          <a:r>
            <a:rPr lang="en-US" altLang="zh-CN" sz="1200" b="1" kern="1200" dirty="0" smtClean="0">
              <a:latin typeface="Arial" pitchFamily="34" charset="0"/>
              <a:cs typeface="Arial" pitchFamily="34" charset="0"/>
            </a:rPr>
            <a:t>LI  SI  EI  HI</a:t>
          </a:r>
          <a:endParaRPr lang="zh-CN" altLang="en-US" sz="1200" b="1" kern="1200" dirty="0">
            <a:latin typeface="Arial" pitchFamily="34" charset="0"/>
            <a:cs typeface="Arial" pitchFamily="34" charset="0"/>
          </a:endParaRPr>
        </a:p>
      </dsp:txBody>
      <dsp:txXfrm>
        <a:off x="0" y="388760"/>
        <a:ext cx="2428308" cy="599111"/>
      </dsp:txXfrm>
    </dsp:sp>
    <dsp:sp modelId="{0AFA39FA-AB4A-4CDE-B695-91C79DE7688A}">
      <dsp:nvSpPr>
        <dsp:cNvPr id="0" name=""/>
        <dsp:cNvSpPr/>
      </dsp:nvSpPr>
      <dsp:spPr>
        <a:xfrm rot="5400000">
          <a:off x="1110013" y="1054653"/>
          <a:ext cx="208282" cy="2476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b="1" kern="1200">
            <a:latin typeface="Georgia" pitchFamily="18" charset="0"/>
          </a:endParaRPr>
        </a:p>
      </dsp:txBody>
      <dsp:txXfrm rot="5400000">
        <a:off x="1110013" y="1054653"/>
        <a:ext cx="208282" cy="247632"/>
      </dsp:txXfrm>
    </dsp:sp>
    <dsp:sp modelId="{7B2249A2-B346-4D8D-B1C8-EC6EC59E21FB}">
      <dsp:nvSpPr>
        <dsp:cNvPr id="0" name=""/>
        <dsp:cNvSpPr/>
      </dsp:nvSpPr>
      <dsp:spPr>
        <a:xfrm>
          <a:off x="0" y="1380857"/>
          <a:ext cx="2428308"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b" anchorCtr="0">
          <a:noAutofit/>
        </a:bodyPr>
        <a:lstStyle/>
        <a:p>
          <a:pPr lvl="0" algn="ctr" defTabSz="533400">
            <a:lnSpc>
              <a:spcPct val="150000"/>
            </a:lnSpc>
            <a:spcBef>
              <a:spcPct val="0"/>
            </a:spcBef>
            <a:spcAft>
              <a:spcPts val="0"/>
            </a:spcAft>
          </a:pPr>
          <a:r>
            <a:rPr lang="en-US" altLang="zh-CN" sz="1200" b="1" kern="1200" dirty="0" err="1" smtClean="0">
              <a:latin typeface="Arial" pitchFamily="34" charset="0"/>
              <a:cs typeface="Arial" pitchFamily="34" charset="0"/>
            </a:rPr>
            <a:t>Subcard</a:t>
          </a:r>
          <a:endParaRPr lang="en-US" sz="1200" b="1" kern="1200" dirty="0" smtClean="0">
            <a:latin typeface="Arial" pitchFamily="34" charset="0"/>
            <a:cs typeface="Arial" pitchFamily="34" charset="0"/>
          </a:endParaRPr>
        </a:p>
        <a:p>
          <a:pPr lvl="0" algn="ctr" defTabSz="533400">
            <a:lnSpc>
              <a:spcPct val="150000"/>
            </a:lnSpc>
            <a:spcBef>
              <a:spcPct val="0"/>
            </a:spcBef>
            <a:spcAft>
              <a:spcPts val="0"/>
            </a:spcAft>
          </a:pPr>
          <a:r>
            <a:rPr lang="en-US" altLang="zh-CN" sz="1000" b="1" kern="1200" dirty="0" smtClean="0">
              <a:latin typeface="Arial" pitchFamily="34" charset="0"/>
              <a:cs typeface="Arial" pitchFamily="34" charset="0"/>
            </a:rPr>
            <a:t>(includes stack card)</a:t>
          </a:r>
        </a:p>
      </dsp:txBody>
      <dsp:txXfrm>
        <a:off x="0" y="1380857"/>
        <a:ext cx="2428308" cy="599111"/>
      </dsp:txXfrm>
    </dsp:sp>
    <dsp:sp modelId="{D016DF7F-5373-4713-BCFD-534BCBEFF529}">
      <dsp:nvSpPr>
        <dsp:cNvPr id="0" name=""/>
        <dsp:cNvSpPr/>
      </dsp:nvSpPr>
      <dsp:spPr>
        <a:xfrm rot="5400000">
          <a:off x="1126243" y="2017045"/>
          <a:ext cx="175821" cy="2476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b="1" kern="1200">
            <a:latin typeface="Georgia" pitchFamily="18" charset="0"/>
          </a:endParaRPr>
        </a:p>
      </dsp:txBody>
      <dsp:txXfrm rot="5400000">
        <a:off x="1126243" y="2017045"/>
        <a:ext cx="175821" cy="247632"/>
      </dsp:txXfrm>
    </dsp:sp>
    <dsp:sp modelId="{3A8DAB43-64F6-42C5-AF4A-D0E49B0D0B0B}">
      <dsp:nvSpPr>
        <dsp:cNvPr id="0" name=""/>
        <dsp:cNvSpPr/>
      </dsp:nvSpPr>
      <dsp:spPr>
        <a:xfrm>
          <a:off x="0" y="2311706"/>
          <a:ext cx="2428308"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Arial" pitchFamily="34" charset="0"/>
              <a:cs typeface="Arial" pitchFamily="34" charset="0"/>
            </a:rPr>
            <a:t>Power</a:t>
          </a:r>
          <a:r>
            <a:rPr lang="en-US" altLang="zh-CN" sz="1200" b="1" kern="1200" baseline="0" dirty="0" smtClean="0">
              <a:latin typeface="Arial" pitchFamily="34" charset="0"/>
              <a:cs typeface="Arial" pitchFamily="34" charset="0"/>
            </a:rPr>
            <a:t> supply</a:t>
          </a:r>
          <a:endParaRPr lang="zh-CN" altLang="en-US" sz="1200" b="1" kern="1200" dirty="0">
            <a:latin typeface="Arial" pitchFamily="34" charset="0"/>
            <a:cs typeface="Arial" pitchFamily="34" charset="0"/>
          </a:endParaRPr>
        </a:p>
      </dsp:txBody>
      <dsp:txXfrm>
        <a:off x="0" y="2311706"/>
        <a:ext cx="2428308" cy="599111"/>
      </dsp:txXfrm>
    </dsp:sp>
    <dsp:sp modelId="{10E88656-EAB0-4B49-9883-84C7457BF2AB}">
      <dsp:nvSpPr>
        <dsp:cNvPr id="0" name=""/>
        <dsp:cNvSpPr/>
      </dsp:nvSpPr>
      <dsp:spPr>
        <a:xfrm rot="21504153">
          <a:off x="2516869" y="2448138"/>
          <a:ext cx="213535" cy="2476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b="1" kern="1200">
            <a:latin typeface="Georgia" pitchFamily="18" charset="0"/>
          </a:endParaRPr>
        </a:p>
      </dsp:txBody>
      <dsp:txXfrm rot="21504153">
        <a:off x="2516869" y="2448138"/>
        <a:ext cx="213535" cy="247632"/>
      </dsp:txXfrm>
    </dsp:sp>
    <dsp:sp modelId="{F67F79D8-96BA-4BBF-9841-117FBCD9C431}">
      <dsp:nvSpPr>
        <dsp:cNvPr id="0" name=""/>
        <dsp:cNvSpPr/>
      </dsp:nvSpPr>
      <dsp:spPr>
        <a:xfrm>
          <a:off x="2831049" y="2247236"/>
          <a:ext cx="1389728"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Arial"/>
            </a:rPr>
            <a:t>Auxiliaries</a:t>
          </a:r>
          <a:endParaRPr lang="zh-CN" altLang="en-US" sz="1200" b="1" kern="1200" dirty="0">
            <a:latin typeface="Georgia" pitchFamily="18" charset="0"/>
          </a:endParaRPr>
        </a:p>
      </dsp:txBody>
      <dsp:txXfrm>
        <a:off x="2831049" y="2247236"/>
        <a:ext cx="1389728" cy="599111"/>
      </dsp:txXfrm>
    </dsp:sp>
    <dsp:sp modelId="{F49D0877-7B7A-4C1B-8C68-E99D92FBE4FE}">
      <dsp:nvSpPr>
        <dsp:cNvPr id="0" name=""/>
        <dsp:cNvSpPr/>
      </dsp:nvSpPr>
      <dsp:spPr>
        <a:xfrm rot="5325079">
          <a:off x="3447376" y="2884647"/>
          <a:ext cx="177200" cy="2476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b="1" kern="1200">
            <a:latin typeface="Georgia" pitchFamily="18" charset="0"/>
          </a:endParaRPr>
        </a:p>
      </dsp:txBody>
      <dsp:txXfrm rot="5325079">
        <a:off x="3447376" y="2884647"/>
        <a:ext cx="177200" cy="247632"/>
      </dsp:txXfrm>
    </dsp:sp>
    <dsp:sp modelId="{273B52AE-E609-4356-AED0-ECE0CB2C7ADB}">
      <dsp:nvSpPr>
        <dsp:cNvPr id="0" name=""/>
        <dsp:cNvSpPr/>
      </dsp:nvSpPr>
      <dsp:spPr>
        <a:xfrm>
          <a:off x="2871738" y="3180607"/>
          <a:ext cx="1349039"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zh-CN" sz="1100" b="1" kern="1200" dirty="0" smtClean="0">
              <a:latin typeface="Arial" pitchFamily="34" charset="0"/>
              <a:cs typeface="Arial" pitchFamily="34" charset="0"/>
            </a:rPr>
            <a:t>Optical module</a:t>
          </a:r>
          <a:endParaRPr lang="zh-CN" altLang="en-US" sz="1100" b="1" kern="1200" dirty="0">
            <a:latin typeface="Arial" pitchFamily="34" charset="0"/>
            <a:cs typeface="Arial" pitchFamily="34" charset="0"/>
          </a:endParaRPr>
        </a:p>
      </dsp:txBody>
      <dsp:txXfrm>
        <a:off x="2871738" y="3180607"/>
        <a:ext cx="1349039" cy="599111"/>
      </dsp:txXfrm>
    </dsp:sp>
    <dsp:sp modelId="{7B133658-8F66-4E1F-96E6-E7701C5AE4F9}">
      <dsp:nvSpPr>
        <dsp:cNvPr id="0" name=""/>
        <dsp:cNvSpPr/>
      </dsp:nvSpPr>
      <dsp:spPr>
        <a:xfrm rot="10778540">
          <a:off x="2539163" y="3361900"/>
          <a:ext cx="235022" cy="24763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b="1" kern="1200">
            <a:latin typeface="Georgia" pitchFamily="18" charset="0"/>
          </a:endParaRPr>
        </a:p>
      </dsp:txBody>
      <dsp:txXfrm rot="10778540">
        <a:off x="2539163" y="3361900"/>
        <a:ext cx="235022" cy="247632"/>
      </dsp:txXfrm>
    </dsp:sp>
    <dsp:sp modelId="{9D745845-FB18-43CE-B5F7-D98FE84E2079}">
      <dsp:nvSpPr>
        <dsp:cNvPr id="0" name=""/>
        <dsp:cNvSpPr/>
      </dsp:nvSpPr>
      <dsp:spPr>
        <a:xfrm>
          <a:off x="0" y="3195166"/>
          <a:ext cx="2428308" cy="599111"/>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CN" sz="1200" b="1" kern="1200" dirty="0" smtClean="0">
              <a:latin typeface="Arial" pitchFamily="34" charset="0"/>
              <a:cs typeface="Arial" pitchFamily="34" charset="0"/>
            </a:rPr>
            <a:t>Fiber</a:t>
          </a:r>
          <a:endParaRPr lang="zh-CN" altLang="en-US" sz="1200" b="1" kern="1200" dirty="0">
            <a:latin typeface="Arial" pitchFamily="34" charset="0"/>
            <a:cs typeface="Arial" pitchFamily="34" charset="0"/>
          </a:endParaRPr>
        </a:p>
      </dsp:txBody>
      <dsp:txXfrm>
        <a:off x="0" y="3195166"/>
        <a:ext cx="2428308" cy="5991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a:ea typeface="宋体" pitchFamily="2" charset="-122"/>
              </a:defRPr>
            </a:lvl1pPr>
          </a:lstStyle>
          <a:p>
            <a:pPr>
              <a:defRPr/>
            </a:pPr>
            <a:fld id="{CE9F2C80-97D4-46BE-8D21-C1CA877CA12E}" type="datetimeFigureOut">
              <a:rPr lang="zh-CN" altLang="en-US"/>
              <a:pPr>
                <a:defRPr/>
              </a:pPr>
              <a:t>2014/8/21</a:t>
            </a:fld>
            <a:endParaRPr lang="en-US" altLang="zh-CN" dirty="0"/>
          </a:p>
        </p:txBody>
      </p:sp>
      <p:sp>
        <p:nvSpPr>
          <p:cNvPr id="227332"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dirty="0">
                <a:latin typeface="Arial"/>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a:ea typeface="宋体" pitchFamily="2" charset="-122"/>
              </a:defRPr>
            </a:lvl1pPr>
          </a:lstStyle>
          <a:p>
            <a:pPr>
              <a:defRPr/>
            </a:pPr>
            <a:fld id="{FCA16923-2297-4402-821B-6E1C4AE1D6A6}"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0" hangingPunct="0">
              <a:defRPr sz="1200">
                <a:latin typeface="Arial"/>
              </a:defRPr>
            </a:lvl1pPr>
          </a:lstStyle>
          <a:p>
            <a:pPr>
              <a:defRPr/>
            </a:pPr>
            <a:endParaRPr lang="zh-CN" altLang="en-US"/>
          </a:p>
        </p:txBody>
      </p:sp>
      <p:sp>
        <p:nvSpPr>
          <p:cNvPr id="2969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0" hangingPunct="0">
              <a:defRPr sz="1200">
                <a:latin typeface="Arial"/>
              </a:defRPr>
            </a:lvl1pPr>
          </a:lstStyle>
          <a:p>
            <a:pPr>
              <a:defRPr/>
            </a:pPr>
            <a:fld id="{E0389BA4-C9D6-4921-864C-9827065624DC}" type="datetimeFigureOut">
              <a:rPr lang="zh-CN" altLang="en-US"/>
              <a:pPr>
                <a:defRPr/>
              </a:pPr>
              <a:t>2014/8/21</a:t>
            </a:fld>
            <a:endParaRPr lang="en-US" altLang="zh-CN" dirty="0"/>
          </a:p>
        </p:txBody>
      </p:sp>
      <p:sp>
        <p:nvSpPr>
          <p:cNvPr id="1034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970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0" hangingPunct="0">
              <a:defRPr sz="1200" dirty="0">
                <a:latin typeface="Arial"/>
              </a:defRPr>
            </a:lvl1pPr>
          </a:lstStyle>
          <a:p>
            <a:pPr>
              <a:defRPr/>
            </a:pPr>
            <a:endParaRPr lang="en-US" altLang="zh-CN"/>
          </a:p>
        </p:txBody>
      </p:sp>
      <p:sp>
        <p:nvSpPr>
          <p:cNvPr id="2970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0" hangingPunct="0">
              <a:defRPr sz="1200">
                <a:latin typeface="Arial"/>
              </a:defRPr>
            </a:lvl1pPr>
          </a:lstStyle>
          <a:p>
            <a:pPr>
              <a:defRPr/>
            </a:pPr>
            <a:fld id="{4208A981-C224-4DC5-8A02-F797D011A8B1}" type="slidenum">
              <a:rPr lang="zh-CN" altLang="en-US"/>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5613"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2813"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0013"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7213"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4380" algn="l" defTabSz="913753" rtl="0" eaLnBrk="1" latinLnBrk="0" hangingPunct="1">
      <a:defRPr sz="1200" kern="1200">
        <a:solidFill>
          <a:schemeClr val="tx1"/>
        </a:solidFill>
        <a:latin typeface="+mn-lt"/>
        <a:ea typeface="+mn-ea"/>
        <a:cs typeface="+mn-cs"/>
      </a:defRPr>
    </a:lvl6pPr>
    <a:lvl7pPr marL="2741257" algn="l" defTabSz="913753" rtl="0" eaLnBrk="1" latinLnBrk="0" hangingPunct="1">
      <a:defRPr sz="1200" kern="1200">
        <a:solidFill>
          <a:schemeClr val="tx1"/>
        </a:solidFill>
        <a:latin typeface="+mn-lt"/>
        <a:ea typeface="+mn-ea"/>
        <a:cs typeface="+mn-cs"/>
      </a:defRPr>
    </a:lvl7pPr>
    <a:lvl8pPr marL="3198134" algn="l" defTabSz="913753" rtl="0" eaLnBrk="1" latinLnBrk="0" hangingPunct="1">
      <a:defRPr sz="1200" kern="1200">
        <a:solidFill>
          <a:schemeClr val="tx1"/>
        </a:solidFill>
        <a:latin typeface="+mn-lt"/>
        <a:ea typeface="+mn-ea"/>
        <a:cs typeface="+mn-cs"/>
      </a:defRPr>
    </a:lvl8pPr>
    <a:lvl9pPr marL="3655010" algn="l" defTabSz="9137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p:spPr>
        <p:txBody>
          <a:bodyPr/>
          <a:lstStyle/>
          <a:p>
            <a:pPr eaLnBrk="1" hangingPunct="1"/>
            <a:endParaRPr lang="zh-CN" altLang="zh-CN" smtClean="0">
              <a:latin typeface="Arial" pitchFamily="34" charset="0"/>
            </a:endParaRPr>
          </a:p>
        </p:txBody>
      </p:sp>
      <p:sp>
        <p:nvSpPr>
          <p:cNvPr id="104452" name="灯片编号占位符 3"/>
          <p:cNvSpPr>
            <a:spLocks noGrp="1"/>
          </p:cNvSpPr>
          <p:nvPr>
            <p:ph type="sldNum" sz="quarter" idx="5"/>
          </p:nvPr>
        </p:nvSpPr>
        <p:spPr>
          <a:noFill/>
          <a:ln>
            <a:miter lim="800000"/>
            <a:headEnd/>
            <a:tailEnd/>
          </a:ln>
        </p:spPr>
        <p:txBody>
          <a:bodyPr/>
          <a:lstStyle/>
          <a:p>
            <a:fld id="{964549F3-44BE-4E6B-BBA6-A86680B4A89D}" type="slidenum">
              <a:rPr lang="zh-CN" altLang="en-US" smtClean="0">
                <a:latin typeface="Arial" pitchFamily="34" charset="0"/>
              </a:rPr>
              <a:pPr/>
              <a:t>0</a:t>
            </a:fld>
            <a:endParaRPr lang="en-US" altLang="zh-CN"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BBEA0F1-3537-449C-BCAD-6C96EB8EF2E0}" type="slidenum">
              <a:rPr lang="zh-CN" altLang="en-US" smtClean="0">
                <a:latin typeface="Arial" pitchFamily="34" charset="0"/>
              </a:rPr>
              <a:pPr/>
              <a:t>9</a:t>
            </a:fld>
            <a:endParaRPr lang="en-US" altLang="zh-CN" dirty="0"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zh-CN" dirty="0" smtClean="0">
                <a:latin typeface="Arial" pitchFamily="34" charset="0"/>
              </a:rPr>
              <a:t>The power modules support </a:t>
            </a:r>
            <a:r>
              <a:rPr lang="en-US" altLang="zh-CN" dirty="0" err="1" smtClean="0">
                <a:latin typeface="Arial" pitchFamily="34" charset="0"/>
              </a:rPr>
              <a:t>PoE</a:t>
            </a:r>
            <a:r>
              <a:rPr lang="en-US" altLang="zh-CN" dirty="0" smtClean="0">
                <a:latin typeface="Arial" pitchFamily="34" charset="0"/>
              </a:rPr>
              <a:t>. The </a:t>
            </a:r>
            <a:r>
              <a:rPr lang="en-US" altLang="zh-CN" dirty="0" err="1" smtClean="0">
                <a:latin typeface="Arial" pitchFamily="34" charset="0"/>
              </a:rPr>
              <a:t>PoE</a:t>
            </a:r>
            <a:r>
              <a:rPr lang="en-US" altLang="zh-CN" dirty="0" smtClean="0">
                <a:latin typeface="Arial" pitchFamily="34" charset="0"/>
              </a:rPr>
              <a:t> function supports only the AC power supply and does not support the backup of power modules.</a:t>
            </a:r>
            <a:endParaRPr lang="zh-CN"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10</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11</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106500" name="灯片编号占位符 3"/>
          <p:cNvSpPr>
            <a:spLocks noGrp="1"/>
          </p:cNvSpPr>
          <p:nvPr>
            <p:ph type="sldNum" sz="quarter" idx="5"/>
          </p:nvPr>
        </p:nvSpPr>
        <p:spPr>
          <a:noFill/>
          <a:ln>
            <a:miter lim="800000"/>
            <a:headEnd/>
            <a:tailEnd/>
          </a:ln>
        </p:spPr>
        <p:txBody>
          <a:bodyPr/>
          <a:lstStyle/>
          <a:p>
            <a:fld id="{DE9B7DAA-DAEE-4590-9245-7AC1A5788976}" type="slidenum">
              <a:rPr lang="zh-CN" altLang="en-US" smtClean="0">
                <a:latin typeface="Arial" pitchFamily="34" charset="0"/>
              </a:rPr>
              <a:pPr/>
              <a:t>12</a:t>
            </a:fld>
            <a:endParaRPr lang="en-US" altLang="zh-CN"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81CC0200-176E-4CB9-A02E-1A519274D382}" type="slidenum">
              <a:rPr lang="zh-CN" altLang="en-US" smtClean="0">
                <a:latin typeface="Arial" pitchFamily="34" charset="0"/>
              </a:rPr>
              <a:pPr/>
              <a:t>13</a:t>
            </a:fld>
            <a:endParaRPr lang="en-US" altLang="zh-CN" dirty="0"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14</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15</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16</a:t>
            </a:fld>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17</a:t>
            </a:fld>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18</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19</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20</a:t>
            </a:fld>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21</a:t>
            </a:fld>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22</a:t>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23</a:t>
            </a:fld>
            <a:endParaRPr lang="en-US"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24</a:t>
            </a:fld>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25</a:t>
            </a:fld>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26</a:t>
            </a:fld>
            <a:endParaRPr lang="en-US"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27</a:t>
            </a:fld>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28</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29</a:t>
            </a:fld>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62F15C20-ADD8-4414-99D5-8CEB688A74D8}" type="slidenum">
              <a:rPr lang="zh-CN" altLang="en-US" smtClean="0">
                <a:latin typeface="Arial" pitchFamily="34" charset="0"/>
              </a:rPr>
              <a:pPr/>
              <a:t>30</a:t>
            </a:fld>
            <a:endParaRPr lang="en-US" altLang="zh-CN" dirty="0"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zh-CN" dirty="0" smtClean="0">
                <a:latin typeface="Arial" pitchFamily="34" charset="0"/>
              </a:rPr>
              <a:t>Cabinet</a:t>
            </a:r>
            <a:endParaRPr lang="zh-CN" altLang="en-US" dirty="0" smtClean="0">
              <a:latin typeface="Arial" pitchFamily="34" charset="0"/>
            </a:endParaRPr>
          </a:p>
          <a:p>
            <a:pPr eaLnBrk="1" hangingPunct="1"/>
            <a:endParaRPr lang="zh-CN" altLang="en-US" dirty="0" smtClean="0">
              <a:latin typeface="Arial" pitchFamily="34" charset="0"/>
            </a:endParaRPr>
          </a:p>
          <a:p>
            <a:pPr lvl="1" eaLnBrk="1" hangingPunct="1"/>
            <a:r>
              <a:rPr lang="en-US" altLang="zh-CN" dirty="0" smtClean="0">
                <a:latin typeface="Arial" pitchFamily="34" charset="0"/>
              </a:rPr>
              <a:t>PTO/POC/ATO/AOC</a:t>
            </a:r>
            <a:r>
              <a:rPr lang="zh-CN" altLang="en-US" dirty="0" smtClean="0">
                <a:latin typeface="Arial" pitchFamily="34" charset="0"/>
              </a:rPr>
              <a:t> </a:t>
            </a:r>
            <a:r>
              <a:rPr lang="en-US" altLang="zh-CN" dirty="0" smtClean="0">
                <a:latin typeface="Arial" pitchFamily="34" charset="0"/>
              </a:rPr>
              <a:t>are in the model list. The combination is flexible, so the processing methods are different.</a:t>
            </a:r>
            <a:endParaRPr lang="zh-CN" altLang="en-US" dirty="0" smtClean="0">
              <a:latin typeface="Arial" pitchFamily="34" charset="0"/>
            </a:endParaRPr>
          </a:p>
          <a:p>
            <a:pPr lvl="1" eaLnBrk="1" hangingPunct="1"/>
            <a:r>
              <a:rPr lang="en-US" altLang="zh-CN" dirty="0" smtClean="0">
                <a:latin typeface="Arial" pitchFamily="34" charset="0"/>
              </a:rPr>
              <a:t>AI</a:t>
            </a:r>
            <a:r>
              <a:rPr lang="zh-CN" altLang="en-US" dirty="0" smtClean="0">
                <a:latin typeface="Arial" pitchFamily="34" charset="0"/>
              </a:rPr>
              <a:t> </a:t>
            </a:r>
            <a:r>
              <a:rPr lang="en-US" altLang="zh-CN" dirty="0" smtClean="0">
                <a:latin typeface="Arial" pitchFamily="34" charset="0"/>
              </a:rPr>
              <a:t>and PH sold after being processed by supply chain. A corresponding price is on the quotation list.</a:t>
            </a:r>
            <a:endParaRPr lang="zh-CN" altLang="en-US" dirty="0" smtClean="0">
              <a:latin typeface="Arial" pitchFamily="34" charset="0"/>
            </a:endParaRPr>
          </a:p>
          <a:p>
            <a:pPr lvl="1" eaLnBrk="1" hangingPunct="1"/>
            <a:r>
              <a:rPr lang="en-US" altLang="zh-CN" dirty="0" smtClean="0">
                <a:latin typeface="Arial" pitchFamily="34" charset="0"/>
              </a:rPr>
              <a:t>SI</a:t>
            </a:r>
            <a:r>
              <a:rPr lang="zh-CN" altLang="en-US" dirty="0" smtClean="0">
                <a:latin typeface="Arial" pitchFamily="34" charset="0"/>
              </a:rPr>
              <a:t> </a:t>
            </a:r>
            <a:r>
              <a:rPr lang="en-US" altLang="zh-CN" dirty="0" smtClean="0">
                <a:latin typeface="Arial" pitchFamily="34" charset="0"/>
              </a:rPr>
              <a:t>and P are purchased by </a:t>
            </a:r>
            <a:r>
              <a:rPr lang="en-US" altLang="zh-CN" dirty="0" err="1" smtClean="0">
                <a:latin typeface="Arial" pitchFamily="34" charset="0"/>
              </a:rPr>
              <a:t>Huawei</a:t>
            </a:r>
            <a:r>
              <a:rPr lang="en-US" altLang="zh-CN" dirty="0" smtClean="0">
                <a:latin typeface="Arial" pitchFamily="34" charset="0"/>
              </a:rPr>
              <a:t>.</a:t>
            </a:r>
            <a:endParaRPr lang="zh-CN" altLang="en-US" dirty="0" smtClean="0">
              <a:latin typeface="Arial" pitchFamily="34" charset="0"/>
            </a:endParaRPr>
          </a:p>
          <a:p>
            <a:pPr eaLnBrk="1" hangingPunct="1"/>
            <a:r>
              <a:rPr lang="en-US" altLang="zh-CN" dirty="0" smtClean="0">
                <a:latin typeface="Arial" pitchFamily="34" charset="0"/>
              </a:rPr>
              <a:t>      SW-software fee</a:t>
            </a:r>
            <a:endParaRPr lang="zh-CN" alt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31</a:t>
            </a:fld>
            <a:endParaRPr lang="en-US"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32</a:t>
            </a:fld>
            <a:endParaRPr lang="en-US"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33</a:t>
            </a:fld>
            <a:endParaRPr lang="en-US"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34</a:t>
            </a:fld>
            <a:endParaRPr lang="en-US"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35</a:t>
            </a:fld>
            <a:endParaRPr lang="en-US"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770C9967-DDA6-4269-BD5A-252D13B3EE4E}" type="slidenum">
              <a:rPr lang="zh-CN" altLang="en-US" smtClean="0">
                <a:latin typeface="Arial" pitchFamily="34" charset="0"/>
              </a:rPr>
              <a:pPr/>
              <a:t>36</a:t>
            </a:fld>
            <a:endParaRPr lang="en-US" altLang="zh-CN" dirty="0"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zh-CN" dirty="0" smtClean="0">
                <a:latin typeface="Arial" pitchFamily="34" charset="0"/>
              </a:rPr>
              <a:t>Cabinet</a:t>
            </a:r>
            <a:endParaRPr lang="zh-CN" altLang="en-US" dirty="0" smtClean="0">
              <a:latin typeface="Arial" pitchFamily="34" charset="0"/>
            </a:endParaRPr>
          </a:p>
          <a:p>
            <a:pPr eaLnBrk="1" hangingPunct="1"/>
            <a:endParaRPr lang="zh-CN" altLang="en-US" dirty="0" smtClean="0">
              <a:latin typeface="Arial" pitchFamily="34" charset="0"/>
            </a:endParaRPr>
          </a:p>
          <a:p>
            <a:pPr lvl="1" eaLnBrk="1" hangingPunct="1"/>
            <a:r>
              <a:rPr lang="en-US" altLang="zh-CN" dirty="0" smtClean="0">
                <a:latin typeface="Arial" pitchFamily="34" charset="0"/>
              </a:rPr>
              <a:t>PTO/POC/ATO/AOC</a:t>
            </a:r>
            <a:r>
              <a:rPr lang="zh-CN" altLang="en-US" dirty="0" smtClean="0">
                <a:latin typeface="Arial" pitchFamily="34" charset="0"/>
              </a:rPr>
              <a:t> </a:t>
            </a:r>
            <a:r>
              <a:rPr lang="en-US" altLang="zh-CN" dirty="0" smtClean="0">
                <a:latin typeface="Arial" pitchFamily="34" charset="0"/>
              </a:rPr>
              <a:t>are in the model list. The combination is flexible, so the processing methods are different.</a:t>
            </a:r>
            <a:endParaRPr lang="zh-CN" altLang="en-US" dirty="0" smtClean="0">
              <a:latin typeface="Arial" pitchFamily="34" charset="0"/>
            </a:endParaRPr>
          </a:p>
          <a:p>
            <a:pPr lvl="1" eaLnBrk="1" hangingPunct="1"/>
            <a:r>
              <a:rPr lang="en-US" altLang="zh-CN" dirty="0" smtClean="0">
                <a:latin typeface="Arial" pitchFamily="34" charset="0"/>
              </a:rPr>
              <a:t>AI</a:t>
            </a:r>
            <a:r>
              <a:rPr lang="zh-CN" altLang="en-US" dirty="0" smtClean="0">
                <a:latin typeface="Arial" pitchFamily="34" charset="0"/>
              </a:rPr>
              <a:t> </a:t>
            </a:r>
            <a:r>
              <a:rPr lang="en-US" altLang="zh-CN" dirty="0" smtClean="0">
                <a:latin typeface="Arial" pitchFamily="34" charset="0"/>
              </a:rPr>
              <a:t>and PH sold after being processed by supply chain. A corresponding price is on the quotation list.</a:t>
            </a:r>
            <a:endParaRPr lang="zh-CN" altLang="en-US" dirty="0" smtClean="0">
              <a:latin typeface="Arial" pitchFamily="34" charset="0"/>
            </a:endParaRPr>
          </a:p>
          <a:p>
            <a:pPr lvl="1" eaLnBrk="1" hangingPunct="1"/>
            <a:r>
              <a:rPr lang="en-US" altLang="zh-CN" dirty="0" smtClean="0">
                <a:latin typeface="Arial" pitchFamily="34" charset="0"/>
              </a:rPr>
              <a:t>SI</a:t>
            </a:r>
            <a:r>
              <a:rPr lang="zh-CN" altLang="en-US" dirty="0" smtClean="0">
                <a:latin typeface="Arial" pitchFamily="34" charset="0"/>
              </a:rPr>
              <a:t> </a:t>
            </a:r>
            <a:r>
              <a:rPr lang="en-US" altLang="zh-CN" dirty="0" smtClean="0">
                <a:latin typeface="Arial" pitchFamily="34" charset="0"/>
              </a:rPr>
              <a:t>and P are purchased by </a:t>
            </a:r>
            <a:r>
              <a:rPr lang="en-US" altLang="zh-CN" dirty="0" err="1" smtClean="0">
                <a:latin typeface="Arial" pitchFamily="34" charset="0"/>
              </a:rPr>
              <a:t>Huawei</a:t>
            </a:r>
            <a:r>
              <a:rPr lang="en-US" altLang="zh-CN" dirty="0" smtClean="0">
                <a:latin typeface="Arial" pitchFamily="34" charset="0"/>
              </a:rPr>
              <a:t>.</a:t>
            </a:r>
            <a:endParaRPr lang="zh-CN" altLang="en-US" dirty="0" smtClean="0">
              <a:latin typeface="Arial" pitchFamily="34" charset="0"/>
            </a:endParaRPr>
          </a:p>
          <a:p>
            <a:pPr eaLnBrk="1" hangingPunct="1"/>
            <a:r>
              <a:rPr lang="en-US" altLang="zh-CN" dirty="0" smtClean="0">
                <a:latin typeface="Arial" pitchFamily="34" charset="0"/>
              </a:rPr>
              <a:t>      SW-software fee</a:t>
            </a:r>
            <a:endParaRPr lang="zh-CN" alt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E822FAA0-B931-4CFD-A279-E0305D9922B9}" type="slidenum">
              <a:rPr lang="zh-CN" altLang="en-US" smtClean="0">
                <a:latin typeface="Arial" pitchFamily="34" charset="0"/>
              </a:rPr>
              <a:pPr/>
              <a:t>37</a:t>
            </a:fld>
            <a:endParaRPr lang="en-US" altLang="zh-CN" dirty="0"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r>
              <a:rPr lang="en-US" altLang="zh-CN" dirty="0" smtClean="0">
                <a:latin typeface="Arial" pitchFamily="34" charset="0"/>
              </a:rPr>
              <a:t>The power modules support </a:t>
            </a:r>
            <a:r>
              <a:rPr lang="en-US" altLang="zh-CN" dirty="0" err="1" smtClean="0">
                <a:latin typeface="Arial" pitchFamily="34" charset="0"/>
              </a:rPr>
              <a:t>PoE</a:t>
            </a:r>
            <a:r>
              <a:rPr lang="en-US" altLang="zh-CN" dirty="0" smtClean="0">
                <a:latin typeface="Arial" pitchFamily="34" charset="0"/>
              </a:rPr>
              <a:t>. The </a:t>
            </a:r>
            <a:r>
              <a:rPr lang="en-US" altLang="zh-CN" dirty="0" err="1" smtClean="0">
                <a:latin typeface="Arial" pitchFamily="34" charset="0"/>
              </a:rPr>
              <a:t>PoE</a:t>
            </a:r>
            <a:r>
              <a:rPr lang="en-US" altLang="zh-CN" dirty="0" smtClean="0">
                <a:latin typeface="Arial" pitchFamily="34" charset="0"/>
              </a:rPr>
              <a:t> function supports only the AC power supply and does not support the backup of power modules.</a:t>
            </a:r>
            <a:endParaRPr lang="zh-CN"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28C28532-F09F-496C-A5FE-DA0B69FBDDB0}" type="slidenum">
              <a:rPr lang="zh-CN" altLang="en-US" smtClean="0">
                <a:latin typeface="Arial" pitchFamily="34" charset="0"/>
              </a:rPr>
              <a:pPr/>
              <a:t>38</a:t>
            </a:fld>
            <a:endParaRPr lang="en-US" altLang="zh-CN" dirty="0"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3</a:t>
            </a:fld>
            <a:endParaRPr lang="en-US"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112644" name="灯片编号占位符 3"/>
          <p:cNvSpPr>
            <a:spLocks noGrp="1"/>
          </p:cNvSpPr>
          <p:nvPr>
            <p:ph type="sldNum" sz="quarter" idx="5"/>
          </p:nvPr>
        </p:nvSpPr>
        <p:spPr>
          <a:noFill/>
          <a:ln>
            <a:miter lim="800000"/>
            <a:headEnd/>
            <a:tailEnd/>
          </a:ln>
        </p:spPr>
        <p:txBody>
          <a:bodyPr/>
          <a:lstStyle/>
          <a:p>
            <a:fld id="{F8F4105E-A436-4914-B3AE-DB5556E895D1}" type="slidenum">
              <a:rPr lang="zh-CN" altLang="en-US" smtClean="0">
                <a:latin typeface="Arial" pitchFamily="34" charset="0"/>
              </a:rPr>
              <a:pPr/>
              <a:t>39</a:t>
            </a:fld>
            <a:endParaRPr lang="en-US" altLang="zh-CN"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40</a:t>
            </a:fld>
            <a:endParaRPr lang="en-US"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41</a:t>
            </a:fld>
            <a:endParaRPr lang="en-US"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42</a:t>
            </a:fld>
            <a:endParaRPr lang="en-US"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43</a:t>
            </a:fld>
            <a:endParaRPr lang="en-US"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44</a:t>
            </a:fld>
            <a:endParaRPr lang="en-US"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45</a:t>
            </a:fld>
            <a:endParaRPr lang="en-US"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46</a:t>
            </a:fld>
            <a:endParaRPr lang="en-US"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47</a:t>
            </a:fld>
            <a:endParaRPr lang="en-US"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48</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a:t>
            </a:fld>
            <a:endParaRPr lang="en-US"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49</a:t>
            </a:fld>
            <a:endParaRPr lang="en-US"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a:ln/>
        </p:spPr>
      </p:sp>
      <p:sp>
        <p:nvSpPr>
          <p:cNvPr id="113667" name="备注占位符 2"/>
          <p:cNvSpPr>
            <a:spLocks noGrp="1"/>
          </p:cNvSpPr>
          <p:nvPr>
            <p:ph type="body" idx="1"/>
          </p:nvPr>
        </p:nvSpPr>
        <p:spPr>
          <a:noFill/>
        </p:spPr>
        <p:txBody>
          <a:bodyPr/>
          <a:lstStyle/>
          <a:p>
            <a:pPr eaLnBrk="1" hangingPunct="1"/>
            <a:endParaRPr lang="zh-CN" altLang="en-US" smtClean="0"/>
          </a:p>
        </p:txBody>
      </p:sp>
      <p:sp>
        <p:nvSpPr>
          <p:cNvPr id="113668" name="灯片编号占位符 3"/>
          <p:cNvSpPr>
            <a:spLocks noGrp="1"/>
          </p:cNvSpPr>
          <p:nvPr>
            <p:ph type="sldNum" sz="quarter" idx="5"/>
          </p:nvPr>
        </p:nvSpPr>
        <p:spPr>
          <a:noFill/>
          <a:ln>
            <a:miter lim="800000"/>
            <a:headEnd/>
            <a:tailEnd/>
          </a:ln>
        </p:spPr>
        <p:txBody>
          <a:bodyPr/>
          <a:lstStyle/>
          <a:p>
            <a:fld id="{98A529C9-7147-4C8E-B8A6-BB8E918957D6}" type="slidenum">
              <a:rPr lang="zh-CN" altLang="en-US" smtClean="0">
                <a:latin typeface="Arial" pitchFamily="34" charset="0"/>
              </a:rPr>
              <a:pPr/>
              <a:t>50</a:t>
            </a:fld>
            <a:endParaRPr lang="en-US" altLang="zh-CN"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51</a:t>
            </a:fld>
            <a:endParaRPr lang="en-US"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52</a:t>
            </a:fld>
            <a:endParaRPr lang="en-US"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53</a:t>
            </a:fld>
            <a:endParaRPr lang="en-US"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54</a:t>
            </a:fld>
            <a:endParaRPr lang="en-US"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C0696789-EAA4-4F6A-BA71-82185219713D}" type="slidenum">
              <a:rPr lang="zh-CN" altLang="en-US" smtClean="0">
                <a:latin typeface="Arial" pitchFamily="34" charset="0"/>
              </a:rPr>
              <a:pPr/>
              <a:t>55</a:t>
            </a:fld>
            <a:endParaRPr lang="en-US" altLang="zh-CN" dirty="0"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06463" y="4714875"/>
            <a:ext cx="4984750" cy="4467225"/>
          </a:xfrm>
          <a:noFill/>
        </p:spPr>
        <p:txBody>
          <a:bodyPr/>
          <a:lstStyle/>
          <a:p>
            <a:pPr eaLnBrk="1" hangingPunct="1"/>
            <a:r>
              <a:rPr lang="zh-CN" altLang="zh-CN" dirty="0" smtClean="0">
                <a:latin typeface="Arial" pitchFamily="34" charset="0"/>
              </a:rPr>
              <a:t>S9303</a:t>
            </a:r>
            <a:r>
              <a:rPr lang="en-US" altLang="zh-CN" dirty="0" smtClean="0">
                <a:latin typeface="Arial" pitchFamily="34" charset="0"/>
              </a:rPr>
              <a:t> delivers </a:t>
            </a:r>
            <a:r>
              <a:rPr lang="zh-CN" altLang="zh-CN" dirty="0" smtClean="0">
                <a:latin typeface="Arial" pitchFamily="34" charset="0"/>
              </a:rPr>
              <a:t>2*10G</a:t>
            </a:r>
            <a:r>
              <a:rPr lang="en-US" altLang="zh-CN" dirty="0" smtClean="0">
                <a:latin typeface="Arial" pitchFamily="34" charset="0"/>
              </a:rPr>
              <a:t> line speed per slot.</a:t>
            </a:r>
            <a:r>
              <a:rPr lang="zh-CN" altLang="zh-CN" dirty="0" smtClean="0">
                <a:latin typeface="Arial" pitchFamily="34" charset="0"/>
              </a:rPr>
              <a:t> </a:t>
            </a:r>
          </a:p>
          <a:p>
            <a:pPr eaLnBrk="1" hangingPunct="1"/>
            <a:r>
              <a:rPr lang="zh-CN" altLang="zh-CN" dirty="0" smtClean="0">
                <a:latin typeface="Arial" pitchFamily="34" charset="0"/>
              </a:rPr>
              <a:t>S93</a:t>
            </a:r>
            <a:r>
              <a:rPr lang="zh-CN" altLang="en-US" dirty="0" smtClean="0">
                <a:latin typeface="Arial" pitchFamily="34" charset="0"/>
              </a:rPr>
              <a:t>0</a:t>
            </a:r>
            <a:r>
              <a:rPr lang="zh-CN" altLang="zh-CN" dirty="0" smtClean="0">
                <a:latin typeface="Arial" pitchFamily="34" charset="0"/>
              </a:rPr>
              <a:t>6</a:t>
            </a:r>
            <a:r>
              <a:rPr lang="en-US" altLang="zh-CN" dirty="0" smtClean="0">
                <a:latin typeface="Arial" pitchFamily="34" charset="0"/>
              </a:rPr>
              <a:t> delivers </a:t>
            </a:r>
            <a:r>
              <a:rPr lang="zh-CN" altLang="zh-CN" dirty="0" smtClean="0">
                <a:latin typeface="Arial" pitchFamily="34" charset="0"/>
              </a:rPr>
              <a:t>12*10GE</a:t>
            </a:r>
            <a:r>
              <a:rPr lang="en-US" altLang="zh-CN" dirty="0" smtClean="0">
                <a:latin typeface="Arial" pitchFamily="34" charset="0"/>
              </a:rPr>
              <a:t> line speed per slot.</a:t>
            </a:r>
            <a:r>
              <a:rPr lang="zh-CN" altLang="zh-CN" dirty="0" smtClean="0">
                <a:latin typeface="Arial" pitchFamily="34" charset="0"/>
              </a:rPr>
              <a:t> </a:t>
            </a:r>
          </a:p>
          <a:p>
            <a:pPr eaLnBrk="1" hangingPunct="1"/>
            <a:r>
              <a:rPr lang="zh-CN" altLang="zh-CN" dirty="0" smtClean="0">
                <a:latin typeface="Arial" pitchFamily="34" charset="0"/>
              </a:rPr>
              <a:t>S9312</a:t>
            </a:r>
            <a:r>
              <a:rPr lang="en-US" altLang="zh-CN" dirty="0" smtClean="0">
                <a:latin typeface="Arial" pitchFamily="34" charset="0"/>
              </a:rPr>
              <a:t> delivers </a:t>
            </a:r>
            <a:r>
              <a:rPr lang="zh-CN" altLang="zh-CN" dirty="0" smtClean="0">
                <a:latin typeface="Arial" pitchFamily="34" charset="0"/>
              </a:rPr>
              <a:t>12*10GE</a:t>
            </a:r>
            <a:r>
              <a:rPr lang="en-US" altLang="zh-CN" dirty="0" smtClean="0">
                <a:latin typeface="Arial" pitchFamily="34" charset="0"/>
              </a:rPr>
              <a:t> line speed only on the two slots close to the MPU.</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56</a:t>
            </a:fld>
            <a:endParaRPr lang="en-US"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幻灯片图像占位符 1"/>
          <p:cNvSpPr>
            <a:spLocks noGrp="1" noRot="1" noChangeAspect="1" noTextEdit="1"/>
          </p:cNvSpPr>
          <p:nvPr>
            <p:ph type="sldImg"/>
          </p:nvPr>
        </p:nvSpPr>
        <p:spPr>
          <a:ln/>
        </p:spPr>
      </p:sp>
      <p:sp>
        <p:nvSpPr>
          <p:cNvPr id="115715"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115716" name="灯片编号占位符 3"/>
          <p:cNvSpPr>
            <a:spLocks noGrp="1"/>
          </p:cNvSpPr>
          <p:nvPr>
            <p:ph type="sldNum" sz="quarter" idx="5"/>
          </p:nvPr>
        </p:nvSpPr>
        <p:spPr>
          <a:noFill/>
          <a:ln>
            <a:miter lim="800000"/>
            <a:headEnd/>
            <a:tailEnd/>
          </a:ln>
        </p:spPr>
        <p:txBody>
          <a:bodyPr/>
          <a:lstStyle/>
          <a:p>
            <a:fld id="{6C1543FA-3E9D-4ABF-BD61-B8E4D3828114}" type="slidenum">
              <a:rPr lang="zh-CN" altLang="en-US" smtClean="0">
                <a:latin typeface="Arial" pitchFamily="34" charset="0"/>
              </a:rPr>
              <a:pPr/>
              <a:t>57</a:t>
            </a:fld>
            <a:endParaRPr lang="en-US" altLang="zh-CN" dirty="0"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58</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5</a:t>
            </a:fld>
            <a:endParaRPr lang="en-US"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ln/>
        </p:spPr>
      </p:sp>
      <p:sp>
        <p:nvSpPr>
          <p:cNvPr id="116739"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116740" name="灯片编号占位符 3"/>
          <p:cNvSpPr>
            <a:spLocks noGrp="1"/>
          </p:cNvSpPr>
          <p:nvPr>
            <p:ph type="sldNum" sz="quarter" idx="5"/>
          </p:nvPr>
        </p:nvSpPr>
        <p:spPr>
          <a:noFill/>
          <a:ln>
            <a:miter lim="800000"/>
            <a:headEnd/>
            <a:tailEnd/>
          </a:ln>
        </p:spPr>
        <p:txBody>
          <a:bodyPr/>
          <a:lstStyle/>
          <a:p>
            <a:fld id="{052427AD-A9BD-4F03-8859-1215304B6B3B}" type="slidenum">
              <a:rPr lang="zh-CN" altLang="en-US" smtClean="0">
                <a:latin typeface="Arial" pitchFamily="34" charset="0"/>
              </a:rPr>
              <a:pPr/>
              <a:t>59</a:t>
            </a:fld>
            <a:endParaRPr lang="en-US" altLang="zh-CN" dirty="0"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a:ln/>
        </p:spPr>
      </p:sp>
      <p:sp>
        <p:nvSpPr>
          <p:cNvPr id="3" name="备注占位符 2"/>
          <p:cNvSpPr>
            <a:spLocks noGrp="1"/>
          </p:cNvSpPr>
          <p:nvPr>
            <p:ph type="body" idx="1"/>
          </p:nvPr>
        </p:nvSpPr>
        <p:spPr/>
        <p:txBody>
          <a:bodyPr>
            <a:normAutofit/>
          </a:bodyPr>
          <a:lstStyle/>
          <a:p>
            <a:pPr eaLnBrk="1" hangingPunct="1">
              <a:defRPr/>
            </a:pPr>
            <a:r>
              <a:rPr lang="en-US" altLang="zh-CN" dirty="0" smtClean="0">
                <a:latin typeface="Arial"/>
              </a:rPr>
              <a:t>Power supplies of different types cannot be installed in the same chassis. For example, a 2200 W AC power supply cannot be used together with an 800 W AC power supply.</a:t>
            </a:r>
          </a:p>
          <a:p>
            <a:pPr eaLnBrk="1" hangingPunct="1">
              <a:defRPr/>
            </a:pPr>
            <a:r>
              <a:rPr lang="en-US" altLang="zh-CN" dirty="0" smtClean="0">
                <a:latin typeface="Arial"/>
              </a:rPr>
              <a:t>Only AC power supply can be installed in the </a:t>
            </a:r>
            <a:r>
              <a:rPr lang="en-US" altLang="zh-CN" dirty="0" err="1" smtClean="0">
                <a:latin typeface="Arial"/>
              </a:rPr>
              <a:t>PoE</a:t>
            </a:r>
            <a:r>
              <a:rPr lang="en-US" altLang="zh-CN" dirty="0" smtClean="0">
                <a:latin typeface="Arial"/>
              </a:rPr>
              <a:t> slot.</a:t>
            </a:r>
            <a:endParaRPr lang="zh-CN" altLang="en-US" dirty="0" smtClean="0">
              <a:latin typeface="Arial"/>
            </a:endParaRPr>
          </a:p>
          <a:p>
            <a:pPr eaLnBrk="1" hangingPunct="1">
              <a:defRPr/>
            </a:pPr>
            <a:r>
              <a:rPr lang="en-US" altLang="zh-CN" dirty="0" smtClean="0">
                <a:latin typeface="Arial"/>
              </a:rPr>
              <a:t>Only AC power supply can be used as system power when S7703 is used as a </a:t>
            </a:r>
            <a:r>
              <a:rPr lang="en-US" altLang="zh-CN" dirty="0" err="1" smtClean="0">
                <a:latin typeface="Arial"/>
              </a:rPr>
              <a:t>PoE</a:t>
            </a:r>
            <a:r>
              <a:rPr lang="en-US" altLang="zh-CN" dirty="0" smtClean="0">
                <a:latin typeface="Arial"/>
              </a:rPr>
              <a:t> device.</a:t>
            </a:r>
          </a:p>
          <a:p>
            <a:pPr eaLnBrk="1" hangingPunct="1">
              <a:defRPr/>
            </a:pPr>
            <a:r>
              <a:rPr lang="en-US" altLang="zh-CN" dirty="0" smtClean="0">
                <a:latin typeface="Arial"/>
              </a:rPr>
              <a:t>When an AC power supply is installed in a </a:t>
            </a:r>
            <a:r>
              <a:rPr lang="en-US" altLang="zh-CN" dirty="0" err="1" smtClean="0">
                <a:latin typeface="Arial"/>
              </a:rPr>
              <a:t>PoE</a:t>
            </a:r>
            <a:r>
              <a:rPr lang="en-US" altLang="zh-CN" dirty="0" smtClean="0">
                <a:latin typeface="Arial"/>
              </a:rPr>
              <a:t> slot, it provides </a:t>
            </a:r>
            <a:r>
              <a:rPr lang="en-US" altLang="zh-CN" dirty="0" err="1" smtClean="0">
                <a:latin typeface="Arial"/>
              </a:rPr>
              <a:t>PoE</a:t>
            </a:r>
            <a:r>
              <a:rPr lang="en-US" altLang="zh-CN" dirty="0" smtClean="0">
                <a:latin typeface="Arial"/>
              </a:rPr>
              <a:t> power. When it is installed in PWR1 or PWR3, it provides system power.</a:t>
            </a:r>
          </a:p>
          <a:p>
            <a:pPr eaLnBrk="1" hangingPunct="1">
              <a:defRPr/>
            </a:pPr>
            <a:r>
              <a:rPr lang="en-US" altLang="zh-CN" dirty="0" smtClean="0">
                <a:latin typeface="Arial"/>
              </a:rPr>
              <a:t>The separation of system power and </a:t>
            </a:r>
            <a:r>
              <a:rPr lang="en-US" altLang="zh-CN" dirty="0" err="1" smtClean="0">
                <a:latin typeface="Arial"/>
              </a:rPr>
              <a:t>PoE</a:t>
            </a:r>
            <a:r>
              <a:rPr lang="en-US" altLang="zh-CN" dirty="0" smtClean="0">
                <a:latin typeface="Arial"/>
              </a:rPr>
              <a:t> power has the following advantages:</a:t>
            </a:r>
          </a:p>
          <a:p>
            <a:pPr marL="228600" indent="-228600" eaLnBrk="1" hangingPunct="1">
              <a:buFontTx/>
              <a:buAutoNum type="arabicPeriod"/>
              <a:defRPr/>
            </a:pPr>
            <a:r>
              <a:rPr lang="en-US" altLang="zh-CN" dirty="0" smtClean="0">
                <a:latin typeface="Arial"/>
              </a:rPr>
              <a:t>Easy to maintain: either of them can be replaced without affecting service</a:t>
            </a:r>
          </a:p>
          <a:p>
            <a:pPr marL="228600" indent="-228600" eaLnBrk="1" hangingPunct="1">
              <a:buFontTx/>
              <a:buAutoNum type="arabicPeriod"/>
              <a:defRPr/>
            </a:pPr>
            <a:r>
              <a:rPr lang="en-US" altLang="zh-CN" dirty="0" smtClean="0">
                <a:latin typeface="Arial"/>
              </a:rPr>
              <a:t>Low investment: only the system power can be purchased if </a:t>
            </a:r>
            <a:r>
              <a:rPr lang="en-US" altLang="zh-CN" dirty="0" err="1" smtClean="0">
                <a:latin typeface="Arial"/>
              </a:rPr>
              <a:t>PoE</a:t>
            </a:r>
            <a:r>
              <a:rPr lang="en-US" altLang="zh-CN" dirty="0" smtClean="0">
                <a:latin typeface="Arial"/>
              </a:rPr>
              <a:t> is not required</a:t>
            </a:r>
            <a:endParaRPr lang="zh-CN" altLang="en-US" dirty="0" smtClean="0">
              <a:latin typeface="Arial"/>
            </a:endParaRPr>
          </a:p>
        </p:txBody>
      </p:sp>
      <p:sp>
        <p:nvSpPr>
          <p:cNvPr id="117764" name="灯片编号占位符 3"/>
          <p:cNvSpPr>
            <a:spLocks noGrp="1"/>
          </p:cNvSpPr>
          <p:nvPr>
            <p:ph type="sldNum" sz="quarter" idx="5"/>
          </p:nvPr>
        </p:nvSpPr>
        <p:spPr>
          <a:noFill/>
          <a:ln>
            <a:miter lim="800000"/>
            <a:headEnd/>
            <a:tailEnd/>
          </a:ln>
        </p:spPr>
        <p:txBody>
          <a:bodyPr/>
          <a:lstStyle/>
          <a:p>
            <a:fld id="{EE306BA7-E33E-49A1-9F2B-213358F9BA30}" type="slidenum">
              <a:rPr lang="zh-CN" altLang="en-US" smtClean="0">
                <a:latin typeface="Arial" pitchFamily="34" charset="0"/>
              </a:rPr>
              <a:pPr/>
              <a:t>60</a:t>
            </a:fld>
            <a:endParaRPr lang="en-US" altLang="zh-CN" dirty="0"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61</a:t>
            </a:fld>
            <a:endParaRPr lang="en-US" altLang="zh-CN"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62</a:t>
            </a:fld>
            <a:endParaRPr lang="en-US" altLang="zh-CN"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63</a:t>
            </a:fld>
            <a:endParaRPr lang="en-US" altLang="zh-CN"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a:ln/>
        </p:spPr>
      </p:sp>
      <p:sp>
        <p:nvSpPr>
          <p:cNvPr id="118787" name="备注占位符 2"/>
          <p:cNvSpPr>
            <a:spLocks noGrp="1"/>
          </p:cNvSpPr>
          <p:nvPr>
            <p:ph type="body" idx="1"/>
          </p:nvPr>
        </p:nvSpPr>
        <p:spPr>
          <a:noFill/>
        </p:spPr>
        <p:txBody>
          <a:bodyPr/>
          <a:lstStyle/>
          <a:p>
            <a:pPr eaLnBrk="1" hangingPunct="1"/>
            <a:endParaRPr lang="zh-CN" altLang="en-US" smtClean="0"/>
          </a:p>
        </p:txBody>
      </p:sp>
      <p:sp>
        <p:nvSpPr>
          <p:cNvPr id="118788" name="灯片编号占位符 3"/>
          <p:cNvSpPr>
            <a:spLocks noGrp="1"/>
          </p:cNvSpPr>
          <p:nvPr>
            <p:ph type="sldNum" sz="quarter" idx="5"/>
          </p:nvPr>
        </p:nvSpPr>
        <p:spPr>
          <a:noFill/>
          <a:ln>
            <a:miter lim="800000"/>
            <a:headEnd/>
            <a:tailEnd/>
          </a:ln>
        </p:spPr>
        <p:txBody>
          <a:bodyPr/>
          <a:lstStyle/>
          <a:p>
            <a:fld id="{1B81A327-D67C-48C4-A979-16D069E41EA8}" type="slidenum">
              <a:rPr lang="zh-CN" altLang="en-US" smtClean="0">
                <a:latin typeface="Arial" pitchFamily="34" charset="0"/>
              </a:rPr>
              <a:pPr/>
              <a:t>64</a:t>
            </a:fld>
            <a:endParaRPr lang="en-US" altLang="zh-CN" dirty="0"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65</a:t>
            </a:fld>
            <a:endParaRPr lang="en-US"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66</a:t>
            </a:fld>
            <a:endParaRPr lang="en-US" altLang="zh-CN"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幻灯片图像占位符 1"/>
          <p:cNvSpPr>
            <a:spLocks noGrp="1" noRot="1" noChangeAspect="1" noTextEdit="1"/>
          </p:cNvSpPr>
          <p:nvPr>
            <p:ph type="sldImg"/>
          </p:nvPr>
        </p:nvSpPr>
        <p:spPr>
          <a:ln/>
        </p:spPr>
      </p:sp>
      <p:sp>
        <p:nvSpPr>
          <p:cNvPr id="119811" name="备注占位符 2"/>
          <p:cNvSpPr>
            <a:spLocks noGrp="1"/>
          </p:cNvSpPr>
          <p:nvPr>
            <p:ph type="body" idx="1"/>
          </p:nvPr>
        </p:nvSpPr>
        <p:spPr>
          <a:noFill/>
        </p:spPr>
        <p:txBody>
          <a:bodyPr/>
          <a:lstStyle/>
          <a:p>
            <a:pPr eaLnBrk="1" hangingPunct="1"/>
            <a:r>
              <a:rPr lang="en-US" altLang="zh-CN" dirty="0" smtClean="0">
                <a:latin typeface="Arial" pitchFamily="34" charset="0"/>
              </a:rPr>
              <a:t>4*GE interface cards of EI/SI cannot be configured in the same chassis.</a:t>
            </a:r>
            <a:endParaRPr lang="zh-CN" altLang="en-US" dirty="0" smtClean="0">
              <a:latin typeface="Arial" pitchFamily="34" charset="0"/>
            </a:endParaRPr>
          </a:p>
        </p:txBody>
      </p:sp>
      <p:sp>
        <p:nvSpPr>
          <p:cNvPr id="119812" name="灯片编号占位符 3"/>
          <p:cNvSpPr>
            <a:spLocks noGrp="1"/>
          </p:cNvSpPr>
          <p:nvPr>
            <p:ph type="sldNum" sz="quarter" idx="5"/>
          </p:nvPr>
        </p:nvSpPr>
        <p:spPr>
          <a:noFill/>
          <a:ln>
            <a:miter lim="800000"/>
            <a:headEnd/>
            <a:tailEnd/>
          </a:ln>
        </p:spPr>
        <p:txBody>
          <a:bodyPr/>
          <a:lstStyle/>
          <a:p>
            <a:fld id="{5A436F61-01F9-4496-B0D1-CADA163AE23D}" type="slidenum">
              <a:rPr lang="zh-CN" altLang="en-US" smtClean="0">
                <a:latin typeface="Arial" pitchFamily="34" charset="0"/>
              </a:rPr>
              <a:pPr/>
              <a:t>67</a:t>
            </a:fld>
            <a:endParaRPr lang="en-US" altLang="zh-CN" dirty="0"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a:ln/>
        </p:spPr>
      </p:sp>
      <p:sp>
        <p:nvSpPr>
          <p:cNvPr id="120835" name="备注占位符 2"/>
          <p:cNvSpPr>
            <a:spLocks noGrp="1"/>
          </p:cNvSpPr>
          <p:nvPr>
            <p:ph type="body" idx="1"/>
          </p:nvPr>
        </p:nvSpPr>
        <p:spPr>
          <a:noFill/>
        </p:spPr>
        <p:txBody>
          <a:bodyPr/>
          <a:lstStyle/>
          <a:p>
            <a:pPr eaLnBrk="1" hangingPunct="1"/>
            <a:r>
              <a:rPr lang="en-US" altLang="zh-CN" dirty="0" smtClean="0">
                <a:latin typeface="Arial" pitchFamily="34" charset="0"/>
              </a:rPr>
              <a:t>4*GE interface cards of EI/SI cannot be configured in the same chassis.</a:t>
            </a:r>
            <a:endParaRPr lang="zh-CN" altLang="en-US" dirty="0" smtClean="0">
              <a:latin typeface="Arial" pitchFamily="34" charset="0"/>
            </a:endParaRPr>
          </a:p>
        </p:txBody>
      </p:sp>
      <p:sp>
        <p:nvSpPr>
          <p:cNvPr id="120836" name="灯片编号占位符 3"/>
          <p:cNvSpPr>
            <a:spLocks noGrp="1"/>
          </p:cNvSpPr>
          <p:nvPr>
            <p:ph type="sldNum" sz="quarter" idx="5"/>
          </p:nvPr>
        </p:nvSpPr>
        <p:spPr>
          <a:noFill/>
          <a:ln>
            <a:miter lim="800000"/>
            <a:headEnd/>
            <a:tailEnd/>
          </a:ln>
        </p:spPr>
        <p:txBody>
          <a:bodyPr/>
          <a:lstStyle/>
          <a:p>
            <a:fld id="{0600E56D-C0C6-4ED3-A5C0-90D0B74371B9}" type="slidenum">
              <a:rPr lang="zh-CN" altLang="en-US" smtClean="0">
                <a:latin typeface="Arial" pitchFamily="34" charset="0"/>
              </a:rPr>
              <a:pPr/>
              <a:t>68</a:t>
            </a:fld>
            <a:endParaRPr lang="en-US" altLang="zh-CN"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6</a:t>
            </a:fld>
            <a:endParaRPr lang="en-US"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a:ln/>
        </p:spPr>
      </p:sp>
      <p:sp>
        <p:nvSpPr>
          <p:cNvPr id="121859" name="备注占位符 2"/>
          <p:cNvSpPr>
            <a:spLocks noGrp="1"/>
          </p:cNvSpPr>
          <p:nvPr>
            <p:ph type="body" idx="1"/>
          </p:nvPr>
        </p:nvSpPr>
        <p:spPr>
          <a:noFill/>
        </p:spPr>
        <p:txBody>
          <a:bodyPr/>
          <a:lstStyle/>
          <a:p>
            <a:pPr eaLnBrk="1" hangingPunct="1"/>
            <a:r>
              <a:rPr lang="en-US" altLang="zh-CN" dirty="0" smtClean="0">
                <a:latin typeface="Arial" pitchFamily="34" charset="0"/>
              </a:rPr>
              <a:t>S5700-10P-LI/S5700-10P-PWR-LI/</a:t>
            </a:r>
            <a:r>
              <a:rPr lang="en-US" altLang="zh-CN" dirty="0" smtClean="0">
                <a:solidFill>
                  <a:srgbClr val="000000"/>
                </a:solidFill>
                <a:latin typeface="Arial" pitchFamily="34" charset="0"/>
              </a:rPr>
              <a:t>S5700-26X-SI-12S-AC does not support </a:t>
            </a:r>
            <a:r>
              <a:rPr lang="en-US" altLang="zh-CN" dirty="0" err="1" smtClean="0">
                <a:solidFill>
                  <a:srgbClr val="000000"/>
                </a:solidFill>
                <a:latin typeface="Arial" pitchFamily="34" charset="0"/>
              </a:rPr>
              <a:t>iStack</a:t>
            </a:r>
            <a:r>
              <a:rPr lang="en-US" altLang="zh-CN" dirty="0" smtClean="0">
                <a:solidFill>
                  <a:srgbClr val="000000"/>
                </a:solidFill>
                <a:latin typeface="Arial" pitchFamily="34" charset="0"/>
              </a:rPr>
              <a:t>.</a:t>
            </a:r>
            <a:endParaRPr lang="zh-CN" altLang="en-US" dirty="0" smtClean="0">
              <a:solidFill>
                <a:srgbClr val="000000"/>
              </a:solidFill>
              <a:latin typeface="Arial" pitchFamily="34" charset="0"/>
            </a:endParaRPr>
          </a:p>
        </p:txBody>
      </p:sp>
      <p:sp>
        <p:nvSpPr>
          <p:cNvPr id="121860" name="灯片编号占位符 3"/>
          <p:cNvSpPr>
            <a:spLocks noGrp="1"/>
          </p:cNvSpPr>
          <p:nvPr>
            <p:ph type="sldNum" sz="quarter" idx="5"/>
          </p:nvPr>
        </p:nvSpPr>
        <p:spPr>
          <a:noFill/>
          <a:ln>
            <a:miter lim="800000"/>
            <a:headEnd/>
            <a:tailEnd/>
          </a:ln>
        </p:spPr>
        <p:txBody>
          <a:bodyPr/>
          <a:lstStyle/>
          <a:p>
            <a:fld id="{49DCB3C3-85A3-4648-A4B8-42939DEFD569}" type="slidenum">
              <a:rPr lang="zh-CN" altLang="en-US" smtClean="0">
                <a:latin typeface="Arial" pitchFamily="34" charset="0"/>
              </a:rPr>
              <a:pPr/>
              <a:t>69</a:t>
            </a:fld>
            <a:endParaRPr lang="en-US" altLang="zh-CN" dirty="0"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70</a:t>
            </a:fld>
            <a:endParaRPr lang="en-US" altLang="zh-CN"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TextEdit="1"/>
          </p:cNvSpPr>
          <p:nvPr>
            <p:ph type="sldImg"/>
          </p:nvPr>
        </p:nvSpPr>
        <p:spPr>
          <a:ln/>
        </p:spPr>
      </p:sp>
      <p:sp>
        <p:nvSpPr>
          <p:cNvPr id="122883" name="备注占位符 2"/>
          <p:cNvSpPr>
            <a:spLocks noGrp="1"/>
          </p:cNvSpPr>
          <p:nvPr>
            <p:ph type="body" idx="1"/>
          </p:nvPr>
        </p:nvSpPr>
        <p:spPr>
          <a:noFill/>
        </p:spPr>
        <p:txBody>
          <a:bodyPr/>
          <a:lstStyle/>
          <a:p>
            <a:pPr eaLnBrk="1" hangingPunct="1"/>
            <a:endParaRPr lang="zh-CN" altLang="en-US" smtClean="0">
              <a:latin typeface="Arial" pitchFamily="34" charset="0"/>
            </a:endParaRPr>
          </a:p>
        </p:txBody>
      </p:sp>
      <p:sp>
        <p:nvSpPr>
          <p:cNvPr id="122884" name="灯片编号占位符 3"/>
          <p:cNvSpPr>
            <a:spLocks noGrp="1"/>
          </p:cNvSpPr>
          <p:nvPr>
            <p:ph type="sldNum" sz="quarter" idx="5"/>
          </p:nvPr>
        </p:nvSpPr>
        <p:spPr>
          <a:noFill/>
          <a:ln>
            <a:miter lim="800000"/>
            <a:headEnd/>
            <a:tailEnd/>
          </a:ln>
        </p:spPr>
        <p:txBody>
          <a:bodyPr/>
          <a:lstStyle/>
          <a:p>
            <a:fld id="{AB77220C-CE90-439E-BE62-7E2A9AE98585}" type="slidenum">
              <a:rPr lang="zh-CN" altLang="en-US" smtClean="0">
                <a:latin typeface="Arial" pitchFamily="34" charset="0"/>
              </a:rPr>
              <a:pPr/>
              <a:t>71</a:t>
            </a:fld>
            <a:endParaRPr lang="en-US" altLang="zh-CN"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pPr eaLnBrk="1" hangingPunct="1"/>
            <a:r>
              <a:rPr lang="en-US" altLang="zh-CN" dirty="0" smtClean="0">
                <a:latin typeface="Arial" pitchFamily="34" charset="0"/>
              </a:rPr>
              <a:t>800W</a:t>
            </a:r>
            <a:r>
              <a:rPr lang="zh-CN" altLang="en-US" dirty="0" smtClean="0">
                <a:latin typeface="Arial" pitchFamily="34" charset="0"/>
              </a:rPr>
              <a:t> </a:t>
            </a:r>
            <a:r>
              <a:rPr lang="en-US" altLang="zh-CN" dirty="0" smtClean="0">
                <a:latin typeface="Arial" pitchFamily="34" charset="0"/>
              </a:rPr>
              <a:t>(POE) + 800W (POE) + 150W (system)</a:t>
            </a:r>
          </a:p>
          <a:p>
            <a:pPr eaLnBrk="1" hangingPunct="1"/>
            <a:endParaRPr lang="en-US" altLang="zh-CN" dirty="0" smtClean="0">
              <a:latin typeface="Arial" pitchFamily="34" charset="0"/>
            </a:endParaRPr>
          </a:p>
          <a:p>
            <a:pPr eaLnBrk="1" hangingPunct="1"/>
            <a:r>
              <a:rPr lang="en-US" altLang="zh-CN" dirty="0" smtClean="0">
                <a:latin typeface="Arial" pitchFamily="34" charset="0"/>
              </a:rPr>
              <a:t>1. Only one RPS (150 W) can be configured for a non-</a:t>
            </a:r>
            <a:r>
              <a:rPr lang="en-US" altLang="zh-CN" dirty="0" err="1" smtClean="0">
                <a:latin typeface="Arial" pitchFamily="34" charset="0"/>
              </a:rPr>
              <a:t>PoE</a:t>
            </a:r>
            <a:r>
              <a:rPr lang="en-US" altLang="zh-CN" dirty="0" smtClean="0">
                <a:latin typeface="Arial" pitchFamily="34" charset="0"/>
              </a:rPr>
              <a:t> device. Port 1 has the highest priority, and other ports have the same priority.</a:t>
            </a:r>
          </a:p>
          <a:p>
            <a:pPr eaLnBrk="1" hangingPunct="1"/>
            <a:endParaRPr lang="en-US" altLang="zh-CN" dirty="0" smtClean="0">
              <a:latin typeface="Arial" pitchFamily="34" charset="0"/>
            </a:endParaRPr>
          </a:p>
          <a:p>
            <a:pPr eaLnBrk="1" hangingPunct="1"/>
            <a:endParaRPr lang="en-US" altLang="zh-CN" dirty="0" smtClean="0">
              <a:latin typeface="Arial" pitchFamily="34" charset="0"/>
            </a:endParaRPr>
          </a:p>
          <a:p>
            <a:pPr eaLnBrk="1" hangingPunct="1"/>
            <a:endParaRPr lang="en-US" altLang="zh-CN" dirty="0" smtClean="0">
              <a:latin typeface="Arial" pitchFamily="34" charset="0"/>
            </a:endParaRPr>
          </a:p>
          <a:p>
            <a:pPr eaLnBrk="1" hangingPunct="1"/>
            <a:endParaRPr lang="en-US" altLang="zh-CN" dirty="0" smtClean="0">
              <a:latin typeface="Arial" pitchFamily="34" charset="0"/>
            </a:endParaRPr>
          </a:p>
          <a:p>
            <a:pPr eaLnBrk="1" hangingPunct="1"/>
            <a:endParaRPr lang="zh-CN" altLang="en-US" dirty="0" smtClean="0">
              <a:latin typeface="Arial" pitchFamily="34" charset="0"/>
            </a:endParaRPr>
          </a:p>
        </p:txBody>
      </p:sp>
      <p:sp>
        <p:nvSpPr>
          <p:cNvPr id="123908" name="灯片编号占位符 3"/>
          <p:cNvSpPr>
            <a:spLocks noGrp="1"/>
          </p:cNvSpPr>
          <p:nvPr>
            <p:ph type="sldNum" sz="quarter" idx="5"/>
          </p:nvPr>
        </p:nvSpPr>
        <p:spPr>
          <a:noFill/>
          <a:ln>
            <a:miter lim="800000"/>
            <a:headEnd/>
            <a:tailEnd/>
          </a:ln>
        </p:spPr>
        <p:txBody>
          <a:bodyPr/>
          <a:lstStyle/>
          <a:p>
            <a:fld id="{F3B0B509-9393-4166-95D7-A4D1CB74B093}" type="slidenum">
              <a:rPr lang="zh-CN" altLang="en-US" smtClean="0">
                <a:latin typeface="Arial" pitchFamily="34" charset="0"/>
              </a:rPr>
              <a:pPr/>
              <a:t>72</a:t>
            </a:fld>
            <a:endParaRPr lang="en-US" altLang="zh-CN"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73</a:t>
            </a:fld>
            <a:endParaRPr lang="en-US" altLang="zh-CN"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74</a:t>
            </a:fld>
            <a:endParaRPr lang="en-US"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75</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7</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208A981-C224-4DC5-8A02-F797D011A8B1}" type="slidenum">
              <a:rPr lang="zh-CN" altLang="en-US" smtClean="0"/>
              <a:pPr>
                <a:defRPr/>
              </a:pPr>
              <a:t>8</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2" y="1697514"/>
            <a:ext cx="5688013" cy="561664"/>
          </a:xfrm>
          <a:prstGeom prst="rect">
            <a:avLst/>
          </a:prstGeom>
        </p:spPr>
        <p:txBody>
          <a:bodyPr/>
          <a:lstStyle/>
          <a:p>
            <a:r>
              <a:rPr lang="zh-CN" altLang="en-US" smtClean="0"/>
              <a:t>单击此处编辑母版标题样式</a:t>
            </a:r>
            <a:endParaRPr lang="en-US"/>
          </a:p>
        </p:txBody>
      </p:sp>
    </p:spTree>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62" tIns="45684" rIns="91362" bIns="45684"/>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362" tIns="45684" rIns="91362" bIns="45684"/>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62" tIns="45684" rIns="91362" bIns="45684"/>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Rectangle 13"/>
          <p:cNvSpPr>
            <a:spLocks noGrp="1" noChangeArrowheads="1"/>
          </p:cNvSpPr>
          <p:nvPr>
            <p:ph type="title"/>
          </p:nvPr>
        </p:nvSpPr>
        <p:spPr bwMode="auto">
          <a:xfrm>
            <a:off x="657054" y="152645"/>
            <a:ext cx="7829892" cy="653653"/>
          </a:xfrm>
          <a:prstGeom prst="rect">
            <a:avLst/>
          </a:prstGeom>
          <a:noFill/>
          <a:ln w="9525">
            <a:noFill/>
            <a:miter lim="800000"/>
            <a:headEnd/>
            <a:tailEnd/>
          </a:ln>
        </p:spPr>
        <p:txBody>
          <a:bodyPr vert="horz" wrap="square" lIns="0" tIns="30013" rIns="60027" bIns="30013" numCol="1" anchor="t" anchorCtr="0" compatLnSpc="1">
            <a:prstTxWarp prst="textNoShape">
              <a:avLst/>
            </a:prstTxWarp>
          </a:bodyPr>
          <a:lstStyle/>
          <a:p>
            <a:pPr lvl="0"/>
            <a:r>
              <a:rPr lang="en-US" altLang="zh-CN" dirty="0" smtClean="0"/>
              <a:t>Click to edit Master title style</a:t>
            </a:r>
            <a:endParaRPr lang="zh-CN" altLang="en-US" dirty="0" smtClean="0"/>
          </a:p>
        </p:txBody>
      </p:sp>
      <p:sp>
        <p:nvSpPr>
          <p:cNvPr id="3" name="Slide Number Placeholder 12"/>
          <p:cNvSpPr>
            <a:spLocks noGrp="1"/>
          </p:cNvSpPr>
          <p:nvPr>
            <p:ph type="sldNum" sz="quarter" idx="10"/>
          </p:nvPr>
        </p:nvSpPr>
        <p:spPr>
          <a:xfrm>
            <a:off x="5765800" y="4786313"/>
            <a:ext cx="2135188" cy="273050"/>
          </a:xfrm>
          <a:prstGeom prst="rect">
            <a:avLst/>
          </a:prstGeom>
        </p:spPr>
        <p:txBody>
          <a:bodyPr vert="horz" lIns="68502" tIns="34251" rIns="68502" bIns="34251" rtlCol="0" anchor="ctr"/>
          <a:lstStyle>
            <a:lvl1pPr algn="ctr">
              <a:defRPr sz="700" smtClean="0">
                <a:solidFill>
                  <a:srgbClr val="000000"/>
                </a:solidFill>
                <a:latin typeface="Arial" pitchFamily="34" charset="0"/>
                <a:ea typeface="宋体" charset="-122"/>
                <a:cs typeface="Arial" pitchFamily="34" charset="0"/>
              </a:defRPr>
            </a:lvl1pPr>
          </a:lstStyle>
          <a:p>
            <a:pPr>
              <a:defRPr/>
            </a:pPr>
            <a:fld id="{C7C28BE1-A17D-49B6-9578-E72B94669F5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1" y="205978"/>
            <a:ext cx="8210550" cy="857250"/>
          </a:xfrm>
          <a:prstGeom prst="rect">
            <a:avLst/>
          </a:prstGeom>
        </p:spPr>
        <p:txBody>
          <a:bodyPr lIns="91362" tIns="45684" rIns="91362" bIns="45684"/>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62" tIns="45684" rIns="91362" bIns="45684"/>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86" tIns="40993" rIns="81986" bIns="40993"/>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281F98BB-44D6-4831-8D26-5A544A925CFF}" type="slidenum">
              <a:rPr lang="de-DE" altLang="zh-CN"/>
              <a:pPr>
                <a:defRPr/>
              </a:pPr>
              <a:t>‹#›</a:t>
            </a:fld>
            <a:endParaRPr lang="en-GB" altLang="zh-CN"/>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375" tIns="45690" rIns="91375" bIns="4569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lIns="91375" tIns="45690" rIns="91375" bIns="45690"/>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234679"/>
            <a:ext cx="7543800" cy="3094434"/>
          </a:xfrm>
          <a:prstGeom prst="rect">
            <a:avLst/>
          </a:prstGeom>
        </p:spPr>
        <p:txBody>
          <a:bodyPr lIns="91375" tIns="45690" rIns="91375" bIns="45690"/>
          <a:lstStyle/>
          <a:p>
            <a:pPr lvl="0"/>
            <a:endParaRPr lang="zh-CN" altLang="en-US" noProof="0" smtClean="0"/>
          </a:p>
        </p:txBody>
      </p:sp>
      <p:sp>
        <p:nvSpPr>
          <p:cNvPr id="4" name="Rectangle 25"/>
          <p:cNvSpPr>
            <a:spLocks noGrp="1" noChangeArrowheads="1"/>
          </p:cNvSpPr>
          <p:nvPr>
            <p:ph type="dt" sz="half" idx="10"/>
          </p:nvPr>
        </p:nvSpPr>
        <p:spPr>
          <a:xfrm>
            <a:off x="6361113" y="4857750"/>
            <a:ext cx="2097087" cy="342900"/>
          </a:xfrm>
          <a:prstGeom prst="rect">
            <a:avLst/>
          </a:prstGeom>
        </p:spPr>
        <p:txBody>
          <a:bodyPr lIns="91375" tIns="45690" rIns="91375" bIns="45690"/>
          <a:lstStyle>
            <a:lvl1pPr>
              <a:defRPr>
                <a:solidFill>
                  <a:srgbClr val="000000"/>
                </a:solidFill>
                <a:latin typeface="Arial"/>
              </a:defRPr>
            </a:lvl1pPr>
          </a:lstStyle>
          <a:p>
            <a:pPr>
              <a:defRPr/>
            </a:pPr>
            <a:r>
              <a:rPr lang="de-DE" altLang="zh-CN"/>
              <a:t>Page </a:t>
            </a:r>
            <a:fld id="{7F356744-A4D2-48B0-87A6-F1BF2618B2CC}" type="slidenum">
              <a:rPr lang="de-DE" altLang="zh-CN"/>
              <a:pPr>
                <a:defRPr/>
              </a:pPr>
              <a:t>‹#›</a:t>
            </a:fld>
            <a:endParaRPr lang="en-GB"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C00DAE2F-9EFB-4878-9E57-94C04E604B76}" type="slidenum">
              <a:rPr lang="de-DE" altLang="zh-CN"/>
              <a:pPr>
                <a:defRPr/>
              </a:pPr>
              <a:t>‹#›</a:t>
            </a:fld>
            <a:endParaRPr lang="en-GB" altLang="zh-CN"/>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9A7F3668-DED0-4777-B415-E2F9E647C17F}" type="slidenum">
              <a:rPr lang="de-DE" altLang="zh-CN"/>
              <a:pPr>
                <a:defRPr/>
              </a:pPr>
              <a:t>‹#›</a:t>
            </a:fld>
            <a:endParaRPr lang="en-GB"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2"/>
            <a:ext cx="7632700" cy="653653"/>
          </a:xfrm>
          <a:prstGeom prst="rect">
            <a:avLst/>
          </a:prstGeom>
        </p:spPr>
        <p:txBody>
          <a:bodyPr lIns="91375" tIns="45690" rIns="91375" bIns="45690"/>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lIns="91375" tIns="45690" rIns="91375" bIns="45690"/>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5A921EE2-B884-4143-A076-FFAD7BF4E01E}" type="slidenum">
              <a:rPr lang="de-DE" altLang="zh-CN"/>
              <a:pPr>
                <a:defRPr/>
              </a:pPr>
              <a:t>‹#›</a:t>
            </a:fld>
            <a:endParaRPr lang="en-GB" altLang="zh-CN"/>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5781EA54-0A9B-4BBB-AA01-89F1882C750D}" type="slidenum">
              <a:rPr lang="de-DE" altLang="zh-CN"/>
              <a:pPr>
                <a:defRPr/>
              </a:pPr>
              <a:t>‹#›</a:t>
            </a:fld>
            <a:endParaRPr lang="en-GB" altLang="zh-CN"/>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361113" y="4857750"/>
            <a:ext cx="2097087" cy="342900"/>
          </a:xfrm>
          <a:prstGeom prst="rect">
            <a:avLst/>
          </a:prstGeom>
        </p:spPr>
        <p:txBody>
          <a:bodyPr vert="horz" wrap="square" lIns="68512" tIns="34256" rIns="68512" bIns="34256" numCol="1" anchor="t" anchorCtr="0" compatLnSpc="1">
            <a:prstTxWarp prst="textNoShape">
              <a:avLst/>
            </a:prstTxWarp>
          </a:bodyPr>
          <a:lstStyle>
            <a:lvl1pPr>
              <a:defRPr>
                <a:solidFill>
                  <a:srgbClr val="000000"/>
                </a:solidFill>
                <a:latin typeface="Arial"/>
                <a:ea typeface="SimSun" pitchFamily="2" charset="-122"/>
                <a:cs typeface="+mn-cs"/>
              </a:defRPr>
            </a:lvl1pPr>
          </a:lstStyle>
          <a:p>
            <a:pPr>
              <a:defRPr/>
            </a:pPr>
            <a:r>
              <a:rPr lang="en-US"/>
              <a:t>Page 1</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5"/>
            <a:ext cx="7745412" cy="432047"/>
          </a:xfrm>
          <a:prstGeom prst="rect">
            <a:avLst/>
          </a:prstGeom>
        </p:spPr>
        <p:txBody>
          <a:bodyPr lIns="91427" tIns="45714" rIns="91427" bIns="45714"/>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2046" tIns="41023" rIns="82046" bIns="41023"/>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01904E96-DF01-479E-9195-2014D04B9D88}" type="slidenum">
              <a:rPr lang="de-DE" altLang="zh-CN"/>
              <a:pPr>
                <a:defRPr/>
              </a:pPr>
              <a:t>‹#›</a:t>
            </a:fld>
            <a:endParaRPr lang="en-GB" altLang="zh-CN"/>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375" tIns="45690" rIns="91375" bIns="4569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lIns="91375" tIns="45690" rIns="91375" bIns="45690"/>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234679"/>
            <a:ext cx="7543800" cy="3094434"/>
          </a:xfrm>
          <a:prstGeom prst="rect">
            <a:avLst/>
          </a:prstGeom>
        </p:spPr>
        <p:txBody>
          <a:bodyPr lIns="91375" tIns="45690" rIns="91375" bIns="45690"/>
          <a:lstStyle/>
          <a:p>
            <a:pPr lvl="0"/>
            <a:endParaRPr lang="zh-CN" altLang="en-US" noProof="0" smtClean="0"/>
          </a:p>
        </p:txBody>
      </p:sp>
      <p:sp>
        <p:nvSpPr>
          <p:cNvPr id="4" name="Rectangle 25"/>
          <p:cNvSpPr>
            <a:spLocks noGrp="1" noChangeArrowheads="1"/>
          </p:cNvSpPr>
          <p:nvPr>
            <p:ph type="dt" sz="half" idx="10"/>
          </p:nvPr>
        </p:nvSpPr>
        <p:spPr>
          <a:xfrm>
            <a:off x="6361113" y="4857750"/>
            <a:ext cx="2097087" cy="342900"/>
          </a:xfrm>
          <a:prstGeom prst="rect">
            <a:avLst/>
          </a:prstGeom>
        </p:spPr>
        <p:txBody>
          <a:bodyPr lIns="91375" tIns="45690" rIns="91375" bIns="45690"/>
          <a:lstStyle>
            <a:lvl1pPr>
              <a:defRPr>
                <a:solidFill>
                  <a:srgbClr val="000000"/>
                </a:solidFill>
                <a:latin typeface="Arial"/>
              </a:defRPr>
            </a:lvl1pPr>
          </a:lstStyle>
          <a:p>
            <a:pPr>
              <a:defRPr/>
            </a:pPr>
            <a:r>
              <a:rPr lang="de-DE" altLang="zh-CN"/>
              <a:t>Page </a:t>
            </a:r>
            <a:fld id="{68A71261-675E-482F-B64C-9DC1A447F8C9}" type="slidenum">
              <a:rPr lang="de-DE" altLang="zh-CN"/>
              <a:pPr>
                <a:defRPr/>
              </a:pPr>
              <a:t>‹#›</a:t>
            </a:fld>
            <a:endParaRPr lang="en-GB"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E745031C-004A-45E2-A678-8B1C9DCC0EF3}" type="slidenum">
              <a:rPr lang="de-DE" altLang="zh-CN"/>
              <a:pPr>
                <a:defRPr/>
              </a:pPr>
              <a:t>‹#›</a:t>
            </a:fld>
            <a:endParaRPr lang="en-GB" altLang="zh-CN"/>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5" name="标题 1"/>
          <p:cNvSpPr>
            <a:spLocks noGrp="1"/>
          </p:cNvSpPr>
          <p:nvPr>
            <p:ph type="title"/>
          </p:nvPr>
        </p:nvSpPr>
        <p:spPr>
          <a:xfrm>
            <a:off x="431541" y="168486"/>
            <a:ext cx="7745412" cy="432047"/>
          </a:xfrm>
          <a:prstGeom prst="rect">
            <a:avLst/>
          </a:prstGeom>
        </p:spPr>
        <p:txBody>
          <a:bodyPr lIns="91375" tIns="45690" rIns="91375" bIns="45690"/>
          <a:lstStyle>
            <a:lvl1pPr>
              <a:defRPr sz="3000"/>
            </a:lvl1pPr>
          </a:lstStyle>
          <a:p>
            <a:r>
              <a:rPr lang="zh-CN" altLang="en-US" dirty="0" smtClean="0"/>
              <a:t>单击此处编辑母版标题样式</a:t>
            </a:r>
            <a:endParaRPr lang="zh-CN" altLang="en-US" dirty="0"/>
          </a:p>
        </p:txBody>
      </p:sp>
      <p:sp>
        <p:nvSpPr>
          <p:cNvPr id="3" name="Rectangle 6"/>
          <p:cNvSpPr>
            <a:spLocks noGrp="1" noChangeArrowheads="1"/>
          </p:cNvSpPr>
          <p:nvPr>
            <p:ph type="dt" sz="half" idx="10"/>
          </p:nvPr>
        </p:nvSpPr>
        <p:spPr>
          <a:xfrm>
            <a:off x="3800475" y="4843463"/>
            <a:ext cx="1111250" cy="300037"/>
          </a:xfrm>
          <a:prstGeom prst="rect">
            <a:avLst/>
          </a:prstGeom>
        </p:spPr>
        <p:txBody>
          <a:bodyPr lIns="81998" tIns="40999" rIns="81998" bIns="40999"/>
          <a:lstStyle>
            <a:lvl1pPr>
              <a:buClr>
                <a:srgbClr val="A2A2A2"/>
              </a:buClr>
              <a:buSzPct val="70000"/>
              <a:buFont typeface="Monotype Sorts" pitchFamily="2" charset="2"/>
              <a:buNone/>
              <a:defRPr sz="1400" dirty="0" smtClean="0">
                <a:solidFill>
                  <a:srgbClr val="000000"/>
                </a:solidFill>
                <a:latin typeface="Arial" pitchFamily="34" charset="0"/>
                <a:ea typeface="宋体" pitchFamily="2" charset="-122"/>
              </a:defRPr>
            </a:lvl1pPr>
          </a:lstStyle>
          <a:p>
            <a:pPr>
              <a:defRPr/>
            </a:pPr>
            <a:r>
              <a:rPr lang="de-DE" altLang="zh-CN"/>
              <a:t>Page </a:t>
            </a:r>
            <a:fld id="{433736D3-B800-412E-B7A0-B6A70F18ACC9}" type="slidenum">
              <a:rPr lang="de-DE" altLang="zh-CN"/>
              <a:pPr>
                <a:defRPr/>
              </a:pPr>
              <a:t>‹#›</a:t>
            </a:fld>
            <a:endParaRPr lang="en-GB"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lIns="91375" tIns="45690" rIns="91375" bIns="4569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6361113" y="4857750"/>
            <a:ext cx="2097087" cy="342900"/>
          </a:xfrm>
          <a:prstGeom prst="rect">
            <a:avLst/>
          </a:prstGeom>
        </p:spPr>
        <p:txBody>
          <a:bodyPr vert="horz" wrap="square" lIns="68512" tIns="34256" rIns="68512" bIns="34256" numCol="1" anchor="t" anchorCtr="0" compatLnSpc="1">
            <a:prstTxWarp prst="textNoShape">
              <a:avLst/>
            </a:prstTxWarp>
          </a:bodyPr>
          <a:lstStyle>
            <a:lvl1pPr>
              <a:defRPr>
                <a:solidFill>
                  <a:srgbClr val="000000"/>
                </a:solidFill>
                <a:latin typeface="Arial"/>
                <a:ea typeface="SimSun" pitchFamily="2" charset="-122"/>
                <a:cs typeface="+mn-cs"/>
              </a:defRPr>
            </a:lvl1pPr>
          </a:lstStyle>
          <a:p>
            <a:pPr>
              <a:defRPr/>
            </a:pPr>
            <a:r>
              <a:rPr lang="en-US"/>
              <a:t>Page 1</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52463" y="621506"/>
            <a:ext cx="6850062" cy="357188"/>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652464" y="1231108"/>
            <a:ext cx="3348037" cy="1631156"/>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152901" y="1231108"/>
            <a:ext cx="3349625" cy="1631156"/>
          </a:xfrm>
          <a:prstGeom prst="rect">
            <a:avLst/>
          </a:prstGeom>
        </p:spPr>
        <p:txBody>
          <a:bodyPr lIns="68562" tIns="34281" rIns="68562" bIns="342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a:xfrm>
            <a:off x="6110288" y="4810125"/>
            <a:ext cx="1595437" cy="201613"/>
          </a:xfrm>
          <a:prstGeom prst="rect">
            <a:avLst/>
          </a:prstGeom>
        </p:spPr>
        <p:txBody>
          <a:bodyPr lIns="68562" tIns="34281" rIns="68562" bIns="34281"/>
          <a:lstStyle>
            <a:lvl1pPr>
              <a:defRPr>
                <a:solidFill>
                  <a:srgbClr val="000000"/>
                </a:solidFill>
                <a:latin typeface="Arial"/>
              </a:defRPr>
            </a:lvl1pPr>
          </a:lstStyle>
          <a:p>
            <a:pPr>
              <a:defRPr/>
            </a:pPr>
            <a:r>
              <a:rPr lang="de-DE" altLang="zh-CN"/>
              <a:t>Page </a:t>
            </a:r>
            <a:fld id="{07DA69AD-00B1-44FB-81C8-29969A5A2A3E}" type="slidenum">
              <a:rPr lang="de-DE" altLang="zh-CN"/>
              <a:pPr>
                <a:defRPr/>
              </a:pPr>
              <a:t>‹#›</a:t>
            </a:fld>
            <a:endParaRPr lang="en-GB"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3893" y="217885"/>
            <a:ext cx="7632700" cy="559338"/>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527310" y="168627"/>
            <a:ext cx="7828702" cy="65365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68562" tIns="34281" rIns="68562" bIns="34281"/>
          <a:lstStyle/>
          <a:p>
            <a:pPr lvl="0"/>
            <a:r>
              <a:rPr lang="en-US" altLang="zh-CN" dirty="0"/>
              <a:t>Click to edit Master title style</a:t>
            </a:r>
            <a:endParaRPr lang="zh-CN" altLang="en-US" dirty="0"/>
          </a:p>
        </p:txBody>
      </p:sp>
      <p:sp>
        <p:nvSpPr>
          <p:cNvPr id="3" name="Rectangle 68"/>
          <p:cNvSpPr>
            <a:spLocks noGrp="1" noChangeArrowheads="1"/>
          </p:cNvSpPr>
          <p:nvPr>
            <p:ph idx="1"/>
          </p:nvPr>
        </p:nvSpPr>
        <p:spPr bwMode="auto">
          <a:xfrm>
            <a:off x="453787" y="909638"/>
            <a:ext cx="7828702" cy="314563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68562" tIns="34281" rIns="68562" bIns="34281"/>
          <a:lstStyle/>
          <a:p>
            <a:pPr lvl="0"/>
            <a:r>
              <a:rPr lang="en-US" altLang="zh-CN" noProof="0"/>
              <a:t>Click to edit Master text styles</a:t>
            </a:r>
            <a:endParaRPr lang="zh-CN" altLang="en-US" noProof="0"/>
          </a:p>
        </p:txBody>
      </p:sp>
    </p:spTree>
  </p:cSld>
  <p:clrMapOvr>
    <a:masterClrMapping/>
  </p:clrMapOvr>
  <p:transition advClick="0"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6"/>
            <a:ext cx="7632700" cy="559338"/>
          </a:xfrm>
          <a:prstGeom prst="rect">
            <a:avLst/>
          </a:prstGeom>
        </p:spPr>
        <p:txBody>
          <a:bodyPr lIns="91375" tIns="45690" rIns="91375" bIns="45690"/>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lIns="91375" tIns="45690" rIns="91375" bIns="45690"/>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234679"/>
            <a:ext cx="7543800" cy="3094434"/>
          </a:xfrm>
          <a:prstGeom prst="rect">
            <a:avLst/>
          </a:prstGeom>
        </p:spPr>
        <p:txBody>
          <a:bodyPr lIns="91375" tIns="45690" rIns="91375" bIns="4569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5"/>
          <p:cNvSpPr>
            <a:spLocks noGrp="1" noChangeArrowheads="1"/>
          </p:cNvSpPr>
          <p:nvPr>
            <p:ph type="dt" sz="half" idx="10"/>
          </p:nvPr>
        </p:nvSpPr>
        <p:spPr>
          <a:xfrm>
            <a:off x="6361113" y="4857750"/>
            <a:ext cx="2097087" cy="342900"/>
          </a:xfrm>
          <a:prstGeom prst="rect">
            <a:avLst/>
          </a:prstGeom>
        </p:spPr>
        <p:txBody>
          <a:bodyPr lIns="91375" tIns="45690" rIns="91375" bIns="45690"/>
          <a:lstStyle>
            <a:lvl1pPr>
              <a:defRPr>
                <a:latin typeface="Arial"/>
              </a:defRPr>
            </a:lvl1pPr>
          </a:lstStyle>
          <a:p>
            <a:pPr>
              <a:defRPr/>
            </a:pPr>
            <a:r>
              <a:rPr lang="de-DE" altLang="zh-CN"/>
              <a:t>Page </a:t>
            </a:r>
            <a:fld id="{6CF225F7-D856-4F7F-A4D1-7A65D72E45F6}" type="slidenum">
              <a:rPr lang="de-DE" altLang="zh-CN"/>
              <a:pPr>
                <a:defRPr/>
              </a:pPr>
              <a:t>‹#›</a:t>
            </a:fld>
            <a:endParaRPr lang="en-GB"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05978"/>
            <a:ext cx="7543800" cy="857250"/>
          </a:xfrm>
          <a:prstGeom prst="rect">
            <a:avLst/>
          </a:prstGeom>
        </p:spPr>
        <p:txBody>
          <a:bodyPr lIns="91375" tIns="45690" rIns="91375" bIns="45690"/>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234679"/>
            <a:ext cx="7543800" cy="3094434"/>
          </a:xfrm>
          <a:prstGeom prst="rect">
            <a:avLst/>
          </a:prstGeom>
        </p:spPr>
        <p:txBody>
          <a:bodyPr lIns="91375" tIns="45690" rIns="91375" bIns="45690"/>
          <a:lstStyle/>
          <a:p>
            <a:pPr lvl="0"/>
            <a:endParaRPr lang="zh-CN" altLang="en-US" noProof="0" smtClean="0"/>
          </a:p>
        </p:txBody>
      </p:sp>
      <p:sp>
        <p:nvSpPr>
          <p:cNvPr id="4" name="Rectangle 25"/>
          <p:cNvSpPr>
            <a:spLocks noGrp="1" noChangeArrowheads="1"/>
          </p:cNvSpPr>
          <p:nvPr>
            <p:ph type="dt" sz="half" idx="10"/>
          </p:nvPr>
        </p:nvSpPr>
        <p:spPr>
          <a:xfrm>
            <a:off x="6361113" y="4857750"/>
            <a:ext cx="2097087" cy="342900"/>
          </a:xfrm>
          <a:prstGeom prst="rect">
            <a:avLst/>
          </a:prstGeom>
        </p:spPr>
        <p:txBody>
          <a:bodyPr lIns="91375" tIns="45690" rIns="91375" bIns="45690"/>
          <a:lstStyle>
            <a:lvl1pPr>
              <a:defRPr>
                <a:latin typeface="Arial"/>
              </a:defRPr>
            </a:lvl1pPr>
          </a:lstStyle>
          <a:p>
            <a:pPr>
              <a:defRPr/>
            </a:pPr>
            <a:r>
              <a:rPr lang="de-DE" altLang="zh-CN"/>
              <a:t>Page </a:t>
            </a:r>
            <a:fld id="{DE11C0AB-F67E-4FD0-BCE3-2292C2E3CF97}" type="slidenum">
              <a:rPr lang="de-DE" altLang="zh-CN"/>
              <a:pPr>
                <a:defRPr/>
              </a:pPr>
              <a:t>‹#›</a:t>
            </a:fld>
            <a:endParaRPr lang="en-GB"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Rectangle 13"/>
          <p:cNvSpPr>
            <a:spLocks noGrp="1" noChangeArrowheads="1"/>
          </p:cNvSpPr>
          <p:nvPr>
            <p:ph type="title"/>
          </p:nvPr>
        </p:nvSpPr>
        <p:spPr bwMode="auto">
          <a:xfrm>
            <a:off x="527310" y="168627"/>
            <a:ext cx="7828702" cy="65365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68562" tIns="34281" rIns="68562" bIns="34281"/>
          <a:lstStyle/>
          <a:p>
            <a:pPr lvl="0"/>
            <a:r>
              <a:rPr lang="en-US" altLang="zh-CN" dirty="0"/>
              <a:t>Click to edit Master title style</a:t>
            </a:r>
            <a:endParaRPr lang="zh-CN" altLang="en-US" dirty="0"/>
          </a:p>
        </p:txBody>
      </p:sp>
      <p:sp>
        <p:nvSpPr>
          <p:cNvPr id="3" name="Rectangle 68"/>
          <p:cNvSpPr>
            <a:spLocks noGrp="1" noChangeArrowheads="1"/>
          </p:cNvSpPr>
          <p:nvPr>
            <p:ph idx="1"/>
          </p:nvPr>
        </p:nvSpPr>
        <p:spPr bwMode="auto">
          <a:xfrm>
            <a:off x="453787" y="909638"/>
            <a:ext cx="7828702" cy="3145631"/>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68562" tIns="34281" rIns="68562" bIns="34281"/>
          <a:lstStyle/>
          <a:p>
            <a:pPr lvl="0"/>
            <a:r>
              <a:rPr lang="en-US" altLang="zh-CN" noProof="0"/>
              <a:t>Click to edit Master text styles</a:t>
            </a:r>
            <a:endParaRPr lang="zh-CN" altLang="en-US" noProof="0"/>
          </a:p>
        </p:txBody>
      </p:sp>
    </p:spTree>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3893" y="217885"/>
            <a:ext cx="7632700" cy="559338"/>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wmf"/><Relationship Id="rId5" Type="http://schemas.openxmlformats.org/officeDocument/2006/relationships/slideLayout" Target="../slideLayouts/slideLayout7.xml"/><Relationship Id="rId10" Type="http://schemas.openxmlformats.org/officeDocument/2006/relationships/image" Target="../media/image7.wmf"/><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10" Type="http://schemas.openxmlformats.org/officeDocument/2006/relationships/image" Target="../media/image4.wmf"/><Relationship Id="rId4" Type="http://schemas.openxmlformats.org/officeDocument/2006/relationships/slideLayout" Target="../slideLayouts/slideLayout13.xml"/><Relationship Id="rId9" Type="http://schemas.openxmlformats.org/officeDocument/2006/relationships/image" Target="../media/image9.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jpeg"/><Relationship Id="rId5" Type="http://schemas.openxmlformats.org/officeDocument/2006/relationships/slideLayout" Target="../slideLayouts/slideLayout19.xml"/><Relationship Id="rId10" Type="http://schemas.openxmlformats.org/officeDocument/2006/relationships/theme" Target="../theme/theme6.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w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2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7.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8.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E:\01 日常工作\10 多媒体\PPT内部汇报用模板\PPT封面03副本.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9" name="Rectangle 86"/>
          <p:cNvSpPr>
            <a:spLocks noChangeArrowheads="1"/>
          </p:cNvSpPr>
          <p:nvPr/>
        </p:nvSpPr>
        <p:spPr bwMode="auto">
          <a:xfrm>
            <a:off x="7800975" y="4146550"/>
            <a:ext cx="717550" cy="747713"/>
          </a:xfrm>
          <a:prstGeom prst="rect">
            <a:avLst/>
          </a:prstGeom>
          <a:solidFill>
            <a:schemeClr val="bg1"/>
          </a:solidFill>
          <a:ln>
            <a:noFill/>
          </a:ln>
          <a:effectLst/>
          <a:extLst>
            <a:ext uri="{91240B29-F687-4F45-9708-019B960494DF}"/>
            <a:ext uri="{AF507438-7753-43E0-B8FC-AC1667EBCBE1}"/>
          </a:extLst>
        </p:spPr>
        <p:txBody>
          <a:bodyPr wrap="none" lIns="68512" tIns="34256" rIns="68512" bIns="34256" anchor="ctr"/>
          <a:lstStyle/>
          <a:p>
            <a:pPr>
              <a:defRPr/>
            </a:pPr>
            <a:endParaRPr lang="zh-CN" altLang="en-US" dirty="0">
              <a:latin typeface="Arial"/>
            </a:endParaRPr>
          </a:p>
        </p:txBody>
      </p:sp>
      <p:sp>
        <p:nvSpPr>
          <p:cNvPr id="7172" name="Rectangle 8"/>
          <p:cNvSpPr>
            <a:spLocks noGrp="1" noChangeArrowheads="1"/>
          </p:cNvSpPr>
          <p:nvPr>
            <p:ph type="title"/>
          </p:nvPr>
        </p:nvSpPr>
        <p:spPr bwMode="auto">
          <a:xfrm>
            <a:off x="657225" y="1978025"/>
            <a:ext cx="5686425" cy="565150"/>
          </a:xfrm>
          <a:prstGeom prst="rect">
            <a:avLst/>
          </a:prstGeom>
          <a:noFill/>
          <a:ln w="9525">
            <a:noFill/>
            <a:miter lim="800000"/>
            <a:headEnd/>
            <a:tailEnd/>
          </a:ln>
        </p:spPr>
        <p:txBody>
          <a:bodyPr vert="horz" wrap="square" lIns="0" tIns="34256" rIns="68512" bIns="34256" numCol="1" anchor="t" anchorCtr="0" compatLnSpc="1">
            <a:prstTxWarp prst="textNoShape">
              <a:avLst/>
            </a:prstTxWarp>
            <a:spAutoFit/>
          </a:bodyPr>
          <a:lstStyle/>
          <a:p>
            <a:pPr lvl="0"/>
            <a:r>
              <a:rPr lang="zh-CN" altLang="en-US" smtClean="0"/>
              <a:t>单击此处编辑母版标题样式</a:t>
            </a:r>
          </a:p>
        </p:txBody>
      </p:sp>
      <p:pic>
        <p:nvPicPr>
          <p:cNvPr id="7173" name="Picture 77" descr="Logo"/>
          <p:cNvPicPr>
            <a:picLocks noChangeAspect="1" noChangeArrowheads="1"/>
          </p:cNvPicPr>
          <p:nvPr/>
        </p:nvPicPr>
        <p:blipFill>
          <a:blip r:embed="rId4" cstate="print"/>
          <a:srcRect/>
          <a:stretch>
            <a:fillRect/>
          </a:stretch>
        </p:blipFill>
        <p:spPr bwMode="auto">
          <a:xfrm>
            <a:off x="7794625" y="4033838"/>
            <a:ext cx="768350" cy="768350"/>
          </a:xfrm>
          <a:prstGeom prst="rect">
            <a:avLst/>
          </a:prstGeom>
          <a:noFill/>
          <a:ln w="9525">
            <a:noFill/>
            <a:miter lim="800000"/>
            <a:headEnd/>
            <a:tailEnd/>
          </a:ln>
        </p:spPr>
      </p:pic>
      <p:pic>
        <p:nvPicPr>
          <p:cNvPr id="7174" name="Picture 2" descr="C:\Users\z00124665\Desktop\图形2.wmf"/>
          <p:cNvPicPr>
            <a:picLocks noChangeAspect="1" noChangeArrowheads="1"/>
          </p:cNvPicPr>
          <p:nvPr/>
        </p:nvPicPr>
        <p:blipFill>
          <a:blip r:embed="rId5" cstate="print"/>
          <a:srcRect/>
          <a:stretch>
            <a:fillRect/>
          </a:stretch>
        </p:blipFill>
        <p:spPr bwMode="auto">
          <a:xfrm>
            <a:off x="666750" y="4440238"/>
            <a:ext cx="2116138" cy="368300"/>
          </a:xfrm>
          <a:prstGeom prst="rect">
            <a:avLst/>
          </a:prstGeom>
          <a:noFill/>
          <a:ln w="9525">
            <a:noFill/>
            <a:miter lim="800000"/>
            <a:headEnd/>
            <a:tailEnd/>
          </a:ln>
        </p:spPr>
      </p:pic>
      <p:pic>
        <p:nvPicPr>
          <p:cNvPr id="7175" name="Picture 2" descr="C:\Users\z00124665\Desktop\A BETTER WAY SOLUTIONS.wmf"/>
          <p:cNvPicPr>
            <a:picLocks noChangeAspect="1" noChangeArrowheads="1"/>
          </p:cNvPicPr>
          <p:nvPr/>
        </p:nvPicPr>
        <p:blipFill>
          <a:blip r:embed="rId6" cstate="print"/>
          <a:srcRect/>
          <a:stretch>
            <a:fillRect/>
          </a:stretch>
        </p:blipFill>
        <p:spPr bwMode="auto">
          <a:xfrm>
            <a:off x="660400" y="935038"/>
            <a:ext cx="4117975" cy="114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0" r:id="rId1"/>
  </p:sldLayoutIdLst>
  <p:transition advClick="0" advTm="8000">
    <p:fade thruBlk="1"/>
  </p:transition>
  <p:timing>
    <p:tnLst>
      <p:par>
        <p:cTn id="1" dur="indefinite" restart="never" nodeType="tmRoot"/>
      </p:par>
    </p:tnLst>
  </p:timing>
  <p:txStyles>
    <p:titleStyle>
      <a:lvl1pPr algn="l" rtl="0" fontAlgn="base">
        <a:spcBef>
          <a:spcPct val="0"/>
        </a:spcBef>
        <a:spcAft>
          <a:spcPct val="0"/>
        </a:spcAft>
        <a:defRPr sz="3200" b="1">
          <a:solidFill>
            <a:schemeClr val="bg1"/>
          </a:solidFill>
          <a:latin typeface="FrutigerNext LT Medium" pitchFamily="34" charset="0"/>
          <a:ea typeface="黑体" pitchFamily="49" charset="-122"/>
          <a:cs typeface="+mj-cs"/>
        </a:defRPr>
      </a:lvl1pPr>
      <a:lvl2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fontAlgn="base">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68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75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63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50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fontAlgn="base">
        <a:spcBef>
          <a:spcPct val="20000"/>
        </a:spcBef>
        <a:spcAft>
          <a:spcPct val="0"/>
        </a:spcAft>
        <a:buClr>
          <a:srgbClr val="990000"/>
        </a:buClr>
        <a:buChar char="•"/>
        <a:defRPr sz="2400" b="1">
          <a:solidFill>
            <a:schemeClr val="tx1"/>
          </a:solidFill>
          <a:latin typeface="+mn-lt"/>
          <a:ea typeface="+mn-ea"/>
          <a:cs typeface="+mn-cs"/>
        </a:defRPr>
      </a:lvl1pPr>
      <a:lvl2pPr marL="741363" indent="-284163" algn="l" rtl="0" fontAlgn="base">
        <a:spcBef>
          <a:spcPct val="20000"/>
        </a:spcBef>
        <a:spcAft>
          <a:spcPct val="0"/>
        </a:spcAft>
        <a:buFont typeface="Arial" pitchFamily="34" charset="0"/>
        <a:buChar char="›"/>
        <a:defRPr sz="2000">
          <a:solidFill>
            <a:schemeClr val="tx1"/>
          </a:solidFill>
          <a:latin typeface="+mn-lt"/>
          <a:ea typeface="+mn-ea"/>
          <a:cs typeface="+mn-cs"/>
        </a:defRPr>
      </a:lvl2pPr>
      <a:lvl3pPr marL="1141413" indent="-227013" algn="l" rtl="0" fontAlgn="base">
        <a:spcBef>
          <a:spcPct val="20000"/>
        </a:spcBef>
        <a:spcAft>
          <a:spcPct val="0"/>
        </a:spcAft>
        <a:buFont typeface="FrutigerNext LT Medium"/>
        <a:buChar char="»"/>
        <a:defRPr>
          <a:solidFill>
            <a:schemeClr val="tx1"/>
          </a:solidFill>
          <a:latin typeface="+mn-lt"/>
          <a:ea typeface="+mn-ea"/>
          <a:cs typeface="+mn-cs"/>
        </a:defRPr>
      </a:lvl3pPr>
      <a:lvl4pPr marL="1598613" indent="-227013" algn="l" rtl="0" fontAlgn="base">
        <a:spcBef>
          <a:spcPct val="20000"/>
        </a:spcBef>
        <a:spcAft>
          <a:spcPct val="0"/>
        </a:spcAft>
        <a:buChar char="–"/>
        <a:defRPr sz="1600">
          <a:solidFill>
            <a:schemeClr val="tx1"/>
          </a:solidFill>
          <a:latin typeface="+mn-lt"/>
          <a:ea typeface="+mn-ea"/>
          <a:cs typeface="+mn-cs"/>
        </a:defRPr>
      </a:lvl4pPr>
      <a:lvl5pPr marL="2055813" indent="-227013" algn="l" rtl="0" fontAlgn="base">
        <a:spcBef>
          <a:spcPct val="20000"/>
        </a:spcBef>
        <a:spcAft>
          <a:spcPct val="0"/>
        </a:spcAft>
        <a:buFont typeface="Arial" pitchFamily="34" charset="0"/>
        <a:buChar char="~"/>
        <a:defRPr sz="1600">
          <a:solidFill>
            <a:schemeClr val="tx1"/>
          </a:solidFill>
          <a:latin typeface="+mn-lt"/>
          <a:ea typeface="+mn-ea"/>
          <a:cs typeface="+mn-cs"/>
        </a:defRPr>
      </a:lvl5pPr>
      <a:lvl6pPr marL="2512819"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695"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570"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3447"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3" y="0"/>
            <a:ext cx="9139237"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latin typeface="Arial" charset="0"/>
              <a:ea typeface="宋体" charset="-122"/>
            </a:endParaRPr>
          </a:p>
        </p:txBody>
      </p:sp>
      <p:grpSp>
        <p:nvGrpSpPr>
          <p:cNvPr id="8195" name="组合 3"/>
          <p:cNvGrpSpPr>
            <a:grpSpLocks/>
          </p:cNvGrpSpPr>
          <p:nvPr/>
        </p:nvGrpSpPr>
        <p:grpSpPr bwMode="auto">
          <a:xfrm>
            <a:off x="0" y="5087938"/>
            <a:ext cx="9144000" cy="55562"/>
            <a:chOff x="0" y="5087938"/>
            <a:chExt cx="9144000" cy="55562"/>
          </a:xfrm>
        </p:grpSpPr>
        <p:pic>
          <p:nvPicPr>
            <p:cNvPr id="8200" name="Picture 2" descr="E:\01 日常工作\10 多媒体\PPT内部汇报用模板\红条.jpg"/>
            <p:cNvPicPr>
              <a:picLocks noChangeAspect="1" noChangeArrowheads="1"/>
            </p:cNvPicPr>
            <p:nvPr userDrawn="1"/>
          </p:nvPicPr>
          <p:blipFill>
            <a:blip r:embed="rId3" cstate="print"/>
            <a:srcRect r="5814"/>
            <a:stretch>
              <a:fillRect/>
            </a:stretch>
          </p:blipFill>
          <p:spPr bwMode="auto">
            <a:xfrm>
              <a:off x="0" y="5087938"/>
              <a:ext cx="8616950" cy="55562"/>
            </a:xfrm>
            <a:prstGeom prst="rect">
              <a:avLst/>
            </a:prstGeom>
            <a:noFill/>
            <a:ln w="9525">
              <a:noFill/>
              <a:miter lim="800000"/>
              <a:headEnd/>
              <a:tailEnd/>
            </a:ln>
          </p:spPr>
        </p:pic>
        <p:pic>
          <p:nvPicPr>
            <p:cNvPr id="8201" name="Picture 2" descr="E:\01 日常工作\10 多媒体\PPT内部汇报用模板\红条.jpg"/>
            <p:cNvPicPr>
              <a:picLocks noChangeAspect="1" noChangeArrowheads="1"/>
            </p:cNvPicPr>
            <p:nvPr userDrawn="1"/>
          </p:nvPicPr>
          <p:blipFill>
            <a:blip r:embed="rId3"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8196" name="Picture 2" descr="C:\Users\z00124665\Desktop\HW LOGO(横版）.png"/>
          <p:cNvPicPr>
            <a:picLocks noChangeAspect="1" noChangeArrowheads="1"/>
          </p:cNvPicPr>
          <p:nvPr/>
        </p:nvPicPr>
        <p:blipFill>
          <a:blip r:embed="rId4" cstate="print"/>
          <a:srcRect/>
          <a:stretch>
            <a:fillRect/>
          </a:stretch>
        </p:blipFill>
        <p:spPr bwMode="auto">
          <a:xfrm>
            <a:off x="7566025" y="4687888"/>
            <a:ext cx="1250950" cy="304800"/>
          </a:xfrm>
          <a:prstGeom prst="rect">
            <a:avLst/>
          </a:prstGeom>
          <a:noFill/>
          <a:ln w="9525">
            <a:noFill/>
            <a:miter lim="800000"/>
            <a:headEnd/>
            <a:tailEnd/>
          </a:ln>
        </p:spPr>
      </p:pic>
      <p:sp>
        <p:nvSpPr>
          <p:cNvPr id="9" name="Rectangle 5"/>
          <p:cNvSpPr>
            <a:spLocks noChangeArrowheads="1"/>
          </p:cNvSpPr>
          <p:nvPr/>
        </p:nvSpPr>
        <p:spPr bwMode="auto">
          <a:xfrm>
            <a:off x="3040063" y="4875213"/>
            <a:ext cx="273050" cy="196850"/>
          </a:xfrm>
          <a:prstGeom prst="rect">
            <a:avLst/>
          </a:prstGeom>
          <a:noFill/>
          <a:ln w="9525">
            <a:noFill/>
            <a:miter lim="800000"/>
            <a:headEnd/>
            <a:tailEnd/>
          </a:ln>
        </p:spPr>
        <p:txBody>
          <a:bodyPr lIns="0" tIns="0" rIns="0" bIns="0"/>
          <a:lstStyle/>
          <a:p>
            <a:pPr eaLnBrk="0" hangingPunct="0">
              <a:lnSpc>
                <a:spcPct val="85000"/>
              </a:lnSpc>
              <a:defRPr/>
            </a:pPr>
            <a:fld id="{3E715DE6-FCAD-4C31-B661-B5D390DDE00B}" type="slidenum">
              <a:rPr lang="de-DE" altLang="zh-CN" sz="900">
                <a:solidFill>
                  <a:schemeClr val="bg1">
                    <a:lumMod val="65000"/>
                  </a:schemeClr>
                </a:solidFill>
                <a:latin typeface="Arial"/>
                <a:ea typeface="+mn-ea"/>
              </a:rPr>
              <a:pPr eaLnBrk="0" hangingPunct="0">
                <a:lnSpc>
                  <a:spcPct val="85000"/>
                </a:lnSpc>
                <a:defRPr/>
              </a:pPr>
              <a:t>‹#›</a:t>
            </a:fld>
            <a:endParaRPr lang="en-GB" altLang="zh-CN" sz="900" dirty="0">
              <a:solidFill>
                <a:schemeClr val="bg1">
                  <a:lumMod val="65000"/>
                </a:schemeClr>
              </a:solidFill>
              <a:latin typeface="Arial"/>
              <a:ea typeface="+mn-ea"/>
            </a:endParaRPr>
          </a:p>
        </p:txBody>
      </p:sp>
      <p:pic>
        <p:nvPicPr>
          <p:cNvPr id="8198" name="Picture 2" descr="C:\Users\z00124665\Desktop\图形1.wmf"/>
          <p:cNvPicPr>
            <a:picLocks noChangeAspect="1" noChangeArrowheads="1"/>
          </p:cNvPicPr>
          <p:nvPr/>
        </p:nvPicPr>
        <p:blipFill>
          <a:blip r:embed="rId5" cstate="print"/>
          <a:srcRect/>
          <a:stretch>
            <a:fillRect/>
          </a:stretch>
        </p:blipFill>
        <p:spPr bwMode="auto">
          <a:xfrm>
            <a:off x="322263" y="4862513"/>
            <a:ext cx="2655887" cy="120650"/>
          </a:xfrm>
          <a:prstGeom prst="rect">
            <a:avLst/>
          </a:prstGeom>
          <a:noFill/>
          <a:ln w="9525">
            <a:noFill/>
            <a:miter lim="800000"/>
            <a:headEnd/>
            <a:tailEnd/>
          </a:ln>
        </p:spPr>
      </p:pic>
      <p:pic>
        <p:nvPicPr>
          <p:cNvPr id="8199" name="Picture 2" descr="C:\Users\z00124665\Desktop\A BETTER WAY SOLUTIONS.wmf"/>
          <p:cNvPicPr>
            <a:picLocks noChangeAspect="1" noChangeArrowheads="1"/>
          </p:cNvPicPr>
          <p:nvPr/>
        </p:nvPicPr>
        <p:blipFill>
          <a:blip r:embed="rId6" cstate="print"/>
          <a:srcRect/>
          <a:stretch>
            <a:fillRect/>
          </a:stretch>
        </p:blipFill>
        <p:spPr bwMode="auto">
          <a:xfrm>
            <a:off x="5567363" y="177800"/>
            <a:ext cx="3270250" cy="9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68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75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63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50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1363" indent="-284163"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1413" indent="-227013"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598613" indent="-227013"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5813" indent="-227013"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2819"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695"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570"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3447"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latin typeface="Arial" charset="0"/>
              <a:ea typeface="宋体" charset="-122"/>
            </a:endParaRPr>
          </a:p>
        </p:txBody>
      </p:sp>
      <p:grpSp>
        <p:nvGrpSpPr>
          <p:cNvPr id="9219" name="组合 13"/>
          <p:cNvGrpSpPr>
            <a:grpSpLocks/>
          </p:cNvGrpSpPr>
          <p:nvPr/>
        </p:nvGrpSpPr>
        <p:grpSpPr bwMode="auto">
          <a:xfrm>
            <a:off x="0" y="5087938"/>
            <a:ext cx="9144000" cy="55562"/>
            <a:chOff x="0" y="5087938"/>
            <a:chExt cx="9144000" cy="55562"/>
          </a:xfrm>
        </p:grpSpPr>
        <p:pic>
          <p:nvPicPr>
            <p:cNvPr id="9224" name="Picture 2" descr="E:\01 日常工作\10 多媒体\PPT内部汇报用模板\红条.jpg"/>
            <p:cNvPicPr>
              <a:picLocks noChangeAspect="1" noChangeArrowheads="1"/>
            </p:cNvPicPr>
            <p:nvPr userDrawn="1"/>
          </p:nvPicPr>
          <p:blipFill>
            <a:blip r:embed="rId8" cstate="print"/>
            <a:srcRect r="5814"/>
            <a:stretch>
              <a:fillRect/>
            </a:stretch>
          </p:blipFill>
          <p:spPr bwMode="auto">
            <a:xfrm>
              <a:off x="0" y="5087938"/>
              <a:ext cx="8616950" cy="55562"/>
            </a:xfrm>
            <a:prstGeom prst="rect">
              <a:avLst/>
            </a:prstGeom>
            <a:noFill/>
            <a:ln w="9525">
              <a:noFill/>
              <a:miter lim="800000"/>
              <a:headEnd/>
              <a:tailEnd/>
            </a:ln>
          </p:spPr>
        </p:pic>
        <p:pic>
          <p:nvPicPr>
            <p:cNvPr id="9225" name="Picture 2" descr="E:\01 日常工作\10 多媒体\PPT内部汇报用模板\红条.jpg"/>
            <p:cNvPicPr>
              <a:picLocks noChangeAspect="1" noChangeArrowheads="1"/>
            </p:cNvPicPr>
            <p:nvPr userDrawn="1"/>
          </p:nvPicPr>
          <p:blipFill>
            <a:blip r:embed="rId8"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9220" name="Picture 2" descr="C:\Users\z00124665\Desktop\HW LOGO(横版）.png"/>
          <p:cNvPicPr>
            <a:picLocks noChangeAspect="1" noChangeArrowheads="1"/>
          </p:cNvPicPr>
          <p:nvPr/>
        </p:nvPicPr>
        <p:blipFill>
          <a:blip r:embed="rId9" cstate="print"/>
          <a:srcRect/>
          <a:stretch>
            <a:fillRect/>
          </a:stretch>
        </p:blipFill>
        <p:spPr bwMode="auto">
          <a:xfrm>
            <a:off x="7566025" y="4687888"/>
            <a:ext cx="1250950" cy="304800"/>
          </a:xfrm>
          <a:prstGeom prst="rect">
            <a:avLst/>
          </a:prstGeom>
          <a:noFill/>
          <a:ln w="9525">
            <a:noFill/>
            <a:miter lim="800000"/>
            <a:headEnd/>
            <a:tailEnd/>
          </a:ln>
        </p:spPr>
      </p:pic>
      <p:sp>
        <p:nvSpPr>
          <p:cNvPr id="12" name="Rectangle 5"/>
          <p:cNvSpPr>
            <a:spLocks noChangeArrowheads="1"/>
          </p:cNvSpPr>
          <p:nvPr/>
        </p:nvSpPr>
        <p:spPr bwMode="auto">
          <a:xfrm>
            <a:off x="3040063" y="4875213"/>
            <a:ext cx="273050" cy="196850"/>
          </a:xfrm>
          <a:prstGeom prst="rect">
            <a:avLst/>
          </a:prstGeom>
          <a:noFill/>
          <a:ln w="9525">
            <a:noFill/>
            <a:miter lim="800000"/>
            <a:headEnd/>
            <a:tailEnd/>
          </a:ln>
        </p:spPr>
        <p:txBody>
          <a:bodyPr lIns="0" tIns="0" rIns="0" bIns="0"/>
          <a:lstStyle/>
          <a:p>
            <a:pPr eaLnBrk="0" hangingPunct="0">
              <a:lnSpc>
                <a:spcPct val="85000"/>
              </a:lnSpc>
              <a:defRPr/>
            </a:pPr>
            <a:fld id="{1EFBA0DA-85B9-4511-99E3-530DCB377E2A}" type="slidenum">
              <a:rPr lang="de-DE" altLang="zh-CN" sz="900">
                <a:solidFill>
                  <a:schemeClr val="bg1">
                    <a:lumMod val="65000"/>
                  </a:schemeClr>
                </a:solidFill>
                <a:latin typeface="Arial"/>
                <a:ea typeface="+mn-ea"/>
              </a:rPr>
              <a:pPr eaLnBrk="0" hangingPunct="0">
                <a:lnSpc>
                  <a:spcPct val="85000"/>
                </a:lnSpc>
                <a:defRPr/>
              </a:pPr>
              <a:t>‹#›</a:t>
            </a:fld>
            <a:endParaRPr lang="en-GB" altLang="zh-CN" sz="900" dirty="0">
              <a:solidFill>
                <a:schemeClr val="bg1">
                  <a:lumMod val="65000"/>
                </a:schemeClr>
              </a:solidFill>
              <a:latin typeface="Arial"/>
              <a:ea typeface="+mn-ea"/>
            </a:endParaRPr>
          </a:p>
        </p:txBody>
      </p:sp>
      <p:pic>
        <p:nvPicPr>
          <p:cNvPr id="9222" name="Picture 2" descr="C:\Users\z00124665\Desktop\图形1.wmf"/>
          <p:cNvPicPr>
            <a:picLocks noChangeAspect="1" noChangeArrowheads="1"/>
          </p:cNvPicPr>
          <p:nvPr/>
        </p:nvPicPr>
        <p:blipFill>
          <a:blip r:embed="rId10" cstate="print"/>
          <a:srcRect/>
          <a:stretch>
            <a:fillRect/>
          </a:stretch>
        </p:blipFill>
        <p:spPr bwMode="auto">
          <a:xfrm>
            <a:off x="322263" y="4862513"/>
            <a:ext cx="2655887" cy="120650"/>
          </a:xfrm>
          <a:prstGeom prst="rect">
            <a:avLst/>
          </a:prstGeom>
          <a:noFill/>
          <a:ln w="9525">
            <a:noFill/>
            <a:miter lim="800000"/>
            <a:headEnd/>
            <a:tailEnd/>
          </a:ln>
        </p:spPr>
      </p:pic>
      <p:pic>
        <p:nvPicPr>
          <p:cNvPr id="9223" name="Picture 2" descr="C:\Users\z00124665\Desktop\A BETTER WAY SOLUTIONS.wmf"/>
          <p:cNvPicPr>
            <a:picLocks noChangeAspect="1" noChangeArrowheads="1"/>
          </p:cNvPicPr>
          <p:nvPr/>
        </p:nvPicPr>
        <p:blipFill>
          <a:blip r:embed="rId11" cstate="print"/>
          <a:srcRect/>
          <a:stretch>
            <a:fillRect/>
          </a:stretch>
        </p:blipFill>
        <p:spPr bwMode="auto">
          <a:xfrm>
            <a:off x="5567363" y="177800"/>
            <a:ext cx="3270250" cy="9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17" r:id="rId3"/>
    <p:sldLayoutId id="2147483918" r:id="rId4"/>
    <p:sldLayoutId id="2147483904" r:id="rId5"/>
    <p:sldLayoutId id="2147483905" r:id="rId6"/>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68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75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63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50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1363" indent="-28416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1413" indent="-22701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8613" indent="-22701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5813" indent="-22701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2819"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695"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570"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3447"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latin typeface="Arial" charset="0"/>
              <a:ea typeface="宋体" charset="-122"/>
            </a:endParaRPr>
          </a:p>
        </p:txBody>
      </p:sp>
      <p:sp>
        <p:nvSpPr>
          <p:cNvPr id="11" name="TextBox 10"/>
          <p:cNvSpPr txBox="1"/>
          <p:nvPr/>
        </p:nvSpPr>
        <p:spPr>
          <a:xfrm>
            <a:off x="479425" y="4175125"/>
            <a:ext cx="8264525" cy="708025"/>
          </a:xfrm>
          <a:prstGeom prst="rect">
            <a:avLst/>
          </a:prstGeom>
          <a:noFill/>
        </p:spPr>
        <p:txBody>
          <a:bodyPr lIns="91375" tIns="45690" rIns="91375" bIns="45690">
            <a:spAutoFit/>
          </a:bodyPr>
          <a:lstStyle/>
          <a:p>
            <a:pPr algn="just" defTabSz="913753" fontAlgn="auto">
              <a:spcBef>
                <a:spcPts val="0"/>
              </a:spcBef>
              <a:spcAft>
                <a:spcPts val="0"/>
              </a:spcAft>
              <a:defRPr/>
            </a:pPr>
            <a:r>
              <a:rPr lang="en-US" altLang="zh-CN" sz="800" b="1" dirty="0">
                <a:solidFill>
                  <a:schemeClr val="bg1">
                    <a:lumMod val="65000"/>
                  </a:schemeClr>
                </a:solidFill>
                <a:latin typeface="+mn-lt"/>
                <a:ea typeface="宋体" charset="-122"/>
                <a:cs typeface="Calibri" pitchFamily="34" charset="0"/>
              </a:rPr>
              <a:t>Copyright©2012 Huawei Technologies Co., Ltd. All Rights Reserved.</a:t>
            </a:r>
            <a:endParaRPr lang="zh-CN" altLang="zh-CN" sz="800" dirty="0">
              <a:solidFill>
                <a:schemeClr val="bg1">
                  <a:lumMod val="65000"/>
                </a:schemeClr>
              </a:solidFill>
              <a:latin typeface="+mn-lt"/>
              <a:ea typeface="宋体" charset="-122"/>
              <a:cs typeface="Calibri" pitchFamily="34" charset="0"/>
            </a:endParaRPr>
          </a:p>
          <a:p>
            <a:pPr algn="just" defTabSz="913753" fontAlgn="auto">
              <a:spcBef>
                <a:spcPts val="0"/>
              </a:spcBef>
              <a:spcAft>
                <a:spcPts val="0"/>
              </a:spcAft>
              <a:defRPr/>
            </a:pPr>
            <a:r>
              <a:rPr lang="en-US" altLang="zh-CN" sz="800" dirty="0">
                <a:solidFill>
                  <a:schemeClr val="bg1">
                    <a:lumMod val="65000"/>
                  </a:schemeClr>
                </a:solidFill>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chemeClr val="bg1">
                  <a:lumMod val="65000"/>
                </a:schemeClr>
              </a:solidFill>
              <a:latin typeface="+mn-lt"/>
              <a:ea typeface="宋体" charset="-122"/>
              <a:cs typeface="Calibri" pitchFamily="34" charset="0"/>
            </a:endParaRPr>
          </a:p>
        </p:txBody>
      </p:sp>
      <p:pic>
        <p:nvPicPr>
          <p:cNvPr id="10244"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3013" y="950913"/>
            <a:ext cx="1657350" cy="1600200"/>
          </a:xfrm>
          <a:prstGeom prst="rect">
            <a:avLst/>
          </a:prstGeom>
          <a:noFill/>
          <a:ln w="9525">
            <a:noFill/>
            <a:miter lim="800000"/>
            <a:headEnd/>
            <a:tailEnd/>
          </a:ln>
        </p:spPr>
      </p:pic>
      <p:sp>
        <p:nvSpPr>
          <p:cNvPr id="7" name="Rectangle 3"/>
          <p:cNvSpPr>
            <a:spLocks noChangeArrowheads="1"/>
          </p:cNvSpPr>
          <p:nvPr/>
        </p:nvSpPr>
        <p:spPr bwMode="auto">
          <a:xfrm>
            <a:off x="1428750" y="2862263"/>
            <a:ext cx="6254750" cy="365125"/>
          </a:xfrm>
          <a:prstGeom prst="rect">
            <a:avLst/>
          </a:prstGeom>
          <a:noFill/>
          <a:ln w="9525" algn="ctr">
            <a:noFill/>
            <a:miter lim="800000"/>
            <a:headEnd/>
            <a:tailEnd/>
          </a:ln>
        </p:spPr>
        <p:txBody>
          <a:bodyPr wrap="none" lIns="87300" tIns="43652" rIns="87300" bIns="43652">
            <a:spAutoFit/>
          </a:bodyPr>
          <a:lstStyle/>
          <a:p>
            <a:pPr algn="ctr" defTabSz="873125"/>
            <a:r>
              <a:rPr lang="en-US" altLang="zh-CN" b="1">
                <a:solidFill>
                  <a:srgbClr val="333333"/>
                </a:solidFill>
                <a:latin typeface="Arial" pitchFamily="34" charset="0"/>
                <a:ea typeface="MS PGothic" pitchFamily="34" charset="-128"/>
              </a:rPr>
              <a:t>HUAWEI ENTERPRISE ICT SOLUTIONS </a:t>
            </a:r>
            <a:r>
              <a:rPr lang="en-US" altLang="zh-CN" b="1">
                <a:solidFill>
                  <a:srgbClr val="C00000"/>
                </a:solidFill>
                <a:latin typeface="Arial" pitchFamily="34" charset="0"/>
                <a:ea typeface="MS PGothic" pitchFamily="34" charset="-128"/>
              </a:rPr>
              <a:t>A BETTER WAY</a:t>
            </a:r>
            <a:endParaRPr lang="zh-CN" altLang="en-US" b="1">
              <a:solidFill>
                <a:srgbClr val="C00000"/>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906"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0100" rtl="0" eaLnBrk="0" fontAlgn="base" hangingPunct="0">
        <a:spcBef>
          <a:spcPct val="0"/>
        </a:spcBef>
        <a:spcAft>
          <a:spcPct val="0"/>
        </a:spcAft>
        <a:defRPr sz="3800">
          <a:solidFill>
            <a:schemeClr val="tx2"/>
          </a:solidFill>
          <a:latin typeface="+mj-lt"/>
          <a:ea typeface="+mj-ea"/>
          <a:cs typeface="+mj-cs"/>
        </a:defRPr>
      </a:lvl1pPr>
      <a:lvl2pPr algn="ctr" defTabSz="800100" rtl="0" eaLnBrk="0" fontAlgn="base" hangingPunct="0">
        <a:spcBef>
          <a:spcPct val="0"/>
        </a:spcBef>
        <a:spcAft>
          <a:spcPct val="0"/>
        </a:spcAft>
        <a:defRPr sz="3800">
          <a:solidFill>
            <a:schemeClr val="tx2"/>
          </a:solidFill>
          <a:latin typeface="Arial" charset="0"/>
          <a:ea typeface="宋体" pitchFamily="2" charset="-122"/>
        </a:defRPr>
      </a:lvl2pPr>
      <a:lvl3pPr algn="ctr" defTabSz="800100" rtl="0" eaLnBrk="0" fontAlgn="base" hangingPunct="0">
        <a:spcBef>
          <a:spcPct val="0"/>
        </a:spcBef>
        <a:spcAft>
          <a:spcPct val="0"/>
        </a:spcAft>
        <a:defRPr sz="3800">
          <a:solidFill>
            <a:schemeClr val="tx2"/>
          </a:solidFill>
          <a:latin typeface="Arial" charset="0"/>
          <a:ea typeface="宋体" pitchFamily="2" charset="-122"/>
        </a:defRPr>
      </a:lvl3pPr>
      <a:lvl4pPr algn="ctr" defTabSz="800100" rtl="0" eaLnBrk="0" fontAlgn="base" hangingPunct="0">
        <a:spcBef>
          <a:spcPct val="0"/>
        </a:spcBef>
        <a:spcAft>
          <a:spcPct val="0"/>
        </a:spcAft>
        <a:defRPr sz="3800">
          <a:solidFill>
            <a:schemeClr val="tx2"/>
          </a:solidFill>
          <a:latin typeface="Arial" charset="0"/>
          <a:ea typeface="宋体" pitchFamily="2" charset="-122"/>
        </a:defRPr>
      </a:lvl4pPr>
      <a:lvl5pPr algn="ctr" defTabSz="800100" rtl="0" eaLnBrk="0" fontAlgn="base" hangingPunct="0">
        <a:spcBef>
          <a:spcPct val="0"/>
        </a:spcBef>
        <a:spcAft>
          <a:spcPct val="0"/>
        </a:spcAft>
        <a:defRPr sz="3800">
          <a:solidFill>
            <a:schemeClr val="tx2"/>
          </a:solidFill>
          <a:latin typeface="Arial" charset="0"/>
          <a:ea typeface="宋体" pitchFamily="2" charset="-122"/>
        </a:defRPr>
      </a:lvl5pPr>
      <a:lvl6pPr marL="456877" algn="ctr" defTabSz="801119" rtl="0" fontAlgn="base">
        <a:spcBef>
          <a:spcPct val="0"/>
        </a:spcBef>
        <a:spcAft>
          <a:spcPct val="0"/>
        </a:spcAft>
        <a:defRPr sz="3800">
          <a:solidFill>
            <a:schemeClr val="tx2"/>
          </a:solidFill>
          <a:latin typeface="Arial" charset="0"/>
          <a:ea typeface="宋体" pitchFamily="2" charset="-122"/>
        </a:defRPr>
      </a:lvl6pPr>
      <a:lvl7pPr marL="913753" algn="ctr" defTabSz="801119" rtl="0" fontAlgn="base">
        <a:spcBef>
          <a:spcPct val="0"/>
        </a:spcBef>
        <a:spcAft>
          <a:spcPct val="0"/>
        </a:spcAft>
        <a:defRPr sz="3800">
          <a:solidFill>
            <a:schemeClr val="tx2"/>
          </a:solidFill>
          <a:latin typeface="Arial" charset="0"/>
          <a:ea typeface="宋体" pitchFamily="2" charset="-122"/>
        </a:defRPr>
      </a:lvl7pPr>
      <a:lvl8pPr marL="1370630" algn="ctr" defTabSz="801119" rtl="0" fontAlgn="base">
        <a:spcBef>
          <a:spcPct val="0"/>
        </a:spcBef>
        <a:spcAft>
          <a:spcPct val="0"/>
        </a:spcAft>
        <a:defRPr sz="3800">
          <a:solidFill>
            <a:schemeClr val="tx2"/>
          </a:solidFill>
          <a:latin typeface="Arial" charset="0"/>
          <a:ea typeface="宋体" pitchFamily="2" charset="-122"/>
        </a:defRPr>
      </a:lvl8pPr>
      <a:lvl9pPr marL="1827505" algn="ctr" defTabSz="801119" rtl="0" fontAlgn="base">
        <a:spcBef>
          <a:spcPct val="0"/>
        </a:spcBef>
        <a:spcAft>
          <a:spcPct val="0"/>
        </a:spcAft>
        <a:defRPr sz="3800">
          <a:solidFill>
            <a:schemeClr val="tx2"/>
          </a:solidFill>
          <a:latin typeface="Arial" charset="0"/>
          <a:ea typeface="宋体" pitchFamily="2" charset="-122"/>
        </a:defRPr>
      </a:lvl9pPr>
    </p:titleStyle>
    <p:bodyStyle>
      <a:lvl1pPr marL="298450" indent="-298450"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875" indent="-249238" algn="l" defTabSz="800100" rtl="0" eaLnBrk="0" fontAlgn="base" hangingPunct="0">
        <a:spcBef>
          <a:spcPct val="20000"/>
        </a:spcBef>
        <a:spcAft>
          <a:spcPct val="0"/>
        </a:spcAft>
        <a:buChar char="–"/>
        <a:defRPr sz="2500">
          <a:solidFill>
            <a:schemeClr val="tx1"/>
          </a:solidFill>
          <a:latin typeface="+mn-lt"/>
          <a:ea typeface="+mn-ea"/>
        </a:defRPr>
      </a:lvl2pPr>
      <a:lvl3pPr marL="1001713" indent="-200025" algn="l" defTabSz="800100" rtl="0" eaLnBrk="0" fontAlgn="base" hangingPunct="0">
        <a:spcBef>
          <a:spcPct val="20000"/>
        </a:spcBef>
        <a:spcAft>
          <a:spcPct val="0"/>
        </a:spcAft>
        <a:buChar char="•"/>
        <a:defRPr sz="2200">
          <a:solidFill>
            <a:schemeClr val="tx1"/>
          </a:solidFill>
          <a:latin typeface="+mn-lt"/>
          <a:ea typeface="+mn-ea"/>
        </a:defRPr>
      </a:lvl3pPr>
      <a:lvl4pPr marL="1400175" indent="-198438" algn="l" defTabSz="800100" rtl="0" eaLnBrk="0" fontAlgn="base" hangingPunct="0">
        <a:spcBef>
          <a:spcPct val="20000"/>
        </a:spcBef>
        <a:spcAft>
          <a:spcPct val="0"/>
        </a:spcAft>
        <a:buChar char="–"/>
        <a:defRPr sz="1700">
          <a:solidFill>
            <a:schemeClr val="tx1"/>
          </a:solidFill>
          <a:latin typeface="+mn-lt"/>
          <a:ea typeface="+mn-ea"/>
        </a:defRPr>
      </a:lvl4pPr>
      <a:lvl5pPr marL="1801813" indent="-200025" algn="l" defTabSz="800100" rtl="0" eaLnBrk="0" fontAlgn="base" hangingPunct="0">
        <a:spcBef>
          <a:spcPct val="20000"/>
        </a:spcBef>
        <a:spcAft>
          <a:spcPct val="0"/>
        </a:spcAft>
        <a:buChar char="»"/>
        <a:defRPr sz="1700">
          <a:solidFill>
            <a:schemeClr val="tx1"/>
          </a:solidFill>
          <a:latin typeface="+mn-lt"/>
          <a:ea typeface="+mn-ea"/>
        </a:defRPr>
      </a:lvl5pPr>
      <a:lvl6pPr marL="2258999" indent="-201470" algn="l" defTabSz="801119" rtl="0" fontAlgn="base">
        <a:spcBef>
          <a:spcPct val="20000"/>
        </a:spcBef>
        <a:spcAft>
          <a:spcPct val="0"/>
        </a:spcAft>
        <a:buChar char="»"/>
        <a:defRPr sz="1700">
          <a:solidFill>
            <a:schemeClr val="tx1"/>
          </a:solidFill>
          <a:latin typeface="+mn-lt"/>
          <a:ea typeface="+mn-ea"/>
        </a:defRPr>
      </a:lvl6pPr>
      <a:lvl7pPr marL="2715875" indent="-201470" algn="l" defTabSz="801119" rtl="0" fontAlgn="base">
        <a:spcBef>
          <a:spcPct val="20000"/>
        </a:spcBef>
        <a:spcAft>
          <a:spcPct val="0"/>
        </a:spcAft>
        <a:buChar char="»"/>
        <a:defRPr sz="1700">
          <a:solidFill>
            <a:schemeClr val="tx1"/>
          </a:solidFill>
          <a:latin typeface="+mn-lt"/>
          <a:ea typeface="+mn-ea"/>
        </a:defRPr>
      </a:lvl7pPr>
      <a:lvl8pPr marL="3172750" indent="-201470" algn="l" defTabSz="801119" rtl="0" fontAlgn="base">
        <a:spcBef>
          <a:spcPct val="20000"/>
        </a:spcBef>
        <a:spcAft>
          <a:spcPct val="0"/>
        </a:spcAft>
        <a:buChar char="»"/>
        <a:defRPr sz="1700">
          <a:solidFill>
            <a:schemeClr val="tx1"/>
          </a:solidFill>
          <a:latin typeface="+mn-lt"/>
          <a:ea typeface="+mn-ea"/>
        </a:defRPr>
      </a:lvl8pPr>
      <a:lvl9pPr marL="3629627" indent="-201470" algn="l" defTabSz="801119"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62" tIns="45684" rIns="91362" bIns="45684"/>
          <a:lstStyle/>
          <a:p>
            <a:pPr defTabSz="913624">
              <a:buClr>
                <a:srgbClr val="CC9900"/>
              </a:buClr>
              <a:buFont typeface="Wingdings" pitchFamily="2" charset="2"/>
              <a:buChar char="n"/>
              <a:defRPr/>
            </a:pPr>
            <a:endParaRPr lang="zh-CN" altLang="en-US" dirty="0">
              <a:solidFill>
                <a:srgbClr val="000000"/>
              </a:solidFill>
              <a:latin typeface="Arial" charset="0"/>
              <a:ea typeface="宋体" charset="-122"/>
            </a:endParaRPr>
          </a:p>
        </p:txBody>
      </p:sp>
      <p:pic>
        <p:nvPicPr>
          <p:cNvPr id="11267" name="Picture 2" descr="C:\Users\z00124665\Desktop\HW LOGO(横版）.png"/>
          <p:cNvPicPr>
            <a:picLocks noChangeAspect="1" noChangeArrowheads="1"/>
          </p:cNvPicPr>
          <p:nvPr/>
        </p:nvPicPr>
        <p:blipFill>
          <a:blip r:embed="rId7" cstate="print"/>
          <a:srcRect/>
          <a:stretch>
            <a:fillRect/>
          </a:stretch>
        </p:blipFill>
        <p:spPr bwMode="auto">
          <a:xfrm>
            <a:off x="7566025" y="4687888"/>
            <a:ext cx="1250950" cy="304800"/>
          </a:xfrm>
          <a:prstGeom prst="rect">
            <a:avLst/>
          </a:prstGeom>
          <a:noFill/>
          <a:ln w="9525">
            <a:noFill/>
            <a:miter lim="800000"/>
            <a:headEnd/>
            <a:tailEnd/>
          </a:ln>
        </p:spPr>
      </p:pic>
      <p:sp>
        <p:nvSpPr>
          <p:cNvPr id="12" name="Rectangle 5"/>
          <p:cNvSpPr>
            <a:spLocks noChangeArrowheads="1"/>
          </p:cNvSpPr>
          <p:nvPr/>
        </p:nvSpPr>
        <p:spPr bwMode="auto">
          <a:xfrm>
            <a:off x="3040063" y="4875213"/>
            <a:ext cx="273050" cy="196850"/>
          </a:xfrm>
          <a:prstGeom prst="rect">
            <a:avLst/>
          </a:prstGeom>
          <a:noFill/>
          <a:ln w="9525">
            <a:noFill/>
            <a:miter lim="800000"/>
            <a:headEnd/>
            <a:tailEnd/>
          </a:ln>
        </p:spPr>
        <p:txBody>
          <a:bodyPr lIns="0" tIns="0" rIns="0" bIns="0"/>
          <a:lstStyle/>
          <a:p>
            <a:pPr eaLnBrk="0" hangingPunct="0">
              <a:lnSpc>
                <a:spcPct val="85000"/>
              </a:lnSpc>
              <a:defRPr/>
            </a:pPr>
            <a:fld id="{5D4DC563-6253-43C9-94B9-8C1849FECFE5}" type="slidenum">
              <a:rPr lang="de-DE" altLang="zh-CN" sz="90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1269" name="Picture 2" descr="C:\Users\z00124665\Desktop\图形1.wmf"/>
          <p:cNvPicPr>
            <a:picLocks noChangeAspect="1" noChangeArrowheads="1"/>
          </p:cNvPicPr>
          <p:nvPr/>
        </p:nvPicPr>
        <p:blipFill>
          <a:blip r:embed="rId8" cstate="print"/>
          <a:srcRect/>
          <a:stretch>
            <a:fillRect/>
          </a:stretch>
        </p:blipFill>
        <p:spPr bwMode="auto">
          <a:xfrm>
            <a:off x="322263" y="4862513"/>
            <a:ext cx="2655887" cy="120650"/>
          </a:xfrm>
          <a:prstGeom prst="rect">
            <a:avLst/>
          </a:prstGeom>
          <a:noFill/>
          <a:ln w="9525">
            <a:noFill/>
            <a:miter lim="800000"/>
            <a:headEnd/>
            <a:tailEnd/>
          </a:ln>
        </p:spPr>
      </p:pic>
      <p:pic>
        <p:nvPicPr>
          <p:cNvPr id="11270" name="Picture 14" descr="C:\Users\z00124665\Desktop\color bar [转换].wmf"/>
          <p:cNvPicPr>
            <a:picLocks noChangeAspect="1" noChangeArrowheads="1"/>
          </p:cNvPicPr>
          <p:nvPr/>
        </p:nvPicPr>
        <p:blipFill>
          <a:blip r:embed="rId9" cstate="print"/>
          <a:srcRect/>
          <a:stretch>
            <a:fillRect/>
          </a:stretch>
        </p:blipFill>
        <p:spPr bwMode="auto">
          <a:xfrm>
            <a:off x="0" y="5078413"/>
            <a:ext cx="9144000" cy="74612"/>
          </a:xfrm>
          <a:prstGeom prst="rect">
            <a:avLst/>
          </a:prstGeom>
          <a:noFill/>
          <a:ln w="9525">
            <a:noFill/>
            <a:miter lim="800000"/>
            <a:headEnd/>
            <a:tailEnd/>
          </a:ln>
        </p:spPr>
      </p:pic>
      <p:pic>
        <p:nvPicPr>
          <p:cNvPr id="11271" name="Picture 2" descr="C:\Users\z00124665\Desktop\A BETTER WAY SOLUTIONS.wmf"/>
          <p:cNvPicPr>
            <a:picLocks noChangeAspect="1" noChangeArrowheads="1"/>
          </p:cNvPicPr>
          <p:nvPr/>
        </p:nvPicPr>
        <p:blipFill>
          <a:blip r:embed="rId10" cstate="print"/>
          <a:srcRect/>
          <a:stretch>
            <a:fillRect/>
          </a:stretch>
        </p:blipFill>
        <p:spPr bwMode="auto">
          <a:xfrm>
            <a:off x="5567363" y="177800"/>
            <a:ext cx="3270250" cy="9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19" r:id="rId3"/>
    <p:sldLayoutId id="2147483909" r:id="rId4"/>
    <p:sldLayoutId id="2147483920"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6812"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624"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4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24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1363" indent="-28416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1413" indent="-22701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8613" indent="-22701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4225" indent="-22701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2463" indent="-22840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274" indent="-22840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084" indent="-22840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2897" indent="-22840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624" rtl="0" eaLnBrk="1" latinLnBrk="0" hangingPunct="1">
        <a:defRPr sz="1800" kern="1200">
          <a:solidFill>
            <a:schemeClr val="tx1"/>
          </a:solidFill>
          <a:latin typeface="+mn-lt"/>
          <a:ea typeface="+mn-ea"/>
          <a:cs typeface="+mn-cs"/>
        </a:defRPr>
      </a:lvl1pPr>
      <a:lvl2pPr marL="456812" algn="l" defTabSz="913624" rtl="0" eaLnBrk="1" latinLnBrk="0" hangingPunct="1">
        <a:defRPr sz="1800" kern="1200">
          <a:solidFill>
            <a:schemeClr val="tx1"/>
          </a:solidFill>
          <a:latin typeface="+mn-lt"/>
          <a:ea typeface="+mn-ea"/>
          <a:cs typeface="+mn-cs"/>
        </a:defRPr>
      </a:lvl2pPr>
      <a:lvl3pPr marL="913624" algn="l" defTabSz="913624" rtl="0" eaLnBrk="1" latinLnBrk="0" hangingPunct="1">
        <a:defRPr sz="1800" kern="1200">
          <a:solidFill>
            <a:schemeClr val="tx1"/>
          </a:solidFill>
          <a:latin typeface="+mn-lt"/>
          <a:ea typeface="+mn-ea"/>
          <a:cs typeface="+mn-cs"/>
        </a:defRPr>
      </a:lvl3pPr>
      <a:lvl4pPr marL="1370436" algn="l" defTabSz="913624" rtl="0" eaLnBrk="1" latinLnBrk="0" hangingPunct="1">
        <a:defRPr sz="1800" kern="1200">
          <a:solidFill>
            <a:schemeClr val="tx1"/>
          </a:solidFill>
          <a:latin typeface="+mn-lt"/>
          <a:ea typeface="+mn-ea"/>
          <a:cs typeface="+mn-cs"/>
        </a:defRPr>
      </a:lvl4pPr>
      <a:lvl5pPr marL="1827246" algn="l" defTabSz="913624" rtl="0" eaLnBrk="1" latinLnBrk="0" hangingPunct="1">
        <a:defRPr sz="1800" kern="1200">
          <a:solidFill>
            <a:schemeClr val="tx1"/>
          </a:solidFill>
          <a:latin typeface="+mn-lt"/>
          <a:ea typeface="+mn-ea"/>
          <a:cs typeface="+mn-cs"/>
        </a:defRPr>
      </a:lvl5pPr>
      <a:lvl6pPr marL="2284057" algn="l" defTabSz="913624" rtl="0" eaLnBrk="1" latinLnBrk="0" hangingPunct="1">
        <a:defRPr sz="1800" kern="1200">
          <a:solidFill>
            <a:schemeClr val="tx1"/>
          </a:solidFill>
          <a:latin typeface="+mn-lt"/>
          <a:ea typeface="+mn-ea"/>
          <a:cs typeface="+mn-cs"/>
        </a:defRPr>
      </a:lvl6pPr>
      <a:lvl7pPr marL="2740868" algn="l" defTabSz="913624" rtl="0" eaLnBrk="1" latinLnBrk="0" hangingPunct="1">
        <a:defRPr sz="1800" kern="1200">
          <a:solidFill>
            <a:schemeClr val="tx1"/>
          </a:solidFill>
          <a:latin typeface="+mn-lt"/>
          <a:ea typeface="+mn-ea"/>
          <a:cs typeface="+mn-cs"/>
        </a:defRPr>
      </a:lvl7pPr>
      <a:lvl8pPr marL="3197681" algn="l" defTabSz="913624" rtl="0" eaLnBrk="1" latinLnBrk="0" hangingPunct="1">
        <a:defRPr sz="1800" kern="1200">
          <a:solidFill>
            <a:schemeClr val="tx1"/>
          </a:solidFill>
          <a:latin typeface="+mn-lt"/>
          <a:ea typeface="+mn-ea"/>
          <a:cs typeface="+mn-cs"/>
        </a:defRPr>
      </a:lvl8pPr>
      <a:lvl9pPr marL="3654492" algn="l" defTabSz="91362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solidFill>
                <a:srgbClr val="000000"/>
              </a:solidFill>
              <a:latin typeface="Arial" charset="0"/>
              <a:ea typeface="宋体" charset="-122"/>
            </a:endParaRPr>
          </a:p>
        </p:txBody>
      </p:sp>
      <p:grpSp>
        <p:nvGrpSpPr>
          <p:cNvPr id="12291" name="组合 13"/>
          <p:cNvGrpSpPr>
            <a:grpSpLocks/>
          </p:cNvGrpSpPr>
          <p:nvPr/>
        </p:nvGrpSpPr>
        <p:grpSpPr bwMode="auto">
          <a:xfrm>
            <a:off x="0" y="5087938"/>
            <a:ext cx="9144000" cy="55562"/>
            <a:chOff x="0" y="5087938"/>
            <a:chExt cx="9144000" cy="55562"/>
          </a:xfrm>
        </p:grpSpPr>
        <p:pic>
          <p:nvPicPr>
            <p:cNvPr id="12296"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0" y="5087938"/>
              <a:ext cx="8616950" cy="55562"/>
            </a:xfrm>
            <a:prstGeom prst="rect">
              <a:avLst/>
            </a:prstGeom>
            <a:noFill/>
            <a:ln w="9525">
              <a:noFill/>
              <a:miter lim="800000"/>
              <a:headEnd/>
              <a:tailEnd/>
            </a:ln>
          </p:spPr>
        </p:pic>
        <p:pic>
          <p:nvPicPr>
            <p:cNvPr id="12297"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12292" name="Picture 2" descr="C:\Users\z00124665\Desktop\HW LOGO(横版）.png"/>
          <p:cNvPicPr>
            <a:picLocks noChangeAspect="1" noChangeArrowheads="1"/>
          </p:cNvPicPr>
          <p:nvPr/>
        </p:nvPicPr>
        <p:blipFill>
          <a:blip r:embed="rId12" cstate="print"/>
          <a:srcRect/>
          <a:stretch>
            <a:fillRect/>
          </a:stretch>
        </p:blipFill>
        <p:spPr bwMode="auto">
          <a:xfrm>
            <a:off x="7566025" y="4687888"/>
            <a:ext cx="1250950" cy="304800"/>
          </a:xfrm>
          <a:prstGeom prst="rect">
            <a:avLst/>
          </a:prstGeom>
          <a:noFill/>
          <a:ln w="9525">
            <a:noFill/>
            <a:miter lim="800000"/>
            <a:headEnd/>
            <a:tailEnd/>
          </a:ln>
        </p:spPr>
      </p:pic>
      <p:sp>
        <p:nvSpPr>
          <p:cNvPr id="12" name="Rectangle 5"/>
          <p:cNvSpPr>
            <a:spLocks noChangeArrowheads="1"/>
          </p:cNvSpPr>
          <p:nvPr/>
        </p:nvSpPr>
        <p:spPr bwMode="auto">
          <a:xfrm>
            <a:off x="3040063" y="4875213"/>
            <a:ext cx="273050" cy="196850"/>
          </a:xfrm>
          <a:prstGeom prst="rect">
            <a:avLst/>
          </a:prstGeom>
          <a:noFill/>
          <a:ln w="9525">
            <a:noFill/>
            <a:miter lim="800000"/>
            <a:headEnd/>
            <a:tailEnd/>
          </a:ln>
        </p:spPr>
        <p:txBody>
          <a:bodyPr lIns="0" tIns="0" rIns="0" bIns="0"/>
          <a:lstStyle/>
          <a:p>
            <a:pPr eaLnBrk="0" hangingPunct="0">
              <a:lnSpc>
                <a:spcPct val="85000"/>
              </a:lnSpc>
              <a:defRPr/>
            </a:pPr>
            <a:fld id="{874E4ABC-4838-4025-A5B2-FAA549E3D4B5}" type="slidenum">
              <a:rPr lang="de-DE" altLang="zh-CN" sz="90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2294" name="Picture 2" descr="C:\Users\z00124665\Desktop\图形1.wmf"/>
          <p:cNvPicPr>
            <a:picLocks noChangeAspect="1" noChangeArrowheads="1"/>
          </p:cNvPicPr>
          <p:nvPr/>
        </p:nvPicPr>
        <p:blipFill>
          <a:blip r:embed="rId13" cstate="print"/>
          <a:srcRect/>
          <a:stretch>
            <a:fillRect/>
          </a:stretch>
        </p:blipFill>
        <p:spPr bwMode="auto">
          <a:xfrm>
            <a:off x="322263" y="4862513"/>
            <a:ext cx="2655887" cy="120650"/>
          </a:xfrm>
          <a:prstGeom prst="rect">
            <a:avLst/>
          </a:prstGeom>
          <a:noFill/>
          <a:ln w="9525">
            <a:noFill/>
            <a:miter lim="800000"/>
            <a:headEnd/>
            <a:tailEnd/>
          </a:ln>
        </p:spPr>
      </p:pic>
      <p:pic>
        <p:nvPicPr>
          <p:cNvPr id="12295" name="Picture 2" descr="C:\Users\z00124665\Desktop\A BETTER WAY SOLUTIONS.wmf"/>
          <p:cNvPicPr>
            <a:picLocks noChangeAspect="1" noChangeArrowheads="1"/>
          </p:cNvPicPr>
          <p:nvPr/>
        </p:nvPicPr>
        <p:blipFill>
          <a:blip r:embed="rId14" cstate="print"/>
          <a:srcRect/>
          <a:stretch>
            <a:fillRect/>
          </a:stretch>
        </p:blipFill>
        <p:spPr bwMode="auto">
          <a:xfrm>
            <a:off x="5567363" y="177800"/>
            <a:ext cx="3270250" cy="9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21" r:id="rId3"/>
    <p:sldLayoutId id="2147483922" r:id="rId4"/>
    <p:sldLayoutId id="2147483923" r:id="rId5"/>
    <p:sldLayoutId id="2147483924" r:id="rId6"/>
    <p:sldLayoutId id="2147483925" r:id="rId7"/>
    <p:sldLayoutId id="2147483926" r:id="rId8"/>
    <p:sldLayoutId id="2147483927"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68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75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63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50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1363" indent="-28416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1413" indent="-22701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8613" indent="-22701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5813" indent="-22701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2819"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695"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570"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3447"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solidFill>
                <a:srgbClr val="000000"/>
              </a:solidFill>
              <a:latin typeface="Arial" charset="0"/>
              <a:ea typeface="宋体" charset="-122"/>
            </a:endParaRPr>
          </a:p>
        </p:txBody>
      </p:sp>
      <p:sp>
        <p:nvSpPr>
          <p:cNvPr id="11" name="TextBox 10"/>
          <p:cNvSpPr txBox="1"/>
          <p:nvPr/>
        </p:nvSpPr>
        <p:spPr>
          <a:xfrm>
            <a:off x="479425" y="4175125"/>
            <a:ext cx="8264525" cy="708025"/>
          </a:xfrm>
          <a:prstGeom prst="rect">
            <a:avLst/>
          </a:prstGeom>
          <a:noFill/>
        </p:spPr>
        <p:txBody>
          <a:bodyPr lIns="91375" tIns="45690" rIns="91375" bIns="45690">
            <a:spAutoFit/>
          </a:bodyPr>
          <a:lstStyle/>
          <a:p>
            <a:pPr algn="just" defTabSz="913753" fontAlgn="auto">
              <a:spcBef>
                <a:spcPts val="0"/>
              </a:spcBef>
              <a:spcAft>
                <a:spcPts val="0"/>
              </a:spcAft>
              <a:defRPr/>
            </a:pPr>
            <a:r>
              <a:rPr lang="en-US" altLang="zh-CN" sz="800" b="1" dirty="0">
                <a:solidFill>
                  <a:srgbClr val="FFFFFF">
                    <a:lumMod val="65000"/>
                  </a:srgbClr>
                </a:solidFill>
                <a:latin typeface="Arial"/>
                <a:ea typeface="宋体" charset="-122"/>
                <a:cs typeface="Calibri" pitchFamily="34" charset="0"/>
              </a:rPr>
              <a:t>Copyright©2012 Huawei Technologies Co., Ltd. All Rights Reserved.</a:t>
            </a:r>
            <a:endParaRPr lang="zh-CN" altLang="zh-CN" sz="800" dirty="0">
              <a:solidFill>
                <a:srgbClr val="FFFFFF">
                  <a:lumMod val="65000"/>
                </a:srgbClr>
              </a:solidFill>
              <a:latin typeface="Arial"/>
              <a:ea typeface="宋体" charset="-122"/>
              <a:cs typeface="Calibri" pitchFamily="34" charset="0"/>
            </a:endParaRPr>
          </a:p>
          <a:p>
            <a:pPr algn="just" defTabSz="913753" fontAlgn="auto">
              <a:spcBef>
                <a:spcPts val="0"/>
              </a:spcBef>
              <a:spcAft>
                <a:spcPts val="0"/>
              </a:spcAft>
              <a:defRPr/>
            </a:pPr>
            <a:r>
              <a:rPr lang="en-US" altLang="zh-CN" sz="800" dirty="0">
                <a:solidFill>
                  <a:srgbClr val="FFFFFF">
                    <a:lumMod val="65000"/>
                  </a:srgbClr>
                </a:solidFill>
                <a:latin typeface="Aria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rgbClr val="FFFFFF">
                  <a:lumMod val="65000"/>
                </a:srgbClr>
              </a:solidFill>
              <a:latin typeface="Arial"/>
              <a:ea typeface="宋体" charset="-122"/>
              <a:cs typeface="Calibri" pitchFamily="34" charset="0"/>
            </a:endParaRPr>
          </a:p>
        </p:txBody>
      </p:sp>
      <p:pic>
        <p:nvPicPr>
          <p:cNvPr id="13316"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3013" y="950913"/>
            <a:ext cx="1657350" cy="1600200"/>
          </a:xfrm>
          <a:prstGeom prst="rect">
            <a:avLst/>
          </a:prstGeom>
          <a:noFill/>
          <a:ln w="9525">
            <a:noFill/>
            <a:miter lim="800000"/>
            <a:headEnd/>
            <a:tailEnd/>
          </a:ln>
        </p:spPr>
      </p:pic>
      <p:sp>
        <p:nvSpPr>
          <p:cNvPr id="7" name="Rectangle 3"/>
          <p:cNvSpPr>
            <a:spLocks noChangeArrowheads="1"/>
          </p:cNvSpPr>
          <p:nvPr/>
        </p:nvSpPr>
        <p:spPr bwMode="auto">
          <a:xfrm>
            <a:off x="1428750" y="2862263"/>
            <a:ext cx="6254750" cy="365125"/>
          </a:xfrm>
          <a:prstGeom prst="rect">
            <a:avLst/>
          </a:prstGeom>
          <a:noFill/>
          <a:ln w="9525" algn="ctr">
            <a:noFill/>
            <a:miter lim="800000"/>
            <a:headEnd/>
            <a:tailEnd/>
          </a:ln>
        </p:spPr>
        <p:txBody>
          <a:bodyPr wrap="none" lIns="87300" tIns="43652" rIns="87300" bIns="43652">
            <a:spAutoFit/>
          </a:bodyPr>
          <a:lstStyle/>
          <a:p>
            <a:pPr algn="ctr" defTabSz="873125"/>
            <a:r>
              <a:rPr lang="en-US" altLang="zh-CN" b="1">
                <a:solidFill>
                  <a:srgbClr val="333333"/>
                </a:solidFill>
                <a:latin typeface="Arial" pitchFamily="34" charset="0"/>
                <a:ea typeface="MS PGothic" pitchFamily="34" charset="-128"/>
              </a:rPr>
              <a:t>HUAWEI ENTERPRISE ICT SOLUTIONS </a:t>
            </a:r>
            <a:r>
              <a:rPr lang="en-US" altLang="zh-CN" b="1">
                <a:solidFill>
                  <a:srgbClr val="C00000"/>
                </a:solidFill>
                <a:latin typeface="Arial" pitchFamily="34" charset="0"/>
                <a:ea typeface="MS PGothic" pitchFamily="34" charset="-128"/>
              </a:rPr>
              <a:t>A BETTER WAY</a:t>
            </a:r>
            <a:endParaRPr lang="zh-CN" altLang="en-US" b="1">
              <a:solidFill>
                <a:srgbClr val="C00000"/>
              </a:solidFill>
              <a:latin typeface="Arial" pitchFamily="34"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912"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0100" rtl="0" eaLnBrk="0" fontAlgn="base" hangingPunct="0">
        <a:spcBef>
          <a:spcPct val="0"/>
        </a:spcBef>
        <a:spcAft>
          <a:spcPct val="0"/>
        </a:spcAft>
        <a:defRPr sz="3800">
          <a:solidFill>
            <a:schemeClr val="tx2"/>
          </a:solidFill>
          <a:latin typeface="+mj-lt"/>
          <a:ea typeface="+mj-ea"/>
          <a:cs typeface="+mj-cs"/>
        </a:defRPr>
      </a:lvl1pPr>
      <a:lvl2pPr algn="ctr" defTabSz="800100" rtl="0" eaLnBrk="0" fontAlgn="base" hangingPunct="0">
        <a:spcBef>
          <a:spcPct val="0"/>
        </a:spcBef>
        <a:spcAft>
          <a:spcPct val="0"/>
        </a:spcAft>
        <a:defRPr sz="3800">
          <a:solidFill>
            <a:schemeClr val="tx2"/>
          </a:solidFill>
          <a:latin typeface="Arial" charset="0"/>
          <a:ea typeface="宋体" pitchFamily="2" charset="-122"/>
        </a:defRPr>
      </a:lvl2pPr>
      <a:lvl3pPr algn="ctr" defTabSz="800100" rtl="0" eaLnBrk="0" fontAlgn="base" hangingPunct="0">
        <a:spcBef>
          <a:spcPct val="0"/>
        </a:spcBef>
        <a:spcAft>
          <a:spcPct val="0"/>
        </a:spcAft>
        <a:defRPr sz="3800">
          <a:solidFill>
            <a:schemeClr val="tx2"/>
          </a:solidFill>
          <a:latin typeface="Arial" charset="0"/>
          <a:ea typeface="宋体" pitchFamily="2" charset="-122"/>
        </a:defRPr>
      </a:lvl3pPr>
      <a:lvl4pPr algn="ctr" defTabSz="800100" rtl="0" eaLnBrk="0" fontAlgn="base" hangingPunct="0">
        <a:spcBef>
          <a:spcPct val="0"/>
        </a:spcBef>
        <a:spcAft>
          <a:spcPct val="0"/>
        </a:spcAft>
        <a:defRPr sz="3800">
          <a:solidFill>
            <a:schemeClr val="tx2"/>
          </a:solidFill>
          <a:latin typeface="Arial" charset="0"/>
          <a:ea typeface="宋体" pitchFamily="2" charset="-122"/>
        </a:defRPr>
      </a:lvl4pPr>
      <a:lvl5pPr algn="ctr" defTabSz="800100" rtl="0" eaLnBrk="0" fontAlgn="base" hangingPunct="0">
        <a:spcBef>
          <a:spcPct val="0"/>
        </a:spcBef>
        <a:spcAft>
          <a:spcPct val="0"/>
        </a:spcAft>
        <a:defRPr sz="3800">
          <a:solidFill>
            <a:schemeClr val="tx2"/>
          </a:solidFill>
          <a:latin typeface="Arial" charset="0"/>
          <a:ea typeface="宋体" pitchFamily="2" charset="-122"/>
        </a:defRPr>
      </a:lvl5pPr>
      <a:lvl6pPr marL="456877" algn="ctr" defTabSz="801119" rtl="0" fontAlgn="base">
        <a:spcBef>
          <a:spcPct val="0"/>
        </a:spcBef>
        <a:spcAft>
          <a:spcPct val="0"/>
        </a:spcAft>
        <a:defRPr sz="3800">
          <a:solidFill>
            <a:schemeClr val="tx2"/>
          </a:solidFill>
          <a:latin typeface="Arial" charset="0"/>
          <a:ea typeface="宋体" pitchFamily="2" charset="-122"/>
        </a:defRPr>
      </a:lvl6pPr>
      <a:lvl7pPr marL="913753" algn="ctr" defTabSz="801119" rtl="0" fontAlgn="base">
        <a:spcBef>
          <a:spcPct val="0"/>
        </a:spcBef>
        <a:spcAft>
          <a:spcPct val="0"/>
        </a:spcAft>
        <a:defRPr sz="3800">
          <a:solidFill>
            <a:schemeClr val="tx2"/>
          </a:solidFill>
          <a:latin typeface="Arial" charset="0"/>
          <a:ea typeface="宋体" pitchFamily="2" charset="-122"/>
        </a:defRPr>
      </a:lvl7pPr>
      <a:lvl8pPr marL="1370630" algn="ctr" defTabSz="801119" rtl="0" fontAlgn="base">
        <a:spcBef>
          <a:spcPct val="0"/>
        </a:spcBef>
        <a:spcAft>
          <a:spcPct val="0"/>
        </a:spcAft>
        <a:defRPr sz="3800">
          <a:solidFill>
            <a:schemeClr val="tx2"/>
          </a:solidFill>
          <a:latin typeface="Arial" charset="0"/>
          <a:ea typeface="宋体" pitchFamily="2" charset="-122"/>
        </a:defRPr>
      </a:lvl8pPr>
      <a:lvl9pPr marL="1827505" algn="ctr" defTabSz="801119" rtl="0" fontAlgn="base">
        <a:spcBef>
          <a:spcPct val="0"/>
        </a:spcBef>
        <a:spcAft>
          <a:spcPct val="0"/>
        </a:spcAft>
        <a:defRPr sz="3800">
          <a:solidFill>
            <a:schemeClr val="tx2"/>
          </a:solidFill>
          <a:latin typeface="Arial" charset="0"/>
          <a:ea typeface="宋体" pitchFamily="2" charset="-122"/>
        </a:defRPr>
      </a:lvl9pPr>
    </p:titleStyle>
    <p:bodyStyle>
      <a:lvl1pPr marL="298450" indent="-298450" algn="l" defTabSz="800100" rtl="0" eaLnBrk="0" fontAlgn="base" hangingPunct="0">
        <a:spcBef>
          <a:spcPct val="20000"/>
        </a:spcBef>
        <a:spcAft>
          <a:spcPct val="0"/>
        </a:spcAft>
        <a:buChar char="•"/>
        <a:defRPr sz="2800">
          <a:solidFill>
            <a:schemeClr val="tx1"/>
          </a:solidFill>
          <a:latin typeface="+mn-lt"/>
          <a:ea typeface="+mn-ea"/>
          <a:cs typeface="+mn-cs"/>
        </a:defRPr>
      </a:lvl1pPr>
      <a:lvl2pPr marL="650875" indent="-249238" algn="l" defTabSz="800100" rtl="0" eaLnBrk="0" fontAlgn="base" hangingPunct="0">
        <a:spcBef>
          <a:spcPct val="20000"/>
        </a:spcBef>
        <a:spcAft>
          <a:spcPct val="0"/>
        </a:spcAft>
        <a:buChar char="–"/>
        <a:defRPr sz="2500">
          <a:solidFill>
            <a:schemeClr val="tx1"/>
          </a:solidFill>
          <a:latin typeface="+mn-lt"/>
          <a:ea typeface="+mn-ea"/>
        </a:defRPr>
      </a:lvl2pPr>
      <a:lvl3pPr marL="1001713" indent="-200025" algn="l" defTabSz="800100" rtl="0" eaLnBrk="0" fontAlgn="base" hangingPunct="0">
        <a:spcBef>
          <a:spcPct val="20000"/>
        </a:spcBef>
        <a:spcAft>
          <a:spcPct val="0"/>
        </a:spcAft>
        <a:buChar char="•"/>
        <a:defRPr sz="2200">
          <a:solidFill>
            <a:schemeClr val="tx1"/>
          </a:solidFill>
          <a:latin typeface="+mn-lt"/>
          <a:ea typeface="+mn-ea"/>
        </a:defRPr>
      </a:lvl3pPr>
      <a:lvl4pPr marL="1400175" indent="-198438" algn="l" defTabSz="800100" rtl="0" eaLnBrk="0" fontAlgn="base" hangingPunct="0">
        <a:spcBef>
          <a:spcPct val="20000"/>
        </a:spcBef>
        <a:spcAft>
          <a:spcPct val="0"/>
        </a:spcAft>
        <a:buChar char="–"/>
        <a:defRPr sz="1700">
          <a:solidFill>
            <a:schemeClr val="tx1"/>
          </a:solidFill>
          <a:latin typeface="+mn-lt"/>
          <a:ea typeface="+mn-ea"/>
        </a:defRPr>
      </a:lvl4pPr>
      <a:lvl5pPr marL="1801813" indent="-200025" algn="l" defTabSz="800100" rtl="0" eaLnBrk="0" fontAlgn="base" hangingPunct="0">
        <a:spcBef>
          <a:spcPct val="20000"/>
        </a:spcBef>
        <a:spcAft>
          <a:spcPct val="0"/>
        </a:spcAft>
        <a:buChar char="»"/>
        <a:defRPr sz="1700">
          <a:solidFill>
            <a:schemeClr val="tx1"/>
          </a:solidFill>
          <a:latin typeface="+mn-lt"/>
          <a:ea typeface="+mn-ea"/>
        </a:defRPr>
      </a:lvl5pPr>
      <a:lvl6pPr marL="2258999" indent="-201470" algn="l" defTabSz="801119" rtl="0" fontAlgn="base">
        <a:spcBef>
          <a:spcPct val="20000"/>
        </a:spcBef>
        <a:spcAft>
          <a:spcPct val="0"/>
        </a:spcAft>
        <a:buChar char="»"/>
        <a:defRPr sz="1700">
          <a:solidFill>
            <a:schemeClr val="tx1"/>
          </a:solidFill>
          <a:latin typeface="+mn-lt"/>
          <a:ea typeface="+mn-ea"/>
        </a:defRPr>
      </a:lvl6pPr>
      <a:lvl7pPr marL="2715875" indent="-201470" algn="l" defTabSz="801119" rtl="0" fontAlgn="base">
        <a:spcBef>
          <a:spcPct val="20000"/>
        </a:spcBef>
        <a:spcAft>
          <a:spcPct val="0"/>
        </a:spcAft>
        <a:buChar char="»"/>
        <a:defRPr sz="1700">
          <a:solidFill>
            <a:schemeClr val="tx1"/>
          </a:solidFill>
          <a:latin typeface="+mn-lt"/>
          <a:ea typeface="+mn-ea"/>
        </a:defRPr>
      </a:lvl7pPr>
      <a:lvl8pPr marL="3172750" indent="-201470" algn="l" defTabSz="801119" rtl="0" fontAlgn="base">
        <a:spcBef>
          <a:spcPct val="20000"/>
        </a:spcBef>
        <a:spcAft>
          <a:spcPct val="0"/>
        </a:spcAft>
        <a:buChar char="»"/>
        <a:defRPr sz="1700">
          <a:solidFill>
            <a:schemeClr val="tx1"/>
          </a:solidFill>
          <a:latin typeface="+mn-lt"/>
          <a:ea typeface="+mn-ea"/>
        </a:defRPr>
      </a:lvl8pPr>
      <a:lvl9pPr marL="3629627" indent="-201470" algn="l" defTabSz="801119"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09E8E84-426E-40DD-AFC4-6F175D3DCCD1}"/>
            <a:ext uri="{91240B29-F687-4F45-9708-019B960494DF}"/>
            <a:ext uri="{AF507438-7753-43E0-B8FC-AC1667EBCBE1}"/>
          </a:extLst>
        </p:spPr>
        <p:txBody>
          <a:bodyPr lIns="91375" tIns="45690" rIns="91375" bIns="45690"/>
          <a:lstStyle/>
          <a:p>
            <a:pPr defTabSz="913753">
              <a:buClr>
                <a:srgbClr val="CC9900"/>
              </a:buClr>
              <a:buFont typeface="Wingdings" pitchFamily="2" charset="2"/>
              <a:buChar char="n"/>
              <a:defRPr/>
            </a:pPr>
            <a:endParaRPr lang="zh-CN" altLang="en-US" dirty="0">
              <a:solidFill>
                <a:srgbClr val="000000"/>
              </a:solidFill>
              <a:latin typeface="Arial" charset="0"/>
              <a:ea typeface="宋体" charset="-122"/>
            </a:endParaRPr>
          </a:p>
        </p:txBody>
      </p:sp>
      <p:grpSp>
        <p:nvGrpSpPr>
          <p:cNvPr id="14339" name="组合 13"/>
          <p:cNvGrpSpPr>
            <a:grpSpLocks/>
          </p:cNvGrpSpPr>
          <p:nvPr/>
        </p:nvGrpSpPr>
        <p:grpSpPr bwMode="auto">
          <a:xfrm>
            <a:off x="0" y="5087938"/>
            <a:ext cx="9144000" cy="55562"/>
            <a:chOff x="0" y="5087938"/>
            <a:chExt cx="9144000" cy="55562"/>
          </a:xfrm>
        </p:grpSpPr>
        <p:pic>
          <p:nvPicPr>
            <p:cNvPr id="14344"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0" y="5087938"/>
              <a:ext cx="8616950" cy="55562"/>
            </a:xfrm>
            <a:prstGeom prst="rect">
              <a:avLst/>
            </a:prstGeom>
            <a:noFill/>
            <a:ln w="9525">
              <a:noFill/>
              <a:miter lim="800000"/>
              <a:headEnd/>
              <a:tailEnd/>
            </a:ln>
          </p:spPr>
        </p:pic>
        <p:pic>
          <p:nvPicPr>
            <p:cNvPr id="14345" name="Picture 2" descr="E:\01 日常工作\10 多媒体\PPT内部汇报用模板\红条.jpg"/>
            <p:cNvPicPr>
              <a:picLocks noChangeAspect="1" noChangeArrowheads="1"/>
            </p:cNvPicPr>
            <p:nvPr userDrawn="1"/>
          </p:nvPicPr>
          <p:blipFill>
            <a:blip r:embed="rId11" cstate="print"/>
            <a:srcRect r="5814"/>
            <a:stretch>
              <a:fillRect/>
            </a:stretch>
          </p:blipFill>
          <p:spPr bwMode="auto">
            <a:xfrm>
              <a:off x="527050" y="5087938"/>
              <a:ext cx="8616950" cy="55562"/>
            </a:xfrm>
            <a:prstGeom prst="rect">
              <a:avLst/>
            </a:prstGeom>
            <a:noFill/>
            <a:ln w="9525">
              <a:noFill/>
              <a:miter lim="800000"/>
              <a:headEnd/>
              <a:tailEnd/>
            </a:ln>
          </p:spPr>
        </p:pic>
      </p:grpSp>
      <p:pic>
        <p:nvPicPr>
          <p:cNvPr id="14340" name="Picture 2" descr="C:\Users\z00124665\Desktop\HW LOGO(横版）.png"/>
          <p:cNvPicPr>
            <a:picLocks noChangeAspect="1" noChangeArrowheads="1"/>
          </p:cNvPicPr>
          <p:nvPr/>
        </p:nvPicPr>
        <p:blipFill>
          <a:blip r:embed="rId12" cstate="print"/>
          <a:srcRect/>
          <a:stretch>
            <a:fillRect/>
          </a:stretch>
        </p:blipFill>
        <p:spPr bwMode="auto">
          <a:xfrm>
            <a:off x="7566025" y="4687888"/>
            <a:ext cx="1250950" cy="304800"/>
          </a:xfrm>
          <a:prstGeom prst="rect">
            <a:avLst/>
          </a:prstGeom>
          <a:noFill/>
          <a:ln w="9525">
            <a:noFill/>
            <a:miter lim="800000"/>
            <a:headEnd/>
            <a:tailEnd/>
          </a:ln>
        </p:spPr>
      </p:pic>
      <p:sp>
        <p:nvSpPr>
          <p:cNvPr id="12" name="Rectangle 5"/>
          <p:cNvSpPr>
            <a:spLocks noChangeArrowheads="1"/>
          </p:cNvSpPr>
          <p:nvPr/>
        </p:nvSpPr>
        <p:spPr bwMode="auto">
          <a:xfrm>
            <a:off x="3040063" y="4875213"/>
            <a:ext cx="273050" cy="196850"/>
          </a:xfrm>
          <a:prstGeom prst="rect">
            <a:avLst/>
          </a:prstGeom>
          <a:noFill/>
          <a:ln w="9525">
            <a:noFill/>
            <a:miter lim="800000"/>
            <a:headEnd/>
            <a:tailEnd/>
          </a:ln>
        </p:spPr>
        <p:txBody>
          <a:bodyPr lIns="0" tIns="0" rIns="0" bIns="0"/>
          <a:lstStyle/>
          <a:p>
            <a:pPr eaLnBrk="0" hangingPunct="0">
              <a:lnSpc>
                <a:spcPct val="85000"/>
              </a:lnSpc>
              <a:defRPr/>
            </a:pPr>
            <a:fld id="{75E1C4D0-A2E6-4305-8A48-5F67C60958B5}" type="slidenum">
              <a:rPr lang="de-DE" altLang="zh-CN" sz="900">
                <a:solidFill>
                  <a:srgbClr val="FFFFFF">
                    <a:lumMod val="65000"/>
                  </a:srgbClr>
                </a:solidFill>
                <a:latin typeface="Arial"/>
                <a:ea typeface="华文细黑"/>
              </a:rPr>
              <a:pPr eaLnBrk="0" hangingPunct="0">
                <a:lnSpc>
                  <a:spcPct val="85000"/>
                </a:lnSpc>
                <a:defRPr/>
              </a:pPr>
              <a:t>‹#›</a:t>
            </a:fld>
            <a:endParaRPr lang="en-GB" altLang="zh-CN" sz="900" dirty="0">
              <a:solidFill>
                <a:srgbClr val="FFFFFF">
                  <a:lumMod val="65000"/>
                </a:srgbClr>
              </a:solidFill>
              <a:latin typeface="Arial"/>
              <a:ea typeface="华文细黑"/>
            </a:endParaRPr>
          </a:p>
        </p:txBody>
      </p:sp>
      <p:pic>
        <p:nvPicPr>
          <p:cNvPr id="14342" name="Picture 2" descr="C:\Users\z00124665\Desktop\图形1.wmf"/>
          <p:cNvPicPr>
            <a:picLocks noChangeAspect="1" noChangeArrowheads="1"/>
          </p:cNvPicPr>
          <p:nvPr/>
        </p:nvPicPr>
        <p:blipFill>
          <a:blip r:embed="rId13" cstate="print"/>
          <a:srcRect/>
          <a:stretch>
            <a:fillRect/>
          </a:stretch>
        </p:blipFill>
        <p:spPr bwMode="auto">
          <a:xfrm>
            <a:off x="322263" y="4862513"/>
            <a:ext cx="2655887" cy="120650"/>
          </a:xfrm>
          <a:prstGeom prst="rect">
            <a:avLst/>
          </a:prstGeom>
          <a:noFill/>
          <a:ln w="9525">
            <a:noFill/>
            <a:miter lim="800000"/>
            <a:headEnd/>
            <a:tailEnd/>
          </a:ln>
        </p:spPr>
      </p:pic>
      <p:pic>
        <p:nvPicPr>
          <p:cNvPr id="14343" name="Picture 2" descr="C:\Users\z00124665\Desktop\A BETTER WAY SOLUTIONS.wmf"/>
          <p:cNvPicPr>
            <a:picLocks noChangeAspect="1" noChangeArrowheads="1"/>
          </p:cNvPicPr>
          <p:nvPr/>
        </p:nvPicPr>
        <p:blipFill>
          <a:blip r:embed="rId14" cstate="print"/>
          <a:srcRect/>
          <a:stretch>
            <a:fillRect/>
          </a:stretch>
        </p:blipFill>
        <p:spPr bwMode="auto">
          <a:xfrm>
            <a:off x="5567363" y="177800"/>
            <a:ext cx="3270250" cy="90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28" r:id="rId3"/>
    <p:sldLayoutId id="2147483929" r:id="rId4"/>
    <p:sldLayoutId id="2147483930" r:id="rId5"/>
    <p:sldLayoutId id="2147483931" r:id="rId6"/>
    <p:sldLayoutId id="2147483932" r:id="rId7"/>
    <p:sldLayoutId id="2147483915" r:id="rId8"/>
    <p:sldLayoutId id="2147483916"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687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375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063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7505"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1313" indent="-341313"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1363" indent="-284163"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1413" indent="-22701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8613" indent="-22701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5813" indent="-22701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2819"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69695"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6570"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3447" indent="-228436"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3753" rtl="0" eaLnBrk="1" latinLnBrk="0" hangingPunct="1">
        <a:defRPr sz="1800" kern="1200">
          <a:solidFill>
            <a:schemeClr val="tx1"/>
          </a:solidFill>
          <a:latin typeface="+mn-lt"/>
          <a:ea typeface="+mn-ea"/>
          <a:cs typeface="+mn-cs"/>
        </a:defRPr>
      </a:lvl1pPr>
      <a:lvl2pPr marL="456877" algn="l" defTabSz="913753" rtl="0" eaLnBrk="1" latinLnBrk="0" hangingPunct="1">
        <a:defRPr sz="1800" kern="1200">
          <a:solidFill>
            <a:schemeClr val="tx1"/>
          </a:solidFill>
          <a:latin typeface="+mn-lt"/>
          <a:ea typeface="+mn-ea"/>
          <a:cs typeface="+mn-cs"/>
        </a:defRPr>
      </a:lvl2pPr>
      <a:lvl3pPr marL="913753" algn="l" defTabSz="913753" rtl="0" eaLnBrk="1" latinLnBrk="0" hangingPunct="1">
        <a:defRPr sz="1800" kern="1200">
          <a:solidFill>
            <a:schemeClr val="tx1"/>
          </a:solidFill>
          <a:latin typeface="+mn-lt"/>
          <a:ea typeface="+mn-ea"/>
          <a:cs typeface="+mn-cs"/>
        </a:defRPr>
      </a:lvl3pPr>
      <a:lvl4pPr marL="1370630" algn="l" defTabSz="913753" rtl="0" eaLnBrk="1" latinLnBrk="0" hangingPunct="1">
        <a:defRPr sz="1800" kern="1200">
          <a:solidFill>
            <a:schemeClr val="tx1"/>
          </a:solidFill>
          <a:latin typeface="+mn-lt"/>
          <a:ea typeface="+mn-ea"/>
          <a:cs typeface="+mn-cs"/>
        </a:defRPr>
      </a:lvl4pPr>
      <a:lvl5pPr marL="1827505" algn="l" defTabSz="913753" rtl="0" eaLnBrk="1" latinLnBrk="0" hangingPunct="1">
        <a:defRPr sz="1800" kern="1200">
          <a:solidFill>
            <a:schemeClr val="tx1"/>
          </a:solidFill>
          <a:latin typeface="+mn-lt"/>
          <a:ea typeface="+mn-ea"/>
          <a:cs typeface="+mn-cs"/>
        </a:defRPr>
      </a:lvl5pPr>
      <a:lvl6pPr marL="2284380" algn="l" defTabSz="913753" rtl="0" eaLnBrk="1" latinLnBrk="0" hangingPunct="1">
        <a:defRPr sz="1800" kern="1200">
          <a:solidFill>
            <a:schemeClr val="tx1"/>
          </a:solidFill>
          <a:latin typeface="+mn-lt"/>
          <a:ea typeface="+mn-ea"/>
          <a:cs typeface="+mn-cs"/>
        </a:defRPr>
      </a:lvl6pPr>
      <a:lvl7pPr marL="2741257" algn="l" defTabSz="913753" rtl="0" eaLnBrk="1" latinLnBrk="0" hangingPunct="1">
        <a:defRPr sz="1800" kern="1200">
          <a:solidFill>
            <a:schemeClr val="tx1"/>
          </a:solidFill>
          <a:latin typeface="+mn-lt"/>
          <a:ea typeface="+mn-ea"/>
          <a:cs typeface="+mn-cs"/>
        </a:defRPr>
      </a:lvl7pPr>
      <a:lvl8pPr marL="3198134" algn="l" defTabSz="913753" rtl="0" eaLnBrk="1" latinLnBrk="0" hangingPunct="1">
        <a:defRPr sz="1800" kern="1200">
          <a:solidFill>
            <a:schemeClr val="tx1"/>
          </a:solidFill>
          <a:latin typeface="+mn-lt"/>
          <a:ea typeface="+mn-ea"/>
          <a:cs typeface="+mn-cs"/>
        </a:defRPr>
      </a:lvl8pPr>
      <a:lvl9pPr marL="3655010" algn="l" defTabSz="9137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package" Target="../embeddings/Microsoft_Office_Excel_________1.xlsm"/></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3ms.huawei.com/mm/docNav/mmNavigate.do?method=showMMList&amp;node_id=1-2-24-36023-40440"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app.huawei.com/unistar/sct/" TargetMode="External"/><Relationship Id="rId4" Type="http://schemas.openxmlformats.org/officeDocument/2006/relationships/hyperlink" Target="http://app.huawei.com/unistar/sct/login!loginChoose.acti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7.xml"/><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package" Target="../embeddings/Microsoft_Office_Excel____2.xls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wmf"/><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7.jpeg"/></Relationships>
</file>

<file path=ppt/slides/_rels/slide5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wmf"/><Relationship Id="rId4" Type="http://schemas.openxmlformats.org/officeDocument/2006/relationships/image" Target="../media/image74.png"/><Relationship Id="rId9" Type="http://schemas.openxmlformats.org/officeDocument/2006/relationships/image" Target="../media/image7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image" Target="../media/image91.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1.xml"/><Relationship Id="rId1" Type="http://schemas.openxmlformats.org/officeDocument/2006/relationships/slideLayout" Target="../slideLayouts/slideLayout8.xml"/><Relationship Id="rId4" Type="http://schemas.openxmlformats.org/officeDocument/2006/relationships/image" Target="../media/image9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 Id="rId9" Type="http://schemas.openxmlformats.org/officeDocument/2006/relationships/image" Target="../media/image100.jpeg"/></Relationships>
</file>

<file path=ppt/slides/_rels/slide6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69.xml"/><Relationship Id="rId1" Type="http://schemas.openxmlformats.org/officeDocument/2006/relationships/slideLayout" Target="../slideLayouts/slideLayout5.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image" Target="../media/image10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jpeg"/><Relationship Id="rId4" Type="http://schemas.openxmlformats.org/officeDocument/2006/relationships/image" Target="../media/image106.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image" Target="../media/image112.jpeg"/><Relationship Id="rId4" Type="http://schemas.openxmlformats.org/officeDocument/2006/relationships/image" Target="../media/image111.jpeg"/></Relationships>
</file>

<file path=ppt/slides/_rels/slide7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9"/>
          <p:cNvSpPr txBox="1">
            <a:spLocks noChangeArrowheads="1"/>
          </p:cNvSpPr>
          <p:nvPr/>
        </p:nvSpPr>
        <p:spPr bwMode="auto">
          <a:xfrm>
            <a:off x="682624" y="1611313"/>
            <a:ext cx="7427705" cy="954047"/>
          </a:xfrm>
          <a:prstGeom prst="rect">
            <a:avLst/>
          </a:prstGeom>
          <a:noFill/>
          <a:ln>
            <a:noFill/>
          </a:ln>
          <a:extLst>
            <a:ext uri="{909E8E84-426E-40DD-AFC4-6F175D3DCCD1}"/>
            <a:ext uri="{91240B29-F687-4F45-9708-019B960494DF}"/>
          </a:extLst>
        </p:spPr>
        <p:txBody>
          <a:bodyPr wrap="square" lIns="0" tIns="45690" rIns="91375" bIns="45690">
            <a:spAutoFit/>
          </a:bodyPr>
          <a:lstStyle/>
          <a:p>
            <a:pPr eaLnBrk="0" hangingPunct="0">
              <a:defRPr/>
            </a:pPr>
            <a:r>
              <a:rPr lang="en-US" altLang="zh-CN" sz="2800" b="1" kern="0" dirty="0">
                <a:solidFill>
                  <a:schemeClr val="bg1"/>
                </a:solidFill>
                <a:latin typeface="Arial"/>
                <a:ea typeface="微软雅黑" pitchFamily="34" charset="-122"/>
                <a:cs typeface="+mj-cs"/>
              </a:rPr>
              <a:t>Huawei SX7 Campus Switches Configuration Quotation Guide (</a:t>
            </a:r>
            <a:r>
              <a:rPr lang="en-US" altLang="zh-CN" sz="2800" b="1" kern="0" dirty="0" smtClean="0">
                <a:solidFill>
                  <a:schemeClr val="bg1"/>
                </a:solidFill>
                <a:latin typeface="Arial"/>
                <a:ea typeface="微软雅黑" pitchFamily="34" charset="-122"/>
                <a:cs typeface="+mj-cs"/>
              </a:rPr>
              <a:t>Overseas)</a:t>
            </a:r>
            <a:endParaRPr lang="zh-CN" altLang="en-US" sz="2800" b="1" kern="0" dirty="0">
              <a:solidFill>
                <a:schemeClr val="bg1"/>
              </a:solidFill>
              <a:latin typeface="Arial"/>
              <a:ea typeface="微软雅黑" pitchFamily="34" charset="-122"/>
              <a:cs typeface="+mj-cs"/>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Integrated Chassis</a:t>
            </a:r>
          </a:p>
        </p:txBody>
      </p:sp>
      <p:grpSp>
        <p:nvGrpSpPr>
          <p:cNvPr id="41987" name="组合 26"/>
          <p:cNvGrpSpPr>
            <a:grpSpLocks/>
          </p:cNvGrpSpPr>
          <p:nvPr/>
        </p:nvGrpSpPr>
        <p:grpSpPr bwMode="auto">
          <a:xfrm>
            <a:off x="6270625" y="765175"/>
            <a:ext cx="2519363" cy="2901950"/>
            <a:chOff x="5047801" y="710315"/>
            <a:chExt cx="3744513" cy="4203859"/>
          </a:xfrm>
        </p:grpSpPr>
        <p:sp>
          <p:nvSpPr>
            <p:cNvPr id="35" name="Rectangle 5"/>
            <p:cNvSpPr>
              <a:spLocks noChangeArrowheads="1"/>
            </p:cNvSpPr>
            <p:nvPr/>
          </p:nvSpPr>
          <p:spPr bwMode="auto">
            <a:xfrm>
              <a:off x="5047801" y="710315"/>
              <a:ext cx="3744512" cy="4093472"/>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36" name="AutoShape 44"/>
            <p:cNvSpPr>
              <a:spLocks noChangeArrowheads="1"/>
            </p:cNvSpPr>
            <p:nvPr/>
          </p:nvSpPr>
          <p:spPr bwMode="auto">
            <a:xfrm>
              <a:off x="5054327" y="710428"/>
              <a:ext cx="3737987" cy="62226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Configuration Tips</a:t>
              </a:r>
            </a:p>
          </p:txBody>
        </p:sp>
        <p:sp>
          <p:nvSpPr>
            <p:cNvPr id="37" name="Rectangle 4"/>
            <p:cNvSpPr>
              <a:spLocks noChangeArrowheads="1"/>
            </p:cNvSpPr>
            <p:nvPr/>
          </p:nvSpPr>
          <p:spPr bwMode="auto">
            <a:xfrm>
              <a:off x="5057239" y="1280642"/>
              <a:ext cx="3735075" cy="3633532"/>
            </a:xfrm>
            <a:prstGeom prst="rect">
              <a:avLst/>
            </a:prstGeom>
            <a:noFill/>
            <a:ln w="9525" algn="ctr">
              <a:noFill/>
              <a:miter lim="800000"/>
              <a:headEnd/>
              <a:tailEnd/>
            </a:ln>
          </p:spPr>
          <p:txBody>
            <a:bodyPr lIns="82124" tIns="41061" rIns="82124" bIns="41061" anchor="ctr"/>
            <a:lstStyle/>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The integrated chassis can be installed in a 19-inch cabinet or not installed in a cabinet.</a:t>
              </a:r>
              <a:endParaRPr lang="zh-CN" altLang="en-US"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The power module is located in bottom of the debugging integrated equipment. It is the mandatory component of the S12700 chassis.</a:t>
              </a: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All components support redundancy and hot-swapping.</a:t>
              </a:r>
              <a:endParaRPr lang="zh-CN" altLang="en-US"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AC and DC power supplies are supported, but only the power supplies of the same type can be installed on the same device. The AC and DC power supplies cannot be installed on a device. </a:t>
              </a:r>
              <a:r>
                <a:rPr lang="en-US" altLang="zh-CN" sz="1000" kern="0" dirty="0" err="1">
                  <a:solidFill>
                    <a:sysClr val="windowText" lastClr="000000"/>
                  </a:solidFill>
                  <a:latin typeface="Arial" pitchFamily="34" charset="0"/>
                  <a:ea typeface="微软雅黑" pitchFamily="34" charset="-122"/>
                  <a:cs typeface="Arial" pitchFamily="34" charset="0"/>
                </a:rPr>
                <a:t>PoE</a:t>
              </a:r>
              <a:r>
                <a:rPr lang="en-US" altLang="zh-CN" sz="1000" kern="0" dirty="0">
                  <a:solidFill>
                    <a:sysClr val="windowText" lastClr="000000"/>
                  </a:solidFill>
                  <a:latin typeface="Arial" pitchFamily="34" charset="0"/>
                  <a:ea typeface="微软雅黑" pitchFamily="34" charset="-122"/>
                  <a:cs typeface="Arial" pitchFamily="34" charset="0"/>
                </a:rPr>
                <a:t> is not supported.</a:t>
              </a:r>
            </a:p>
          </p:txBody>
        </p:sp>
      </p:grpSp>
      <p:graphicFrame>
        <p:nvGraphicFramePr>
          <p:cNvPr id="43" name="表格 42"/>
          <p:cNvGraphicFramePr>
            <a:graphicFrameLocks noGrp="1"/>
          </p:cNvGraphicFramePr>
          <p:nvPr/>
        </p:nvGraphicFramePr>
        <p:xfrm>
          <a:off x="295275" y="3868738"/>
          <a:ext cx="8486775" cy="779145"/>
        </p:xfrm>
        <a:graphic>
          <a:graphicData uri="http://schemas.openxmlformats.org/drawingml/2006/table">
            <a:tbl>
              <a:tblPr/>
              <a:tblGrid>
                <a:gridCol w="1190624"/>
                <a:gridCol w="666750"/>
                <a:gridCol w="828675"/>
                <a:gridCol w="685800"/>
                <a:gridCol w="781050"/>
                <a:gridCol w="657225"/>
                <a:gridCol w="1162050"/>
                <a:gridCol w="2514601"/>
              </a:tblGrid>
              <a:tr h="389573">
                <a:tc>
                  <a:txBody>
                    <a:bodyPr/>
                    <a:lstStyle/>
                    <a:p>
                      <a:pPr algn="ctr">
                        <a:spcAft>
                          <a:spcPts val="0"/>
                        </a:spcAft>
                      </a:pPr>
                      <a:r>
                        <a:rPr lang="en-US" altLang="zh-CN" sz="1000" b="1" kern="100" dirty="0" smtClean="0">
                          <a:latin typeface="Arial"/>
                          <a:ea typeface="微软雅黑" pitchFamily="34" charset="-122"/>
                          <a:cs typeface="Arial"/>
                        </a:rPr>
                        <a:t>Description</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kern="100" dirty="0" smtClean="0">
                          <a:latin typeface="Arial"/>
                          <a:ea typeface="微软雅黑" pitchFamily="34" charset="-122"/>
                          <a:cs typeface="Times New Roman"/>
                        </a:rPr>
                        <a:t>MPU</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Arial"/>
                        </a:rPr>
                        <a:t>LPUs</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Arial"/>
                        </a:rPr>
                        <a:t>SFUs</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Arial"/>
                        </a:rPr>
                        <a:t>Power Slots</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1000" b="1" kern="100" dirty="0">
                          <a:latin typeface="Arial"/>
                          <a:ea typeface="微软雅黑" pitchFamily="34" charset="-122"/>
                          <a:cs typeface="Times New Roman"/>
                        </a:rPr>
                        <a:t>CMU</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Arial"/>
                        </a:rPr>
                        <a:t>Max Power Consumption</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Times New Roman"/>
                        </a:rPr>
                        <a:t>Dimensions</a:t>
                      </a:r>
                      <a:endParaRPr lang="zh-CN" sz="1000" b="1"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94786">
                <a:tc>
                  <a:txBody>
                    <a:bodyPr/>
                    <a:lstStyle/>
                    <a:p>
                      <a:pPr algn="ctr">
                        <a:spcAft>
                          <a:spcPts val="0"/>
                        </a:spcAft>
                      </a:pPr>
                      <a:r>
                        <a:rPr lang="en-US" sz="1000" kern="100" dirty="0" smtClean="0">
                          <a:latin typeface="Arial"/>
                          <a:ea typeface="微软雅黑" pitchFamily="34" charset="-122"/>
                          <a:cs typeface="Times New Roman"/>
                        </a:rPr>
                        <a:t>S12708</a:t>
                      </a:r>
                      <a:r>
                        <a:rPr lang="en-US" altLang="zh-CN" sz="1000" kern="100" dirty="0" smtClean="0">
                          <a:latin typeface="Arial"/>
                          <a:ea typeface="微软雅黑" pitchFamily="34" charset="-122"/>
                          <a:cs typeface="Arial"/>
                        </a:rPr>
                        <a:t> chassis</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ctr">
                        <a:spcAft>
                          <a:spcPts val="0"/>
                        </a:spcAft>
                      </a:pPr>
                      <a:r>
                        <a:rPr lang="en-US" sz="1000" kern="100" dirty="0">
                          <a:latin typeface="Arial"/>
                          <a:ea typeface="微软雅黑" pitchFamily="34" charset="-122"/>
                          <a:cs typeface="Times New Roman"/>
                        </a:rPr>
                        <a:t>1+1 </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latin typeface="Arial"/>
                          <a:ea typeface="微软雅黑" pitchFamily="34" charset="-122"/>
                          <a:cs typeface="Times New Roman"/>
                        </a:rPr>
                        <a:t>8</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latin typeface="Arial"/>
                          <a:ea typeface="微软雅黑" pitchFamily="34" charset="-122"/>
                          <a:cs typeface="Times New Roman"/>
                        </a:rPr>
                        <a:t>4</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1000" kern="100" dirty="0">
                          <a:latin typeface="Arial"/>
                          <a:ea typeface="微软雅黑" pitchFamily="34" charset="-122"/>
                          <a:cs typeface="Times New Roman"/>
                        </a:rPr>
                        <a:t>6</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000" kern="100" dirty="0" smtClean="0">
                          <a:latin typeface="Arial"/>
                          <a:ea typeface="微软雅黑" pitchFamily="34" charset="-122"/>
                          <a:cs typeface="Times New Roman"/>
                        </a:rPr>
                        <a:t>1+1 </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smtClean="0">
                          <a:latin typeface="Arial"/>
                          <a:ea typeface="微软雅黑" pitchFamily="34" charset="-122"/>
                          <a:cs typeface="Times New Roman"/>
                        </a:rPr>
                        <a:t>&lt;= 4400W</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3753" rtl="0" eaLnBrk="1" fontAlgn="auto" latinLnBrk="0" hangingPunct="1">
                        <a:lnSpc>
                          <a:spcPct val="100000"/>
                        </a:lnSpc>
                        <a:spcBef>
                          <a:spcPts val="0"/>
                        </a:spcBef>
                        <a:spcAft>
                          <a:spcPts val="0"/>
                        </a:spcAft>
                        <a:buClrTx/>
                        <a:buSzTx/>
                        <a:buFontTx/>
                        <a:buNone/>
                        <a:tabLst/>
                        <a:defRPr/>
                      </a:pPr>
                      <a:r>
                        <a:rPr lang="en-US" altLang="zh-CN" sz="1000" dirty="0" smtClean="0">
                          <a:latin typeface="Arial"/>
                          <a:ea typeface="微软雅黑" pitchFamily="34" charset="-122"/>
                        </a:rPr>
                        <a:t>442 mm x 489 mm x 663.95 mm (15U)</a:t>
                      </a:r>
                      <a:endParaRPr lang="zh-CN" altLang="zh-CN" sz="1000" dirty="0" smtClean="0">
                        <a:latin typeface="Arial"/>
                        <a:ea typeface="微软雅黑" pitchFamily="34" charset="-122"/>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86">
                <a:tc>
                  <a:txBody>
                    <a:bodyPr/>
                    <a:lstStyle/>
                    <a:p>
                      <a:pPr algn="ctr">
                        <a:spcAft>
                          <a:spcPts val="0"/>
                        </a:spcAft>
                      </a:pPr>
                      <a:r>
                        <a:rPr lang="en-US" sz="1000" kern="100" dirty="0" smtClean="0">
                          <a:latin typeface="Arial"/>
                          <a:ea typeface="微软雅黑" pitchFamily="34" charset="-122"/>
                          <a:cs typeface="Times New Roman"/>
                        </a:rPr>
                        <a:t>S12712</a:t>
                      </a:r>
                      <a:r>
                        <a:rPr lang="en-US" altLang="zh-CN" sz="1000" kern="100" dirty="0" smtClean="0">
                          <a:latin typeface="Arial"/>
                          <a:ea typeface="微软雅黑" pitchFamily="34" charset="-122"/>
                          <a:cs typeface="Arial"/>
                        </a:rPr>
                        <a:t> chassis</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c>
                  <a:txBody>
                    <a:bodyPr/>
                    <a:lstStyle/>
                    <a:p>
                      <a:pPr algn="ctr">
                        <a:spcAft>
                          <a:spcPts val="0"/>
                        </a:spcAft>
                      </a:pPr>
                      <a:r>
                        <a:rPr lang="en-US" sz="1000" kern="100">
                          <a:latin typeface="Arial"/>
                          <a:ea typeface="微软雅黑" pitchFamily="34" charset="-122"/>
                          <a:cs typeface="Times New Roman"/>
                        </a:rPr>
                        <a:t>12</a:t>
                      </a:r>
                      <a:endParaRPr lang="zh-CN" sz="1000" kern="10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latin typeface="Arial"/>
                          <a:ea typeface="微软雅黑" pitchFamily="34" charset="-122"/>
                          <a:cs typeface="Times New Roman"/>
                        </a:rPr>
                        <a:t>4</a:t>
                      </a:r>
                      <a:endParaRPr lang="zh-CN" sz="1000" kern="10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1000" kern="100">
                          <a:latin typeface="Arial"/>
                          <a:ea typeface="微软雅黑" pitchFamily="34" charset="-122"/>
                          <a:cs typeface="Times New Roman"/>
                        </a:rPr>
                        <a:t>6</a:t>
                      </a:r>
                      <a:endParaRPr lang="zh-CN" sz="1000" kern="10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en-US" sz="1000" kern="100" dirty="0" smtClean="0">
                          <a:latin typeface="Arial"/>
                          <a:ea typeface="微软雅黑" pitchFamily="34" charset="-122"/>
                          <a:cs typeface="Times New Roman"/>
                        </a:rPr>
                        <a:t>&lt;= 6600W</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1000" dirty="0" smtClean="0">
                          <a:latin typeface="Arial"/>
                          <a:ea typeface="微软雅黑" pitchFamily="34" charset="-122"/>
                        </a:rPr>
                        <a:t>442 mm x 489 mm x 841.75 mm (19U)</a:t>
                      </a:r>
                      <a:endParaRPr lang="zh-CN" sz="1000" kern="100" dirty="0">
                        <a:latin typeface="Arial"/>
                        <a:ea typeface="微软雅黑" pitchFamily="34" charset="-122"/>
                        <a:cs typeface="Times New Roman"/>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2026" name="Picture 1"/>
          <p:cNvPicPr>
            <a:picLocks noChangeAspect="1" noChangeArrowheads="1"/>
          </p:cNvPicPr>
          <p:nvPr/>
        </p:nvPicPr>
        <p:blipFill>
          <a:blip r:embed="rId3" cstate="print"/>
          <a:srcRect/>
          <a:stretch>
            <a:fillRect/>
          </a:stretch>
        </p:blipFill>
        <p:spPr bwMode="auto">
          <a:xfrm>
            <a:off x="1019175" y="1130300"/>
            <a:ext cx="1781175" cy="2517775"/>
          </a:xfrm>
          <a:prstGeom prst="rect">
            <a:avLst/>
          </a:prstGeom>
          <a:noFill/>
          <a:ln w="9525">
            <a:noFill/>
            <a:miter lim="800000"/>
            <a:headEnd/>
            <a:tailEnd/>
          </a:ln>
        </p:spPr>
      </p:pic>
      <p:pic>
        <p:nvPicPr>
          <p:cNvPr id="42027" name="Picture 2"/>
          <p:cNvPicPr>
            <a:picLocks noChangeAspect="1" noChangeArrowheads="1"/>
          </p:cNvPicPr>
          <p:nvPr/>
        </p:nvPicPr>
        <p:blipFill>
          <a:blip r:embed="rId4" cstate="print"/>
          <a:srcRect/>
          <a:stretch>
            <a:fillRect/>
          </a:stretch>
        </p:blipFill>
        <p:spPr bwMode="auto">
          <a:xfrm>
            <a:off x="3800475" y="638175"/>
            <a:ext cx="1885950" cy="3000375"/>
          </a:xfrm>
          <a:prstGeom prst="rect">
            <a:avLst/>
          </a:prstGeom>
          <a:noFill/>
          <a:ln w="9525">
            <a:noFill/>
            <a:miter lim="800000"/>
            <a:headEnd/>
            <a:tailEnd/>
          </a:ln>
        </p:spPr>
      </p:pic>
      <p:sp>
        <p:nvSpPr>
          <p:cNvPr id="42028" name="TextBox 16"/>
          <p:cNvSpPr txBox="1">
            <a:spLocks noChangeArrowheads="1"/>
          </p:cNvSpPr>
          <p:nvPr/>
        </p:nvSpPr>
        <p:spPr bwMode="auto">
          <a:xfrm>
            <a:off x="4419600" y="3619500"/>
            <a:ext cx="609600" cy="261938"/>
          </a:xfrm>
          <a:prstGeom prst="rect">
            <a:avLst/>
          </a:prstGeom>
          <a:noFill/>
          <a:ln w="9525">
            <a:noFill/>
            <a:miter lim="800000"/>
            <a:headEnd/>
            <a:tailEnd/>
          </a:ln>
        </p:spPr>
        <p:txBody>
          <a:bodyPr wrap="none">
            <a:spAutoFit/>
          </a:bodyPr>
          <a:lstStyle/>
          <a:p>
            <a:r>
              <a:rPr lang="en-US" altLang="zh-CN" sz="1100" dirty="0">
                <a:latin typeface="Arial" pitchFamily="34" charset="0"/>
              </a:rPr>
              <a:t>S12712</a:t>
            </a:r>
            <a:endParaRPr lang="zh-CN" altLang="en-US" sz="1100" dirty="0">
              <a:latin typeface="Arial" pitchFamily="34" charset="0"/>
            </a:endParaRPr>
          </a:p>
        </p:txBody>
      </p:sp>
      <p:sp>
        <p:nvSpPr>
          <p:cNvPr id="42029" name="TextBox 17"/>
          <p:cNvSpPr txBox="1">
            <a:spLocks noChangeArrowheads="1"/>
          </p:cNvSpPr>
          <p:nvPr/>
        </p:nvSpPr>
        <p:spPr bwMode="auto">
          <a:xfrm>
            <a:off x="1600200" y="3619500"/>
            <a:ext cx="609600" cy="261938"/>
          </a:xfrm>
          <a:prstGeom prst="rect">
            <a:avLst/>
          </a:prstGeom>
          <a:noFill/>
          <a:ln w="9525">
            <a:noFill/>
            <a:miter lim="800000"/>
            <a:headEnd/>
            <a:tailEnd/>
          </a:ln>
        </p:spPr>
        <p:txBody>
          <a:bodyPr wrap="none">
            <a:spAutoFit/>
          </a:bodyPr>
          <a:lstStyle/>
          <a:p>
            <a:r>
              <a:rPr lang="en-US" altLang="zh-CN" sz="1100" dirty="0">
                <a:latin typeface="Arial" pitchFamily="34" charset="0"/>
              </a:rPr>
              <a:t>S12708</a:t>
            </a:r>
            <a:endParaRPr lang="zh-CN" altLang="en-US" sz="1100" dirty="0">
              <a:latin typeface="Arial" pitchFamily="34" charset="0"/>
            </a:endParaRPr>
          </a:p>
        </p:txBody>
      </p:sp>
      <p:grpSp>
        <p:nvGrpSpPr>
          <p:cNvPr id="42030" name="组合 37"/>
          <p:cNvGrpSpPr>
            <a:grpSpLocks/>
          </p:cNvGrpSpPr>
          <p:nvPr/>
        </p:nvGrpSpPr>
        <p:grpSpPr bwMode="auto">
          <a:xfrm>
            <a:off x="3267075" y="0"/>
            <a:ext cx="5559425" cy="266700"/>
            <a:chOff x="3267075" y="0"/>
            <a:chExt cx="5560029" cy="266700"/>
          </a:xfrm>
        </p:grpSpPr>
        <p:sp>
          <p:nvSpPr>
            <p:cNvPr id="39" name="剪去单角的矩形 38"/>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0" name="剪去单角的矩形 39"/>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41" name="剪去单角的矩形 40"/>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42" name="剪去单角的矩形 41"/>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44" name="剪去单角的矩形 43"/>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45" name="剪去单角的矩形 44"/>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46" name="剪去单角的矩形 45"/>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gray">
          <a:xfrm>
            <a:off x="4792663" y="1674813"/>
            <a:ext cx="4079875" cy="889000"/>
          </a:xfrm>
          <a:prstGeom prst="rect">
            <a:avLst/>
          </a:prstGeom>
          <a:noFill/>
          <a:ln w="9525" algn="ctr">
            <a:noFill/>
            <a:miter lim="800000"/>
            <a:headEnd/>
            <a:tailEnd/>
          </a:ln>
        </p:spPr>
        <p:txBody>
          <a:bodyPr lIns="57105" tIns="28612" rIns="57105" bIns="28612">
            <a:spAutoFit/>
          </a:bodyPr>
          <a:lstStyle/>
          <a:p>
            <a:pPr marL="355600" lvl="1" indent="101600" defTabSz="585788">
              <a:lnSpc>
                <a:spcPct val="150000"/>
              </a:lnSpc>
              <a:buClr>
                <a:srgbClr val="C00000"/>
              </a:buClr>
              <a:buSzPct val="60000"/>
              <a:buFont typeface="Wingdings" pitchFamily="2" charset="2"/>
              <a:buChar char="n"/>
            </a:pPr>
            <a:r>
              <a:rPr lang="en-US" altLang="zh-CN" sz="900" dirty="0">
                <a:latin typeface="Arial" pitchFamily="34" charset="0"/>
                <a:ea typeface="微软雅黑" pitchFamily="34" charset="-122"/>
                <a:cs typeface="Arial" pitchFamily="34" charset="0"/>
              </a:rPr>
              <a:t>CSS Combo port supports long-distance CSS through control plane.</a:t>
            </a:r>
          </a:p>
          <a:p>
            <a:pPr marL="355600" lvl="1" indent="101600" defTabSz="585788">
              <a:lnSpc>
                <a:spcPct val="150000"/>
              </a:lnSpc>
              <a:buClr>
                <a:srgbClr val="C00000"/>
              </a:buClr>
              <a:buSzPct val="60000"/>
              <a:buFont typeface="Wingdings" pitchFamily="2" charset="2"/>
              <a:buChar char="n"/>
            </a:pPr>
            <a:r>
              <a:rPr lang="en-US" altLang="zh-CN" sz="900" dirty="0">
                <a:latin typeface="Arial" pitchFamily="34" charset="0"/>
                <a:ea typeface="微软雅黑" pitchFamily="34" charset="-122"/>
                <a:cs typeface="Arial" pitchFamily="34" charset="0"/>
              </a:rPr>
              <a:t>Hardware OAM/BFD</a:t>
            </a:r>
          </a:p>
          <a:p>
            <a:pPr marL="355600" lvl="1" indent="101600" defTabSz="585788">
              <a:lnSpc>
                <a:spcPct val="150000"/>
              </a:lnSpc>
              <a:buClr>
                <a:srgbClr val="C00000"/>
              </a:buClr>
              <a:buSzPct val="60000"/>
              <a:buFont typeface="Wingdings" pitchFamily="2" charset="2"/>
              <a:buChar char="n"/>
            </a:pPr>
            <a:r>
              <a:rPr lang="en-US" altLang="zh-CN" sz="900" dirty="0">
                <a:latin typeface="Arial" pitchFamily="34" charset="0"/>
                <a:ea typeface="微软雅黑" pitchFamily="34" charset="-122"/>
                <a:cs typeface="Arial" pitchFamily="34" charset="0"/>
              </a:rPr>
              <a:t>Layered traffic shaping</a:t>
            </a:r>
          </a:p>
          <a:p>
            <a:pPr marL="355600" lvl="1" indent="101600" defTabSz="585788">
              <a:lnSpc>
                <a:spcPct val="150000"/>
              </a:lnSpc>
              <a:buClr>
                <a:srgbClr val="C00000"/>
              </a:buClr>
              <a:buSzPct val="60000"/>
              <a:buFont typeface="Wingdings" pitchFamily="2" charset="2"/>
              <a:buChar char="n"/>
            </a:pPr>
            <a:r>
              <a:rPr lang="en-US" altLang="zh-CN" sz="900" dirty="0">
                <a:latin typeface="Arial" pitchFamily="34" charset="0"/>
                <a:ea typeface="微软雅黑" pitchFamily="34" charset="-122"/>
                <a:cs typeface="Arial" pitchFamily="34" charset="0"/>
              </a:rPr>
              <a:t>USB-based deployment during which indicators show system status</a:t>
            </a:r>
          </a:p>
        </p:txBody>
      </p:sp>
      <p:pic>
        <p:nvPicPr>
          <p:cNvPr id="5" name="Picture 2"/>
          <p:cNvPicPr>
            <a:picLocks noChangeAspect="1" noChangeArrowheads="1"/>
          </p:cNvPicPr>
          <p:nvPr/>
        </p:nvPicPr>
        <p:blipFill>
          <a:blip r:embed="rId3" cstate="email">
            <a:clrChange>
              <a:clrFrom>
                <a:srgbClr val="B9B8B9"/>
              </a:clrFrom>
              <a:clrTo>
                <a:srgbClr val="B9B8B9">
                  <a:alpha val="0"/>
                </a:srgbClr>
              </a:clrTo>
            </a:clrChange>
          </a:blip>
          <a:srcRect/>
          <a:stretch>
            <a:fillRect/>
          </a:stretch>
        </p:blipFill>
        <p:spPr bwMode="auto">
          <a:xfrm rot="184862">
            <a:off x="327025" y="779463"/>
            <a:ext cx="4288155" cy="2436495"/>
          </a:xfrm>
          <a:prstGeom prst="rect">
            <a:avLst/>
          </a:prstGeom>
          <a:ln>
            <a:noFill/>
          </a:ln>
          <a:effectLst>
            <a:softEdge rad="112500"/>
          </a:effectLst>
        </p:spPr>
      </p:pic>
      <p:sp>
        <p:nvSpPr>
          <p:cNvPr id="43012" name="Text Box 37"/>
          <p:cNvSpPr txBox="1">
            <a:spLocks noChangeArrowheads="1"/>
          </p:cNvSpPr>
          <p:nvPr/>
        </p:nvSpPr>
        <p:spPr bwMode="auto">
          <a:xfrm>
            <a:off x="879475" y="2976563"/>
            <a:ext cx="608013" cy="207962"/>
          </a:xfrm>
          <a:prstGeom prst="rect">
            <a:avLst/>
          </a:prstGeom>
          <a:noFill/>
          <a:ln w="9525" algn="ctr">
            <a:solidFill>
              <a:srgbClr val="C00000"/>
            </a:solid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USB</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endParaRPr lang="zh-CN" altLang="en-US" sz="900" dirty="0">
              <a:latin typeface="Arial" pitchFamily="34" charset="0"/>
              <a:ea typeface="微软雅黑" pitchFamily="34" charset="-122"/>
              <a:cs typeface="Arial" pitchFamily="34" charset="0"/>
            </a:endParaRPr>
          </a:p>
        </p:txBody>
      </p:sp>
      <p:sp>
        <p:nvSpPr>
          <p:cNvPr id="43013" name="Text Box 37"/>
          <p:cNvSpPr txBox="1">
            <a:spLocks noChangeArrowheads="1"/>
          </p:cNvSpPr>
          <p:nvPr/>
        </p:nvSpPr>
        <p:spPr bwMode="auto">
          <a:xfrm>
            <a:off x="1530350" y="3443288"/>
            <a:ext cx="1069975" cy="346075"/>
          </a:xfrm>
          <a:prstGeom prst="rect">
            <a:avLst/>
          </a:prstGeom>
          <a:noFill/>
          <a:ln w="9525" algn="ctr">
            <a:solidFill>
              <a:srgbClr val="C00000"/>
            </a:solidFill>
            <a:miter lim="800000"/>
            <a:headEnd/>
            <a:tailEnd/>
          </a:ln>
        </p:spPr>
        <p:txBody>
          <a:bodyPr lIns="68562" tIns="34281" rIns="68562" bIns="34281">
            <a:spAutoFit/>
          </a:bodyPr>
          <a:lstStyle/>
          <a:p>
            <a:r>
              <a:rPr lang="en-US" altLang="zh-CN" sz="900" dirty="0">
                <a:latin typeface="Arial" pitchFamily="34" charset="0"/>
                <a:ea typeface="微软雅黑" pitchFamily="34" charset="-122"/>
                <a:cs typeface="Arial" pitchFamily="34" charset="0"/>
              </a:rPr>
              <a:t>Combo</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p>
          <a:p>
            <a:r>
              <a:rPr lang="en-US" altLang="zh-CN" sz="900" dirty="0">
                <a:latin typeface="Arial" pitchFamily="34" charset="0"/>
                <a:ea typeface="微软雅黑" pitchFamily="34" charset="-122"/>
                <a:cs typeface="Arial" pitchFamily="34" charset="0"/>
              </a:rPr>
              <a:t>Mini USB or RJ45</a:t>
            </a:r>
          </a:p>
        </p:txBody>
      </p:sp>
      <p:sp>
        <p:nvSpPr>
          <p:cNvPr id="43014" name="Text Box 37"/>
          <p:cNvSpPr txBox="1">
            <a:spLocks noChangeArrowheads="1"/>
          </p:cNvSpPr>
          <p:nvPr/>
        </p:nvSpPr>
        <p:spPr bwMode="auto">
          <a:xfrm>
            <a:off x="1243013" y="3201988"/>
            <a:ext cx="657225" cy="206375"/>
          </a:xfrm>
          <a:prstGeom prst="rect">
            <a:avLst/>
          </a:prstGeom>
          <a:noFill/>
          <a:ln w="9525" algn="ctr">
            <a:solidFill>
              <a:srgbClr val="C00000"/>
            </a:solid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Clock port</a:t>
            </a:r>
            <a:endParaRPr lang="zh-CN" altLang="en-US" sz="900" dirty="0">
              <a:latin typeface="Arial" pitchFamily="34" charset="0"/>
              <a:ea typeface="微软雅黑" pitchFamily="34" charset="-122"/>
              <a:cs typeface="Arial" pitchFamily="34" charset="0"/>
            </a:endParaRPr>
          </a:p>
        </p:txBody>
      </p:sp>
      <p:sp>
        <p:nvSpPr>
          <p:cNvPr id="9" name="TextBox 8"/>
          <p:cNvSpPr txBox="1"/>
          <p:nvPr/>
        </p:nvSpPr>
        <p:spPr bwMode="auto">
          <a:xfrm>
            <a:off x="4656515" y="1136586"/>
            <a:ext cx="4173577" cy="3197289"/>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dirty="0">
              <a:solidFill>
                <a:srgbClr val="FFFFFF"/>
              </a:solidFill>
              <a:latin typeface="Arial"/>
              <a:ea typeface="微软雅黑" pitchFamily="34" charset="-122"/>
            </a:endParaRPr>
          </a:p>
        </p:txBody>
      </p:sp>
      <p:sp>
        <p:nvSpPr>
          <p:cNvPr id="10" name="TextBox 9"/>
          <p:cNvSpPr txBox="1"/>
          <p:nvPr/>
        </p:nvSpPr>
        <p:spPr>
          <a:xfrm>
            <a:off x="4650312" y="787083"/>
            <a:ext cx="4215875" cy="32400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MPUA</a:t>
            </a:r>
            <a:r>
              <a:rPr lang="zh-CN" altLang="en-US" sz="1600" b="1" dirty="0">
                <a:solidFill>
                  <a:srgbClr val="FFFFFF"/>
                </a:solidFill>
                <a:latin typeface="Arial"/>
                <a:ea typeface="微软雅黑" pitchFamily="34" charset="-122"/>
                <a:cs typeface="Arial" pitchFamily="34" charset="0"/>
              </a:rPr>
              <a:t> </a:t>
            </a:r>
            <a:r>
              <a:rPr lang="en-US" altLang="zh-CN" sz="1600" b="1" dirty="0">
                <a:solidFill>
                  <a:srgbClr val="FFFFFF"/>
                </a:solidFill>
                <a:latin typeface="Arial"/>
                <a:ea typeface="微软雅黑" pitchFamily="34" charset="-122"/>
                <a:cs typeface="Arial" pitchFamily="34" charset="0"/>
              </a:rPr>
              <a:t>Overview</a:t>
            </a:r>
          </a:p>
        </p:txBody>
      </p:sp>
      <p:cxnSp>
        <p:nvCxnSpPr>
          <p:cNvPr id="43021" name="直接连接符 10"/>
          <p:cNvCxnSpPr>
            <a:cxnSpLocks noChangeShapeType="1"/>
            <a:stCxn id="43012" idx="0"/>
            <a:endCxn id="43022" idx="2"/>
          </p:cNvCxnSpPr>
          <p:nvPr/>
        </p:nvCxnSpPr>
        <p:spPr bwMode="auto">
          <a:xfrm flipH="1" flipV="1">
            <a:off x="1127125" y="2779713"/>
            <a:ext cx="57150" cy="196850"/>
          </a:xfrm>
          <a:prstGeom prst="line">
            <a:avLst/>
          </a:prstGeom>
          <a:noFill/>
          <a:ln w="19050" algn="ctr">
            <a:solidFill>
              <a:srgbClr val="C00000"/>
            </a:solidFill>
            <a:round/>
            <a:headEnd type="oval" w="med" len="med"/>
            <a:tailEnd type="oval" w="med" len="med"/>
          </a:ln>
        </p:spPr>
      </p:cxnSp>
      <p:sp>
        <p:nvSpPr>
          <p:cNvPr id="43022" name="圆角矩形 11"/>
          <p:cNvSpPr>
            <a:spLocks noChangeArrowheads="1"/>
          </p:cNvSpPr>
          <p:nvPr/>
        </p:nvSpPr>
        <p:spPr bwMode="auto">
          <a:xfrm>
            <a:off x="1009650" y="2659063"/>
            <a:ext cx="234950" cy="120650"/>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3" name="圆角矩形 12"/>
          <p:cNvSpPr>
            <a:spLocks noChangeArrowheads="1"/>
          </p:cNvSpPr>
          <p:nvPr/>
        </p:nvSpPr>
        <p:spPr bwMode="auto">
          <a:xfrm>
            <a:off x="1357313" y="2563813"/>
            <a:ext cx="412750" cy="231775"/>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4" name="圆角矩形 13"/>
          <p:cNvSpPr>
            <a:spLocks noChangeArrowheads="1"/>
          </p:cNvSpPr>
          <p:nvPr/>
        </p:nvSpPr>
        <p:spPr bwMode="auto">
          <a:xfrm>
            <a:off x="1835150" y="2649538"/>
            <a:ext cx="165100" cy="168275"/>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5" name="圆角矩形 14"/>
          <p:cNvSpPr>
            <a:spLocks noChangeArrowheads="1"/>
          </p:cNvSpPr>
          <p:nvPr/>
        </p:nvSpPr>
        <p:spPr bwMode="auto">
          <a:xfrm>
            <a:off x="2536825" y="2427288"/>
            <a:ext cx="381000" cy="406400"/>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6" name="圆角矩形 15"/>
          <p:cNvSpPr>
            <a:spLocks noChangeArrowheads="1"/>
          </p:cNvSpPr>
          <p:nvPr/>
        </p:nvSpPr>
        <p:spPr bwMode="auto">
          <a:xfrm>
            <a:off x="2092325" y="2565400"/>
            <a:ext cx="200025" cy="219075"/>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7" name="圆角矩形 16"/>
          <p:cNvSpPr>
            <a:spLocks noChangeArrowheads="1"/>
          </p:cNvSpPr>
          <p:nvPr/>
        </p:nvSpPr>
        <p:spPr bwMode="auto">
          <a:xfrm>
            <a:off x="2325688" y="2578100"/>
            <a:ext cx="200025" cy="219075"/>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3028" name="圆角矩形 17"/>
          <p:cNvSpPr>
            <a:spLocks noChangeArrowheads="1"/>
          </p:cNvSpPr>
          <p:nvPr/>
        </p:nvSpPr>
        <p:spPr bwMode="auto">
          <a:xfrm>
            <a:off x="1835150" y="2551113"/>
            <a:ext cx="457200" cy="300037"/>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cxnSp>
        <p:nvCxnSpPr>
          <p:cNvPr id="43029" name="直接连接符 18"/>
          <p:cNvCxnSpPr>
            <a:cxnSpLocks noChangeShapeType="1"/>
            <a:stCxn id="43014" idx="0"/>
            <a:endCxn id="43023" idx="2"/>
          </p:cNvCxnSpPr>
          <p:nvPr/>
        </p:nvCxnSpPr>
        <p:spPr bwMode="auto">
          <a:xfrm flipH="1" flipV="1">
            <a:off x="1563688" y="2795588"/>
            <a:ext cx="7937" cy="406400"/>
          </a:xfrm>
          <a:prstGeom prst="line">
            <a:avLst/>
          </a:prstGeom>
          <a:noFill/>
          <a:ln w="19050" algn="ctr">
            <a:solidFill>
              <a:srgbClr val="C00000"/>
            </a:solidFill>
            <a:round/>
            <a:headEnd type="oval" w="med" len="med"/>
            <a:tailEnd type="oval" w="med" len="med"/>
          </a:ln>
        </p:spPr>
      </p:cxnSp>
      <p:cxnSp>
        <p:nvCxnSpPr>
          <p:cNvPr id="43030" name="直接连接符 19"/>
          <p:cNvCxnSpPr>
            <a:cxnSpLocks noChangeShapeType="1"/>
            <a:stCxn id="43013" idx="0"/>
            <a:endCxn id="43028" idx="2"/>
          </p:cNvCxnSpPr>
          <p:nvPr/>
        </p:nvCxnSpPr>
        <p:spPr bwMode="auto">
          <a:xfrm flipH="1" flipV="1">
            <a:off x="2063750" y="2851150"/>
            <a:ext cx="1588" cy="592138"/>
          </a:xfrm>
          <a:prstGeom prst="line">
            <a:avLst/>
          </a:prstGeom>
          <a:noFill/>
          <a:ln w="19050" algn="ctr">
            <a:solidFill>
              <a:srgbClr val="C00000"/>
            </a:solidFill>
            <a:round/>
            <a:headEnd type="oval" w="med" len="med"/>
            <a:tailEnd type="oval" w="med" len="med"/>
          </a:ln>
        </p:spPr>
      </p:cxnSp>
      <p:sp>
        <p:nvSpPr>
          <p:cNvPr id="43031" name="Text Box 37"/>
          <p:cNvSpPr txBox="1">
            <a:spLocks noChangeArrowheads="1"/>
          </p:cNvSpPr>
          <p:nvPr/>
        </p:nvSpPr>
        <p:spPr bwMode="auto">
          <a:xfrm>
            <a:off x="1943100" y="2978150"/>
            <a:ext cx="885825" cy="346075"/>
          </a:xfrm>
          <a:prstGeom prst="rect">
            <a:avLst/>
          </a:prstGeom>
          <a:noFill/>
          <a:ln w="9525" algn="ctr">
            <a:solidFill>
              <a:srgbClr val="C00000"/>
            </a:solidFill>
            <a:miter lim="800000"/>
            <a:headEnd/>
            <a:tailEnd/>
          </a:ln>
        </p:spPr>
        <p:txBody>
          <a:bodyPr lIns="68562" tIns="34281" rIns="68562" bIns="34281">
            <a:spAutoFit/>
          </a:bodyPr>
          <a:lstStyle/>
          <a:p>
            <a:pPr algn="ctr"/>
            <a:r>
              <a:rPr lang="en-US" altLang="zh-CN" sz="900" dirty="0">
                <a:latin typeface="Arial" pitchFamily="34" charset="0"/>
                <a:ea typeface="微软雅黑" pitchFamily="34" charset="-122"/>
                <a:cs typeface="Arial" pitchFamily="34" charset="0"/>
              </a:rPr>
              <a:t>Management port</a:t>
            </a:r>
          </a:p>
        </p:txBody>
      </p:sp>
      <p:cxnSp>
        <p:nvCxnSpPr>
          <p:cNvPr id="43032" name="直接连接符 21"/>
          <p:cNvCxnSpPr>
            <a:cxnSpLocks noChangeShapeType="1"/>
          </p:cNvCxnSpPr>
          <p:nvPr/>
        </p:nvCxnSpPr>
        <p:spPr bwMode="auto">
          <a:xfrm flipH="1" flipV="1">
            <a:off x="2406650" y="2797175"/>
            <a:ext cx="7938" cy="180975"/>
          </a:xfrm>
          <a:prstGeom prst="line">
            <a:avLst/>
          </a:prstGeom>
          <a:noFill/>
          <a:ln w="19050" algn="ctr">
            <a:solidFill>
              <a:srgbClr val="C00000"/>
            </a:solidFill>
            <a:round/>
            <a:headEnd type="oval" w="med" len="med"/>
            <a:tailEnd type="oval" w="med" len="med"/>
          </a:ln>
        </p:spPr>
      </p:cxnSp>
      <p:cxnSp>
        <p:nvCxnSpPr>
          <p:cNvPr id="43033" name="直接连接符 22"/>
          <p:cNvCxnSpPr>
            <a:cxnSpLocks noChangeShapeType="1"/>
            <a:stCxn id="43034" idx="1"/>
            <a:endCxn id="43025" idx="2"/>
          </p:cNvCxnSpPr>
          <p:nvPr/>
        </p:nvCxnSpPr>
        <p:spPr bwMode="auto">
          <a:xfrm flipV="1">
            <a:off x="2724150" y="2833688"/>
            <a:ext cx="3175" cy="663575"/>
          </a:xfrm>
          <a:prstGeom prst="line">
            <a:avLst/>
          </a:prstGeom>
          <a:noFill/>
          <a:ln w="19050" algn="ctr">
            <a:solidFill>
              <a:srgbClr val="C00000"/>
            </a:solidFill>
            <a:round/>
            <a:headEnd type="oval" w="med" len="med"/>
            <a:tailEnd type="oval" w="med" len="med"/>
          </a:ln>
        </p:spPr>
      </p:cxnSp>
      <p:sp>
        <p:nvSpPr>
          <p:cNvPr id="43034" name="Text Box 37"/>
          <p:cNvSpPr txBox="1">
            <a:spLocks noChangeArrowheads="1"/>
          </p:cNvSpPr>
          <p:nvPr/>
        </p:nvSpPr>
        <p:spPr bwMode="auto">
          <a:xfrm>
            <a:off x="2724150" y="3324225"/>
            <a:ext cx="900113" cy="346075"/>
          </a:xfrm>
          <a:prstGeom prst="rect">
            <a:avLst/>
          </a:prstGeom>
          <a:noFill/>
          <a:ln w="9525" algn="ctr">
            <a:solidFill>
              <a:srgbClr val="C00000"/>
            </a:solidFill>
            <a:miter lim="800000"/>
            <a:headEnd/>
            <a:tailEnd/>
          </a:ln>
        </p:spPr>
        <p:txBody>
          <a:bodyPr lIns="68562" tIns="34281" rIns="68562" bIns="34281">
            <a:spAutoFit/>
          </a:bodyPr>
          <a:lstStyle/>
          <a:p>
            <a:pPr algn="ctr"/>
            <a:r>
              <a:rPr lang="en-US" altLang="zh-CN" sz="900" dirty="0">
                <a:latin typeface="Arial" pitchFamily="34" charset="0"/>
                <a:ea typeface="微软雅黑" pitchFamily="34" charset="-122"/>
                <a:cs typeface="Arial" pitchFamily="34" charset="0"/>
              </a:rPr>
              <a:t>Cluster Combo</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p>
        </p:txBody>
      </p:sp>
      <p:sp>
        <p:nvSpPr>
          <p:cNvPr id="25" name="TextBox 24"/>
          <p:cNvSpPr txBox="1"/>
          <p:nvPr/>
        </p:nvSpPr>
        <p:spPr bwMode="auto">
          <a:xfrm>
            <a:off x="403225" y="793750"/>
            <a:ext cx="4173577" cy="3616325"/>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dirty="0">
              <a:solidFill>
                <a:srgbClr val="FFFFFF"/>
              </a:solidFill>
              <a:latin typeface="Arial"/>
              <a:ea typeface="微软雅黑" pitchFamily="34" charset="-122"/>
            </a:endParaRPr>
          </a:p>
        </p:txBody>
      </p:sp>
      <p:sp>
        <p:nvSpPr>
          <p:cNvPr id="43038" name="矩形 25"/>
          <p:cNvSpPr>
            <a:spLocks noChangeArrowheads="1"/>
          </p:cNvSpPr>
          <p:nvPr/>
        </p:nvSpPr>
        <p:spPr bwMode="auto">
          <a:xfrm>
            <a:off x="4826000" y="1127125"/>
            <a:ext cx="3568700" cy="369888"/>
          </a:xfrm>
          <a:prstGeom prst="rect">
            <a:avLst/>
          </a:prstGeom>
          <a:noFill/>
          <a:ln w="9525">
            <a:noFill/>
            <a:miter lim="800000"/>
            <a:headEnd/>
            <a:tailEnd/>
          </a:ln>
        </p:spPr>
        <p:txBody>
          <a:bodyPr wrap="none">
            <a:spAutoFit/>
          </a:bodyPr>
          <a:lstStyle/>
          <a:p>
            <a:pPr marL="212725" lvl="1" indent="-212725" defTabSz="600075" eaLnBrk="0" hangingPunct="0">
              <a:lnSpc>
                <a:spcPct val="150000"/>
              </a:lnSpc>
              <a:buClr>
                <a:srgbClr val="C00000"/>
              </a:buClr>
              <a:buSzPct val="100000"/>
              <a:buFont typeface="Wingdings" pitchFamily="2" charset="2"/>
              <a:buChar char="n"/>
            </a:pPr>
            <a:r>
              <a:rPr lang="en-US" altLang="zh-CN" sz="1200" b="1" dirty="0">
                <a:solidFill>
                  <a:srgbClr val="C00000"/>
                </a:solidFill>
                <a:latin typeface="Arial" pitchFamily="34" charset="0"/>
                <a:ea typeface="微软雅黑" pitchFamily="34" charset="-122"/>
              </a:rPr>
              <a:t>MPUs of S12700 series are interchangeable</a:t>
            </a:r>
          </a:p>
        </p:txBody>
      </p:sp>
      <p:sp>
        <p:nvSpPr>
          <p:cNvPr id="43039" name="TextBox 26"/>
          <p:cNvSpPr txBox="1">
            <a:spLocks noChangeArrowheads="1"/>
          </p:cNvSpPr>
          <p:nvPr/>
        </p:nvSpPr>
        <p:spPr bwMode="auto">
          <a:xfrm>
            <a:off x="5094288" y="1462088"/>
            <a:ext cx="1997075" cy="260350"/>
          </a:xfrm>
          <a:prstGeom prst="rect">
            <a:avLst/>
          </a:prstGeom>
          <a:noFill/>
          <a:ln w="9525">
            <a:noFill/>
            <a:miter lim="800000"/>
            <a:headEnd/>
            <a:tailEnd/>
          </a:ln>
        </p:spPr>
        <p:txBody>
          <a:bodyPr>
            <a:spAutoFit/>
          </a:bodyPr>
          <a:lstStyle/>
          <a:p>
            <a:pPr>
              <a:buFont typeface="Wingdings" pitchFamily="2" charset="2"/>
              <a:buChar char="n"/>
            </a:pPr>
            <a:r>
              <a:rPr lang="zh-CN" altLang="en-US" sz="1100" b="1" dirty="0">
                <a:solidFill>
                  <a:srgbClr val="C00000"/>
                </a:solidFill>
                <a:latin typeface="Arial" pitchFamily="34" charset="0"/>
                <a:ea typeface="微软雅黑" pitchFamily="34" charset="-122"/>
              </a:rPr>
              <a:t>  </a:t>
            </a:r>
            <a:r>
              <a:rPr lang="en-US" altLang="zh-CN" sz="1100" b="1" dirty="0">
                <a:solidFill>
                  <a:srgbClr val="C00000"/>
                </a:solidFill>
                <a:latin typeface="Arial" pitchFamily="34" charset="0"/>
                <a:ea typeface="微软雅黑" pitchFamily="34" charset="-122"/>
              </a:rPr>
              <a:t>Function overview</a:t>
            </a:r>
            <a:endParaRPr lang="zh-CN" altLang="en-US" sz="1100" b="1" dirty="0">
              <a:solidFill>
                <a:srgbClr val="C00000"/>
              </a:solidFill>
              <a:latin typeface="Arial" pitchFamily="34" charset="0"/>
              <a:ea typeface="微软雅黑" pitchFamily="34" charset="-122"/>
            </a:endParaRPr>
          </a:p>
        </p:txBody>
      </p:sp>
      <p:sp>
        <p:nvSpPr>
          <p:cNvPr id="43040" name="圆角矩形 27"/>
          <p:cNvSpPr>
            <a:spLocks noChangeArrowheads="1"/>
          </p:cNvSpPr>
          <p:nvPr/>
        </p:nvSpPr>
        <p:spPr bwMode="auto">
          <a:xfrm>
            <a:off x="620713" y="2409825"/>
            <a:ext cx="727075" cy="171450"/>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cxnSp>
        <p:nvCxnSpPr>
          <p:cNvPr id="43041" name="直接连接符 28"/>
          <p:cNvCxnSpPr>
            <a:cxnSpLocks noChangeShapeType="1"/>
            <a:stCxn id="43042" idx="1"/>
            <a:endCxn id="43040" idx="1"/>
          </p:cNvCxnSpPr>
          <p:nvPr/>
        </p:nvCxnSpPr>
        <p:spPr bwMode="auto">
          <a:xfrm flipH="1" flipV="1">
            <a:off x="620713" y="2495550"/>
            <a:ext cx="4762" cy="1624013"/>
          </a:xfrm>
          <a:prstGeom prst="line">
            <a:avLst/>
          </a:prstGeom>
          <a:noFill/>
          <a:ln w="19050" algn="ctr">
            <a:solidFill>
              <a:srgbClr val="C00000"/>
            </a:solidFill>
            <a:round/>
            <a:headEnd type="oval" w="med" len="med"/>
            <a:tailEnd type="oval" w="med" len="med"/>
          </a:ln>
        </p:spPr>
      </p:cxnSp>
      <p:sp>
        <p:nvSpPr>
          <p:cNvPr id="43042" name="Text Box 37"/>
          <p:cNvSpPr txBox="1">
            <a:spLocks noChangeArrowheads="1"/>
          </p:cNvSpPr>
          <p:nvPr/>
        </p:nvSpPr>
        <p:spPr bwMode="auto">
          <a:xfrm>
            <a:off x="625475" y="3808413"/>
            <a:ext cx="3917950" cy="623887"/>
          </a:xfrm>
          <a:prstGeom prst="rect">
            <a:avLst/>
          </a:prstGeom>
          <a:noFill/>
          <a:ln w="9525" algn="ctr">
            <a:solidFill>
              <a:srgbClr val="C00000"/>
            </a:solidFill>
            <a:miter lim="800000"/>
            <a:headEnd/>
            <a:tailEnd/>
          </a:ln>
        </p:spPr>
        <p:txBody>
          <a:bodyPr lIns="68562" tIns="34281" rIns="68562" bIns="34281">
            <a:spAutoFit/>
          </a:bodyPr>
          <a:lstStyle/>
          <a:p>
            <a:r>
              <a:rPr lang="en-US" altLang="zh-CN" sz="900" dirty="0">
                <a:latin typeface="Arial" pitchFamily="34" charset="0"/>
                <a:ea typeface="微软雅黑" pitchFamily="34" charset="-122"/>
                <a:cs typeface="Arial" pitchFamily="34" charset="0"/>
              </a:rPr>
              <a:t>CSS Master indicator: If the indicator is on, the card is active; if the indicator is off, the card is standby.</a:t>
            </a:r>
          </a:p>
          <a:p>
            <a:r>
              <a:rPr lang="en-US" altLang="zh-CN" sz="900" dirty="0">
                <a:latin typeface="Arial" pitchFamily="34" charset="0"/>
                <a:ea typeface="微软雅黑" pitchFamily="34" charset="-122"/>
                <a:cs typeface="Arial" pitchFamily="34" charset="0"/>
              </a:rPr>
              <a:t>CSS ID: Eight indicators. If the indicator is on, it indicates the chassis ID in CSS.</a:t>
            </a:r>
          </a:p>
        </p:txBody>
      </p:sp>
      <p:sp>
        <p:nvSpPr>
          <p:cNvPr id="43043" name="圆角矩形 30"/>
          <p:cNvSpPr>
            <a:spLocks noChangeArrowheads="1"/>
          </p:cNvSpPr>
          <p:nvPr/>
        </p:nvSpPr>
        <p:spPr bwMode="auto">
          <a:xfrm>
            <a:off x="628650" y="2579688"/>
            <a:ext cx="241300" cy="195262"/>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graphicFrame>
        <p:nvGraphicFramePr>
          <p:cNvPr id="32" name="表格 31"/>
          <p:cNvGraphicFramePr>
            <a:graphicFrameLocks noGrp="1"/>
          </p:cNvGraphicFramePr>
          <p:nvPr/>
        </p:nvGraphicFramePr>
        <p:xfrm>
          <a:off x="4645025" y="2674938"/>
          <a:ext cx="4184650" cy="1563293"/>
        </p:xfrm>
        <a:graphic>
          <a:graphicData uri="http://schemas.openxmlformats.org/drawingml/2006/table">
            <a:tbl>
              <a:tblPr firstRow="1" bandRow="1">
                <a:tableStyleId>{ED083AE6-46FA-4A59-8FB0-9F97EB10719F}</a:tableStyleId>
              </a:tblPr>
              <a:tblGrid>
                <a:gridCol w="1539264"/>
                <a:gridCol w="1352519"/>
                <a:gridCol w="1292867"/>
              </a:tblGrid>
              <a:tr h="249739">
                <a:tc>
                  <a:txBody>
                    <a:bodyPr/>
                    <a:lstStyle/>
                    <a:p>
                      <a:pPr marL="0" algn="ctr" defTabSz="914400" rtl="0" eaLnBrk="1" latinLnBrk="0" hangingPunct="1">
                        <a:lnSpc>
                          <a:spcPct val="150000"/>
                        </a:lnSpc>
                        <a:spcAft>
                          <a:spcPts val="0"/>
                        </a:spcAft>
                      </a:pPr>
                      <a:r>
                        <a:rPr lang="en-US" altLang="zh-CN" sz="800" b="1" kern="1200" dirty="0" smtClean="0">
                          <a:solidFill>
                            <a:srgbClr val="FF0000"/>
                          </a:solidFill>
                          <a:latin typeface="Arial"/>
                          <a:ea typeface="微软雅黑" pitchFamily="34" charset="-122"/>
                          <a:cs typeface="宋体"/>
                        </a:rPr>
                        <a:t>Function</a:t>
                      </a:r>
                      <a:endParaRPr lang="zh-CN" altLang="en-US" sz="800" b="1" kern="1200" dirty="0" smtClean="0">
                        <a:solidFill>
                          <a:srgbClr val="FF0000"/>
                        </a:solidFill>
                        <a:latin typeface="Arial"/>
                        <a:ea typeface="微软雅黑" pitchFamily="34" charset="-122"/>
                        <a:cs typeface="宋体"/>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b="1" kern="1200" dirty="0" smtClean="0">
                          <a:solidFill>
                            <a:srgbClr val="FF0000"/>
                          </a:solidFill>
                          <a:latin typeface="Arial"/>
                          <a:ea typeface="微软雅黑" pitchFamily="34" charset="-122"/>
                        </a:rPr>
                        <a:t>S12700</a:t>
                      </a:r>
                      <a:endParaRPr lang="zh-CN" altLang="en-US" sz="800" b="1" kern="1200" dirty="0" smtClean="0">
                        <a:solidFill>
                          <a:srgbClr val="FF0000"/>
                        </a:solidFill>
                        <a:latin typeface="Arial"/>
                        <a:ea typeface="微软雅黑" pitchFamily="34" charset="-122"/>
                        <a:cs typeface="宋体"/>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b="1" kern="1200" dirty="0" smtClean="0">
                          <a:solidFill>
                            <a:srgbClr val="FF0000"/>
                          </a:solidFill>
                          <a:latin typeface="Arial"/>
                          <a:ea typeface="微软雅黑" pitchFamily="34" charset="-122"/>
                          <a:cs typeface="宋体"/>
                        </a:rPr>
                        <a:t>Competitor</a:t>
                      </a:r>
                      <a:endParaRPr lang="zh-CN" altLang="en-US" sz="800" b="1" kern="1200" dirty="0" smtClean="0">
                        <a:solidFill>
                          <a:srgbClr val="FF0000"/>
                        </a:solidFill>
                        <a:latin typeface="Arial"/>
                        <a:ea typeface="微软雅黑" pitchFamily="34" charset="-122"/>
                        <a:cs typeface="宋体"/>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r>
              <a:tr h="300170">
                <a:tc>
                  <a:txBody>
                    <a:bodyPr/>
                    <a:lstStyle/>
                    <a:p>
                      <a:pPr marL="0" algn="l" defTabSz="914400" rtl="0" eaLnBrk="1" latinLnBrk="0" hangingPunct="1">
                        <a:lnSpc>
                          <a:spcPct val="150000"/>
                        </a:lnSpc>
                        <a:spcAft>
                          <a:spcPts val="0"/>
                        </a:spcAft>
                      </a:pPr>
                      <a:r>
                        <a:rPr lang="en-US" altLang="zh-CN" sz="800" kern="1200" dirty="0" smtClean="0">
                          <a:latin typeface="Arial"/>
                          <a:ea typeface="微软雅黑" pitchFamily="34" charset="-122"/>
                        </a:rPr>
                        <a:t>Hardware BFD (50ms failover)</a:t>
                      </a:r>
                      <a:endParaRPr lang="zh-CN" altLang="zh-CN" sz="800" kern="1200" dirty="0" smtClean="0">
                        <a:solidFill>
                          <a:schemeClr val="dk1"/>
                        </a:solidFill>
                        <a:latin typeface="Arial"/>
                        <a:ea typeface="微软雅黑" pitchFamily="34" charset="-122"/>
                        <a:cs typeface="宋体"/>
                      </a:endParaRPr>
                    </a:p>
                  </a:txBody>
                  <a:tcPr marL="68580" marR="68580" marT="0" marB="0" anchor="ctr">
                    <a:lnL w="12700" cap="flat" cmpd="sng" algn="ctr">
                      <a:solidFill>
                        <a:schemeClr val="tx1"/>
                      </a:solid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Supported</a:t>
                      </a:r>
                      <a:endParaRPr lang="zh-CN" altLang="zh-CN" sz="800" kern="1200" dirty="0" smtClean="0">
                        <a:solidFill>
                          <a:schemeClr val="tx1"/>
                        </a:solidFill>
                        <a:latin typeface="Arial"/>
                        <a:ea typeface="微软雅黑" pitchFamily="34" charset="-122"/>
                        <a:cs typeface="宋体"/>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Not</a:t>
                      </a:r>
                      <a:r>
                        <a:rPr lang="en-US" altLang="zh-CN" sz="800" kern="1200" baseline="0" dirty="0" smtClean="0">
                          <a:latin typeface="Arial"/>
                          <a:ea typeface="微软雅黑" pitchFamily="34" charset="-122"/>
                        </a:rPr>
                        <a:t> sup</a:t>
                      </a:r>
                      <a:r>
                        <a:rPr lang="en-US" altLang="zh-CN" sz="800" kern="1200" dirty="0" smtClean="0">
                          <a:latin typeface="Arial"/>
                          <a:ea typeface="微软雅黑" pitchFamily="34" charset="-122"/>
                        </a:rPr>
                        <a:t>ported</a:t>
                      </a:r>
                      <a:endParaRPr lang="zh-CN" altLang="zh-CN" sz="800" kern="1200" dirty="0" smtClean="0">
                        <a:solidFill>
                          <a:srgbClr val="FF0000"/>
                        </a:solidFill>
                        <a:latin typeface="Arial"/>
                        <a:ea typeface="微软雅黑" pitchFamily="34" charset="-122"/>
                        <a:cs typeface="宋体"/>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24973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CSS</a:t>
                      </a:r>
                      <a:r>
                        <a:rPr lang="en-US" altLang="zh-CN" sz="800" kern="1200" baseline="0" dirty="0" smtClean="0">
                          <a:latin typeface="Arial"/>
                          <a:ea typeface="微软雅黑" pitchFamily="34" charset="-122"/>
                        </a:rPr>
                        <a:t> status indicator</a:t>
                      </a:r>
                      <a:endParaRPr lang="zh-CN" altLang="zh-CN" sz="800" kern="1200" dirty="0" smtClean="0">
                        <a:solidFill>
                          <a:schemeClr val="dk1"/>
                        </a:solidFill>
                        <a:latin typeface="Arial"/>
                        <a:ea typeface="微软雅黑" pitchFamily="34" charset="-122"/>
                        <a:cs typeface="宋体"/>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Supported</a:t>
                      </a:r>
                      <a:endParaRPr lang="zh-CN" altLang="zh-CN" sz="800" kern="1200" dirty="0" smtClean="0">
                        <a:solidFill>
                          <a:schemeClr val="tx1"/>
                        </a:solidFill>
                        <a:latin typeface="Arial"/>
                        <a:ea typeface="微软雅黑" pitchFamily="34" charset="-122"/>
                        <a:cs typeface="宋体"/>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Not</a:t>
                      </a:r>
                      <a:r>
                        <a:rPr lang="en-US" altLang="zh-CN" sz="800" kern="1200" baseline="0" dirty="0" smtClean="0">
                          <a:latin typeface="Arial"/>
                          <a:ea typeface="微软雅黑" pitchFamily="34" charset="-122"/>
                        </a:rPr>
                        <a:t> sup</a:t>
                      </a:r>
                      <a:r>
                        <a:rPr lang="en-US" altLang="zh-CN" sz="800" kern="1200" dirty="0" smtClean="0">
                          <a:latin typeface="Arial"/>
                          <a:ea typeface="微软雅黑" pitchFamily="34" charset="-122"/>
                        </a:rPr>
                        <a:t>ported</a:t>
                      </a:r>
                      <a:endParaRPr lang="zh-CN" altLang="zh-CN" sz="800" kern="1200" dirty="0" smtClean="0">
                        <a:solidFill>
                          <a:srgbClr val="FF0000"/>
                        </a:solidFill>
                        <a:latin typeface="Arial"/>
                        <a:ea typeface="微软雅黑" pitchFamily="34" charset="-122"/>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973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CSS</a:t>
                      </a:r>
                      <a:r>
                        <a:rPr lang="en-US" altLang="zh-CN" sz="800" kern="1200" baseline="0" dirty="0" smtClean="0">
                          <a:latin typeface="Arial"/>
                          <a:ea typeface="微软雅黑" pitchFamily="34" charset="-122"/>
                        </a:rPr>
                        <a:t> </a:t>
                      </a:r>
                      <a:r>
                        <a:rPr lang="en-US" altLang="zh-CN" sz="800" kern="1200" dirty="0" smtClean="0">
                          <a:latin typeface="Arial"/>
                          <a:ea typeface="微软雅黑" pitchFamily="34" charset="-122"/>
                        </a:rPr>
                        <a:t>ID indicator</a:t>
                      </a:r>
                      <a:endParaRPr lang="zh-CN" altLang="zh-CN" sz="800" kern="1200" dirty="0" smtClean="0">
                        <a:solidFill>
                          <a:schemeClr val="dk1"/>
                        </a:solidFill>
                        <a:latin typeface="Arial"/>
                        <a:ea typeface="微软雅黑" pitchFamily="34" charset="-122"/>
                        <a:cs typeface="宋体"/>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Supported</a:t>
                      </a:r>
                      <a:endParaRPr lang="zh-CN" altLang="zh-CN" sz="800" kern="1200" dirty="0" smtClean="0">
                        <a:solidFill>
                          <a:schemeClr val="tx1"/>
                        </a:solidFill>
                        <a:latin typeface="Arial"/>
                        <a:ea typeface="微软雅黑" pitchFamily="34" charset="-122"/>
                        <a:cs typeface="宋体"/>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Not</a:t>
                      </a:r>
                      <a:r>
                        <a:rPr lang="en-US" altLang="zh-CN" sz="800" kern="1200" baseline="0" dirty="0" smtClean="0">
                          <a:latin typeface="Arial"/>
                          <a:ea typeface="微软雅黑" pitchFamily="34" charset="-122"/>
                        </a:rPr>
                        <a:t> sup</a:t>
                      </a:r>
                      <a:r>
                        <a:rPr lang="en-US" altLang="zh-CN" sz="800" kern="1200" dirty="0" smtClean="0">
                          <a:latin typeface="Arial"/>
                          <a:ea typeface="微软雅黑" pitchFamily="34" charset="-122"/>
                        </a:rPr>
                        <a:t>ported</a:t>
                      </a:r>
                      <a:endParaRPr lang="zh-CN" altLang="zh-CN" sz="800" kern="1200" dirty="0" smtClean="0">
                        <a:solidFill>
                          <a:srgbClr val="FF0000"/>
                        </a:solidFill>
                        <a:latin typeface="Arial"/>
                        <a:ea typeface="微软雅黑" pitchFamily="34" charset="-122"/>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49739">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USB</a:t>
                      </a:r>
                      <a:r>
                        <a:rPr lang="zh-CN" altLang="en-US" sz="800" kern="1200" baseline="0" dirty="0" smtClean="0">
                          <a:latin typeface="Arial"/>
                          <a:ea typeface="微软雅黑" pitchFamily="34" charset="-122"/>
                        </a:rPr>
                        <a:t> </a:t>
                      </a:r>
                      <a:r>
                        <a:rPr lang="en-US" altLang="zh-CN" sz="800" kern="1200" baseline="0" dirty="0" smtClean="0">
                          <a:latin typeface="Arial"/>
                          <a:ea typeface="微软雅黑" pitchFamily="34" charset="-122"/>
                        </a:rPr>
                        <a:t>deployment</a:t>
                      </a:r>
                      <a:endParaRPr lang="zh-CN" altLang="zh-CN" sz="800" kern="1200" dirty="0" smtClean="0">
                        <a:solidFill>
                          <a:schemeClr val="dk1"/>
                        </a:solidFill>
                        <a:latin typeface="Arial"/>
                        <a:ea typeface="微软雅黑" pitchFamily="34" charset="-122"/>
                        <a:cs typeface="宋体"/>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Supported</a:t>
                      </a:r>
                      <a:endParaRPr lang="zh-CN" altLang="zh-CN" sz="800" kern="1200" dirty="0" smtClean="0">
                        <a:solidFill>
                          <a:schemeClr val="tx1"/>
                        </a:solidFill>
                        <a:latin typeface="Arial"/>
                        <a:ea typeface="微软雅黑" pitchFamily="34" charset="-122"/>
                        <a:cs typeface="宋体"/>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Not</a:t>
                      </a:r>
                      <a:r>
                        <a:rPr lang="en-US" altLang="zh-CN" sz="800" kern="1200" baseline="0" dirty="0" smtClean="0">
                          <a:latin typeface="Arial"/>
                          <a:ea typeface="微软雅黑" pitchFamily="34" charset="-122"/>
                        </a:rPr>
                        <a:t> sup</a:t>
                      </a:r>
                      <a:r>
                        <a:rPr lang="en-US" altLang="zh-CN" sz="800" kern="1200" dirty="0" smtClean="0">
                          <a:latin typeface="Arial"/>
                          <a:ea typeface="微软雅黑" pitchFamily="34" charset="-122"/>
                        </a:rPr>
                        <a:t>ported</a:t>
                      </a:r>
                      <a:endParaRPr lang="zh-CN" altLang="zh-CN" sz="800" kern="1200" dirty="0" smtClean="0">
                        <a:solidFill>
                          <a:srgbClr val="FF0000"/>
                        </a:solidFill>
                        <a:latin typeface="Arial"/>
                        <a:ea typeface="微软雅黑" pitchFamily="34" charset="-122"/>
                        <a:cs typeface="+mn-cs"/>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416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800" kern="1200" dirty="0" smtClean="0">
                          <a:solidFill>
                            <a:schemeClr val="tx1"/>
                          </a:solidFill>
                          <a:latin typeface="Arial"/>
                          <a:ea typeface="微软雅黑" pitchFamily="34" charset="-122"/>
                          <a:cs typeface="+mn-cs"/>
                        </a:rPr>
                        <a:t>Control</a:t>
                      </a:r>
                      <a:r>
                        <a:rPr lang="en-US" altLang="zh-CN" sz="800" kern="1200" baseline="0" dirty="0" smtClean="0">
                          <a:solidFill>
                            <a:schemeClr val="tx1"/>
                          </a:solidFill>
                          <a:latin typeface="Arial"/>
                          <a:ea typeface="微软雅黑" pitchFamily="34" charset="-122"/>
                          <a:cs typeface="+mn-cs"/>
                        </a:rPr>
                        <a:t> plan CSS</a:t>
                      </a:r>
                      <a:endParaRPr lang="zh-CN" altLang="zh-CN" sz="800" kern="1200" dirty="0" smtClean="0">
                        <a:solidFill>
                          <a:schemeClr val="dk1"/>
                        </a:solidFill>
                        <a:latin typeface="Arial"/>
                        <a:ea typeface="微软雅黑" pitchFamily="34" charset="-122"/>
                        <a:cs typeface="宋体"/>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800" kern="1200" dirty="0" smtClean="0">
                          <a:latin typeface="Arial"/>
                          <a:ea typeface="微软雅黑" pitchFamily="34" charset="-122"/>
                        </a:rPr>
                        <a:t>Supported</a:t>
                      </a:r>
                      <a:endParaRPr lang="zh-CN" altLang="zh-CN" sz="800" kern="1200" dirty="0" smtClean="0">
                        <a:solidFill>
                          <a:schemeClr val="tx1"/>
                        </a:solidFill>
                        <a:latin typeface="Arial"/>
                        <a:ea typeface="微软雅黑" pitchFamily="34" charset="-122"/>
                        <a:cs typeface="宋体"/>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50000"/>
                        </a:lnSpc>
                        <a:spcAft>
                          <a:spcPts val="0"/>
                        </a:spcAft>
                      </a:pPr>
                      <a:r>
                        <a:rPr lang="en-US" altLang="zh-CN" sz="800" kern="1200" dirty="0" smtClean="0">
                          <a:latin typeface="Arial"/>
                          <a:ea typeface="微软雅黑" pitchFamily="34" charset="-122"/>
                        </a:rPr>
                        <a:t>Not</a:t>
                      </a:r>
                      <a:r>
                        <a:rPr lang="en-US" altLang="zh-CN" sz="800" kern="1200" baseline="0" dirty="0" smtClean="0">
                          <a:latin typeface="Arial"/>
                          <a:ea typeface="微软雅黑" pitchFamily="34" charset="-122"/>
                        </a:rPr>
                        <a:t> sup</a:t>
                      </a:r>
                      <a:r>
                        <a:rPr lang="en-US" altLang="zh-CN" sz="800" kern="1200" dirty="0" smtClean="0">
                          <a:latin typeface="Arial"/>
                          <a:ea typeface="微软雅黑" pitchFamily="34" charset="-122"/>
                        </a:rPr>
                        <a:t>ported</a:t>
                      </a:r>
                      <a:endParaRPr lang="zh-CN" altLang="zh-CN" sz="800" kern="1200" dirty="0" smtClean="0">
                        <a:solidFill>
                          <a:srgbClr val="FF0000"/>
                        </a:solidFill>
                        <a:latin typeface="Arial"/>
                        <a:ea typeface="微软雅黑" pitchFamily="34" charset="-122"/>
                        <a:cs typeface="+mn-cs"/>
                      </a:endParaRP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066" name="标题 1"/>
          <p:cNvSpPr>
            <a:spLocks noGrp="1"/>
          </p:cNvSpPr>
          <p:nvPr>
            <p:ph type="title"/>
          </p:nvPr>
        </p:nvSpPr>
        <p:spPr bwMode="auto">
          <a:xfrm>
            <a:off x="609600" y="206375"/>
            <a:ext cx="8228013" cy="50800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New MPU: MPUA</a:t>
            </a:r>
            <a:endParaRPr lang="zh-CN" altLang="en-US" dirty="0" smtClean="0">
              <a:latin typeface="Arial" pitchFamily="34" charset="0"/>
            </a:endParaRPr>
          </a:p>
        </p:txBody>
      </p:sp>
      <p:grpSp>
        <p:nvGrpSpPr>
          <p:cNvPr id="43067" name="组合 57"/>
          <p:cNvGrpSpPr>
            <a:grpSpLocks/>
          </p:cNvGrpSpPr>
          <p:nvPr/>
        </p:nvGrpSpPr>
        <p:grpSpPr bwMode="auto">
          <a:xfrm>
            <a:off x="403225" y="4381500"/>
            <a:ext cx="8435975" cy="333375"/>
            <a:chOff x="762000" y="3810000"/>
            <a:chExt cx="7823199" cy="800100"/>
          </a:xfrm>
        </p:grpSpPr>
        <p:sp>
          <p:nvSpPr>
            <p:cNvPr id="45" name="Rectangle 5"/>
            <p:cNvSpPr>
              <a:spLocks noChangeArrowheads="1"/>
            </p:cNvSpPr>
            <p:nvPr/>
          </p:nvSpPr>
          <p:spPr bwMode="auto">
            <a:xfrm>
              <a:off x="762000" y="3810000"/>
              <a:ext cx="7823199" cy="800100"/>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46" name="Text Box 4"/>
            <p:cNvSpPr txBox="1">
              <a:spLocks noChangeArrowheads="1"/>
            </p:cNvSpPr>
            <p:nvPr/>
          </p:nvSpPr>
          <p:spPr bwMode="gray">
            <a:xfrm>
              <a:off x="797332" y="3943351"/>
              <a:ext cx="7767256" cy="563880"/>
            </a:xfrm>
            <a:prstGeom prst="rect">
              <a:avLst/>
            </a:prstGeom>
            <a:noFill/>
            <a:ln w="9525" algn="ctr">
              <a:noFill/>
              <a:miter lim="800000"/>
              <a:headEnd/>
              <a:tailEnd/>
            </a:ln>
          </p:spPr>
          <p:txBody>
            <a:bodyPr lIns="0" tIns="28612" rIns="57105" bIns="28612">
              <a:spAutoFit/>
            </a:bodyPr>
            <a:lstStyle/>
            <a:p>
              <a:pPr marL="396373" lvl="1" indent="-53564" defTabSz="586822">
                <a:lnSpc>
                  <a:spcPct val="110000"/>
                </a:lnSpc>
                <a:buSzPct val="60000"/>
                <a:defRPr/>
              </a:pPr>
              <a:r>
                <a:rPr lang="en-US" altLang="zh-CN" sz="1050" b="1" dirty="0">
                  <a:solidFill>
                    <a:srgbClr val="C00000"/>
                  </a:solidFill>
                  <a:latin typeface="Arial" pitchFamily="34" charset="0"/>
                  <a:ea typeface="微软雅黑" pitchFamily="34" charset="-122"/>
                  <a:cs typeface="Arial" pitchFamily="34" charset="0"/>
                </a:rPr>
                <a:t>Configuration tips: </a:t>
              </a:r>
              <a:r>
                <a:rPr lang="en-US" altLang="zh-CN" sz="1050" dirty="0">
                  <a:latin typeface="Arial" pitchFamily="34" charset="0"/>
                  <a:ea typeface="微软雅黑" pitchFamily="34" charset="-122"/>
                  <a:cs typeface="Arial" pitchFamily="34" charset="0"/>
                </a:rPr>
                <a:t>The dual control boards in 1+1 hot standby mode are recommended to improve system reliability.</a:t>
              </a:r>
            </a:p>
          </p:txBody>
        </p:sp>
      </p:grpSp>
      <p:grpSp>
        <p:nvGrpSpPr>
          <p:cNvPr id="43068" name="组合 43"/>
          <p:cNvGrpSpPr>
            <a:grpSpLocks/>
          </p:cNvGrpSpPr>
          <p:nvPr/>
        </p:nvGrpSpPr>
        <p:grpSpPr bwMode="auto">
          <a:xfrm>
            <a:off x="3267075" y="0"/>
            <a:ext cx="5559425" cy="266700"/>
            <a:chOff x="3267075" y="0"/>
            <a:chExt cx="5560029" cy="266700"/>
          </a:xfrm>
        </p:grpSpPr>
        <p:sp>
          <p:nvSpPr>
            <p:cNvPr id="47" name="剪去单角的矩形 46"/>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8" name="剪去单角的矩形 47"/>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49" name="剪去单角的矩形 48"/>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50" name="剪去单角的矩形 49"/>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51" name="剪去单角的矩形 50"/>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52" name="剪去单角的矩形 51"/>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53" name="剪去单角的矩形 52"/>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bwMode="auto">
          <a:xfrm>
            <a:off x="609600" y="206375"/>
            <a:ext cx="8228013"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New SFU</a:t>
            </a:r>
            <a:endParaRPr lang="zh-CN" altLang="en-US" dirty="0" smtClean="0">
              <a:latin typeface="Arial" pitchFamily="34" charset="0"/>
            </a:endParaRPr>
          </a:p>
        </p:txBody>
      </p:sp>
      <p:sp>
        <p:nvSpPr>
          <p:cNvPr id="43" name="TextBox 42"/>
          <p:cNvSpPr txBox="1"/>
          <p:nvPr/>
        </p:nvSpPr>
        <p:spPr bwMode="auto">
          <a:xfrm>
            <a:off x="4709786" y="1074421"/>
            <a:ext cx="4120306" cy="3322650"/>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dirty="0">
              <a:solidFill>
                <a:srgbClr val="FFFFFF"/>
              </a:solidFill>
              <a:latin typeface="Arial"/>
              <a:ea typeface="微软雅黑" pitchFamily="34" charset="-122"/>
            </a:endParaRPr>
          </a:p>
        </p:txBody>
      </p:sp>
      <p:pic>
        <p:nvPicPr>
          <p:cNvPr id="47" name="Picture 1"/>
          <p:cNvPicPr>
            <a:picLocks noChangeAspect="1" noChangeArrowheads="1"/>
          </p:cNvPicPr>
          <p:nvPr/>
        </p:nvPicPr>
        <p:blipFill>
          <a:blip r:embed="rId3" cstate="email"/>
          <a:srcRect/>
          <a:stretch>
            <a:fillRect/>
          </a:stretch>
        </p:blipFill>
        <p:spPr bwMode="auto">
          <a:xfrm>
            <a:off x="619459" y="1115391"/>
            <a:ext cx="3613162" cy="1230263"/>
          </a:xfrm>
          <a:prstGeom prst="rect">
            <a:avLst/>
          </a:prstGeom>
          <a:ln>
            <a:noFill/>
          </a:ln>
          <a:effectLst>
            <a:softEdge rad="112500"/>
          </a:effectLst>
        </p:spPr>
      </p:pic>
      <p:pic>
        <p:nvPicPr>
          <p:cNvPr id="48" name="Picture 2"/>
          <p:cNvPicPr>
            <a:picLocks noChangeAspect="1" noChangeArrowheads="1"/>
          </p:cNvPicPr>
          <p:nvPr/>
        </p:nvPicPr>
        <p:blipFill>
          <a:blip r:embed="rId4" cstate="email"/>
          <a:srcRect/>
          <a:stretch>
            <a:fillRect/>
          </a:stretch>
        </p:blipFill>
        <p:spPr bwMode="auto">
          <a:xfrm rot="21309547">
            <a:off x="647219" y="2921316"/>
            <a:ext cx="3541997" cy="1215078"/>
          </a:xfrm>
          <a:prstGeom prst="rect">
            <a:avLst/>
          </a:prstGeom>
          <a:ln>
            <a:noFill/>
          </a:ln>
          <a:effectLst>
            <a:softEdge rad="112500"/>
          </a:effectLst>
        </p:spPr>
      </p:pic>
      <p:sp>
        <p:nvSpPr>
          <p:cNvPr id="49" name="TextBox 48"/>
          <p:cNvSpPr txBox="1"/>
          <p:nvPr/>
        </p:nvSpPr>
        <p:spPr bwMode="auto">
          <a:xfrm>
            <a:off x="371474" y="1042036"/>
            <a:ext cx="4238103" cy="1663064"/>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dirty="0">
              <a:solidFill>
                <a:srgbClr val="FFFFFF"/>
              </a:solidFill>
              <a:latin typeface="Arial"/>
              <a:ea typeface="微软雅黑" pitchFamily="34" charset="-122"/>
            </a:endParaRPr>
          </a:p>
        </p:txBody>
      </p:sp>
      <p:sp>
        <p:nvSpPr>
          <p:cNvPr id="50" name="TextBox 49"/>
          <p:cNvSpPr txBox="1"/>
          <p:nvPr/>
        </p:nvSpPr>
        <p:spPr>
          <a:xfrm>
            <a:off x="377825" y="779463"/>
            <a:ext cx="4231562" cy="325437"/>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SFUA</a:t>
            </a:r>
          </a:p>
        </p:txBody>
      </p:sp>
      <p:sp>
        <p:nvSpPr>
          <p:cNvPr id="51" name="TextBox 50"/>
          <p:cNvSpPr txBox="1"/>
          <p:nvPr/>
        </p:nvSpPr>
        <p:spPr bwMode="auto">
          <a:xfrm>
            <a:off x="391220" y="2882296"/>
            <a:ext cx="4225561" cy="1442054"/>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dirty="0">
              <a:solidFill>
                <a:srgbClr val="FFFFFF"/>
              </a:solidFill>
              <a:latin typeface="Arial"/>
              <a:ea typeface="微软雅黑" pitchFamily="34" charset="-122"/>
            </a:endParaRPr>
          </a:p>
        </p:txBody>
      </p:sp>
      <p:sp>
        <p:nvSpPr>
          <p:cNvPr id="52" name="TextBox 51"/>
          <p:cNvSpPr txBox="1"/>
          <p:nvPr/>
        </p:nvSpPr>
        <p:spPr>
          <a:xfrm>
            <a:off x="381695" y="2600325"/>
            <a:ext cx="4235011" cy="352425"/>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SFUD</a:t>
            </a:r>
          </a:p>
        </p:txBody>
      </p:sp>
      <p:sp>
        <p:nvSpPr>
          <p:cNvPr id="44052" name="Text Box 37"/>
          <p:cNvSpPr txBox="1">
            <a:spLocks noChangeArrowheads="1"/>
          </p:cNvSpPr>
          <p:nvPr/>
        </p:nvSpPr>
        <p:spPr bwMode="auto">
          <a:xfrm>
            <a:off x="1757363" y="2319338"/>
            <a:ext cx="962025" cy="207962"/>
          </a:xfrm>
          <a:prstGeom prst="rect">
            <a:avLst/>
          </a:prstGeom>
          <a:noFill/>
          <a:ln w="9525" algn="ctr">
            <a:solidFill>
              <a:srgbClr val="C00000"/>
            </a:solidFill>
            <a:miter lim="800000"/>
            <a:headEnd/>
            <a:tailEnd/>
          </a:ln>
        </p:spPr>
        <p:txBody>
          <a:bodyPr lIns="68562" tIns="34281" rIns="68562" bIns="34281">
            <a:spAutoFit/>
          </a:bodyPr>
          <a:lstStyle/>
          <a:p>
            <a:r>
              <a:rPr lang="en-US" altLang="zh-CN" sz="900" dirty="0">
                <a:latin typeface="Arial" pitchFamily="34" charset="0"/>
                <a:ea typeface="微软雅黑" pitchFamily="34" charset="-122"/>
                <a:cs typeface="Arial" pitchFamily="34" charset="0"/>
              </a:rPr>
              <a:t>CSS card slot</a:t>
            </a:r>
            <a:endParaRPr lang="zh-CN" altLang="en-US" sz="900" dirty="0">
              <a:latin typeface="Arial" pitchFamily="34" charset="0"/>
              <a:ea typeface="微软雅黑" pitchFamily="34" charset="-122"/>
              <a:cs typeface="Arial" pitchFamily="34" charset="0"/>
            </a:endParaRPr>
          </a:p>
        </p:txBody>
      </p:sp>
      <p:cxnSp>
        <p:nvCxnSpPr>
          <p:cNvPr id="44053" name="直接连接符 53"/>
          <p:cNvCxnSpPr>
            <a:cxnSpLocks noChangeShapeType="1"/>
            <a:stCxn id="44052" idx="0"/>
            <a:endCxn id="44054" idx="2"/>
          </p:cNvCxnSpPr>
          <p:nvPr/>
        </p:nvCxnSpPr>
        <p:spPr bwMode="auto">
          <a:xfrm flipH="1" flipV="1">
            <a:off x="2230438" y="2187575"/>
            <a:ext cx="7937" cy="131763"/>
          </a:xfrm>
          <a:prstGeom prst="line">
            <a:avLst/>
          </a:prstGeom>
          <a:noFill/>
          <a:ln w="19050" algn="ctr">
            <a:solidFill>
              <a:srgbClr val="C00000"/>
            </a:solidFill>
            <a:round/>
            <a:headEnd type="oval" w="med" len="med"/>
            <a:tailEnd type="oval" w="med" len="med"/>
          </a:ln>
        </p:spPr>
      </p:cxnSp>
      <p:sp>
        <p:nvSpPr>
          <p:cNvPr id="44054" name="圆角矩形 54"/>
          <p:cNvSpPr>
            <a:spLocks noChangeArrowheads="1"/>
          </p:cNvSpPr>
          <p:nvPr/>
        </p:nvSpPr>
        <p:spPr bwMode="auto">
          <a:xfrm>
            <a:off x="1285875" y="1933575"/>
            <a:ext cx="1889125" cy="254000"/>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56" name="Text Box 37"/>
          <p:cNvSpPr txBox="1">
            <a:spLocks noChangeArrowheads="1"/>
          </p:cNvSpPr>
          <p:nvPr/>
        </p:nvSpPr>
        <p:spPr bwMode="auto">
          <a:xfrm>
            <a:off x="3116263" y="2312988"/>
            <a:ext cx="930275" cy="207962"/>
          </a:xfrm>
          <a:prstGeom prst="rect">
            <a:avLst/>
          </a:prstGeom>
          <a:noFill/>
          <a:ln w="9525" algn="ctr">
            <a:solidFill>
              <a:srgbClr val="C00000"/>
            </a:solidFill>
            <a:miter lim="800000"/>
            <a:headEnd/>
            <a:tailEnd/>
          </a:ln>
        </p:spPr>
        <p:txBody>
          <a:bodyPr lIns="68562" tIns="34281" rIns="68562" bIns="34281">
            <a:spAutoFit/>
          </a:bodyPr>
          <a:lstStyle/>
          <a:p>
            <a:pPr>
              <a:defRPr/>
            </a:pPr>
            <a:r>
              <a:rPr lang="en-US" altLang="zh-CN" sz="900" kern="0" dirty="0">
                <a:latin typeface="Arial"/>
                <a:ea typeface="微软雅黑" pitchFamily="34" charset="-122"/>
              </a:rPr>
              <a:t>OFL</a:t>
            </a:r>
            <a:r>
              <a:rPr lang="zh-CN" altLang="en-US" sz="900" kern="0" dirty="0">
                <a:latin typeface="Arial"/>
                <a:ea typeface="微软雅黑" pitchFamily="34" charset="-122"/>
              </a:rPr>
              <a:t> </a:t>
            </a:r>
            <a:r>
              <a:rPr lang="en-US" altLang="zh-CN" sz="900" kern="0" dirty="0">
                <a:latin typeface="Arial"/>
                <a:ea typeface="微软雅黑" pitchFamily="34" charset="-122"/>
              </a:rPr>
              <a:t>button</a:t>
            </a:r>
            <a:endParaRPr lang="zh-CN" altLang="en-US" sz="900" dirty="0">
              <a:latin typeface="Arial"/>
            </a:endParaRPr>
          </a:p>
        </p:txBody>
      </p:sp>
      <p:cxnSp>
        <p:nvCxnSpPr>
          <p:cNvPr id="44056" name="直接连接符 56"/>
          <p:cNvCxnSpPr>
            <a:cxnSpLocks noChangeShapeType="1"/>
            <a:stCxn id="56" idx="0"/>
            <a:endCxn id="44057" idx="2"/>
          </p:cNvCxnSpPr>
          <p:nvPr/>
        </p:nvCxnSpPr>
        <p:spPr bwMode="auto">
          <a:xfrm flipH="1" flipV="1">
            <a:off x="3581400" y="2192338"/>
            <a:ext cx="0" cy="120650"/>
          </a:xfrm>
          <a:prstGeom prst="line">
            <a:avLst/>
          </a:prstGeom>
          <a:noFill/>
          <a:ln w="19050" algn="ctr">
            <a:solidFill>
              <a:srgbClr val="C00000"/>
            </a:solidFill>
            <a:round/>
            <a:headEnd type="oval" w="med" len="med"/>
            <a:tailEnd type="oval" w="med" len="med"/>
          </a:ln>
        </p:spPr>
      </p:cxnSp>
      <p:sp>
        <p:nvSpPr>
          <p:cNvPr id="44057" name="圆角矩形 57"/>
          <p:cNvSpPr>
            <a:spLocks noChangeArrowheads="1"/>
          </p:cNvSpPr>
          <p:nvPr/>
        </p:nvSpPr>
        <p:spPr bwMode="auto">
          <a:xfrm>
            <a:off x="3490913" y="2076450"/>
            <a:ext cx="180975" cy="115888"/>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44058" name="Text Box 37"/>
          <p:cNvSpPr txBox="1">
            <a:spLocks noChangeArrowheads="1"/>
          </p:cNvSpPr>
          <p:nvPr/>
        </p:nvSpPr>
        <p:spPr bwMode="auto">
          <a:xfrm>
            <a:off x="1463675" y="4071938"/>
            <a:ext cx="977900" cy="207962"/>
          </a:xfrm>
          <a:prstGeom prst="rect">
            <a:avLst/>
          </a:prstGeom>
          <a:noFill/>
          <a:ln w="9525" algn="ctr">
            <a:solidFill>
              <a:srgbClr val="C00000"/>
            </a:solidFill>
            <a:miter lim="800000"/>
            <a:headEnd/>
            <a:tailEnd/>
          </a:ln>
        </p:spPr>
        <p:txBody>
          <a:bodyPr lIns="68562" tIns="34281" rIns="68562" bIns="34281">
            <a:spAutoFit/>
          </a:bodyPr>
          <a:lstStyle/>
          <a:p>
            <a:r>
              <a:rPr lang="en-US" altLang="zh-CN" sz="900" dirty="0">
                <a:latin typeface="Arial" pitchFamily="34" charset="0"/>
                <a:ea typeface="微软雅黑" pitchFamily="34" charset="-122"/>
                <a:cs typeface="Arial" pitchFamily="34" charset="0"/>
              </a:rPr>
              <a:t>CSS card slot</a:t>
            </a:r>
            <a:endParaRPr lang="zh-CN" altLang="en-US" sz="900" dirty="0">
              <a:latin typeface="Arial" pitchFamily="34" charset="0"/>
              <a:ea typeface="微软雅黑" pitchFamily="34" charset="-122"/>
              <a:cs typeface="Arial" pitchFamily="34" charset="0"/>
            </a:endParaRPr>
          </a:p>
        </p:txBody>
      </p:sp>
      <p:cxnSp>
        <p:nvCxnSpPr>
          <p:cNvPr id="44059" name="直接连接符 59"/>
          <p:cNvCxnSpPr>
            <a:cxnSpLocks noChangeShapeType="1"/>
            <a:stCxn id="44058" idx="0"/>
            <a:endCxn id="44060" idx="2"/>
          </p:cNvCxnSpPr>
          <p:nvPr/>
        </p:nvCxnSpPr>
        <p:spPr bwMode="auto">
          <a:xfrm flipH="1" flipV="1">
            <a:off x="1949450" y="3894138"/>
            <a:ext cx="3175" cy="177800"/>
          </a:xfrm>
          <a:prstGeom prst="line">
            <a:avLst/>
          </a:prstGeom>
          <a:noFill/>
          <a:ln w="19050" algn="ctr">
            <a:solidFill>
              <a:srgbClr val="C00000"/>
            </a:solidFill>
            <a:round/>
            <a:headEnd type="oval" w="med" len="med"/>
            <a:tailEnd type="oval" w="med" len="med"/>
          </a:ln>
        </p:spPr>
      </p:cxnSp>
      <p:sp>
        <p:nvSpPr>
          <p:cNvPr id="44060" name="圆角矩形 60"/>
          <p:cNvSpPr>
            <a:spLocks noChangeArrowheads="1"/>
          </p:cNvSpPr>
          <p:nvPr/>
        </p:nvSpPr>
        <p:spPr bwMode="auto">
          <a:xfrm>
            <a:off x="1184275" y="3629025"/>
            <a:ext cx="1531938" cy="265113"/>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62" name="Text Box 37"/>
          <p:cNvSpPr txBox="1">
            <a:spLocks noChangeArrowheads="1"/>
          </p:cNvSpPr>
          <p:nvPr/>
        </p:nvSpPr>
        <p:spPr bwMode="auto">
          <a:xfrm>
            <a:off x="2687638" y="4075113"/>
            <a:ext cx="803275" cy="207962"/>
          </a:xfrm>
          <a:prstGeom prst="rect">
            <a:avLst/>
          </a:prstGeom>
          <a:noFill/>
          <a:ln w="9525" algn="ctr">
            <a:solidFill>
              <a:srgbClr val="C00000"/>
            </a:solidFill>
            <a:miter lim="800000"/>
            <a:headEnd/>
            <a:tailEnd/>
          </a:ln>
        </p:spPr>
        <p:txBody>
          <a:bodyPr lIns="68562" tIns="34281" rIns="68562" bIns="34281">
            <a:spAutoFit/>
          </a:bodyPr>
          <a:lstStyle/>
          <a:p>
            <a:pPr>
              <a:defRPr/>
            </a:pPr>
            <a:r>
              <a:rPr lang="en-US" altLang="zh-CN" sz="900" kern="0" dirty="0">
                <a:latin typeface="Arial"/>
                <a:ea typeface="微软雅黑" pitchFamily="34" charset="-122"/>
              </a:rPr>
              <a:t>OFL</a:t>
            </a:r>
            <a:r>
              <a:rPr lang="zh-CN" altLang="en-US" sz="900" kern="0" dirty="0">
                <a:latin typeface="Arial"/>
                <a:ea typeface="微软雅黑" pitchFamily="34" charset="-122"/>
              </a:rPr>
              <a:t> </a:t>
            </a:r>
            <a:r>
              <a:rPr lang="en-US" altLang="zh-CN" sz="900" kern="0" dirty="0">
                <a:latin typeface="Arial"/>
                <a:ea typeface="微软雅黑" pitchFamily="34" charset="-122"/>
              </a:rPr>
              <a:t>button</a:t>
            </a:r>
            <a:endParaRPr lang="zh-CN" altLang="en-US" sz="900" dirty="0">
              <a:latin typeface="Arial"/>
            </a:endParaRPr>
          </a:p>
        </p:txBody>
      </p:sp>
      <p:cxnSp>
        <p:nvCxnSpPr>
          <p:cNvPr id="44062" name="直接连接符 62"/>
          <p:cNvCxnSpPr>
            <a:cxnSpLocks noChangeShapeType="1"/>
            <a:stCxn id="62" idx="0"/>
            <a:endCxn id="44063" idx="2"/>
          </p:cNvCxnSpPr>
          <p:nvPr/>
        </p:nvCxnSpPr>
        <p:spPr bwMode="auto">
          <a:xfrm flipV="1">
            <a:off x="3089275" y="3930650"/>
            <a:ext cx="0" cy="144463"/>
          </a:xfrm>
          <a:prstGeom prst="line">
            <a:avLst/>
          </a:prstGeom>
          <a:noFill/>
          <a:ln w="19050" algn="ctr">
            <a:solidFill>
              <a:srgbClr val="C00000"/>
            </a:solidFill>
            <a:round/>
            <a:headEnd type="oval" w="med" len="med"/>
            <a:tailEnd type="oval" w="med" len="med"/>
          </a:ln>
        </p:spPr>
      </p:cxnSp>
      <p:sp>
        <p:nvSpPr>
          <p:cNvPr id="44063" name="圆角矩形 63"/>
          <p:cNvSpPr>
            <a:spLocks noChangeArrowheads="1"/>
          </p:cNvSpPr>
          <p:nvPr/>
        </p:nvSpPr>
        <p:spPr bwMode="auto">
          <a:xfrm>
            <a:off x="2998788" y="3814763"/>
            <a:ext cx="180975" cy="115887"/>
          </a:xfrm>
          <a:prstGeom prst="roundRect">
            <a:avLst>
              <a:gd name="adj" fmla="val 10787"/>
            </a:avLst>
          </a:prstGeom>
          <a:noFill/>
          <a:ln w="19050" algn="ctr">
            <a:solidFill>
              <a:srgbClr val="C00000"/>
            </a:solidFill>
            <a:round/>
            <a:headEnd/>
            <a:tailEnd/>
          </a:ln>
        </p:spPr>
        <p:txBody>
          <a:bodyPr wrap="none" lIns="78355" tIns="39177" rIns="78355" bIns="39177" anchor="ctr"/>
          <a:lstStyle/>
          <a:p>
            <a:pPr algn="ctr" defTabSz="784225">
              <a:buClr>
                <a:srgbClr val="CC9900"/>
              </a:buClr>
              <a:buFont typeface="Wingdings" pitchFamily="2" charset="2"/>
              <a:buNone/>
            </a:pPr>
            <a:endParaRPr lang="zh-CN" altLang="en-US" sz="1500" b="1">
              <a:latin typeface="Arial" pitchFamily="34" charset="0"/>
              <a:ea typeface="华文细黑" pitchFamily="2" charset="-122"/>
            </a:endParaRPr>
          </a:p>
        </p:txBody>
      </p:sp>
      <p:sp>
        <p:nvSpPr>
          <p:cNvPr id="65" name="TextBox 64"/>
          <p:cNvSpPr txBox="1"/>
          <p:nvPr/>
        </p:nvSpPr>
        <p:spPr>
          <a:xfrm>
            <a:off x="4697260" y="789603"/>
            <a:ext cx="4168927" cy="308352"/>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SFU Overview</a:t>
            </a:r>
          </a:p>
        </p:txBody>
      </p:sp>
      <p:sp>
        <p:nvSpPr>
          <p:cNvPr id="44067" name="矩形 65"/>
          <p:cNvSpPr>
            <a:spLocks noChangeArrowheads="1"/>
          </p:cNvSpPr>
          <p:nvPr/>
        </p:nvSpPr>
        <p:spPr bwMode="auto">
          <a:xfrm>
            <a:off x="4860925" y="1146175"/>
            <a:ext cx="2689225" cy="368300"/>
          </a:xfrm>
          <a:prstGeom prst="rect">
            <a:avLst/>
          </a:prstGeom>
          <a:noFill/>
          <a:ln w="9525">
            <a:noFill/>
            <a:miter lim="800000"/>
            <a:headEnd/>
            <a:tailEnd/>
          </a:ln>
        </p:spPr>
        <p:txBody>
          <a:bodyPr wrap="none">
            <a:spAutoFit/>
          </a:bodyPr>
          <a:lstStyle/>
          <a:p>
            <a:pPr marL="212725" lvl="1" indent="-212725" defTabSz="600075" eaLnBrk="0" hangingPunct="0">
              <a:lnSpc>
                <a:spcPct val="150000"/>
              </a:lnSpc>
              <a:buClr>
                <a:srgbClr val="C00000"/>
              </a:buClr>
              <a:buSzPct val="100000"/>
              <a:buFont typeface="Wingdings" pitchFamily="2" charset="2"/>
              <a:buChar char="n"/>
            </a:pPr>
            <a:r>
              <a:rPr lang="en-US" altLang="zh-CN" sz="1200" b="1" dirty="0">
                <a:solidFill>
                  <a:srgbClr val="C00000"/>
                </a:solidFill>
                <a:latin typeface="Arial" pitchFamily="34" charset="0"/>
                <a:ea typeface="微软雅黑" pitchFamily="34" charset="-122"/>
              </a:rPr>
              <a:t>Universal SFU of S12700 series</a:t>
            </a:r>
          </a:p>
        </p:txBody>
      </p:sp>
      <p:sp>
        <p:nvSpPr>
          <p:cNvPr id="44068" name="TextBox 66"/>
          <p:cNvSpPr txBox="1">
            <a:spLocks noChangeArrowheads="1"/>
          </p:cNvSpPr>
          <p:nvPr/>
        </p:nvSpPr>
        <p:spPr bwMode="auto">
          <a:xfrm>
            <a:off x="5103813" y="1492250"/>
            <a:ext cx="1997075" cy="261938"/>
          </a:xfrm>
          <a:prstGeom prst="rect">
            <a:avLst/>
          </a:prstGeom>
          <a:noFill/>
          <a:ln w="9525">
            <a:noFill/>
            <a:miter lim="800000"/>
            <a:headEnd/>
            <a:tailEnd/>
          </a:ln>
        </p:spPr>
        <p:txBody>
          <a:bodyPr>
            <a:spAutoFit/>
          </a:bodyPr>
          <a:lstStyle/>
          <a:p>
            <a:pPr>
              <a:buFont typeface="Wingdings" pitchFamily="2" charset="2"/>
              <a:buChar char="n"/>
            </a:pPr>
            <a:r>
              <a:rPr lang="zh-CN" altLang="en-US" sz="1100" b="1" dirty="0">
                <a:solidFill>
                  <a:srgbClr val="C00000"/>
                </a:solidFill>
                <a:latin typeface="Arial" pitchFamily="34" charset="0"/>
                <a:ea typeface="微软雅黑" pitchFamily="34" charset="-122"/>
              </a:rPr>
              <a:t>   </a:t>
            </a:r>
            <a:r>
              <a:rPr lang="en-US" altLang="zh-CN" sz="1100" b="1" dirty="0">
                <a:solidFill>
                  <a:srgbClr val="C00000"/>
                </a:solidFill>
                <a:latin typeface="Arial" pitchFamily="34" charset="0"/>
                <a:ea typeface="微软雅黑" pitchFamily="34" charset="-122"/>
              </a:rPr>
              <a:t>Card overview</a:t>
            </a:r>
            <a:endParaRPr lang="zh-CN" altLang="en-US" sz="1100" b="1" dirty="0">
              <a:solidFill>
                <a:srgbClr val="C00000"/>
              </a:solidFill>
              <a:latin typeface="Arial" pitchFamily="34" charset="0"/>
              <a:ea typeface="微软雅黑" pitchFamily="34" charset="-122"/>
            </a:endParaRPr>
          </a:p>
        </p:txBody>
      </p:sp>
      <p:sp>
        <p:nvSpPr>
          <p:cNvPr id="44069" name="TextBox 67"/>
          <p:cNvSpPr txBox="1">
            <a:spLocks noChangeArrowheads="1"/>
          </p:cNvSpPr>
          <p:nvPr/>
        </p:nvSpPr>
        <p:spPr bwMode="auto">
          <a:xfrm>
            <a:off x="5122863" y="3455988"/>
            <a:ext cx="1997075" cy="260350"/>
          </a:xfrm>
          <a:prstGeom prst="rect">
            <a:avLst/>
          </a:prstGeom>
          <a:noFill/>
          <a:ln w="9525">
            <a:noFill/>
            <a:miter lim="800000"/>
            <a:headEnd/>
            <a:tailEnd/>
          </a:ln>
        </p:spPr>
        <p:txBody>
          <a:bodyPr>
            <a:spAutoFit/>
          </a:bodyPr>
          <a:lstStyle/>
          <a:p>
            <a:pPr>
              <a:buFont typeface="Wingdings" pitchFamily="2" charset="2"/>
              <a:buChar char="n"/>
            </a:pPr>
            <a:r>
              <a:rPr lang="zh-CN" altLang="en-US" sz="1100" b="1" dirty="0">
                <a:solidFill>
                  <a:srgbClr val="C00000"/>
                </a:solidFill>
                <a:latin typeface="Arial" pitchFamily="34" charset="0"/>
                <a:ea typeface="微软雅黑" pitchFamily="34" charset="-122"/>
              </a:rPr>
              <a:t>   </a:t>
            </a:r>
            <a:r>
              <a:rPr lang="en-US" altLang="zh-CN" sz="1100" b="1" dirty="0">
                <a:solidFill>
                  <a:srgbClr val="C00000"/>
                </a:solidFill>
                <a:latin typeface="Arial" pitchFamily="34" charset="0"/>
                <a:ea typeface="微软雅黑" pitchFamily="34" charset="-122"/>
              </a:rPr>
              <a:t>Design highlights</a:t>
            </a:r>
            <a:endParaRPr lang="zh-CN" altLang="en-US" sz="1100" b="1" dirty="0">
              <a:solidFill>
                <a:srgbClr val="C00000"/>
              </a:solidFill>
              <a:latin typeface="Arial" pitchFamily="34" charset="0"/>
              <a:ea typeface="微软雅黑" pitchFamily="34" charset="-122"/>
            </a:endParaRPr>
          </a:p>
        </p:txBody>
      </p:sp>
      <p:sp>
        <p:nvSpPr>
          <p:cNvPr id="44070" name="TextBox 68"/>
          <p:cNvSpPr txBox="1">
            <a:spLocks noChangeArrowheads="1"/>
          </p:cNvSpPr>
          <p:nvPr/>
        </p:nvSpPr>
        <p:spPr bwMode="auto">
          <a:xfrm>
            <a:off x="4791075" y="1662113"/>
            <a:ext cx="4029075" cy="1168400"/>
          </a:xfrm>
          <a:prstGeom prst="rect">
            <a:avLst/>
          </a:prstGeom>
          <a:noFill/>
          <a:ln w="9525">
            <a:noFill/>
            <a:miter lim="800000"/>
            <a:headEnd/>
            <a:tailEnd/>
          </a:ln>
        </p:spPr>
        <p:txBody>
          <a:bodyPr>
            <a:spAutoFit/>
          </a:bodyPr>
          <a:lstStyle/>
          <a:p>
            <a:pPr marL="355600" lvl="1" indent="101600" defTabSz="585788">
              <a:buClr>
                <a:srgbClr val="C00000"/>
              </a:buClr>
              <a:buSzPct val="60000"/>
              <a:buFont typeface="Wingdings" pitchFamily="2" charset="2"/>
              <a:buChar char="n"/>
            </a:pPr>
            <a:r>
              <a:rPr lang="en-US" altLang="zh-CN" sz="1000" dirty="0">
                <a:latin typeface="Arial" pitchFamily="34" charset="0"/>
                <a:ea typeface="微软雅黑" pitchFamily="34" charset="-122"/>
                <a:cs typeface="Arial" pitchFamily="34" charset="0"/>
              </a:rPr>
              <a:t>Three types, SFUA, SFUC, and SFUD are provided. When cards are fully configured, each slot delivers 160-640 </a:t>
            </a:r>
            <a:r>
              <a:rPr lang="en-US" altLang="zh-CN" sz="1000" dirty="0" err="1">
                <a:latin typeface="Arial" pitchFamily="34" charset="0"/>
                <a:ea typeface="微软雅黑" pitchFamily="34" charset="-122"/>
                <a:cs typeface="Arial" pitchFamily="34" charset="0"/>
              </a:rPr>
              <a:t>Gbps</a:t>
            </a:r>
            <a:r>
              <a:rPr lang="en-US" altLang="zh-CN" sz="1000" dirty="0">
                <a:latin typeface="Arial" pitchFamily="34" charset="0"/>
                <a:ea typeface="微软雅黑" pitchFamily="34" charset="-122"/>
                <a:cs typeface="Arial" pitchFamily="34" charset="0"/>
              </a:rPr>
              <a:t> bandwidth, which can reach 1.28 </a:t>
            </a:r>
            <a:r>
              <a:rPr lang="en-US" altLang="zh-CN" sz="1000" dirty="0" err="1">
                <a:latin typeface="Arial" pitchFamily="34" charset="0"/>
                <a:ea typeface="微软雅黑" pitchFamily="34" charset="-122"/>
                <a:cs typeface="Arial" pitchFamily="34" charset="0"/>
              </a:rPr>
              <a:t>Tbps</a:t>
            </a:r>
            <a:r>
              <a:rPr lang="en-US" altLang="zh-CN" sz="1000" dirty="0">
                <a:latin typeface="Arial" pitchFamily="34" charset="0"/>
                <a:ea typeface="微软雅黑" pitchFamily="34" charset="-122"/>
                <a:cs typeface="Arial" pitchFamily="34" charset="0"/>
              </a:rPr>
              <a:t>.</a:t>
            </a:r>
          </a:p>
          <a:p>
            <a:pPr marL="355600" lvl="1" indent="101600" defTabSz="585788">
              <a:buClr>
                <a:srgbClr val="C00000"/>
              </a:buClr>
              <a:buSzPct val="60000"/>
              <a:buFont typeface="Wingdings" pitchFamily="2" charset="2"/>
              <a:buChar char="n"/>
            </a:pPr>
            <a:r>
              <a:rPr lang="en-US" altLang="zh-CN" sz="1000" dirty="0">
                <a:latin typeface="Arial" pitchFamily="34" charset="0"/>
                <a:ea typeface="微软雅黑" pitchFamily="34" charset="-122"/>
                <a:cs typeface="Arial" pitchFamily="34" charset="0"/>
              </a:rPr>
              <a:t>The SFUs are selected according to switching bandwidth. SFUs are not interchangeable.</a:t>
            </a:r>
          </a:p>
          <a:p>
            <a:pPr marL="355600" lvl="1" indent="101600" defTabSz="585788">
              <a:buClr>
                <a:srgbClr val="C00000"/>
              </a:buClr>
              <a:buSzPct val="60000"/>
              <a:buFont typeface="Wingdings" pitchFamily="2" charset="2"/>
              <a:buChar char="n"/>
            </a:pPr>
            <a:r>
              <a:rPr lang="en-US" altLang="zh-CN" sz="1000" dirty="0">
                <a:latin typeface="Arial" pitchFamily="34" charset="0"/>
                <a:ea typeface="微软雅黑" pitchFamily="34" charset="-122"/>
                <a:cs typeface="Arial" pitchFamily="34" charset="0"/>
              </a:rPr>
              <a:t>The CSS bandwidth is 640 </a:t>
            </a:r>
            <a:r>
              <a:rPr lang="en-US" altLang="zh-CN" sz="1000" dirty="0" err="1">
                <a:latin typeface="Arial" pitchFamily="34" charset="0"/>
                <a:ea typeface="微软雅黑" pitchFamily="34" charset="-122"/>
                <a:cs typeface="Arial" pitchFamily="34" charset="0"/>
              </a:rPr>
              <a:t>Gbps</a:t>
            </a:r>
            <a:r>
              <a:rPr lang="en-US" altLang="zh-CN" sz="1000" dirty="0">
                <a:latin typeface="Arial" pitchFamily="34" charset="0"/>
                <a:ea typeface="微软雅黑" pitchFamily="34" charset="-122"/>
                <a:cs typeface="Arial" pitchFamily="34" charset="0"/>
              </a:rPr>
              <a:t>, which can be upgraded to 1.92 </a:t>
            </a:r>
            <a:r>
              <a:rPr lang="en-US" altLang="zh-CN" sz="1000" dirty="0" err="1">
                <a:latin typeface="Arial" pitchFamily="34" charset="0"/>
                <a:ea typeface="微软雅黑" pitchFamily="34" charset="-122"/>
                <a:cs typeface="Arial" pitchFamily="34" charset="0"/>
              </a:rPr>
              <a:t>Tbps</a:t>
            </a:r>
            <a:r>
              <a:rPr lang="en-US" altLang="zh-CN" sz="1000" dirty="0">
                <a:latin typeface="Arial" pitchFamily="34" charset="0"/>
                <a:ea typeface="微软雅黑" pitchFamily="34" charset="-122"/>
                <a:cs typeface="Arial" pitchFamily="34" charset="0"/>
              </a:rPr>
              <a:t>.</a:t>
            </a:r>
          </a:p>
        </p:txBody>
      </p:sp>
      <p:sp>
        <p:nvSpPr>
          <p:cNvPr id="44071" name="Text Box 4"/>
          <p:cNvSpPr txBox="1">
            <a:spLocks noChangeArrowheads="1"/>
          </p:cNvSpPr>
          <p:nvPr/>
        </p:nvSpPr>
        <p:spPr bwMode="gray">
          <a:xfrm>
            <a:off x="4829175" y="3711575"/>
            <a:ext cx="3684588" cy="673100"/>
          </a:xfrm>
          <a:prstGeom prst="rect">
            <a:avLst/>
          </a:prstGeom>
          <a:noFill/>
          <a:ln w="9525" algn="ctr">
            <a:noFill/>
            <a:miter lim="800000"/>
            <a:headEnd/>
            <a:tailEnd/>
          </a:ln>
        </p:spPr>
        <p:txBody>
          <a:bodyPr lIns="57105" tIns="28612" rIns="57105" bIns="28612">
            <a:spAutoFit/>
          </a:bodyPr>
          <a:lstStyle/>
          <a:p>
            <a:pPr marL="355600" lvl="1" indent="101600" defTabSz="585788">
              <a:buClr>
                <a:srgbClr val="C00000"/>
              </a:buClr>
              <a:buSzPct val="60000"/>
              <a:buFont typeface="Wingdings" pitchFamily="2" charset="2"/>
              <a:buChar char="n"/>
            </a:pPr>
            <a:r>
              <a:rPr lang="en-US" altLang="zh-CN" sz="1000" dirty="0">
                <a:latin typeface="Arial" pitchFamily="34" charset="0"/>
                <a:ea typeface="微软雅黑" pitchFamily="34" charset="-122"/>
                <a:cs typeface="Arial" pitchFamily="34" charset="0"/>
              </a:rPr>
              <a:t>  OFL button: Press the OFL button to switch traffic to the other SFUs to ensure uninterrupted traffic forwarding. </a:t>
            </a:r>
          </a:p>
          <a:p>
            <a:pPr marL="355600" lvl="1" indent="101600" defTabSz="585788">
              <a:buClr>
                <a:srgbClr val="C00000"/>
              </a:buClr>
              <a:buSzPct val="60000"/>
              <a:buFont typeface="Wingdings" pitchFamily="2" charset="2"/>
              <a:buChar char="n"/>
            </a:pP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Dual control channels: The system automatically detects faults and performs failover.</a:t>
            </a:r>
            <a:endParaRPr lang="zh-CN" altLang="en-US" sz="1000" dirty="0">
              <a:latin typeface="Arial" pitchFamily="34" charset="0"/>
              <a:ea typeface="微软雅黑" pitchFamily="34" charset="-122"/>
              <a:cs typeface="Arial" pitchFamily="34" charset="0"/>
            </a:endParaRPr>
          </a:p>
        </p:txBody>
      </p:sp>
      <p:sp>
        <p:nvSpPr>
          <p:cNvPr id="71" name="矩形 70"/>
          <p:cNvSpPr/>
          <p:nvPr/>
        </p:nvSpPr>
        <p:spPr>
          <a:xfrm>
            <a:off x="5087938" y="3159125"/>
            <a:ext cx="415925" cy="254000"/>
          </a:xfrm>
          <a:prstGeom prst="rect">
            <a:avLst/>
          </a:prstGeom>
        </p:spPr>
        <p:txBody>
          <a:bodyPr>
            <a:spAutoFit/>
          </a:bodyPr>
          <a:lstStyle/>
          <a:p>
            <a:pPr>
              <a:defRPr/>
            </a:pPr>
            <a:r>
              <a:rPr lang="zh-CN" altLang="en-US" sz="1050" dirty="0">
                <a:solidFill>
                  <a:srgbClr val="C00000"/>
                </a:solidFill>
                <a:latin typeface="Arial"/>
              </a:rPr>
              <a:t>★</a:t>
            </a:r>
          </a:p>
        </p:txBody>
      </p:sp>
      <p:sp>
        <p:nvSpPr>
          <p:cNvPr id="44073" name="TextBox 71"/>
          <p:cNvSpPr txBox="1">
            <a:spLocks noChangeArrowheads="1"/>
          </p:cNvSpPr>
          <p:nvPr/>
        </p:nvSpPr>
        <p:spPr bwMode="auto">
          <a:xfrm>
            <a:off x="4792663" y="3052763"/>
            <a:ext cx="4027487" cy="400050"/>
          </a:xfrm>
          <a:prstGeom prst="rect">
            <a:avLst/>
          </a:prstGeom>
          <a:noFill/>
          <a:ln w="9525">
            <a:noFill/>
            <a:miter lim="800000"/>
            <a:headEnd/>
            <a:tailEnd/>
          </a:ln>
        </p:spPr>
        <p:txBody>
          <a:bodyPr>
            <a:spAutoFit/>
          </a:bodyPr>
          <a:lstStyle/>
          <a:p>
            <a:pPr marL="355600" lvl="1" indent="101600" defTabSz="585788">
              <a:lnSpc>
                <a:spcPct val="200000"/>
              </a:lnSpc>
              <a:buClr>
                <a:srgbClr val="990000"/>
              </a:buClr>
              <a:buSzPct val="60000"/>
            </a:pPr>
            <a:r>
              <a:rPr lang="en-US" altLang="zh-CN" sz="1000" dirty="0">
                <a:latin typeface="Arial" pitchFamily="34" charset="0"/>
                <a:ea typeface="微软雅黑" pitchFamily="34" charset="-122"/>
              </a:rPr>
              <a:t> Note: S12712 does not support SFUC.</a:t>
            </a:r>
            <a:endParaRPr lang="en-US" altLang="zh-CN" sz="1000" dirty="0">
              <a:latin typeface="Arial" pitchFamily="34" charset="0"/>
              <a:ea typeface="微软雅黑" pitchFamily="34" charset="-122"/>
              <a:cs typeface="Arial" pitchFamily="34" charset="0"/>
            </a:endParaRPr>
          </a:p>
        </p:txBody>
      </p:sp>
      <p:sp>
        <p:nvSpPr>
          <p:cNvPr id="73" name="矩形 72"/>
          <p:cNvSpPr/>
          <p:nvPr/>
        </p:nvSpPr>
        <p:spPr>
          <a:xfrm>
            <a:off x="5087938" y="2859088"/>
            <a:ext cx="415925" cy="254000"/>
          </a:xfrm>
          <a:prstGeom prst="rect">
            <a:avLst/>
          </a:prstGeom>
        </p:spPr>
        <p:txBody>
          <a:bodyPr>
            <a:spAutoFit/>
          </a:bodyPr>
          <a:lstStyle/>
          <a:p>
            <a:pPr>
              <a:defRPr/>
            </a:pPr>
            <a:r>
              <a:rPr lang="zh-CN" altLang="en-US" sz="1050" dirty="0">
                <a:solidFill>
                  <a:srgbClr val="C00000"/>
                </a:solidFill>
                <a:latin typeface="Arial"/>
              </a:rPr>
              <a:t>★</a:t>
            </a:r>
          </a:p>
        </p:txBody>
      </p:sp>
      <p:sp>
        <p:nvSpPr>
          <p:cNvPr id="44075" name="TextBox 73"/>
          <p:cNvSpPr txBox="1">
            <a:spLocks noChangeArrowheads="1"/>
          </p:cNvSpPr>
          <p:nvPr/>
        </p:nvSpPr>
        <p:spPr bwMode="auto">
          <a:xfrm>
            <a:off x="4913313" y="2825750"/>
            <a:ext cx="3721100" cy="400050"/>
          </a:xfrm>
          <a:prstGeom prst="rect">
            <a:avLst/>
          </a:prstGeom>
          <a:noFill/>
          <a:ln w="9525">
            <a:noFill/>
            <a:miter lim="800000"/>
            <a:headEnd/>
            <a:tailEnd/>
          </a:ln>
        </p:spPr>
        <p:txBody>
          <a:bodyPr>
            <a:spAutoFit/>
          </a:bodyPr>
          <a:lstStyle/>
          <a:p>
            <a:pPr marL="355600" lvl="1" defTabSz="585788">
              <a:buClr>
                <a:srgbClr val="990000"/>
              </a:buClr>
              <a:buSzPct val="60000"/>
            </a:pPr>
            <a:r>
              <a:rPr lang="en-US" altLang="zh-CN" sz="1000" dirty="0">
                <a:latin typeface="Arial" pitchFamily="34" charset="0"/>
                <a:ea typeface="微软雅黑" pitchFamily="34" charset="-122"/>
              </a:rPr>
              <a:t>Note: When SFUA cards are fully configured on an S12708,  a golden bandwidth of 480 </a:t>
            </a:r>
            <a:r>
              <a:rPr lang="en-US" altLang="zh-CN" sz="1000" dirty="0" err="1">
                <a:latin typeface="Arial" pitchFamily="34" charset="0"/>
                <a:ea typeface="微软雅黑" pitchFamily="34" charset="-122"/>
              </a:rPr>
              <a:t>Gbps</a:t>
            </a:r>
            <a:r>
              <a:rPr lang="en-US" altLang="zh-CN" sz="1000" dirty="0">
                <a:latin typeface="Arial" pitchFamily="34" charset="0"/>
                <a:ea typeface="微软雅黑" pitchFamily="34" charset="-122"/>
              </a:rPr>
              <a:t> is delivered.</a:t>
            </a:r>
          </a:p>
        </p:txBody>
      </p:sp>
      <p:grpSp>
        <p:nvGrpSpPr>
          <p:cNvPr id="44076" name="组合 57"/>
          <p:cNvGrpSpPr>
            <a:grpSpLocks/>
          </p:cNvGrpSpPr>
          <p:nvPr/>
        </p:nvGrpSpPr>
        <p:grpSpPr bwMode="auto">
          <a:xfrm>
            <a:off x="403225" y="4362450"/>
            <a:ext cx="8435975" cy="598488"/>
            <a:chOff x="762000" y="3810002"/>
            <a:chExt cx="7823199" cy="1072985"/>
          </a:xfrm>
        </p:grpSpPr>
        <p:sp>
          <p:nvSpPr>
            <p:cNvPr id="76" name="Rectangle 5"/>
            <p:cNvSpPr>
              <a:spLocks noChangeArrowheads="1"/>
            </p:cNvSpPr>
            <p:nvPr/>
          </p:nvSpPr>
          <p:spPr bwMode="auto">
            <a:xfrm>
              <a:off x="762000" y="3810002"/>
              <a:ext cx="7823199" cy="107298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77" name="Text Box 4"/>
            <p:cNvSpPr txBox="1">
              <a:spLocks noChangeArrowheads="1"/>
            </p:cNvSpPr>
            <p:nvPr/>
          </p:nvSpPr>
          <p:spPr bwMode="gray">
            <a:xfrm>
              <a:off x="797332" y="3827079"/>
              <a:ext cx="7767256" cy="953448"/>
            </a:xfrm>
            <a:prstGeom prst="rect">
              <a:avLst/>
            </a:prstGeom>
            <a:noFill/>
            <a:ln w="9525" algn="ctr">
              <a:noFill/>
              <a:miter lim="800000"/>
              <a:headEnd/>
              <a:tailEnd/>
            </a:ln>
          </p:spPr>
          <p:txBody>
            <a:bodyPr lIns="0" tIns="28612" rIns="57105" bIns="28612">
              <a:spAutoFit/>
            </a:bodyPr>
            <a:lstStyle/>
            <a:p>
              <a:pPr marL="180000" lvl="1" indent="-53564" defTabSz="586822">
                <a:lnSpc>
                  <a:spcPct val="110000"/>
                </a:lnSpc>
                <a:buSzPct val="60000"/>
                <a:defRPr/>
              </a:pPr>
              <a:r>
                <a:rPr lang="en-US" altLang="zh-CN" sz="1000" b="1" dirty="0">
                  <a:solidFill>
                    <a:srgbClr val="C00000"/>
                  </a:solidFill>
                  <a:latin typeface="Arial" pitchFamily="34" charset="0"/>
                  <a:ea typeface="微软雅黑" pitchFamily="34" charset="-122"/>
                  <a:cs typeface="Arial" pitchFamily="34" charset="0"/>
                </a:rPr>
                <a:t>Configuration tips: </a:t>
              </a:r>
            </a:p>
            <a:p>
              <a:pPr marL="355036" lvl="1" indent="-228600" defTabSz="586822">
                <a:lnSpc>
                  <a:spcPct val="110000"/>
                </a:lnSpc>
                <a:buSzPct val="60000"/>
                <a:buFontTx/>
                <a:buAutoNum type="arabicPeriod"/>
                <a:defRPr/>
              </a:pPr>
              <a:r>
                <a:rPr lang="en-US" altLang="zh-CN" sz="900" dirty="0">
                  <a:latin typeface="Arial"/>
                  <a:ea typeface="微软雅黑" pitchFamily="34" charset="-122"/>
                  <a:cs typeface="Arial" pitchFamily="34" charset="0"/>
                </a:rPr>
                <a:t>S12708 supports SFUA, SFUC, and SFUD. S12712 supports SFUA and SFUD. The SFUs of different types cannot be installed on the same chassis.</a:t>
              </a:r>
            </a:p>
            <a:p>
              <a:pPr marL="355036" lvl="1" indent="-228600" defTabSz="586822">
                <a:lnSpc>
                  <a:spcPct val="110000"/>
                </a:lnSpc>
                <a:buSzPct val="60000"/>
                <a:buFontTx/>
                <a:buAutoNum type="arabicPeriod"/>
                <a:defRPr/>
              </a:pPr>
              <a:r>
                <a:rPr lang="en-US" altLang="zh-CN" sz="900" dirty="0">
                  <a:latin typeface="Arial"/>
                  <a:ea typeface="微软雅黑" pitchFamily="34" charset="-122"/>
                  <a:cs typeface="Arial" pitchFamily="34" charset="0"/>
                </a:rPr>
                <a:t>Each chassis can have at least one SFU and at most four SFUs installed.</a:t>
              </a:r>
            </a:p>
          </p:txBody>
        </p:sp>
      </p:grpSp>
      <p:grpSp>
        <p:nvGrpSpPr>
          <p:cNvPr id="44077" name="组合 43"/>
          <p:cNvGrpSpPr>
            <a:grpSpLocks/>
          </p:cNvGrpSpPr>
          <p:nvPr/>
        </p:nvGrpSpPr>
        <p:grpSpPr bwMode="auto">
          <a:xfrm>
            <a:off x="3267075" y="0"/>
            <a:ext cx="5559425" cy="266700"/>
            <a:chOff x="3267075" y="0"/>
            <a:chExt cx="5560029" cy="266700"/>
          </a:xfrm>
        </p:grpSpPr>
        <p:sp>
          <p:nvSpPr>
            <p:cNvPr id="45" name="剪去单角的矩形 44"/>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6" name="剪去单角的矩形 45"/>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78" name="剪去单角的矩形 77"/>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79" name="剪去单角的矩形 78"/>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80" name="剪去单角的矩形 79"/>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81" name="剪去单角的矩形 80"/>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82" name="剪去单角的矩形 81"/>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bwMode="auto">
          <a:xfrm>
            <a:off x="609600" y="254000"/>
            <a:ext cx="8228013" cy="374650"/>
          </a:xfrm>
          <a:noFill/>
          <a:ln>
            <a:miter lim="800000"/>
            <a:headEnd/>
            <a:tailEnd/>
          </a:ln>
        </p:spPr>
        <p:txBody>
          <a:bodyPr vert="horz" wrap="square" numCol="1" anchor="t" anchorCtr="0" compatLnSpc="1">
            <a:prstTxWarp prst="textNoShape">
              <a:avLst/>
            </a:prstTxWarp>
          </a:bodyPr>
          <a:lstStyle/>
          <a:p>
            <a:r>
              <a:rPr lang="en-US" altLang="zh-CN" sz="2000" dirty="0" smtClean="0">
                <a:latin typeface="Arial" pitchFamily="34" charset="0"/>
              </a:rPr>
              <a:t>Independent CMU Provides Uniform and Dynamic Monitoring</a:t>
            </a:r>
            <a:endParaRPr lang="zh-CN" altLang="en-US" dirty="0" smtClean="0">
              <a:latin typeface="Arial" pitchFamily="34" charset="0"/>
            </a:endParaRPr>
          </a:p>
        </p:txBody>
      </p:sp>
      <p:sp>
        <p:nvSpPr>
          <p:cNvPr id="133" name="TextBox 132"/>
          <p:cNvSpPr txBox="1"/>
          <p:nvPr/>
        </p:nvSpPr>
        <p:spPr>
          <a:xfrm>
            <a:off x="415636" y="720408"/>
            <a:ext cx="4169497" cy="32400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CMU</a:t>
            </a:r>
          </a:p>
        </p:txBody>
      </p:sp>
      <p:sp>
        <p:nvSpPr>
          <p:cNvPr id="134" name="TextBox 133"/>
          <p:cNvSpPr txBox="1"/>
          <p:nvPr/>
        </p:nvSpPr>
        <p:spPr bwMode="auto">
          <a:xfrm>
            <a:off x="403225" y="727075"/>
            <a:ext cx="4173577" cy="3578225"/>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b="1" dirty="0">
              <a:solidFill>
                <a:srgbClr val="FFFFFF"/>
              </a:solidFill>
              <a:latin typeface="Arial"/>
              <a:ea typeface="微软雅黑" pitchFamily="34" charset="-122"/>
            </a:endParaRPr>
          </a:p>
        </p:txBody>
      </p:sp>
      <p:sp>
        <p:nvSpPr>
          <p:cNvPr id="1034" name="Oval 2"/>
          <p:cNvSpPr>
            <a:spLocks noChangeArrowheads="1"/>
          </p:cNvSpPr>
          <p:nvPr/>
        </p:nvSpPr>
        <p:spPr bwMode="gray">
          <a:xfrm>
            <a:off x="1049338" y="1470025"/>
            <a:ext cx="2925762" cy="2501900"/>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p:spPr>
        <p:txBody>
          <a:bodyPr wrap="none" anchor="ctr"/>
          <a:lstStyle/>
          <a:p>
            <a:endParaRPr lang="zh-CN" altLang="en-US">
              <a:latin typeface="Arial" pitchFamily="34" charset="0"/>
            </a:endParaRPr>
          </a:p>
        </p:txBody>
      </p:sp>
      <p:sp>
        <p:nvSpPr>
          <p:cNvPr id="1035" name="Oval 3"/>
          <p:cNvSpPr>
            <a:spLocks noChangeArrowheads="1"/>
          </p:cNvSpPr>
          <p:nvPr/>
        </p:nvSpPr>
        <p:spPr bwMode="gray">
          <a:xfrm>
            <a:off x="1485900" y="1811338"/>
            <a:ext cx="2152650" cy="1765300"/>
          </a:xfrm>
          <a:prstGeom prst="ellipse">
            <a:avLst/>
          </a:prstGeom>
          <a:gradFill rotWithShape="1">
            <a:gsLst>
              <a:gs pos="0">
                <a:srgbClr val="A1A1A1"/>
              </a:gs>
              <a:gs pos="50000">
                <a:srgbClr val="FFFFFF"/>
              </a:gs>
              <a:gs pos="100000">
                <a:srgbClr val="A1A1A1"/>
              </a:gs>
            </a:gsLst>
            <a:lin ang="2700000" scaled="1"/>
          </a:gradFill>
          <a:ln w="9525">
            <a:noFill/>
            <a:round/>
            <a:headEnd/>
            <a:tailEnd/>
          </a:ln>
          <a:effectLst>
            <a:prstShdw prst="shdw17" dist="17961" dir="2700000">
              <a:srgbClr val="999999"/>
            </a:prstShdw>
          </a:effectLst>
        </p:spPr>
        <p:txBody>
          <a:bodyPr wrap="none" anchor="ctr"/>
          <a:lstStyle/>
          <a:p>
            <a:endParaRPr lang="zh-CN" altLang="en-US">
              <a:latin typeface="Arial" pitchFamily="34" charset="0"/>
            </a:endParaRPr>
          </a:p>
        </p:txBody>
      </p:sp>
      <p:sp>
        <p:nvSpPr>
          <p:cNvPr id="1036" name="Oval 8"/>
          <p:cNvSpPr>
            <a:spLocks noChangeArrowheads="1"/>
          </p:cNvSpPr>
          <p:nvPr/>
        </p:nvSpPr>
        <p:spPr bwMode="black">
          <a:xfrm>
            <a:off x="792163" y="1266825"/>
            <a:ext cx="3411537" cy="2895600"/>
          </a:xfrm>
          <a:prstGeom prst="ellipse">
            <a:avLst/>
          </a:prstGeom>
          <a:noFill/>
          <a:ln w="38100">
            <a:solidFill>
              <a:srgbClr val="C00000"/>
            </a:solidFill>
            <a:round/>
            <a:headEnd/>
            <a:tailEnd/>
          </a:ln>
        </p:spPr>
        <p:txBody>
          <a:bodyPr wrap="none" anchor="ctr"/>
          <a:lstStyle/>
          <a:p>
            <a:endParaRPr lang="zh-CN" altLang="en-US">
              <a:latin typeface="Arial" pitchFamily="34" charset="0"/>
            </a:endParaRPr>
          </a:p>
        </p:txBody>
      </p:sp>
      <p:pic>
        <p:nvPicPr>
          <p:cNvPr id="1037" name="Picture 36" descr="component-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50900" y="2168525"/>
            <a:ext cx="3192463" cy="1238250"/>
          </a:xfrm>
          <a:prstGeom prst="rect">
            <a:avLst/>
          </a:prstGeom>
          <a:noFill/>
          <a:ln w="9525">
            <a:noFill/>
            <a:miter lim="800000"/>
            <a:headEnd/>
            <a:tailEnd/>
          </a:ln>
        </p:spPr>
      </p:pic>
      <p:sp>
        <p:nvSpPr>
          <p:cNvPr id="1038" name="Text Box 29"/>
          <p:cNvSpPr txBox="1">
            <a:spLocks noChangeArrowheads="1"/>
          </p:cNvSpPr>
          <p:nvPr/>
        </p:nvSpPr>
        <p:spPr bwMode="auto">
          <a:xfrm>
            <a:off x="4800600" y="3546475"/>
            <a:ext cx="4121150" cy="750888"/>
          </a:xfrm>
          <a:prstGeom prst="rect">
            <a:avLst/>
          </a:prstGeom>
          <a:noFill/>
          <a:ln w="9525" algn="ctr">
            <a:noFill/>
            <a:miter lim="800000"/>
            <a:headEnd/>
            <a:tailEnd/>
          </a:ln>
        </p:spPr>
        <p:txBody>
          <a:bodyPr lIns="90120" tIns="45062" rIns="90120" bIns="45062">
            <a:spAutoFit/>
          </a:bodyPr>
          <a:lstStyle/>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Controls power of LPUs</a:t>
            </a:r>
            <a:endParaRPr lang="zh-CN" altLang="en-US" sz="1100" dirty="0">
              <a:latin typeface="Arial" pitchFamily="34" charset="0"/>
              <a:ea typeface="微软雅黑" pitchFamily="34" charset="-122"/>
              <a:cs typeface="Arial" pitchFamily="34" charset="0"/>
            </a:endParaRPr>
          </a:p>
          <a:p>
            <a:pPr eaLnBrk="0" hangingPunct="0">
              <a:lnSpc>
                <a:spcPct val="130000"/>
              </a:lnSpc>
              <a:buClr>
                <a:srgbClr val="C00000"/>
              </a:buClr>
              <a:buFont typeface="Wingdings" pitchFamily="2" charset="2"/>
              <a:buChar char="n"/>
            </a:pPr>
            <a:r>
              <a:rPr lang="zh-CN" altLang="en-US" sz="1100" dirty="0">
                <a:latin typeface="Arial" pitchFamily="34" charset="0"/>
                <a:ea typeface="微软雅黑" pitchFamily="34" charset="-122"/>
                <a:cs typeface="Arial" pitchFamily="34" charset="0"/>
              </a:rPr>
              <a:t>  </a:t>
            </a:r>
            <a:r>
              <a:rPr lang="en-US" altLang="zh-CN" sz="1100" dirty="0">
                <a:latin typeface="Arial" pitchFamily="34" charset="0"/>
                <a:ea typeface="微软雅黑" pitchFamily="34" charset="-122"/>
                <a:cs typeface="Arial" pitchFamily="34" charset="0"/>
              </a:rPr>
              <a:t>Controls fan speed based on areas, to reduce noise and power consumption</a:t>
            </a:r>
          </a:p>
        </p:txBody>
      </p:sp>
      <p:sp>
        <p:nvSpPr>
          <p:cNvPr id="1039" name="Text Box 30"/>
          <p:cNvSpPr txBox="1">
            <a:spLocks noChangeArrowheads="1"/>
          </p:cNvSpPr>
          <p:nvPr/>
        </p:nvSpPr>
        <p:spPr bwMode="auto">
          <a:xfrm>
            <a:off x="4800600" y="1274763"/>
            <a:ext cx="2967038" cy="530225"/>
          </a:xfrm>
          <a:prstGeom prst="rect">
            <a:avLst/>
          </a:prstGeom>
          <a:noFill/>
          <a:ln w="9525" algn="ctr">
            <a:noFill/>
            <a:miter lim="800000"/>
            <a:headEnd/>
            <a:tailEnd/>
          </a:ln>
        </p:spPr>
        <p:txBody>
          <a:bodyPr lIns="90120" tIns="45062" rIns="90120" bIns="45062">
            <a:spAutoFit/>
          </a:bodyPr>
          <a:lstStyle/>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Detects voltage and temperature of LPUs</a:t>
            </a:r>
          </a:p>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Detects faults in LPU clock</a:t>
            </a:r>
          </a:p>
        </p:txBody>
      </p:sp>
      <p:sp>
        <p:nvSpPr>
          <p:cNvPr id="1040" name="Text Box 31"/>
          <p:cNvSpPr txBox="1">
            <a:spLocks noChangeArrowheads="1"/>
          </p:cNvSpPr>
          <p:nvPr/>
        </p:nvSpPr>
        <p:spPr bwMode="auto">
          <a:xfrm>
            <a:off x="4800600" y="2524125"/>
            <a:ext cx="4113213" cy="752475"/>
          </a:xfrm>
          <a:prstGeom prst="rect">
            <a:avLst/>
          </a:prstGeom>
          <a:noFill/>
          <a:ln w="9525" algn="ctr">
            <a:noFill/>
            <a:miter lim="800000"/>
            <a:headEnd/>
            <a:tailEnd/>
          </a:ln>
        </p:spPr>
        <p:txBody>
          <a:bodyPr lIns="90120" tIns="45062" rIns="90120" bIns="45062">
            <a:spAutoFit/>
          </a:bodyPr>
          <a:lstStyle/>
          <a:p>
            <a:pPr eaLnBrk="0" hangingPunct="0">
              <a:lnSpc>
                <a:spcPct val="130000"/>
              </a:lnSpc>
              <a:buClr>
                <a:srgbClr val="C00000"/>
              </a:buClr>
            </a:pPr>
            <a:endParaRPr lang="zh-CN" altLang="en-US" sz="1100" dirty="0">
              <a:latin typeface="Arial" pitchFamily="34" charset="0"/>
              <a:ea typeface="微软雅黑" pitchFamily="34" charset="-122"/>
              <a:cs typeface="Arial" pitchFamily="34" charset="0"/>
            </a:endParaRPr>
          </a:p>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Records power-on time of LPUs</a:t>
            </a:r>
          </a:p>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Monitors service plane environment changes independently</a:t>
            </a:r>
          </a:p>
        </p:txBody>
      </p:sp>
      <p:sp>
        <p:nvSpPr>
          <p:cNvPr id="1041" name="Text Box 32"/>
          <p:cNvSpPr txBox="1">
            <a:spLocks noChangeArrowheads="1"/>
          </p:cNvSpPr>
          <p:nvPr/>
        </p:nvSpPr>
        <p:spPr bwMode="auto">
          <a:xfrm>
            <a:off x="4800600" y="1992313"/>
            <a:ext cx="2335213" cy="530225"/>
          </a:xfrm>
          <a:prstGeom prst="rect">
            <a:avLst/>
          </a:prstGeom>
          <a:noFill/>
          <a:ln w="9525" algn="ctr">
            <a:noFill/>
            <a:miter lim="800000"/>
            <a:headEnd/>
            <a:tailEnd/>
          </a:ln>
        </p:spPr>
        <p:txBody>
          <a:bodyPr lIns="90120" tIns="45062" rIns="90120" bIns="45062">
            <a:spAutoFit/>
          </a:bodyPr>
          <a:lstStyle/>
          <a:p>
            <a:pPr eaLnBrk="0" hangingPunct="0">
              <a:lnSpc>
                <a:spcPct val="130000"/>
              </a:lnSpc>
              <a:buClr>
                <a:srgbClr val="C00000"/>
              </a:buClr>
              <a:buFont typeface="Wingdings" pitchFamily="2" charset="2"/>
              <a:buChar char="n"/>
            </a:pPr>
            <a:r>
              <a:rPr lang="zh-CN" altLang="en-US" sz="1100" dirty="0">
                <a:latin typeface="Arial" pitchFamily="34" charset="0"/>
                <a:ea typeface="微软雅黑" pitchFamily="34" charset="-122"/>
                <a:cs typeface="Arial" pitchFamily="34" charset="0"/>
              </a:rPr>
              <a:t> </a:t>
            </a:r>
            <a:r>
              <a:rPr lang="en-US" altLang="zh-CN" sz="1100" dirty="0">
                <a:latin typeface="Arial" pitchFamily="34" charset="0"/>
                <a:ea typeface="微软雅黑" pitchFamily="34" charset="-122"/>
                <a:cs typeface="Arial" pitchFamily="34" charset="0"/>
              </a:rPr>
              <a:t>Manages component status</a:t>
            </a:r>
            <a:endParaRPr lang="zh-CN" altLang="en-US" sz="1100" dirty="0">
              <a:latin typeface="Arial" pitchFamily="34" charset="0"/>
              <a:ea typeface="微软雅黑" pitchFamily="34" charset="-122"/>
              <a:cs typeface="Arial" pitchFamily="34" charset="0"/>
            </a:endParaRPr>
          </a:p>
          <a:p>
            <a:pPr eaLnBrk="0" hangingPunct="0">
              <a:lnSpc>
                <a:spcPct val="130000"/>
              </a:lnSpc>
              <a:buClr>
                <a:srgbClr val="C00000"/>
              </a:buClr>
              <a:buFont typeface="Wingdings" pitchFamily="2" charset="2"/>
              <a:buChar char="n"/>
            </a:pPr>
            <a:r>
              <a:rPr lang="en-US" altLang="zh-CN" sz="1100" dirty="0">
                <a:latin typeface="Arial" pitchFamily="34" charset="0"/>
                <a:ea typeface="微软雅黑" pitchFamily="34" charset="-122"/>
                <a:cs typeface="Arial" pitchFamily="34" charset="0"/>
              </a:rPr>
              <a:t> Manages component types</a:t>
            </a:r>
          </a:p>
        </p:txBody>
      </p:sp>
      <p:sp>
        <p:nvSpPr>
          <p:cNvPr id="1042" name="Rectangle 6"/>
          <p:cNvSpPr>
            <a:spLocks noChangeArrowheads="1"/>
          </p:cNvSpPr>
          <p:nvPr/>
        </p:nvSpPr>
        <p:spPr bwMode="white">
          <a:xfrm>
            <a:off x="4800600" y="1789113"/>
            <a:ext cx="2435225" cy="276225"/>
          </a:xfrm>
          <a:prstGeom prst="rect">
            <a:avLst/>
          </a:prstGeom>
          <a:noFill/>
          <a:ln w="9525" algn="ctr">
            <a:noFill/>
            <a:miter lim="800000"/>
            <a:headEnd/>
            <a:tailEnd/>
          </a:ln>
        </p:spPr>
        <p:txBody>
          <a:bodyPr lIns="90120" tIns="45062" rIns="90120" bIns="45062">
            <a:spAutoFit/>
          </a:bodyPr>
          <a:lstStyle/>
          <a:p>
            <a:r>
              <a:rPr lang="en-US" altLang="zh-CN" sz="1200" b="1" dirty="0">
                <a:solidFill>
                  <a:srgbClr val="C00000"/>
                </a:solidFill>
                <a:latin typeface="Arial" pitchFamily="34" charset="0"/>
                <a:ea typeface="微软雅黑" pitchFamily="34" charset="-122"/>
                <a:cs typeface="Arial" pitchFamily="34" charset="0"/>
              </a:rPr>
              <a:t>Assets management</a:t>
            </a:r>
          </a:p>
        </p:txBody>
      </p:sp>
      <p:sp>
        <p:nvSpPr>
          <p:cNvPr id="1043" name="Rectangle 15"/>
          <p:cNvSpPr>
            <a:spLocks noChangeArrowheads="1"/>
          </p:cNvSpPr>
          <p:nvPr/>
        </p:nvSpPr>
        <p:spPr bwMode="white">
          <a:xfrm>
            <a:off x="4800600" y="3300413"/>
            <a:ext cx="2205038" cy="274637"/>
          </a:xfrm>
          <a:prstGeom prst="rect">
            <a:avLst/>
          </a:prstGeom>
          <a:noFill/>
          <a:ln w="9525" algn="ctr">
            <a:noFill/>
            <a:miter lim="800000"/>
            <a:headEnd/>
            <a:tailEnd/>
          </a:ln>
        </p:spPr>
        <p:txBody>
          <a:bodyPr lIns="90120" tIns="45062" rIns="90120" bIns="45062">
            <a:spAutoFit/>
          </a:bodyPr>
          <a:lstStyle/>
          <a:p>
            <a:r>
              <a:rPr lang="en-US" altLang="zh-CN" sz="1200" b="1" dirty="0">
                <a:solidFill>
                  <a:srgbClr val="C00000"/>
                </a:solidFill>
                <a:latin typeface="Arial" pitchFamily="34" charset="0"/>
                <a:ea typeface="微软雅黑" pitchFamily="34" charset="-122"/>
                <a:cs typeface="Arial" pitchFamily="34" charset="0"/>
              </a:rPr>
              <a:t>Dynamic power control</a:t>
            </a:r>
          </a:p>
        </p:txBody>
      </p:sp>
      <p:sp>
        <p:nvSpPr>
          <p:cNvPr id="1044" name="Rectangle 19"/>
          <p:cNvSpPr>
            <a:spLocks noChangeArrowheads="1"/>
          </p:cNvSpPr>
          <p:nvPr/>
        </p:nvSpPr>
        <p:spPr bwMode="white">
          <a:xfrm>
            <a:off x="4800600" y="2571750"/>
            <a:ext cx="2911475" cy="276225"/>
          </a:xfrm>
          <a:prstGeom prst="rect">
            <a:avLst/>
          </a:prstGeom>
          <a:noFill/>
          <a:ln w="9525" algn="ctr">
            <a:noFill/>
            <a:miter lim="800000"/>
            <a:headEnd/>
            <a:tailEnd/>
          </a:ln>
        </p:spPr>
        <p:txBody>
          <a:bodyPr lIns="90120" tIns="45062" rIns="90120" bIns="45062">
            <a:spAutoFit/>
          </a:bodyPr>
          <a:lstStyle/>
          <a:p>
            <a:r>
              <a:rPr lang="en-US" altLang="zh-CN" sz="1200" b="1" dirty="0">
                <a:solidFill>
                  <a:srgbClr val="C00000"/>
                </a:solidFill>
                <a:latin typeface="Arial" pitchFamily="34" charset="0"/>
                <a:ea typeface="微软雅黑" pitchFamily="34" charset="-122"/>
                <a:cs typeface="Arial" pitchFamily="34" charset="0"/>
              </a:rPr>
              <a:t>Independent service monitoring</a:t>
            </a:r>
          </a:p>
        </p:txBody>
      </p:sp>
      <p:sp>
        <p:nvSpPr>
          <p:cNvPr id="1045" name="Rectangle 25"/>
          <p:cNvSpPr>
            <a:spLocks noChangeArrowheads="1"/>
          </p:cNvSpPr>
          <p:nvPr/>
        </p:nvSpPr>
        <p:spPr bwMode="white">
          <a:xfrm>
            <a:off x="4800600" y="1062038"/>
            <a:ext cx="3143250" cy="276225"/>
          </a:xfrm>
          <a:prstGeom prst="rect">
            <a:avLst/>
          </a:prstGeom>
          <a:noFill/>
          <a:ln w="9525" algn="ctr">
            <a:noFill/>
            <a:miter lim="800000"/>
            <a:headEnd/>
            <a:tailEnd/>
          </a:ln>
        </p:spPr>
        <p:txBody>
          <a:bodyPr lIns="90120" tIns="45062" rIns="90120" bIns="45062">
            <a:spAutoFit/>
          </a:bodyPr>
          <a:lstStyle/>
          <a:p>
            <a:r>
              <a:rPr lang="en-US" altLang="zh-CN" sz="1200" b="1" dirty="0">
                <a:solidFill>
                  <a:srgbClr val="C00000"/>
                </a:solidFill>
                <a:latin typeface="Arial" pitchFamily="34" charset="0"/>
                <a:ea typeface="微软雅黑" pitchFamily="34" charset="-122"/>
                <a:cs typeface="Arial" pitchFamily="34" charset="0"/>
              </a:rPr>
              <a:t>Intelligent diagnosis and location</a:t>
            </a:r>
          </a:p>
        </p:txBody>
      </p:sp>
      <p:sp>
        <p:nvSpPr>
          <p:cNvPr id="147" name="TextBox 146"/>
          <p:cNvSpPr txBox="1"/>
          <p:nvPr/>
        </p:nvSpPr>
        <p:spPr bwMode="auto">
          <a:xfrm>
            <a:off x="4673889" y="727075"/>
            <a:ext cx="4283075" cy="3578225"/>
          </a:xfrm>
          <a:prstGeom prst="rect">
            <a:avLst/>
          </a:prstGeom>
          <a:noFill/>
          <a:ln>
            <a:solidFill>
              <a:schemeClr val="accent1"/>
            </a:solidFill>
          </a:ln>
        </p:spPr>
        <p:style>
          <a:lnRef idx="0">
            <a:schemeClr val="accent3"/>
          </a:lnRef>
          <a:fillRef idx="3">
            <a:schemeClr val="accent3"/>
          </a:fillRef>
          <a:effectRef idx="3">
            <a:schemeClr val="accent3"/>
          </a:effectRef>
          <a:fontRef idx="minor">
            <a:schemeClr val="lt1"/>
          </a:fontRef>
        </p:style>
        <p:txBody>
          <a:bodyPr/>
          <a:lstStyle/>
          <a:p>
            <a:pPr>
              <a:buClr>
                <a:srgbClr val="CC9900"/>
              </a:buClr>
              <a:buFont typeface="Wingdings" pitchFamily="2" charset="2"/>
              <a:buChar char="n"/>
              <a:defRPr/>
            </a:pPr>
            <a:endParaRPr lang="en-US" altLang="zh-CN" dirty="0">
              <a:solidFill>
                <a:srgbClr val="FFFFFF"/>
              </a:solidFill>
              <a:latin typeface="Arial"/>
              <a:ea typeface="微软雅黑" pitchFamily="34" charset="-122"/>
            </a:endParaRPr>
          </a:p>
          <a:p>
            <a:pPr>
              <a:buClr>
                <a:srgbClr val="CC9900"/>
              </a:buClr>
              <a:defRPr/>
            </a:pPr>
            <a:endParaRPr lang="en-US" altLang="zh-CN" b="1" dirty="0">
              <a:solidFill>
                <a:srgbClr val="FFFFFF"/>
              </a:solidFill>
              <a:latin typeface="Arial"/>
              <a:ea typeface="微软雅黑" pitchFamily="34" charset="-122"/>
            </a:endParaRPr>
          </a:p>
        </p:txBody>
      </p:sp>
      <p:sp>
        <p:nvSpPr>
          <p:cNvPr id="148" name="TextBox 147"/>
          <p:cNvSpPr txBox="1"/>
          <p:nvPr/>
        </p:nvSpPr>
        <p:spPr>
          <a:xfrm>
            <a:off x="4662535" y="720408"/>
            <a:ext cx="4300395" cy="32400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685617">
              <a:defRPr/>
            </a:pPr>
            <a:r>
              <a:rPr lang="en-US" altLang="zh-CN" sz="1600" b="1" dirty="0">
                <a:solidFill>
                  <a:srgbClr val="FFFFFF"/>
                </a:solidFill>
                <a:latin typeface="Arial"/>
                <a:ea typeface="微软雅黑" pitchFamily="34" charset="-122"/>
                <a:cs typeface="Arial" pitchFamily="34" charset="0"/>
              </a:rPr>
              <a:t>Four Major Functions</a:t>
            </a:r>
          </a:p>
        </p:txBody>
      </p:sp>
      <p:grpSp>
        <p:nvGrpSpPr>
          <p:cNvPr id="1052" name="组合 57"/>
          <p:cNvGrpSpPr>
            <a:grpSpLocks/>
          </p:cNvGrpSpPr>
          <p:nvPr/>
        </p:nvGrpSpPr>
        <p:grpSpPr bwMode="auto">
          <a:xfrm>
            <a:off x="403225" y="4343400"/>
            <a:ext cx="8540750" cy="276225"/>
            <a:chOff x="762000" y="3912345"/>
            <a:chExt cx="7823199" cy="494661"/>
          </a:xfrm>
        </p:grpSpPr>
        <p:sp>
          <p:nvSpPr>
            <p:cNvPr id="150" name="Rectangle 5"/>
            <p:cNvSpPr>
              <a:spLocks noChangeArrowheads="1"/>
            </p:cNvSpPr>
            <p:nvPr/>
          </p:nvSpPr>
          <p:spPr bwMode="auto">
            <a:xfrm>
              <a:off x="762000" y="3912345"/>
              <a:ext cx="7823199" cy="494661"/>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51" name="Text Box 4"/>
            <p:cNvSpPr txBox="1">
              <a:spLocks noChangeArrowheads="1"/>
            </p:cNvSpPr>
            <p:nvPr/>
          </p:nvSpPr>
          <p:spPr bwMode="gray">
            <a:xfrm>
              <a:off x="796899" y="3963517"/>
              <a:ext cx="7767942" cy="420746"/>
            </a:xfrm>
            <a:prstGeom prst="rect">
              <a:avLst/>
            </a:prstGeom>
            <a:noFill/>
            <a:ln w="9525" algn="ctr">
              <a:noFill/>
              <a:miter lim="800000"/>
              <a:headEnd/>
              <a:tailEnd/>
            </a:ln>
          </p:spPr>
          <p:txBody>
            <a:bodyPr lIns="0" tIns="28612" rIns="57105" bIns="28612">
              <a:spAutoFit/>
            </a:bodyPr>
            <a:lstStyle/>
            <a:p>
              <a:pPr marL="180000" lvl="1" indent="-53564" defTabSz="586822">
                <a:lnSpc>
                  <a:spcPct val="110000"/>
                </a:lnSpc>
                <a:buSzPct val="60000"/>
                <a:defRPr/>
              </a:pPr>
              <a:r>
                <a:rPr lang="en-US" altLang="zh-CN" sz="1050" b="1" dirty="0">
                  <a:solidFill>
                    <a:srgbClr val="C00000"/>
                  </a:solidFill>
                  <a:latin typeface="Arial" pitchFamily="34" charset="0"/>
                  <a:ea typeface="微软雅黑" pitchFamily="34" charset="-122"/>
                  <a:cs typeface="Arial" pitchFamily="34" charset="0"/>
                </a:rPr>
                <a:t>Configuration tips: </a:t>
              </a:r>
              <a:r>
                <a:rPr lang="en-US" altLang="zh-CN" sz="1000" dirty="0">
                  <a:latin typeface="Arial"/>
                  <a:ea typeface="微软雅黑" pitchFamily="34" charset="-122"/>
                  <a:cs typeface="Arial" pitchFamily="34" charset="0"/>
                </a:rPr>
                <a:t>The chassis contains a CMU. A redundant CMU can be selected to improve system reliability.</a:t>
              </a:r>
              <a:r>
                <a:rPr lang="zh-CN" altLang="en-US" sz="1000" dirty="0">
                  <a:latin typeface="Arial"/>
                  <a:ea typeface="微软雅黑" pitchFamily="34" charset="-122"/>
                  <a:cs typeface="Arial" pitchFamily="34" charset="0"/>
                </a:rPr>
                <a:t> </a:t>
              </a:r>
              <a:endParaRPr lang="en-US" altLang="zh-CN" sz="1000" dirty="0">
                <a:latin typeface="Arial"/>
                <a:ea typeface="微软雅黑" pitchFamily="34" charset="-122"/>
                <a:cs typeface="Arial" pitchFamily="34" charset="0"/>
              </a:endParaRPr>
            </a:p>
          </p:txBody>
        </p:sp>
      </p:grpSp>
      <p:grpSp>
        <p:nvGrpSpPr>
          <p:cNvPr id="1053" name="组合 29"/>
          <p:cNvGrpSpPr>
            <a:grpSpLocks/>
          </p:cNvGrpSpPr>
          <p:nvPr/>
        </p:nvGrpSpPr>
        <p:grpSpPr bwMode="auto">
          <a:xfrm>
            <a:off x="3267075" y="0"/>
            <a:ext cx="5559425" cy="266700"/>
            <a:chOff x="3267075" y="0"/>
            <a:chExt cx="5560029" cy="266700"/>
          </a:xfrm>
        </p:grpSpPr>
        <p:sp>
          <p:nvSpPr>
            <p:cNvPr id="31" name="剪去单角的矩形 30"/>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32" name="剪去单角的矩形 31"/>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3" name="剪去单角的矩形 32"/>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4" name="剪去单角的矩形 33"/>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35" name="剪去单角的矩形 34"/>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36" name="剪去单角的矩形 35"/>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37" name="剪去单角的矩形 36"/>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
        <p:nvSpPr>
          <p:cNvPr id="1026" name="AutoShape 1"/>
          <p:cNvSpPr>
            <a:spLocks noChangeAspect="1" noChangeArrowheads="1"/>
          </p:cNvSpPr>
          <p:nvPr/>
        </p:nvSpPr>
        <p:spPr bwMode="auto">
          <a:xfrm>
            <a:off x="6162675" y="3668713"/>
            <a:ext cx="2411413" cy="873125"/>
          </a:xfrm>
          <a:prstGeom prst="rect">
            <a:avLst/>
          </a:prstGeom>
          <a:noFill/>
        </p:spPr>
        <p:txBody>
          <a:bodyPr/>
          <a:lstStyle/>
          <a:p>
            <a:endParaRPr lang="zh-CN" altLang="en-US"/>
          </a:p>
        </p:txBody>
      </p:sp>
    </p:spTree>
  </p:cSld>
  <p:clrMapOvr>
    <a:masterClrMapping/>
  </p:clrMapOvr>
  <p:transition advClick="0" advTm="800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sz="2800" dirty="0" smtClean="0">
                <a:latin typeface="Arial" pitchFamily="34" charset="0"/>
              </a:rPr>
              <a:t>Power Supply</a:t>
            </a:r>
            <a:endParaRPr lang="zh-CN" altLang="en-US" dirty="0" smtClean="0">
              <a:latin typeface="Arial" pitchFamily="34" charset="0"/>
            </a:endParaRPr>
          </a:p>
        </p:txBody>
      </p:sp>
      <p:graphicFrame>
        <p:nvGraphicFramePr>
          <p:cNvPr id="18" name="表格 17"/>
          <p:cNvGraphicFramePr>
            <a:graphicFrameLocks noGrp="1"/>
          </p:cNvGraphicFramePr>
          <p:nvPr/>
        </p:nvGraphicFramePr>
        <p:xfrm>
          <a:off x="371475" y="1190625"/>
          <a:ext cx="8477250" cy="2565625"/>
        </p:xfrm>
        <a:graphic>
          <a:graphicData uri="http://schemas.openxmlformats.org/drawingml/2006/table">
            <a:tbl>
              <a:tblPr/>
              <a:tblGrid>
                <a:gridCol w="830908"/>
                <a:gridCol w="2462533"/>
                <a:gridCol w="855879"/>
                <a:gridCol w="1214323"/>
                <a:gridCol w="841248"/>
                <a:gridCol w="2272359"/>
              </a:tblGrid>
              <a:tr h="158352">
                <a:tc rowSpan="2">
                  <a:txBody>
                    <a:bodyPr/>
                    <a:lstStyle/>
                    <a:p>
                      <a:pPr marL="0" indent="0" algn="ctr" defTabSz="913753" rtl="0" eaLnBrk="1" latinLnBrk="0" hangingPunct="1">
                        <a:lnSpc>
                          <a:spcPct val="100000"/>
                        </a:lnSpc>
                        <a:spcAft>
                          <a:spcPts val="0"/>
                        </a:spcAft>
                      </a:pPr>
                      <a:r>
                        <a:rPr lang="en-US" altLang="zh-CN" sz="800" b="1" kern="100" dirty="0" smtClean="0">
                          <a:solidFill>
                            <a:schemeClr val="tx1"/>
                          </a:solidFill>
                          <a:latin typeface="Arial"/>
                          <a:ea typeface="微软雅黑" pitchFamily="34" charset="-122"/>
                          <a:cs typeface="Times New Roman"/>
                        </a:rPr>
                        <a:t>Chassis Model</a:t>
                      </a:r>
                      <a:endParaRPr lang="zh-CN" altLang="en-US" sz="800" b="1" kern="100" dirty="0" smtClean="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rowSpan="2">
                  <a:txBody>
                    <a:bodyPr/>
                    <a:lstStyle/>
                    <a:p>
                      <a:pPr marL="0" indent="0" algn="ctr" defTabSz="913753" rtl="0" eaLnBrk="1" latinLnBrk="0" hangingPunct="1">
                        <a:lnSpc>
                          <a:spcPct val="100000"/>
                        </a:lnSpc>
                        <a:spcAft>
                          <a:spcPts val="0"/>
                        </a:spcAft>
                      </a:pPr>
                      <a:r>
                        <a:rPr lang="en-US" altLang="zh-CN" sz="800" b="1" kern="100" dirty="0" smtClean="0">
                          <a:solidFill>
                            <a:schemeClr val="tx1"/>
                          </a:solidFill>
                          <a:latin typeface="Arial"/>
                          <a:ea typeface="微软雅黑" pitchFamily="34" charset="-122"/>
                          <a:cs typeface="Times New Roman"/>
                        </a:rPr>
                        <a:t>Chassis Specifications</a:t>
                      </a:r>
                      <a:endParaRPr lang="zh-CN" altLang="en-US" sz="800" b="1" kern="100" dirty="0" smtClean="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4">
                  <a:txBody>
                    <a:bodyPr/>
                    <a:lstStyle/>
                    <a:p>
                      <a:pPr marL="0" indent="0" algn="ctr" defTabSz="913753" rtl="0" eaLnBrk="1" latinLnBrk="0" hangingPunct="1">
                        <a:lnSpc>
                          <a:spcPct val="100000"/>
                        </a:lnSpc>
                        <a:spcAft>
                          <a:spcPts val="0"/>
                        </a:spcAft>
                      </a:pPr>
                      <a:r>
                        <a:rPr lang="en-US" altLang="zh-CN" sz="1000" b="1" kern="100" dirty="0" smtClean="0">
                          <a:solidFill>
                            <a:schemeClr val="tx1"/>
                          </a:solidFill>
                          <a:latin typeface="Arial"/>
                          <a:ea typeface="微软雅黑" pitchFamily="34" charset="-122"/>
                          <a:cs typeface="Times New Roman"/>
                        </a:rPr>
                        <a:t>Power Configuration</a:t>
                      </a:r>
                      <a:endParaRPr lang="zh-CN" altLang="en-US" sz="1000" b="1" kern="100" dirty="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6705">
                <a:tc vMerge="1">
                  <a:txBody>
                    <a:bodyPr/>
                    <a:lstStyle/>
                    <a:p>
                      <a:endParaRPr lang="zh-CN" altLang="en-US"/>
                    </a:p>
                  </a:txBody>
                  <a:tcPr/>
                </a:tc>
                <a:tc vMerge="1">
                  <a:txBody>
                    <a:bodyPr/>
                    <a:lstStyle/>
                    <a:p>
                      <a:endParaRPr lang="zh-CN" altLang="en-US"/>
                    </a:p>
                  </a:txBody>
                  <a:tcPr/>
                </a:tc>
                <a:tc gridSpan="2">
                  <a:txBody>
                    <a:bodyPr/>
                    <a:lstStyle/>
                    <a:p>
                      <a:pPr marL="0" indent="0" algn="ctr" defTabSz="913753" rtl="0" eaLnBrk="1" latinLnBrk="0" hangingPunct="1">
                        <a:lnSpc>
                          <a:spcPct val="100000"/>
                        </a:lnSpc>
                        <a:spcAft>
                          <a:spcPts val="0"/>
                        </a:spcAft>
                      </a:pPr>
                      <a:r>
                        <a:rPr lang="en-US" altLang="zh-CN" sz="800" b="1" kern="100" dirty="0" smtClean="0">
                          <a:solidFill>
                            <a:schemeClr val="tx1"/>
                          </a:solidFill>
                          <a:latin typeface="Arial"/>
                          <a:ea typeface="微软雅黑" pitchFamily="34" charset="-122"/>
                          <a:cs typeface="Times New Roman"/>
                        </a:rPr>
                        <a:t>Maximum Output Power</a:t>
                      </a:r>
                      <a:r>
                        <a:rPr lang="en-US" altLang="zh-CN" sz="800" b="1" kern="100" baseline="0" dirty="0" smtClean="0">
                          <a:solidFill>
                            <a:schemeClr val="tx1"/>
                          </a:solidFill>
                          <a:latin typeface="Arial"/>
                          <a:ea typeface="微软雅黑" pitchFamily="34" charset="-122"/>
                          <a:cs typeface="Times New Roman"/>
                        </a:rPr>
                        <a:t> (Rated Voltage: </a:t>
                      </a:r>
                      <a:r>
                        <a:rPr lang="en-US" altLang="en-US" sz="800" b="1" kern="100" dirty="0" smtClean="0">
                          <a:solidFill>
                            <a:schemeClr val="tx1"/>
                          </a:solidFill>
                          <a:latin typeface="Arial"/>
                          <a:ea typeface="微软雅黑" pitchFamily="34" charset="-122"/>
                          <a:cs typeface="Times New Roman"/>
                        </a:rPr>
                        <a:t>-48V DC,</a:t>
                      </a:r>
                      <a:r>
                        <a:rPr lang="en-US" altLang="en-US" sz="800" b="1" kern="100" baseline="0" dirty="0" smtClean="0">
                          <a:solidFill>
                            <a:schemeClr val="tx1"/>
                          </a:solidFill>
                          <a:latin typeface="Arial"/>
                          <a:ea typeface="微软雅黑" pitchFamily="34" charset="-122"/>
                          <a:cs typeface="Times New Roman"/>
                        </a:rPr>
                        <a:t> </a:t>
                      </a:r>
                      <a:r>
                        <a:rPr lang="en-US" altLang="en-US" sz="800" b="1" kern="100" dirty="0" smtClean="0">
                          <a:solidFill>
                            <a:schemeClr val="tx1"/>
                          </a:solidFill>
                          <a:latin typeface="Arial"/>
                          <a:ea typeface="微软雅黑" pitchFamily="34" charset="-122"/>
                          <a:cs typeface="Times New Roman"/>
                        </a:rPr>
                        <a:t>220V AC Input)</a:t>
                      </a:r>
                      <a:endParaRPr lang="zh-CN" altLang="en-US" sz="800" b="1" kern="100" dirty="0" smtClean="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zh-CN" altLang="en-US"/>
                    </a:p>
                  </a:txBody>
                  <a:tcPr/>
                </a:tc>
                <a:tc>
                  <a:txBody>
                    <a:bodyPr/>
                    <a:lstStyle/>
                    <a:p>
                      <a:pPr marL="0" indent="0" algn="ctr" defTabSz="913753" rtl="0" eaLnBrk="1" latinLnBrk="0" hangingPunct="1">
                        <a:lnSpc>
                          <a:spcPct val="100000"/>
                        </a:lnSpc>
                        <a:spcAft>
                          <a:spcPts val="0"/>
                        </a:spcAft>
                      </a:pPr>
                      <a:r>
                        <a:rPr lang="en-US" altLang="en-US" sz="800" b="1" kern="100" dirty="0" err="1" smtClean="0">
                          <a:solidFill>
                            <a:schemeClr val="tx1"/>
                          </a:solidFill>
                          <a:latin typeface="Arial"/>
                          <a:ea typeface="微软雅黑" pitchFamily="34" charset="-122"/>
                          <a:cs typeface="Times New Roman"/>
                        </a:rPr>
                        <a:t>PoE</a:t>
                      </a:r>
                      <a:r>
                        <a:rPr lang="en-US" altLang="en-US" sz="800" b="1" kern="100" dirty="0" smtClean="0">
                          <a:solidFill>
                            <a:schemeClr val="tx1"/>
                          </a:solidFill>
                          <a:latin typeface="Arial"/>
                          <a:ea typeface="微软雅黑" pitchFamily="34" charset="-122"/>
                          <a:cs typeface="Times New Roman"/>
                        </a:rPr>
                        <a:t> Power</a:t>
                      </a:r>
                      <a:endParaRPr lang="zh-CN" altLang="en-US" sz="800" b="1" kern="100" dirty="0" smtClean="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indent="0" algn="ctr" defTabSz="913753" rtl="0" eaLnBrk="1" latinLnBrk="0" hangingPunct="1">
                        <a:lnSpc>
                          <a:spcPct val="100000"/>
                        </a:lnSpc>
                        <a:spcAft>
                          <a:spcPts val="0"/>
                        </a:spcAft>
                      </a:pPr>
                      <a:r>
                        <a:rPr lang="en-US" altLang="zh-CN" sz="800" b="1" kern="100" dirty="0" smtClean="0">
                          <a:solidFill>
                            <a:schemeClr val="tx1"/>
                          </a:solidFill>
                          <a:latin typeface="Arial"/>
                          <a:ea typeface="微软雅黑" pitchFamily="34" charset="-122"/>
                          <a:cs typeface="Times New Roman"/>
                        </a:rPr>
                        <a:t>Remarks</a:t>
                      </a:r>
                      <a:endParaRPr lang="zh-CN" altLang="en-US" sz="800" b="1" kern="100" dirty="0" smtClean="0">
                        <a:solidFill>
                          <a:schemeClr val="tx1"/>
                        </a:solidFill>
                        <a:latin typeface="Arial"/>
                        <a:ea typeface="微软雅黑" pitchFamily="34" charset="-122"/>
                        <a:cs typeface="Times New Roman"/>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17279">
                <a:tc rowSpan="2">
                  <a:txBody>
                    <a:bodyPr/>
                    <a:lstStyle/>
                    <a:p>
                      <a:pPr marL="0" indent="0" algn="l">
                        <a:lnSpc>
                          <a:spcPct val="100000"/>
                        </a:lnSpc>
                        <a:spcAft>
                          <a:spcPts val="0"/>
                        </a:spcAft>
                      </a:pPr>
                      <a:r>
                        <a:rPr lang="en-US" sz="800" dirty="0" smtClean="0">
                          <a:latin typeface="Arial"/>
                          <a:ea typeface="微软雅黑" pitchFamily="34" charset="-122"/>
                        </a:rPr>
                        <a:t>S12708</a:t>
                      </a:r>
                      <a:r>
                        <a:rPr lang="en-US" sz="800" baseline="0" dirty="0" smtClean="0">
                          <a:latin typeface="Arial"/>
                          <a:ea typeface="微软雅黑" pitchFamily="34" charset="-122"/>
                        </a:rPr>
                        <a:t> chassis</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indent="-228600" algn="l">
                        <a:lnSpc>
                          <a:spcPct val="100000"/>
                        </a:lnSpc>
                        <a:spcAft>
                          <a:spcPts val="0"/>
                        </a:spcAft>
                        <a:buFont typeface="+mj-lt"/>
                        <a:buAutoNum type="arabicPeriod"/>
                      </a:pPr>
                      <a:r>
                        <a:rPr lang="en-US" altLang="zh-CN" sz="800" dirty="0" smtClean="0">
                          <a:latin typeface="Arial"/>
                          <a:ea typeface="微软雅黑" pitchFamily="34" charset="-122"/>
                        </a:rPr>
                        <a:t>15 U, 442 mm x 489 mm x 663.95 mm (width</a:t>
                      </a:r>
                      <a:r>
                        <a:rPr lang="en-US" altLang="zh-CN" sz="800" baseline="0" dirty="0" smtClean="0">
                          <a:latin typeface="Arial"/>
                          <a:ea typeface="微软雅黑" pitchFamily="34" charset="-122"/>
                        </a:rPr>
                        <a:t> x </a:t>
                      </a:r>
                      <a:r>
                        <a:rPr lang="en-US" altLang="zh-CN" sz="800" kern="1200" baseline="0" dirty="0" smtClean="0">
                          <a:solidFill>
                            <a:schemeClr val="tx1"/>
                          </a:solidFill>
                          <a:latin typeface="Arial"/>
                          <a:ea typeface="微软雅黑" pitchFamily="34" charset="-122"/>
                          <a:cs typeface="+mn-cs"/>
                        </a:rPr>
                        <a:t>depth</a:t>
                      </a:r>
                      <a:r>
                        <a:rPr lang="en-US" altLang="zh-CN" sz="800" baseline="0" dirty="0" smtClean="0">
                          <a:latin typeface="Arial"/>
                          <a:ea typeface="微软雅黑" pitchFamily="34" charset="-122"/>
                        </a:rPr>
                        <a:t> x height)</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MPUs in 1+1 mode</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CMUs in 1+1 mode, one CMU included by default</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A maximum of 4400 W power consumption of the entire chassis</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2200 W DC</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1+1:</a:t>
                      </a:r>
                      <a:r>
                        <a:rPr lang="en-US" sz="800" baseline="0" dirty="0" smtClean="0">
                          <a:latin typeface="Arial"/>
                          <a:ea typeface="微软雅黑" pitchFamily="34" charset="-122"/>
                        </a:rPr>
                        <a:t> </a:t>
                      </a:r>
                      <a:r>
                        <a:rPr lang="en-US" sz="800" dirty="0" smtClean="0">
                          <a:latin typeface="Arial"/>
                          <a:ea typeface="微软雅黑" pitchFamily="34" charset="-122"/>
                        </a:rPr>
                        <a:t>2200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2+2:</a:t>
                      </a:r>
                      <a:r>
                        <a:rPr lang="en-US" sz="800" baseline="0" dirty="0" smtClean="0">
                          <a:latin typeface="Arial"/>
                          <a:ea typeface="微软雅黑" pitchFamily="34" charset="-122"/>
                        </a:rPr>
                        <a:t> </a:t>
                      </a:r>
                      <a:r>
                        <a:rPr lang="en-US" sz="800" dirty="0" smtClean="0">
                          <a:latin typeface="Arial"/>
                          <a:ea typeface="微软雅黑" pitchFamily="34" charset="-122"/>
                        </a:rPr>
                        <a:t>4400 W output</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ctr">
                        <a:lnSpc>
                          <a:spcPct val="100000"/>
                        </a:lnSpc>
                        <a:spcAft>
                          <a:spcPts val="0"/>
                        </a:spcAft>
                      </a:pPr>
                      <a:r>
                        <a:rPr lang="en-US" altLang="zh-CN" sz="800" dirty="0" smtClean="0">
                          <a:latin typeface="Arial"/>
                          <a:ea typeface="微软雅黑" pitchFamily="34" charset="-122"/>
                        </a:rPr>
                        <a:t>Not supported</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indent="-228600" algn="l">
                        <a:lnSpc>
                          <a:spcPct val="100000"/>
                        </a:lnSpc>
                        <a:spcAft>
                          <a:spcPts val="0"/>
                        </a:spcAft>
                        <a:buAutoNum type="arabicPeriod"/>
                      </a:pPr>
                      <a:r>
                        <a:rPr lang="en-US" altLang="zh-CN" sz="800" dirty="0" smtClean="0">
                          <a:latin typeface="Arial"/>
                          <a:ea typeface="微软雅黑" pitchFamily="34" charset="-122"/>
                        </a:rPr>
                        <a:t>110</a:t>
                      </a:r>
                      <a:r>
                        <a:rPr lang="en-US" altLang="zh-CN" sz="800" baseline="0" dirty="0" smtClean="0">
                          <a:latin typeface="Arial"/>
                          <a:ea typeface="微软雅黑" pitchFamily="34" charset="-122"/>
                        </a:rPr>
                        <a:t> V AC input, output power reduced by a half</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Six power supplies in N+M mode (</a:t>
                      </a:r>
                      <a:r>
                        <a:rPr lang="en-US" altLang="zh-CN" sz="800" dirty="0" smtClean="0">
                          <a:latin typeface="Arial"/>
                          <a:ea typeface="微软雅黑" pitchFamily="34" charset="-122"/>
                        </a:rPr>
                        <a:t>1+1, 2+1, 2+2, 3+1, 3+2,</a:t>
                      </a:r>
                      <a:r>
                        <a:rPr lang="en-US" altLang="zh-CN" sz="800" baseline="0" dirty="0" smtClean="0">
                          <a:latin typeface="Arial"/>
                          <a:ea typeface="微软雅黑" pitchFamily="34" charset="-122"/>
                        </a:rPr>
                        <a:t> </a:t>
                      </a:r>
                      <a:r>
                        <a:rPr lang="en-US" altLang="zh-CN" sz="800" dirty="0" smtClean="0">
                          <a:latin typeface="Arial"/>
                          <a:ea typeface="微软雅黑" pitchFamily="34" charset="-122"/>
                        </a:rPr>
                        <a:t>3+3)</a:t>
                      </a:r>
                    </a:p>
                    <a:p>
                      <a:pPr marL="228600" indent="-228600" algn="l">
                        <a:lnSpc>
                          <a:spcPct val="100000"/>
                        </a:lnSpc>
                        <a:spcAft>
                          <a:spcPts val="0"/>
                        </a:spcAft>
                        <a:buAutoNum type="arabicPeriod"/>
                      </a:pPr>
                      <a:r>
                        <a:rPr lang="en-US" altLang="zh-CN" sz="800" dirty="0" smtClean="0">
                          <a:latin typeface="Arial"/>
                          <a:ea typeface="微软雅黑" pitchFamily="34" charset="-122"/>
                        </a:rPr>
                        <a:t>4400 W power consumption in V2R5,</a:t>
                      </a:r>
                      <a:r>
                        <a:rPr lang="en-US" altLang="zh-CN" sz="800" baseline="0" dirty="0" smtClean="0">
                          <a:latin typeface="Arial"/>
                          <a:ea typeface="微软雅黑" pitchFamily="34" charset="-122"/>
                        </a:rPr>
                        <a:t> N+1 power backup recommended</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822">
                <a:tc vMerge="1">
                  <a:txBody>
                    <a:bodyPr/>
                    <a:lstStyle/>
                    <a:p>
                      <a:endParaRPr lang="zh-CN" altLang="en-US"/>
                    </a:p>
                  </a:txBody>
                  <a:tcPr/>
                </a:tc>
                <a:tc vMerge="1">
                  <a:txBody>
                    <a:bodyPr/>
                    <a:lstStyle/>
                    <a:p>
                      <a:endParaRPr lang="zh-CN" altLang="en-US"/>
                    </a:p>
                  </a:txBody>
                  <a:tcPr/>
                </a:tc>
                <a:tc>
                  <a:txBody>
                    <a:bodyPr/>
                    <a:lstStyle/>
                    <a:p>
                      <a:pPr marL="0" indent="0" algn="ctr">
                        <a:lnSpc>
                          <a:spcPct val="100000"/>
                        </a:lnSpc>
                        <a:spcAft>
                          <a:spcPts val="0"/>
                        </a:spcAft>
                      </a:pPr>
                      <a:r>
                        <a:rPr lang="en-US" sz="800" dirty="0" smtClean="0">
                          <a:latin typeface="Arial"/>
                          <a:ea typeface="微软雅黑" pitchFamily="34" charset="-122"/>
                        </a:rPr>
                        <a:t>2200 W AC</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1+1</a:t>
                      </a:r>
                      <a:r>
                        <a:rPr lang="en-US" altLang="zh-CN" sz="800" dirty="0" smtClean="0">
                          <a:latin typeface="Arial"/>
                          <a:ea typeface="微软雅黑" pitchFamily="34" charset="-122"/>
                        </a:rPr>
                        <a:t>: </a:t>
                      </a:r>
                      <a:r>
                        <a:rPr lang="en-US" sz="800" dirty="0" smtClean="0">
                          <a:latin typeface="Arial"/>
                          <a:ea typeface="微软雅黑" pitchFamily="34" charset="-122"/>
                        </a:rPr>
                        <a:t>2200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2+2:</a:t>
                      </a:r>
                      <a:r>
                        <a:rPr lang="en-US" sz="800" baseline="0" dirty="0" smtClean="0">
                          <a:latin typeface="Arial"/>
                          <a:ea typeface="微软雅黑" pitchFamily="34" charset="-122"/>
                        </a:rPr>
                        <a:t> </a:t>
                      </a:r>
                      <a:r>
                        <a:rPr lang="en-US" sz="800" dirty="0" smtClean="0">
                          <a:latin typeface="Arial"/>
                          <a:ea typeface="微软雅黑" pitchFamily="34" charset="-122"/>
                        </a:rPr>
                        <a:t>4400 W output</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r h="475918">
                <a:tc rowSpan="2">
                  <a:txBody>
                    <a:bodyPr/>
                    <a:lstStyle/>
                    <a:p>
                      <a:pPr marL="0" indent="0" algn="l">
                        <a:lnSpc>
                          <a:spcPct val="100000"/>
                        </a:lnSpc>
                        <a:spcAft>
                          <a:spcPts val="0"/>
                        </a:spcAft>
                      </a:pPr>
                      <a:r>
                        <a:rPr lang="en-US" sz="800" dirty="0" smtClean="0">
                          <a:latin typeface="Arial"/>
                          <a:ea typeface="微软雅黑" pitchFamily="34" charset="-122"/>
                        </a:rPr>
                        <a:t>S12712</a:t>
                      </a:r>
                      <a:r>
                        <a:rPr lang="en-US" altLang="zh-CN" sz="800" dirty="0" smtClean="0">
                          <a:latin typeface="Arial"/>
                          <a:ea typeface="微软雅黑" pitchFamily="34" charset="-122"/>
                        </a:rPr>
                        <a:t> chassis</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indent="-228600" algn="l">
                        <a:lnSpc>
                          <a:spcPct val="100000"/>
                        </a:lnSpc>
                        <a:spcAft>
                          <a:spcPts val="0"/>
                        </a:spcAft>
                        <a:buAutoNum type="arabicPeriod"/>
                      </a:pPr>
                      <a:r>
                        <a:rPr lang="en-US" altLang="zh-CN" sz="800" dirty="0" smtClean="0">
                          <a:latin typeface="Arial"/>
                          <a:ea typeface="微软雅黑" pitchFamily="34" charset="-122"/>
                        </a:rPr>
                        <a:t>19U, 442 mm x 489 mm x 841.75 mm (width</a:t>
                      </a:r>
                      <a:r>
                        <a:rPr lang="en-US" altLang="zh-CN" sz="800" baseline="0" dirty="0" smtClean="0">
                          <a:latin typeface="Arial"/>
                          <a:ea typeface="微软雅黑" pitchFamily="34" charset="-122"/>
                        </a:rPr>
                        <a:t> x depth x height)</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MPUs in 1+1 mode</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CMUs in 1+1 mode, one CMU included by default</a:t>
                      </a:r>
                    </a:p>
                    <a:p>
                      <a:pPr marL="228600" marR="0" indent="-228600" algn="l" defTabSz="913753" rtl="0" eaLnBrk="1" fontAlgn="auto" latinLnBrk="0" hangingPunct="1">
                        <a:lnSpc>
                          <a:spcPct val="100000"/>
                        </a:lnSpc>
                        <a:spcBef>
                          <a:spcPts val="0"/>
                        </a:spcBef>
                        <a:spcAft>
                          <a:spcPts val="0"/>
                        </a:spcAft>
                        <a:buClrTx/>
                        <a:buSzTx/>
                        <a:buFontTx/>
                        <a:buAutoNum type="arabicPeriod"/>
                        <a:tabLst/>
                        <a:defRPr/>
                      </a:pPr>
                      <a:r>
                        <a:rPr lang="en-US" altLang="zh-CN" sz="800" baseline="0" dirty="0" smtClean="0">
                          <a:latin typeface="Arial"/>
                          <a:ea typeface="微软雅黑" pitchFamily="34" charset="-122"/>
                        </a:rPr>
                        <a:t>A maximum of 6600 W power consumption of the entire chassis</a:t>
                      </a:r>
                      <a:endParaRPr lang="zh-CN" altLang="zh-CN" sz="800" dirty="0" smtClean="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2200 W DC</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1+1</a:t>
                      </a:r>
                      <a:r>
                        <a:rPr lang="en-US" altLang="zh-CN" sz="800" dirty="0" smtClean="0">
                          <a:latin typeface="Arial"/>
                          <a:ea typeface="微软雅黑" pitchFamily="34" charset="-122"/>
                        </a:rPr>
                        <a:t>: </a:t>
                      </a:r>
                      <a:r>
                        <a:rPr lang="en-US" sz="800" dirty="0" smtClean="0">
                          <a:latin typeface="Arial"/>
                          <a:ea typeface="微软雅黑" pitchFamily="34" charset="-122"/>
                        </a:rPr>
                        <a:t>2200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2+2:</a:t>
                      </a:r>
                      <a:r>
                        <a:rPr lang="en-US" sz="800" baseline="0" dirty="0" smtClean="0">
                          <a:latin typeface="Arial"/>
                          <a:ea typeface="微软雅黑" pitchFamily="34" charset="-122"/>
                        </a:rPr>
                        <a:t> </a:t>
                      </a:r>
                      <a:r>
                        <a:rPr lang="en-US" sz="800" dirty="0" smtClean="0">
                          <a:latin typeface="Arial"/>
                          <a:ea typeface="微软雅黑" pitchFamily="34" charset="-122"/>
                        </a:rPr>
                        <a:t>4400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3+3:</a:t>
                      </a:r>
                      <a:r>
                        <a:rPr lang="en-US" sz="800" baseline="0" dirty="0" smtClean="0">
                          <a:latin typeface="Arial"/>
                          <a:ea typeface="微软雅黑" pitchFamily="34" charset="-122"/>
                        </a:rPr>
                        <a:t> </a:t>
                      </a:r>
                      <a:r>
                        <a:rPr lang="en-US" sz="800" dirty="0" smtClean="0">
                          <a:latin typeface="Arial"/>
                          <a:ea typeface="微软雅黑" pitchFamily="34" charset="-122"/>
                        </a:rPr>
                        <a:t>6600 W output</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indent="0" algn="ctr">
                        <a:lnSpc>
                          <a:spcPct val="100000"/>
                        </a:lnSpc>
                        <a:spcAft>
                          <a:spcPts val="0"/>
                        </a:spcAft>
                      </a:pPr>
                      <a:r>
                        <a:rPr lang="en-US" altLang="zh-CN" sz="800" dirty="0" smtClean="0">
                          <a:latin typeface="Arial"/>
                          <a:ea typeface="微软雅黑" pitchFamily="34" charset="-122"/>
                        </a:rPr>
                        <a:t>Not supported</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8600" indent="-228600" algn="l">
                        <a:lnSpc>
                          <a:spcPct val="100000"/>
                        </a:lnSpc>
                        <a:spcAft>
                          <a:spcPts val="0"/>
                        </a:spcAft>
                        <a:buAutoNum type="arabicPeriod"/>
                      </a:pPr>
                      <a:r>
                        <a:rPr lang="en-US" altLang="zh-CN" sz="800" dirty="0" smtClean="0">
                          <a:latin typeface="Arial"/>
                          <a:ea typeface="微软雅黑" pitchFamily="34" charset="-122"/>
                        </a:rPr>
                        <a:t>110</a:t>
                      </a:r>
                      <a:r>
                        <a:rPr lang="en-US" altLang="zh-CN" sz="800" baseline="0" dirty="0" smtClean="0">
                          <a:latin typeface="Arial"/>
                          <a:ea typeface="微软雅黑" pitchFamily="34" charset="-122"/>
                        </a:rPr>
                        <a:t> V AC input, output power reduced by a half</a:t>
                      </a:r>
                    </a:p>
                    <a:p>
                      <a:pPr marL="228600" indent="-228600" algn="l">
                        <a:lnSpc>
                          <a:spcPct val="100000"/>
                        </a:lnSpc>
                        <a:spcAft>
                          <a:spcPts val="0"/>
                        </a:spcAft>
                        <a:buAutoNum type="arabicPeriod"/>
                      </a:pPr>
                      <a:r>
                        <a:rPr lang="en-US" altLang="zh-CN" sz="800" baseline="0" dirty="0" smtClean="0">
                          <a:latin typeface="Arial"/>
                          <a:ea typeface="微软雅黑" pitchFamily="34" charset="-122"/>
                        </a:rPr>
                        <a:t>Six power supplies in N+M mode (</a:t>
                      </a:r>
                      <a:r>
                        <a:rPr lang="en-US" altLang="zh-CN" sz="800" dirty="0" smtClean="0">
                          <a:latin typeface="Arial"/>
                          <a:ea typeface="微软雅黑" pitchFamily="34" charset="-122"/>
                        </a:rPr>
                        <a:t>1+1, 2+1, 2+2</a:t>
                      </a:r>
                      <a:r>
                        <a:rPr lang="en-US" altLang="zh-CN" sz="800" smtClean="0">
                          <a:latin typeface="Arial"/>
                          <a:ea typeface="微软雅黑" pitchFamily="34" charset="-122"/>
                        </a:rPr>
                        <a:t>, 3+1, 3+2</a:t>
                      </a:r>
                      <a:r>
                        <a:rPr lang="en-US" altLang="zh-CN" sz="800" dirty="0" smtClean="0">
                          <a:latin typeface="Arial"/>
                          <a:ea typeface="微软雅黑" pitchFamily="34" charset="-122"/>
                        </a:rPr>
                        <a:t>, 3+3)</a:t>
                      </a:r>
                    </a:p>
                    <a:p>
                      <a:pPr marL="228600" indent="-228600" algn="l">
                        <a:lnSpc>
                          <a:spcPct val="100000"/>
                        </a:lnSpc>
                        <a:spcAft>
                          <a:spcPts val="0"/>
                        </a:spcAft>
                        <a:buAutoNum type="arabicPeriod"/>
                      </a:pPr>
                      <a:r>
                        <a:rPr lang="en-US" altLang="zh-CN" sz="800" dirty="0" smtClean="0">
                          <a:latin typeface="Arial"/>
                          <a:ea typeface="微软雅黑" pitchFamily="34" charset="-122"/>
                        </a:rPr>
                        <a:t>6600 W power consumption in V2R5,</a:t>
                      </a:r>
                      <a:r>
                        <a:rPr lang="en-US" altLang="zh-CN" sz="800" baseline="0" dirty="0" smtClean="0">
                          <a:latin typeface="Arial"/>
                          <a:ea typeface="微软雅黑" pitchFamily="34" charset="-122"/>
                        </a:rPr>
                        <a:t> N+1 power backup recommended</a:t>
                      </a:r>
                      <a:endParaRPr lang="zh-CN" alt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549">
                <a:tc vMerge="1">
                  <a:txBody>
                    <a:bodyPr/>
                    <a:lstStyle/>
                    <a:p>
                      <a:endParaRPr lang="zh-CN" altLang="en-US"/>
                    </a:p>
                  </a:txBody>
                  <a:tcPr/>
                </a:tc>
                <a:tc vMerge="1">
                  <a:txBody>
                    <a:bodyPr/>
                    <a:lstStyle/>
                    <a:p>
                      <a:endParaRPr lang="zh-CN" altLang="en-US"/>
                    </a:p>
                  </a:txBody>
                  <a:tcPr/>
                </a:tc>
                <a:tc>
                  <a:txBody>
                    <a:bodyPr/>
                    <a:lstStyle/>
                    <a:p>
                      <a:pPr marL="0" indent="0" algn="ctr">
                        <a:lnSpc>
                          <a:spcPct val="100000"/>
                        </a:lnSpc>
                        <a:spcAft>
                          <a:spcPts val="0"/>
                        </a:spcAft>
                      </a:pPr>
                      <a:r>
                        <a:rPr lang="en-US" sz="800" dirty="0" smtClean="0">
                          <a:latin typeface="Arial"/>
                          <a:ea typeface="微软雅黑" pitchFamily="34" charset="-122"/>
                        </a:rPr>
                        <a:t>2200 W AC</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0000"/>
                        </a:lnSpc>
                        <a:spcAft>
                          <a:spcPts val="0"/>
                        </a:spcAft>
                      </a:pPr>
                      <a:r>
                        <a:rPr lang="en-US" sz="800" dirty="0" smtClean="0">
                          <a:latin typeface="Arial"/>
                          <a:ea typeface="微软雅黑" pitchFamily="34" charset="-122"/>
                        </a:rPr>
                        <a:t>1+1:</a:t>
                      </a:r>
                      <a:r>
                        <a:rPr lang="en-US" sz="800" baseline="0" dirty="0" smtClean="0">
                          <a:latin typeface="Arial"/>
                          <a:ea typeface="微软雅黑" pitchFamily="34" charset="-122"/>
                        </a:rPr>
                        <a:t> </a:t>
                      </a:r>
                      <a:r>
                        <a:rPr lang="en-US" sz="800" dirty="0" smtClean="0">
                          <a:latin typeface="Arial"/>
                          <a:ea typeface="微软雅黑" pitchFamily="34" charset="-122"/>
                        </a:rPr>
                        <a:t>2200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2+2:</a:t>
                      </a:r>
                      <a:r>
                        <a:rPr lang="en-US" sz="800" baseline="0" dirty="0" smtClean="0">
                          <a:latin typeface="Arial"/>
                          <a:ea typeface="微软雅黑" pitchFamily="34" charset="-122"/>
                        </a:rPr>
                        <a:t> </a:t>
                      </a:r>
                      <a:r>
                        <a:rPr lang="en-US" sz="800" dirty="0" smtClean="0">
                          <a:latin typeface="Arial"/>
                          <a:ea typeface="微软雅黑" pitchFamily="34" charset="-122"/>
                        </a:rPr>
                        <a:t>4400 W output</a:t>
                      </a:r>
                      <a:endParaRPr lang="zh-CN" sz="800" dirty="0">
                        <a:latin typeface="Arial"/>
                        <a:ea typeface="微软雅黑" pitchFamily="34" charset="-122"/>
                      </a:endParaRPr>
                    </a:p>
                    <a:p>
                      <a:pPr marL="0" indent="0" algn="ctr">
                        <a:lnSpc>
                          <a:spcPct val="100000"/>
                        </a:lnSpc>
                        <a:spcAft>
                          <a:spcPts val="0"/>
                        </a:spcAft>
                      </a:pPr>
                      <a:r>
                        <a:rPr lang="en-US" sz="800" dirty="0" smtClean="0">
                          <a:latin typeface="Arial"/>
                          <a:ea typeface="微软雅黑" pitchFamily="34" charset="-122"/>
                        </a:rPr>
                        <a:t>3+3:</a:t>
                      </a:r>
                      <a:r>
                        <a:rPr lang="en-US" sz="800" baseline="0" dirty="0" smtClean="0">
                          <a:latin typeface="Arial"/>
                          <a:ea typeface="微软雅黑" pitchFamily="34" charset="-122"/>
                        </a:rPr>
                        <a:t> </a:t>
                      </a:r>
                      <a:r>
                        <a:rPr lang="en-US" sz="800" dirty="0" smtClean="0">
                          <a:latin typeface="Arial"/>
                          <a:ea typeface="微软雅黑" pitchFamily="34" charset="-122"/>
                        </a:rPr>
                        <a:t>6600 W output</a:t>
                      </a:r>
                      <a:endParaRPr lang="zh-CN" sz="800" dirty="0">
                        <a:latin typeface="Arial"/>
                        <a:ea typeface="微软雅黑" pitchFamily="34" charset="-122"/>
                      </a:endParaRPr>
                    </a:p>
                  </a:txBody>
                  <a:tcPr marL="38525" marR="38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r>
            </a:tbl>
          </a:graphicData>
        </a:graphic>
      </p:graphicFrame>
      <p:sp>
        <p:nvSpPr>
          <p:cNvPr id="2089" name="矩形 18"/>
          <p:cNvSpPr>
            <a:spLocks noChangeArrowheads="1"/>
          </p:cNvSpPr>
          <p:nvPr/>
        </p:nvSpPr>
        <p:spPr bwMode="auto">
          <a:xfrm>
            <a:off x="647700" y="665163"/>
            <a:ext cx="8172450" cy="506412"/>
          </a:xfrm>
          <a:prstGeom prst="rect">
            <a:avLst/>
          </a:prstGeom>
          <a:noFill/>
          <a:ln w="9525">
            <a:noFill/>
            <a:miter lim="800000"/>
            <a:headEnd/>
            <a:tailEnd/>
          </a:ln>
        </p:spPr>
        <p:txBody>
          <a:bodyPr>
            <a:spAutoFit/>
          </a:bodyPr>
          <a:lstStyle/>
          <a:p>
            <a:r>
              <a:rPr lang="en-US" altLang="zh-CN" sz="900" dirty="0">
                <a:latin typeface="Arial" pitchFamily="34" charset="0"/>
                <a:ea typeface="微软雅黑" pitchFamily="34" charset="-122"/>
              </a:rPr>
              <a:t>S12700 supports 2200 W AC and DC power supplies. The power supplies can be configured in N+M mode.</a:t>
            </a:r>
          </a:p>
          <a:p>
            <a:r>
              <a:rPr lang="en-US" altLang="zh-CN" sz="900" dirty="0">
                <a:latin typeface="Arial" pitchFamily="34" charset="0"/>
                <a:ea typeface="微软雅黑" pitchFamily="34" charset="-122"/>
              </a:rPr>
              <a:t>Each of S12708 and S12712 supports six power supplies. The S12700 chassis does not support </a:t>
            </a:r>
            <a:r>
              <a:rPr lang="en-US" altLang="zh-CN" sz="900" dirty="0" err="1">
                <a:latin typeface="Arial" pitchFamily="34" charset="0"/>
                <a:ea typeface="微软雅黑" pitchFamily="34" charset="-122"/>
              </a:rPr>
              <a:t>PoE</a:t>
            </a:r>
            <a:r>
              <a:rPr lang="en-US" altLang="zh-CN" sz="900" dirty="0">
                <a:latin typeface="Arial" pitchFamily="34" charset="0"/>
                <a:ea typeface="微软雅黑" pitchFamily="34" charset="-122"/>
              </a:rPr>
              <a:t>. The following table describes the power supply specifications of S12700.</a:t>
            </a:r>
            <a:endParaRPr lang="zh-CN" altLang="en-US" sz="900" dirty="0">
              <a:latin typeface="Arial" pitchFamily="34" charset="0"/>
              <a:ea typeface="微软雅黑" pitchFamily="34" charset="-122"/>
            </a:endParaRPr>
          </a:p>
        </p:txBody>
      </p:sp>
      <p:sp>
        <p:nvSpPr>
          <p:cNvPr id="37" name="Rectangle 5"/>
          <p:cNvSpPr>
            <a:spLocks noChangeArrowheads="1"/>
          </p:cNvSpPr>
          <p:nvPr/>
        </p:nvSpPr>
        <p:spPr bwMode="auto">
          <a:xfrm>
            <a:off x="403225" y="3952875"/>
            <a:ext cx="8435975" cy="761999"/>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38" name="Text Box 4"/>
          <p:cNvSpPr txBox="1">
            <a:spLocks noChangeArrowheads="1"/>
          </p:cNvSpPr>
          <p:nvPr/>
        </p:nvSpPr>
        <p:spPr bwMode="gray">
          <a:xfrm>
            <a:off x="393700" y="3911600"/>
            <a:ext cx="7566025" cy="1012825"/>
          </a:xfrm>
          <a:prstGeom prst="rect">
            <a:avLst/>
          </a:prstGeom>
          <a:noFill/>
          <a:ln w="9525" algn="ctr">
            <a:noFill/>
            <a:miter lim="800000"/>
            <a:headEnd/>
            <a:tailEnd/>
          </a:ln>
        </p:spPr>
        <p:txBody>
          <a:bodyPr lIns="0" tIns="28612" rIns="57105" bIns="28612">
            <a:spAutoFit/>
          </a:bodyPr>
          <a:lstStyle/>
          <a:p>
            <a:pPr>
              <a:defRPr/>
            </a:pPr>
            <a:r>
              <a:rPr lang="en-US" altLang="zh-CN" sz="1000" b="1" dirty="0">
                <a:solidFill>
                  <a:srgbClr val="C00000"/>
                </a:solidFill>
                <a:latin typeface="Arial" pitchFamily="34" charset="0"/>
                <a:ea typeface="微软雅黑" pitchFamily="34" charset="-122"/>
                <a:cs typeface="Arial" pitchFamily="34" charset="0"/>
              </a:rPr>
              <a:t> Configuration tips:</a:t>
            </a:r>
            <a:endParaRPr lang="zh-CN" altLang="zh-CN" sz="800" dirty="0">
              <a:latin typeface="Arial"/>
              <a:ea typeface="微软雅黑" pitchFamily="34" charset="-122"/>
            </a:endParaRPr>
          </a:p>
          <a:p>
            <a:pPr marL="180000" indent="180000" eaLnBrk="0" hangingPunct="0">
              <a:buFontTx/>
              <a:buChar char="•"/>
              <a:defRPr/>
            </a:pPr>
            <a:r>
              <a:rPr lang="en-US" altLang="zh-CN" sz="700" dirty="0">
                <a:latin typeface="Arial"/>
                <a:ea typeface="微软雅黑" pitchFamily="34" charset="-122"/>
                <a:cs typeface="Arial" pitchFamily="34" charset="0"/>
              </a:rPr>
              <a:t>S12708/S12712 has the SFUA configured. The total number of LPUs and SFUAs should be greater than or equivalent to 2 and smaller than or equivalent to 16. It is recommended to configure two power supplies.</a:t>
            </a:r>
            <a:endParaRPr lang="zh-CN" altLang="en-US" sz="700" dirty="0">
              <a:latin typeface="Arial"/>
              <a:ea typeface="微软雅黑" pitchFamily="34" charset="-122"/>
            </a:endParaRPr>
          </a:p>
          <a:p>
            <a:pPr marL="180000" indent="180000" eaLnBrk="0" hangingPunct="0">
              <a:buFontTx/>
              <a:buChar char="•"/>
              <a:defRPr/>
            </a:pPr>
            <a:r>
              <a:rPr lang="en-US" altLang="zh-CN" sz="700" dirty="0">
                <a:latin typeface="Arial"/>
                <a:ea typeface="微软雅黑" pitchFamily="34" charset="-122"/>
                <a:cs typeface="Arial" pitchFamily="34" charset="0"/>
              </a:rPr>
              <a:t>S12708/S12712 has the SFUC/SFUD configured. The total number of LPUs and SFUCs should be greater than or equivalent to 2 and smaller than or equivalent to 8. It is recommended to configure two power supplies. The total number of LPUs and SFUDs should be greater than or equivalent to 8 and smaller than or equivalent to 16. It is recommended to configure three power supplies.</a:t>
            </a:r>
          </a:p>
          <a:p>
            <a:pPr marL="180000" indent="180000" eaLnBrk="0" hangingPunct="0">
              <a:buFontTx/>
              <a:buChar char="•"/>
              <a:defRPr/>
            </a:pPr>
            <a:r>
              <a:rPr lang="en-US" altLang="zh-CN" sz="700" dirty="0">
                <a:latin typeface="Arial"/>
                <a:ea typeface="微软雅黑" pitchFamily="34" charset="-122"/>
                <a:cs typeface="Arial" pitchFamily="34" charset="0"/>
              </a:rPr>
              <a:t>To obtain detailed power consumption data, use the S12700 Power Consumption Calculator. The calculated power consumption includes the power consumption of optical modules.</a:t>
            </a:r>
            <a:endParaRPr lang="zh-CN" altLang="en-US" sz="900" dirty="0">
              <a:latin typeface="Arial"/>
              <a:ea typeface="微软雅黑" pitchFamily="34" charset="-122"/>
            </a:endParaRPr>
          </a:p>
          <a:p>
            <a:pPr eaLnBrk="0" hangingPunct="0">
              <a:defRPr/>
            </a:pPr>
            <a:endParaRPr lang="en-US" altLang="zh-CN" sz="1000" dirty="0">
              <a:latin typeface="Arial" pitchFamily="34" charset="0"/>
              <a:ea typeface="微软雅黑" pitchFamily="34" charset="-122"/>
              <a:cs typeface="Arial" pitchFamily="34" charset="0"/>
            </a:endParaRPr>
          </a:p>
        </p:txBody>
      </p:sp>
      <p:grpSp>
        <p:nvGrpSpPr>
          <p:cNvPr id="2094" name="组合 15"/>
          <p:cNvGrpSpPr>
            <a:grpSpLocks/>
          </p:cNvGrpSpPr>
          <p:nvPr/>
        </p:nvGrpSpPr>
        <p:grpSpPr bwMode="auto">
          <a:xfrm>
            <a:off x="3267075" y="0"/>
            <a:ext cx="5559425" cy="266700"/>
            <a:chOff x="3267075" y="0"/>
            <a:chExt cx="5560029" cy="266700"/>
          </a:xfrm>
        </p:grpSpPr>
        <p:sp>
          <p:nvSpPr>
            <p:cNvPr id="17" name="剪去单角的矩形 16"/>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28" name="剪去单角的矩形 27"/>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9" name="剪去单角的矩形 28"/>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0" name="剪去单角的矩形 29"/>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31" name="剪去单角的矩形 30"/>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32" name="剪去单角的矩形 31"/>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33" name="剪去单角的矩形 32"/>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graphicFrame>
        <p:nvGraphicFramePr>
          <p:cNvPr id="16" name="对象 15"/>
          <p:cNvGraphicFramePr>
            <a:graphicFrameLocks noChangeAspect="1"/>
          </p:cNvGraphicFramePr>
          <p:nvPr/>
        </p:nvGraphicFramePr>
        <p:xfrm>
          <a:off x="7987086" y="3898749"/>
          <a:ext cx="914400" cy="828675"/>
        </p:xfrm>
        <a:graphic>
          <a:graphicData uri="http://schemas.openxmlformats.org/presentationml/2006/ole">
            <p:oleObj spid="_x0000_s2051" name="启用了宏的工作表" showAsIcon="1" r:id="rId4" imgW="914400" imgH="828720" progId="Excel.SheetMacroEnabled.12">
              <p:embed/>
            </p:oleObj>
          </a:graphicData>
        </a:graphic>
      </p:graphicFrame>
    </p:spTree>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45059"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solidFill>
                  <a:srgbClr val="0000FF"/>
                </a:solidFill>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Cluster cable</a:t>
            </a:r>
          </a:p>
          <a:p>
            <a:r>
              <a:rPr lang="en-US" altLang="zh-CN" dirty="0" smtClean="0">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45063"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45064"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45065"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45066"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45067"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45068"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LPU</a:t>
            </a:r>
          </a:p>
        </p:txBody>
      </p:sp>
      <p:sp>
        <p:nvSpPr>
          <p:cNvPr id="46083" name="矩形 12"/>
          <p:cNvSpPr>
            <a:spLocks noChangeArrowheads="1"/>
          </p:cNvSpPr>
          <p:nvPr/>
        </p:nvSpPr>
        <p:spPr bwMode="auto">
          <a:xfrm>
            <a:off x="781050" y="795338"/>
            <a:ext cx="7905750" cy="431800"/>
          </a:xfrm>
          <a:prstGeom prst="rect">
            <a:avLst/>
          </a:prstGeom>
          <a:noFill/>
          <a:ln w="9525">
            <a:noFill/>
            <a:miter lim="800000"/>
            <a:headEnd/>
            <a:tailEnd/>
          </a:ln>
        </p:spPr>
        <p:txBody>
          <a:bodyPr>
            <a:spAutoFit/>
          </a:bodyPr>
          <a:lstStyle/>
          <a:p>
            <a:r>
              <a:rPr lang="en-US" altLang="zh-CN" sz="1100" dirty="0">
                <a:latin typeface="Arial" pitchFamily="34" charset="0"/>
                <a:ea typeface="微软雅黑" pitchFamily="34" charset="-122"/>
              </a:rPr>
              <a:t>LPUs are selected based on interface types, MAC addresses, whether MPLS and </a:t>
            </a:r>
            <a:r>
              <a:rPr lang="en-US" altLang="zh-CN" sz="1100" dirty="0" err="1">
                <a:latin typeface="Arial" pitchFamily="34" charset="0"/>
                <a:ea typeface="微软雅黑" pitchFamily="34" charset="-122"/>
              </a:rPr>
              <a:t>unicast</a:t>
            </a:r>
            <a:r>
              <a:rPr lang="en-US" altLang="zh-CN" sz="1100" dirty="0">
                <a:latin typeface="Arial" pitchFamily="34" charset="0"/>
                <a:ea typeface="微软雅黑" pitchFamily="34" charset="-122"/>
              </a:rPr>
              <a:t> are supported, multicast routing table size, and whether cluster is supported.</a:t>
            </a:r>
            <a:endParaRPr lang="zh-CN" altLang="en-US" sz="1100" dirty="0">
              <a:latin typeface="Arial" pitchFamily="34" charset="0"/>
              <a:ea typeface="微软雅黑" pitchFamily="34" charset="-122"/>
            </a:endParaRPr>
          </a:p>
        </p:txBody>
      </p:sp>
      <p:graphicFrame>
        <p:nvGraphicFramePr>
          <p:cNvPr id="14" name="表格 13"/>
          <p:cNvGraphicFramePr>
            <a:graphicFrameLocks noGrp="1"/>
          </p:cNvGraphicFramePr>
          <p:nvPr/>
        </p:nvGraphicFramePr>
        <p:xfrm>
          <a:off x="371475" y="1244600"/>
          <a:ext cx="8477249" cy="2678430"/>
        </p:xfrm>
        <a:graphic>
          <a:graphicData uri="http://schemas.openxmlformats.org/drawingml/2006/table">
            <a:tbl>
              <a:tblPr/>
              <a:tblGrid>
                <a:gridCol w="749325"/>
                <a:gridCol w="729208"/>
                <a:gridCol w="535690"/>
                <a:gridCol w="2442334"/>
                <a:gridCol w="1221638"/>
                <a:gridCol w="1024128"/>
                <a:gridCol w="1774926"/>
              </a:tblGrid>
              <a:tr h="213173">
                <a:tc>
                  <a:txBody>
                    <a:bodyPr/>
                    <a:lstStyle/>
                    <a:p>
                      <a:pPr algn="ctr">
                        <a:spcAft>
                          <a:spcPts val="0"/>
                        </a:spcAft>
                      </a:pPr>
                      <a:r>
                        <a:rPr lang="en-US" altLang="zh-CN" sz="1000" b="1" kern="100" dirty="0" smtClean="0">
                          <a:latin typeface="Arial"/>
                          <a:ea typeface="微软雅黑" pitchFamily="34" charset="-122"/>
                          <a:cs typeface="Arial"/>
                        </a:rPr>
                        <a:t>Card Type</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1000" b="1" kern="100" dirty="0">
                          <a:latin typeface="Arial"/>
                          <a:ea typeface="微软雅黑" pitchFamily="34" charset="-122"/>
                          <a:cs typeface="Times New Roman"/>
                        </a:rPr>
                        <a:t>MAC</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1000" b="1" kern="100">
                          <a:latin typeface="Arial"/>
                          <a:ea typeface="微软雅黑" pitchFamily="34" charset="-122"/>
                          <a:cs typeface="Times New Roman"/>
                        </a:rPr>
                        <a:t>MPLS</a:t>
                      </a:r>
                      <a:endParaRPr lang="zh-CN" sz="10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b="1" kern="100" dirty="0" smtClean="0">
                          <a:latin typeface="Arial"/>
                          <a:ea typeface="微软雅黑" pitchFamily="34" charset="-122"/>
                          <a:cs typeface="Arial"/>
                        </a:rPr>
                        <a:t>Interface Type</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1000" b="1" kern="100" dirty="0" smtClean="0">
                          <a:latin typeface="Arial"/>
                          <a:ea typeface="微软雅黑" pitchFamily="34" charset="-122"/>
                          <a:cs typeface="Times New Roman"/>
                        </a:rPr>
                        <a:t>FIB</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1000" b="1" kern="100" dirty="0">
                          <a:latin typeface="Arial"/>
                          <a:ea typeface="微软雅黑" pitchFamily="34" charset="-122"/>
                          <a:cs typeface="Times New Roman"/>
                        </a:rPr>
                        <a:t>ARP</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1000" kern="100" dirty="0" smtClean="0">
                          <a:latin typeface="Arial"/>
                          <a:ea typeface="微软雅黑" pitchFamily="34" charset="-122"/>
                          <a:cs typeface="Times New Roman"/>
                        </a:rPr>
                        <a:t>Remarks</a:t>
                      </a:r>
                      <a:endParaRPr lang="zh-CN" sz="10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71500">
                <a:tc>
                  <a:txBody>
                    <a:bodyPr/>
                    <a:lstStyle/>
                    <a:p>
                      <a:pPr algn="ctr">
                        <a:spcAft>
                          <a:spcPts val="0"/>
                        </a:spcAft>
                      </a:pPr>
                      <a:r>
                        <a:rPr lang="en-US" sz="800" kern="100" dirty="0">
                          <a:latin typeface="Arial"/>
                          <a:ea typeface="微软雅黑" pitchFamily="34" charset="-122"/>
                          <a:cs typeface="Times New Roman"/>
                        </a:rPr>
                        <a:t>X1E</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a:latin typeface="Arial"/>
                          <a:ea typeface="微软雅黑" pitchFamily="34" charset="-122"/>
                          <a:cs typeface="Times New Roman"/>
                        </a:rPr>
                        <a:t>1M</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latin typeface="Arial"/>
                          <a:ea typeface="微软雅黑" pitchFamily="34" charset="-122"/>
                          <a:cs typeface="Times New Roman"/>
                        </a:rPr>
                        <a:t>Y</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sz="800" kern="0" dirty="0" smtClean="0">
                          <a:latin typeface="Arial"/>
                          <a:ea typeface="微软雅黑" pitchFamily="34" charset="-122"/>
                          <a:cs typeface="Times New Roman"/>
                        </a:rPr>
                        <a:t>48*GE electrical/optical</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4*10GE(SFP+)+24GE optical+8 </a:t>
                      </a:r>
                      <a:r>
                        <a:rPr lang="en-US" sz="800" kern="0" dirty="0">
                          <a:latin typeface="Arial"/>
                          <a:ea typeface="微软雅黑" pitchFamily="34" charset="-122"/>
                          <a:cs typeface="Times New Roman"/>
                        </a:rPr>
                        <a:t>combo</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a:latin typeface="Arial"/>
                          <a:ea typeface="微软雅黑" pitchFamily="34" charset="-122"/>
                          <a:cs typeface="Times New Roman"/>
                        </a:rPr>
                        <a:t>8*10GE(SFP+)+</a:t>
                      </a:r>
                      <a:r>
                        <a:rPr lang="en-US" sz="800" kern="0" dirty="0" smtClean="0">
                          <a:latin typeface="Arial"/>
                          <a:ea typeface="微软雅黑" pitchFamily="34" charset="-122"/>
                          <a:cs typeface="Times New Roman"/>
                        </a:rPr>
                        <a:t>8GE optical+8 </a:t>
                      </a:r>
                      <a:r>
                        <a:rPr lang="en-US" sz="800" kern="0" dirty="0">
                          <a:latin typeface="Arial"/>
                          <a:ea typeface="微软雅黑" pitchFamily="34" charset="-122"/>
                          <a:cs typeface="Times New Roman"/>
                        </a:rPr>
                        <a:t>combo</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smtClean="0">
                          <a:latin typeface="Arial"/>
                          <a:ea typeface="微软雅黑" pitchFamily="34" charset="-122"/>
                          <a:cs typeface="Times New Roman"/>
                        </a:rPr>
                        <a:t>256K by</a:t>
                      </a:r>
                      <a:r>
                        <a:rPr lang="en-US" sz="800" kern="100" baseline="0" dirty="0" smtClean="0">
                          <a:latin typeface="Arial"/>
                          <a:ea typeface="微软雅黑" pitchFamily="34" charset="-122"/>
                          <a:cs typeface="Times New Roman"/>
                        </a:rPr>
                        <a:t> default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a:latin typeface="Arial"/>
                          <a:ea typeface="微软雅黑" pitchFamily="34" charset="-122"/>
                          <a:cs typeface="Times New Roman"/>
                        </a:rPr>
                        <a:t>256K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800" kern="100" dirty="0" smtClean="0">
                          <a:latin typeface="Arial"/>
                          <a:ea typeface="微软雅黑" pitchFamily="34" charset="-122"/>
                          <a:cs typeface="Times New Roman"/>
                        </a:rPr>
                        <a:t>This card provides agile features. The</a:t>
                      </a:r>
                      <a:r>
                        <a:rPr lang="en-US" altLang="zh-CN" sz="800" kern="100" baseline="0" dirty="0" smtClean="0">
                          <a:latin typeface="Arial"/>
                          <a:ea typeface="微软雅黑" pitchFamily="34" charset="-122"/>
                          <a:cs typeface="Times New Roman"/>
                        </a:rPr>
                        <a:t> card implements native AC, unified user management, </a:t>
                      </a:r>
                      <a:r>
                        <a:rPr lang="en-US" altLang="zh-CN" sz="800" kern="100" baseline="0" dirty="0" err="1" smtClean="0">
                          <a:latin typeface="Arial"/>
                          <a:ea typeface="微软雅黑" pitchFamily="34" charset="-122"/>
                          <a:cs typeface="Times New Roman"/>
                        </a:rPr>
                        <a:t>iPCA</a:t>
                      </a:r>
                      <a:r>
                        <a:rPr lang="en-US" altLang="zh-CN" sz="800" kern="100" baseline="0" dirty="0" smtClean="0">
                          <a:latin typeface="Arial"/>
                          <a:ea typeface="微软雅黑" pitchFamily="34" charset="-122"/>
                          <a:cs typeface="Times New Roman"/>
                        </a:rPr>
                        <a:t>, large buffer, large table, and </a:t>
                      </a:r>
                      <a:r>
                        <a:rPr lang="en-US" altLang="zh-CN" sz="800" kern="100" baseline="0" dirty="0" err="1" smtClean="0">
                          <a:latin typeface="Arial"/>
                          <a:ea typeface="微软雅黑" pitchFamily="34" charset="-122"/>
                          <a:cs typeface="Times New Roman"/>
                        </a:rPr>
                        <a:t>NetStream</a:t>
                      </a:r>
                      <a:r>
                        <a:rPr lang="en-US" altLang="zh-CN" sz="800" kern="100" baseline="0" dirty="0" smtClean="0">
                          <a:latin typeface="Arial"/>
                          <a:ea typeface="微软雅黑" pitchFamily="34" charset="-122"/>
                          <a:cs typeface="Times New Roman"/>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800" kern="100" dirty="0">
                          <a:latin typeface="Arial"/>
                          <a:ea typeface="微软雅黑" pitchFamily="34" charset="-122"/>
                          <a:cs typeface="Times New Roman"/>
                        </a:rPr>
                        <a:t>SA</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a:latin typeface="Arial"/>
                          <a:ea typeface="微软雅黑" pitchFamily="34" charset="-122"/>
                          <a:cs typeface="Times New Roman"/>
                        </a:rPr>
                        <a:t>32K</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N</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sz="800" kern="0" dirty="0" smtClean="0">
                          <a:latin typeface="Arial"/>
                          <a:ea typeface="微软雅黑" pitchFamily="34" charset="-122"/>
                          <a:cs typeface="Times New Roman"/>
                        </a:rPr>
                        <a:t>12*10GE</a:t>
                      </a:r>
                      <a:r>
                        <a:rPr lang="en-US" sz="800" kern="0" baseline="0" dirty="0">
                          <a:latin typeface="Arial"/>
                          <a:ea typeface="微软雅黑" pitchFamily="34" charset="-122"/>
                          <a:cs typeface="Arial"/>
                        </a:rPr>
                        <a:t> </a:t>
                      </a:r>
                      <a:r>
                        <a:rPr lang="en-US" sz="800" kern="0" baseline="0" dirty="0" smtClean="0">
                          <a:latin typeface="Arial"/>
                          <a:ea typeface="微软雅黑" pitchFamily="34" charset="-122"/>
                          <a:cs typeface="Arial"/>
                        </a:rPr>
                        <a:t>optical </a:t>
                      </a:r>
                      <a:r>
                        <a:rPr lang="en-US" sz="800" kern="0" dirty="0" smtClean="0">
                          <a:latin typeface="Arial"/>
                          <a:ea typeface="微软雅黑" pitchFamily="34" charset="-122"/>
                          <a:cs typeface="Times New Roman"/>
                        </a:rPr>
                        <a:t>(SFP</a:t>
                      </a:r>
                      <a:r>
                        <a:rPr lang="en-US" sz="800" kern="0" dirty="0">
                          <a:latin typeface="Arial"/>
                          <a:ea typeface="微软雅黑" pitchFamily="34" charset="-122"/>
                          <a:cs typeface="Times New Roman"/>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latin typeface="Arial"/>
                          <a:ea typeface="微软雅黑" pitchFamily="34" charset="-122"/>
                          <a:cs typeface="Times New Roman"/>
                        </a:rPr>
                        <a:t>12K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a:latin typeface="Arial"/>
                          <a:ea typeface="微软雅黑" pitchFamily="34" charset="-122"/>
                          <a:cs typeface="Times New Roman"/>
                        </a:rPr>
                        <a:t>8K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algn="ctr">
                        <a:spcAft>
                          <a:spcPts val="0"/>
                        </a:spcAft>
                      </a:pPr>
                      <a:r>
                        <a:rPr lang="en-US" sz="800" kern="100">
                          <a:latin typeface="Arial"/>
                          <a:ea typeface="微软雅黑" pitchFamily="34" charset="-122"/>
                          <a:cs typeface="Times New Roman"/>
                        </a:rPr>
                        <a:t>EA</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a:latin typeface="Arial"/>
                          <a:ea typeface="微软雅黑" pitchFamily="34" charset="-122"/>
                          <a:cs typeface="Times New Roman"/>
                        </a:rPr>
                        <a:t>32K</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Y</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altLang="zh-CN" sz="800" kern="0" dirty="0" smtClean="0">
                          <a:latin typeface="Arial"/>
                          <a:ea typeface="微软雅黑" pitchFamily="34" charset="-122"/>
                          <a:cs typeface="Times New Roman"/>
                        </a:rPr>
                        <a:t>48*GE electrical/optical</a:t>
                      </a:r>
                      <a:endParaRPr lang="zh-CN" altLang="zh-CN" sz="800" kern="100" dirty="0" smtClean="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36*GE</a:t>
                      </a:r>
                      <a:r>
                        <a:rPr lang="en-US" sz="800" kern="0" baseline="0" dirty="0">
                          <a:latin typeface="Arial"/>
                          <a:ea typeface="微软雅黑" pitchFamily="34" charset="-122"/>
                          <a:cs typeface="Arial"/>
                        </a:rPr>
                        <a:t> </a:t>
                      </a:r>
                      <a:r>
                        <a:rPr lang="en-US" sz="800" kern="0" baseline="0" dirty="0" smtClean="0">
                          <a:latin typeface="Arial"/>
                          <a:ea typeface="微软雅黑" pitchFamily="34" charset="-122"/>
                          <a:cs typeface="Arial"/>
                        </a:rPr>
                        <a:t>electrical</a:t>
                      </a:r>
                      <a:r>
                        <a:rPr lang="en-US" sz="800" kern="0" dirty="0" smtClean="0">
                          <a:latin typeface="Arial"/>
                          <a:ea typeface="微软雅黑" pitchFamily="34" charset="-122"/>
                          <a:cs typeface="Times New Roman"/>
                        </a:rPr>
                        <a:t>+12*GE</a:t>
                      </a:r>
                      <a:r>
                        <a:rPr lang="en-US" altLang="zh-CN" sz="800" kern="0" dirty="0" smtClean="0">
                          <a:latin typeface="Arial"/>
                          <a:ea typeface="微软雅黑" pitchFamily="34" charset="-122"/>
                          <a:cs typeface="Arial"/>
                        </a:rPr>
                        <a:t> optical </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4*10GE</a:t>
                      </a:r>
                      <a:r>
                        <a:rPr lang="en-US" altLang="zh-CN" sz="800" kern="0" dirty="0" smtClean="0">
                          <a:latin typeface="Arial"/>
                          <a:ea typeface="微软雅黑" pitchFamily="34" charset="-122"/>
                          <a:cs typeface="Arial"/>
                        </a:rPr>
                        <a:t> optical (</a:t>
                      </a:r>
                      <a:r>
                        <a:rPr lang="en-US" sz="800" kern="0" dirty="0" smtClean="0">
                          <a:latin typeface="Arial"/>
                          <a:ea typeface="微软雅黑" pitchFamily="34" charset="-122"/>
                          <a:cs typeface="Times New Roman"/>
                        </a:rPr>
                        <a:t>XFP</a:t>
                      </a:r>
                      <a:r>
                        <a:rPr lang="en-US" sz="800" kern="0" dirty="0">
                          <a:latin typeface="Arial"/>
                          <a:ea typeface="微软雅黑" pitchFamily="34" charset="-122"/>
                          <a:cs typeface="Arial"/>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latin typeface="Arial"/>
                          <a:ea typeface="微软雅黑" pitchFamily="34" charset="-122"/>
                          <a:cs typeface="Times New Roman"/>
                        </a:rPr>
                        <a:t>16K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a:latin typeface="Arial"/>
                          <a:ea typeface="微软雅黑" pitchFamily="34" charset="-122"/>
                          <a:cs typeface="Times New Roman"/>
                        </a:rPr>
                        <a:t>16K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475">
                <a:tc>
                  <a:txBody>
                    <a:bodyPr/>
                    <a:lstStyle/>
                    <a:p>
                      <a:pPr algn="ctr">
                        <a:spcAft>
                          <a:spcPts val="0"/>
                        </a:spcAft>
                      </a:pPr>
                      <a:r>
                        <a:rPr lang="en-US" sz="800" kern="100">
                          <a:latin typeface="Arial"/>
                          <a:ea typeface="微软雅黑" pitchFamily="34" charset="-122"/>
                          <a:cs typeface="Times New Roman"/>
                        </a:rPr>
                        <a:t>EC</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a:latin typeface="Arial"/>
                          <a:ea typeface="微软雅黑" pitchFamily="34" charset="-122"/>
                          <a:cs typeface="Times New Roman"/>
                        </a:rPr>
                        <a:t>128K</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Y</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altLang="zh-CN" sz="800" kern="0" dirty="0" smtClean="0">
                          <a:latin typeface="Arial"/>
                          <a:ea typeface="微软雅黑" pitchFamily="34" charset="-122"/>
                          <a:cs typeface="Times New Roman"/>
                        </a:rPr>
                        <a:t>48*GE electrical/optical</a:t>
                      </a:r>
                      <a:endParaRPr lang="zh-CN" altLang="zh-CN" sz="800" kern="100" dirty="0" smtClean="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4*10GE</a:t>
                      </a:r>
                      <a:r>
                        <a:rPr lang="en-US" altLang="zh-CN" sz="800" kern="0" dirty="0" smtClean="0">
                          <a:latin typeface="Arial"/>
                          <a:ea typeface="微软雅黑" pitchFamily="34" charset="-122"/>
                          <a:cs typeface="Arial"/>
                        </a:rPr>
                        <a:t> optical (</a:t>
                      </a:r>
                      <a:r>
                        <a:rPr lang="en-US" sz="800" kern="0" dirty="0" smtClean="0">
                          <a:latin typeface="Arial"/>
                          <a:ea typeface="微软雅黑" pitchFamily="34" charset="-122"/>
                          <a:cs typeface="Times New Roman"/>
                        </a:rPr>
                        <a:t>XF)</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24*GE</a:t>
                      </a:r>
                      <a:r>
                        <a:rPr lang="en-US" altLang="zh-CN" sz="800" kern="0" dirty="0" smtClean="0">
                          <a:latin typeface="Arial"/>
                          <a:ea typeface="微软雅黑" pitchFamily="34" charset="-122"/>
                          <a:cs typeface="Arial"/>
                        </a:rPr>
                        <a:t> optical </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48*10GE</a:t>
                      </a:r>
                      <a:r>
                        <a:rPr lang="en-US" altLang="zh-CN" sz="800" kern="0" dirty="0" smtClean="0">
                          <a:latin typeface="Arial"/>
                          <a:ea typeface="微软雅黑" pitchFamily="34" charset="-122"/>
                          <a:cs typeface="Arial"/>
                        </a:rPr>
                        <a:t> optical </a:t>
                      </a:r>
                      <a:r>
                        <a:rPr lang="en-US" sz="800" kern="0" dirty="0" smtClean="0">
                          <a:latin typeface="Arial"/>
                          <a:ea typeface="微软雅黑" pitchFamily="34" charset="-122"/>
                          <a:cs typeface="Times New Roman"/>
                        </a:rPr>
                        <a:t>(SFP</a:t>
                      </a:r>
                      <a:r>
                        <a:rPr lang="en-US" sz="800" kern="0" dirty="0">
                          <a:latin typeface="Arial"/>
                          <a:ea typeface="微软雅黑" pitchFamily="34" charset="-122"/>
                          <a:cs typeface="Times New Roman"/>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latin typeface="Arial"/>
                          <a:ea typeface="微软雅黑" pitchFamily="34" charset="-122"/>
                          <a:cs typeface="Times New Roman"/>
                        </a:rPr>
                        <a:t>128K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a:latin typeface="Arial"/>
                          <a:ea typeface="微软雅黑" pitchFamily="34" charset="-122"/>
                          <a:cs typeface="Times New Roman"/>
                        </a:rPr>
                        <a:t>16K</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07">
                <a:tc>
                  <a:txBody>
                    <a:bodyPr/>
                    <a:lstStyle/>
                    <a:p>
                      <a:pPr algn="ctr">
                        <a:spcAft>
                          <a:spcPts val="0"/>
                        </a:spcAft>
                      </a:pPr>
                      <a:r>
                        <a:rPr lang="en-US" sz="800" kern="100">
                          <a:latin typeface="Arial"/>
                          <a:ea typeface="微软雅黑" pitchFamily="34" charset="-122"/>
                          <a:cs typeface="Times New Roman"/>
                        </a:rPr>
                        <a:t>SC</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a:latin typeface="Arial"/>
                          <a:ea typeface="微软雅黑" pitchFamily="34" charset="-122"/>
                          <a:cs typeface="Times New Roman"/>
                        </a:rPr>
                        <a:t>128K</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Y</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sz="800" kern="0" dirty="0" smtClean="0">
                          <a:latin typeface="Arial"/>
                          <a:ea typeface="微软雅黑" pitchFamily="34" charset="-122"/>
                          <a:cs typeface="Times New Roman"/>
                        </a:rPr>
                        <a:t>16*10GE (</a:t>
                      </a:r>
                      <a:r>
                        <a:rPr lang="en-US" sz="800" kern="0" dirty="0">
                          <a:latin typeface="Arial"/>
                          <a:ea typeface="微软雅黑" pitchFamily="34" charset="-122"/>
                          <a:cs typeface="Times New Roman"/>
                        </a:rPr>
                        <a:t>SFP+)</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2*40GE (QSFP+</a:t>
                      </a:r>
                      <a:r>
                        <a:rPr lang="en-US" sz="800" kern="0" dirty="0">
                          <a:latin typeface="Arial"/>
                          <a:ea typeface="微软雅黑" pitchFamily="34" charset="-122"/>
                          <a:cs typeface="Arial"/>
                        </a:rPr>
                        <a:t>)</a:t>
                      </a:r>
                      <a:endParaRPr lang="zh-CN" sz="800" kern="100" dirty="0">
                        <a:latin typeface="Arial"/>
                        <a:ea typeface="微软雅黑" pitchFamily="34" charset="-122"/>
                        <a:cs typeface="Times New Roman"/>
                      </a:endParaRPr>
                    </a:p>
                    <a:p>
                      <a:pPr marL="342900" lvl="0" indent="-342900" algn="l">
                        <a:spcAft>
                          <a:spcPts val="0"/>
                        </a:spcAft>
                        <a:buFont typeface="Wingdings"/>
                        <a:buChar char=""/>
                      </a:pPr>
                      <a:r>
                        <a:rPr lang="en-US" sz="800" kern="0" dirty="0" smtClean="0">
                          <a:latin typeface="Arial"/>
                          <a:ea typeface="微软雅黑" pitchFamily="34" charset="-122"/>
                          <a:cs typeface="Times New Roman"/>
                        </a:rPr>
                        <a:t>8*40GE (</a:t>
                      </a:r>
                      <a:r>
                        <a:rPr lang="en-US" sz="800" kern="0" dirty="0">
                          <a:latin typeface="Arial"/>
                          <a:ea typeface="微软雅黑" pitchFamily="34" charset="-122"/>
                          <a:cs typeface="Times New Roman"/>
                        </a:rPr>
                        <a:t>QSFP+)</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16K</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800" kern="100" dirty="0" smtClean="0">
                          <a:latin typeface="Arial"/>
                          <a:ea typeface="微软雅黑" pitchFamily="34" charset="-122"/>
                          <a:cs typeface="Times New Roman"/>
                        </a:rPr>
                        <a:t>8K (</a:t>
                      </a:r>
                      <a:r>
                        <a:rPr lang="en-US" sz="800" kern="0" dirty="0">
                          <a:latin typeface="Arial"/>
                          <a:ea typeface="微软雅黑" pitchFamily="34" charset="-122"/>
                          <a:cs typeface="Times New Roman"/>
                        </a:rPr>
                        <a:t>16*10GE)</a:t>
                      </a:r>
                      <a:endParaRPr lang="zh-CN" sz="800" kern="100" dirty="0">
                        <a:latin typeface="Arial"/>
                        <a:ea typeface="微软雅黑" pitchFamily="34" charset="-122"/>
                        <a:cs typeface="Times New Roman"/>
                      </a:endParaRPr>
                    </a:p>
                    <a:p>
                      <a:pPr algn="ctr">
                        <a:spcAft>
                          <a:spcPts val="0"/>
                        </a:spcAft>
                      </a:pPr>
                      <a:r>
                        <a:rPr lang="en-US" sz="800" kern="100" dirty="0" smtClean="0">
                          <a:latin typeface="Arial"/>
                          <a:ea typeface="微软雅黑" pitchFamily="34" charset="-122"/>
                          <a:cs typeface="Times New Roman"/>
                        </a:rPr>
                        <a:t>16K (</a:t>
                      </a:r>
                      <a:r>
                        <a:rPr lang="en-US" sz="800" kern="0" dirty="0" smtClean="0">
                          <a:latin typeface="Arial"/>
                          <a:ea typeface="微软雅黑" pitchFamily="34" charset="-122"/>
                          <a:cs typeface="Times New Roman"/>
                        </a:rPr>
                        <a:t>2*40GE</a:t>
                      </a:r>
                      <a:r>
                        <a:rPr lang="en-US" sz="800" kern="0" dirty="0" smtClean="0">
                          <a:latin typeface="Arial"/>
                          <a:ea typeface="微软雅黑" pitchFamily="34" charset="-122"/>
                          <a:cs typeface="Arial"/>
                        </a:rPr>
                        <a:t>,</a:t>
                      </a:r>
                      <a:r>
                        <a:rPr lang="en-US" sz="800" kern="0" baseline="0" dirty="0" smtClean="0">
                          <a:latin typeface="Arial"/>
                          <a:ea typeface="微软雅黑" pitchFamily="34" charset="-122"/>
                          <a:cs typeface="Arial"/>
                        </a:rPr>
                        <a:t> </a:t>
                      </a:r>
                      <a:r>
                        <a:rPr lang="en-US" sz="800" kern="0" dirty="0" smtClean="0">
                          <a:latin typeface="Arial"/>
                          <a:ea typeface="微软雅黑" pitchFamily="34" charset="-122"/>
                          <a:cs typeface="Times New Roman"/>
                        </a:rPr>
                        <a:t>8*40GE</a:t>
                      </a:r>
                      <a:r>
                        <a:rPr lang="en-US" sz="800" kern="0" dirty="0">
                          <a:latin typeface="Arial"/>
                          <a:ea typeface="微软雅黑" pitchFamily="34" charset="-122"/>
                          <a:cs typeface="Times New Roman"/>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352425" y="4054475"/>
            <a:ext cx="8477250" cy="600075"/>
          </a:xfrm>
          <a:prstGeom prst="rect">
            <a:avLst/>
          </a:prstGeom>
          <a:solidFill>
            <a:schemeClr val="bg1">
              <a:lumMod val="85000"/>
            </a:schemeClr>
          </a:solidFill>
          <a:ln>
            <a:solidFill>
              <a:schemeClr val="accent1"/>
            </a:solidFill>
          </a:ln>
        </p:spPr>
        <p:txBody>
          <a:bodyPr>
            <a:spAutoFit/>
          </a:bodyPr>
          <a:lstStyle/>
          <a:p>
            <a:pPr>
              <a:defRPr/>
            </a:pPr>
            <a:r>
              <a:rPr lang="en-US" altLang="zh-CN" sz="1100" dirty="0">
                <a:latin typeface="Arial"/>
                <a:ea typeface="+mn-ea"/>
              </a:rPr>
              <a:t>The service cards are installed in the LPU slots, and can be used by both models of S12700. A maximum of 12 LPUs can be configured for S12712 and 8 LPUs can be configured for S12708.</a:t>
            </a:r>
          </a:p>
          <a:p>
            <a:pPr>
              <a:defRPr/>
            </a:pPr>
            <a:r>
              <a:rPr lang="en-US" altLang="zh-CN" sz="1100" dirty="0">
                <a:latin typeface="Arial"/>
                <a:ea typeface="+mn-ea"/>
              </a:rPr>
              <a:t>You can select LPUs according to your service requirements and LPUs' features. Enter the number of required LPUs in the list.</a:t>
            </a:r>
            <a:endParaRPr lang="zh-CN" altLang="en-US" sz="1100" dirty="0">
              <a:latin typeface="Arial"/>
              <a:ea typeface="+mn-ea"/>
            </a:endParaRPr>
          </a:p>
        </p:txBody>
      </p:sp>
      <p:grpSp>
        <p:nvGrpSpPr>
          <p:cNvPr id="46143" name="组合 15"/>
          <p:cNvGrpSpPr>
            <a:grpSpLocks/>
          </p:cNvGrpSpPr>
          <p:nvPr/>
        </p:nvGrpSpPr>
        <p:grpSpPr bwMode="auto">
          <a:xfrm>
            <a:off x="3314700" y="0"/>
            <a:ext cx="5511800" cy="266700"/>
            <a:chOff x="3314602" y="0"/>
            <a:chExt cx="5512502" cy="266700"/>
          </a:xfrm>
        </p:grpSpPr>
        <p:sp>
          <p:nvSpPr>
            <p:cNvPr id="17" name="剪去单角的矩形 16"/>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8" name="剪去单角的矩形 17"/>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Special LPUs</a:t>
            </a:r>
          </a:p>
        </p:txBody>
      </p:sp>
      <p:sp>
        <p:nvSpPr>
          <p:cNvPr id="47107" name="矩形 12"/>
          <p:cNvSpPr>
            <a:spLocks noChangeArrowheads="1"/>
          </p:cNvSpPr>
          <p:nvPr/>
        </p:nvSpPr>
        <p:spPr bwMode="auto">
          <a:xfrm>
            <a:off x="495300" y="785813"/>
            <a:ext cx="8362950" cy="261937"/>
          </a:xfrm>
          <a:prstGeom prst="rect">
            <a:avLst/>
          </a:prstGeom>
          <a:noFill/>
          <a:ln w="9525">
            <a:noFill/>
            <a:miter lim="800000"/>
            <a:headEnd/>
            <a:tailEnd/>
          </a:ln>
        </p:spPr>
        <p:txBody>
          <a:bodyPr>
            <a:spAutoFit/>
          </a:bodyPr>
          <a:lstStyle/>
          <a:p>
            <a:r>
              <a:rPr lang="en-US" altLang="zh-CN" sz="1100" dirty="0">
                <a:latin typeface="Arial" pitchFamily="34" charset="0"/>
                <a:ea typeface="微软雅黑" pitchFamily="34" charset="-122"/>
              </a:rPr>
              <a:t>S12700 provides multiple special LPUs for your selection.</a:t>
            </a:r>
            <a:endParaRPr lang="zh-CN" altLang="en-US" sz="1100" dirty="0">
              <a:latin typeface="Arial" pitchFamily="34" charset="0"/>
              <a:ea typeface="微软雅黑" pitchFamily="34" charset="-122"/>
            </a:endParaRPr>
          </a:p>
        </p:txBody>
      </p:sp>
      <p:graphicFrame>
        <p:nvGraphicFramePr>
          <p:cNvPr id="15" name="表格 14"/>
          <p:cNvGraphicFramePr>
            <a:graphicFrameLocks noGrp="1"/>
          </p:cNvGraphicFramePr>
          <p:nvPr/>
        </p:nvGraphicFramePr>
        <p:xfrm>
          <a:off x="628650" y="1096963"/>
          <a:ext cx="7896227" cy="3256137"/>
        </p:xfrm>
        <a:graphic>
          <a:graphicData uri="http://schemas.openxmlformats.org/drawingml/2006/table">
            <a:tbl>
              <a:tblPr/>
              <a:tblGrid>
                <a:gridCol w="1609801"/>
                <a:gridCol w="1612787"/>
                <a:gridCol w="2505671"/>
                <a:gridCol w="2167968"/>
              </a:tblGrid>
              <a:tr h="254245">
                <a:tc>
                  <a:txBody>
                    <a:bodyPr/>
                    <a:lstStyle/>
                    <a:p>
                      <a:pPr indent="266700" algn="ctr">
                        <a:lnSpc>
                          <a:spcPct val="150000"/>
                        </a:lnSpc>
                        <a:spcAft>
                          <a:spcPts val="0"/>
                        </a:spcAft>
                      </a:pPr>
                      <a:r>
                        <a:rPr lang="en-US" altLang="zh-CN" sz="1000" b="1" kern="100" dirty="0" smtClean="0">
                          <a:latin typeface="Arial"/>
                          <a:ea typeface="微软雅黑" pitchFamily="34" charset="-122"/>
                          <a:cs typeface="Arial"/>
                        </a:rPr>
                        <a:t>Part</a:t>
                      </a:r>
                      <a:r>
                        <a:rPr lang="en-US" altLang="zh-CN" sz="1000" b="1" kern="100" baseline="0" dirty="0" smtClean="0">
                          <a:latin typeface="Arial"/>
                          <a:ea typeface="微软雅黑" pitchFamily="34" charset="-122"/>
                          <a:cs typeface="Arial"/>
                        </a:rPr>
                        <a:t> Number/Model</a:t>
                      </a:r>
                      <a:endParaRPr lang="zh-CN" sz="1000" b="1"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000" b="1" kern="100" dirty="0" smtClean="0">
                          <a:latin typeface="Arial"/>
                          <a:ea typeface="微软雅黑" pitchFamily="34" charset="-122"/>
                          <a:cs typeface="Arial"/>
                        </a:rPr>
                        <a:t>Type</a:t>
                      </a:r>
                      <a:endParaRPr lang="zh-CN" sz="1000" b="1"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000" b="1" kern="100" dirty="0" smtClean="0">
                          <a:latin typeface="Arial"/>
                          <a:ea typeface="微软雅黑" pitchFamily="34" charset="-122"/>
                          <a:cs typeface="Arial"/>
                        </a:rPr>
                        <a:t>Function</a:t>
                      </a:r>
                      <a:endParaRPr lang="zh-CN" sz="1000" b="1"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000" b="1" kern="100" dirty="0" smtClean="0">
                          <a:latin typeface="Arial"/>
                          <a:ea typeface="微软雅黑" pitchFamily="34" charset="-122"/>
                          <a:cs typeface="Arial"/>
                        </a:rPr>
                        <a:t>Remarks</a:t>
                      </a:r>
                      <a:endParaRPr lang="zh-CN" sz="1000" b="1"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08489">
                <a:tc>
                  <a:txBody>
                    <a:bodyPr/>
                    <a:lstStyle/>
                    <a:p>
                      <a:pPr algn="just">
                        <a:spcAft>
                          <a:spcPts val="0"/>
                        </a:spcAft>
                      </a:pPr>
                      <a:r>
                        <a:rPr lang="en-US" sz="900" kern="100" dirty="0" smtClean="0">
                          <a:latin typeface="Arial"/>
                          <a:ea typeface="微软雅黑" pitchFamily="34" charset="-122"/>
                          <a:cs typeface="Arial"/>
                        </a:rPr>
                        <a:t>03030NWB/ </a:t>
                      </a:r>
                      <a:r>
                        <a:rPr lang="en-US" sz="900" kern="100" dirty="0">
                          <a:latin typeface="Arial"/>
                          <a:ea typeface="微软雅黑" pitchFamily="34" charset="-122"/>
                          <a:cs typeface="Arial"/>
                        </a:rPr>
                        <a:t>EH1D200CMU00</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sz="900" kern="100" dirty="0" smtClean="0">
                          <a:latin typeface="Arial"/>
                          <a:ea typeface="微软雅黑" pitchFamily="34" charset="-122"/>
                          <a:cs typeface="Times New Roman"/>
                        </a:rPr>
                        <a:t>CMU</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altLang="zh-CN" sz="900" kern="100" dirty="0" smtClean="0">
                          <a:latin typeface="Arial"/>
                          <a:ea typeface="微软雅黑" pitchFamily="34" charset="-122"/>
                          <a:cs typeface="Arial"/>
                        </a:rPr>
                        <a:t>Monitors and manages the power in the chassis</a:t>
                      </a:r>
                      <a:endParaRPr lang="zh-CN" sz="900" kern="100" dirty="0">
                        <a:latin typeface="Arial"/>
                        <a:ea typeface="微软雅黑" pitchFamily="34" charset="-122"/>
                        <a:cs typeface="Times New Roman"/>
                      </a:endParaRPr>
                    </a:p>
                    <a:p>
                      <a:pPr marL="180000" lvl="0" indent="-180000" algn="just">
                        <a:spcAft>
                          <a:spcPts val="0"/>
                        </a:spcAft>
                        <a:buFont typeface="Wingdings"/>
                        <a:buChar char=""/>
                      </a:pPr>
                      <a:r>
                        <a:rPr lang="en-US" altLang="zh-CN" sz="900" kern="100" dirty="0" smtClean="0">
                          <a:latin typeface="Arial"/>
                          <a:ea typeface="微软雅黑" pitchFamily="34" charset="-122"/>
                          <a:cs typeface="Arial"/>
                        </a:rPr>
                        <a:t>Monitors and manages fans</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100" dirty="0" smtClean="0">
                          <a:latin typeface="Arial"/>
                          <a:ea typeface="微软雅黑" pitchFamily="34" charset="-122"/>
                          <a:cs typeface="Arial"/>
                        </a:rPr>
                        <a:t>S912708/12712 supports CMUs in 1+1 mode. The chassis includes one CMU. You can configure a redundant CMU.</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89">
                <a:tc>
                  <a:txBody>
                    <a:bodyPr/>
                    <a:lstStyle/>
                    <a:p>
                      <a:pPr algn="just">
                        <a:spcAft>
                          <a:spcPts val="0"/>
                        </a:spcAft>
                      </a:pPr>
                      <a:r>
                        <a:rPr lang="en-US" sz="900" kern="100" dirty="0">
                          <a:latin typeface="Arial"/>
                          <a:ea typeface="微软雅黑" pitchFamily="34" charset="-122"/>
                          <a:cs typeface="Arial"/>
                        </a:rPr>
                        <a:t>ET1D2FW00S00</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100" dirty="0" smtClean="0">
                          <a:latin typeface="Arial"/>
                          <a:ea typeface="微软雅黑" pitchFamily="34" charset="-122"/>
                          <a:cs typeface="Arial"/>
                        </a:rPr>
                        <a:t>Firewall board</a:t>
                      </a:r>
                      <a:r>
                        <a:rPr lang="en-US" sz="900" kern="100" dirty="0" smtClean="0">
                          <a:latin typeface="Arial"/>
                          <a:ea typeface="微软雅黑" pitchFamily="34" charset="-122"/>
                          <a:cs typeface="Times New Roman"/>
                        </a:rPr>
                        <a:t>-10G</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altLang="zh-CN" sz="900" kern="100" dirty="0" smtClean="0">
                          <a:latin typeface="Arial"/>
                          <a:ea typeface="微软雅黑" pitchFamily="34" charset="-122"/>
                          <a:cs typeface="Arial"/>
                        </a:rPr>
                        <a:t>Firewall</a:t>
                      </a:r>
                      <a:endParaRPr lang="zh-CN" sz="900" kern="100" dirty="0">
                        <a:latin typeface="Arial"/>
                        <a:ea typeface="微软雅黑" pitchFamily="34" charset="-122"/>
                        <a:cs typeface="Times New Roman"/>
                      </a:endParaRPr>
                    </a:p>
                    <a:p>
                      <a:pPr marL="180000" lvl="0" indent="-180000" algn="just">
                        <a:spcAft>
                          <a:spcPts val="0"/>
                        </a:spcAft>
                        <a:buFont typeface="Wingdings"/>
                        <a:buChar char=""/>
                      </a:pPr>
                      <a:r>
                        <a:rPr lang="en-US" sz="900" kern="100" dirty="0">
                          <a:latin typeface="Arial"/>
                          <a:ea typeface="微软雅黑" pitchFamily="34" charset="-122"/>
                          <a:cs typeface="Arial"/>
                        </a:rPr>
                        <a:t>NAT</a:t>
                      </a:r>
                      <a:endParaRPr lang="zh-CN" sz="900" kern="100" dirty="0">
                        <a:latin typeface="Arial"/>
                        <a:ea typeface="微软雅黑" pitchFamily="34" charset="-122"/>
                        <a:cs typeface="Times New Roman"/>
                      </a:endParaRPr>
                    </a:p>
                    <a:p>
                      <a:pPr marL="180000" lvl="0" indent="-180000" algn="just">
                        <a:spcAft>
                          <a:spcPts val="0"/>
                        </a:spcAft>
                        <a:buFont typeface="Wingdings"/>
                        <a:buChar char=""/>
                      </a:pPr>
                      <a:r>
                        <a:rPr lang="en-US" sz="900" kern="100" dirty="0">
                          <a:latin typeface="Arial"/>
                          <a:ea typeface="微软雅黑" pitchFamily="34" charset="-122"/>
                          <a:cs typeface="Arial"/>
                        </a:rPr>
                        <a:t>IPSec </a:t>
                      </a:r>
                      <a:r>
                        <a:rPr lang="en-US" sz="900" kern="100" dirty="0" smtClean="0">
                          <a:latin typeface="Arial"/>
                          <a:ea typeface="微软雅黑" pitchFamily="34" charset="-122"/>
                          <a:cs typeface="Arial"/>
                        </a:rPr>
                        <a:t>VPN</a:t>
                      </a:r>
                    </a:p>
                    <a:p>
                      <a:pPr marL="180000" lvl="0" indent="-180000" algn="just">
                        <a:spcAft>
                          <a:spcPts val="0"/>
                        </a:spcAft>
                        <a:buFont typeface="Wingdings"/>
                        <a:buChar char=""/>
                      </a:pPr>
                      <a:r>
                        <a:rPr lang="en-US" altLang="zh-CN" sz="900" kern="100" dirty="0" smtClean="0">
                          <a:latin typeface="Arial"/>
                          <a:ea typeface="微软雅黑" pitchFamily="34" charset="-122"/>
                          <a:cs typeface="Arial"/>
                        </a:rPr>
                        <a:t>Load Balance</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endParaRPr lang="en-US" sz="900" kern="100">
                        <a:latin typeface="Arial"/>
                        <a:ea typeface="微软雅黑" pitchFamily="34" charset="-122"/>
                        <a:cs typeface="Arial"/>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89">
                <a:tc>
                  <a:txBody>
                    <a:bodyPr/>
                    <a:lstStyle/>
                    <a:p>
                      <a:pPr algn="just">
                        <a:spcAft>
                          <a:spcPts val="0"/>
                        </a:spcAft>
                      </a:pPr>
                      <a:r>
                        <a:rPr lang="en-US" sz="900" kern="100" dirty="0">
                          <a:latin typeface="Arial"/>
                          <a:ea typeface="微软雅黑" pitchFamily="34" charset="-122"/>
                          <a:cs typeface="Arial"/>
                        </a:rPr>
                        <a:t>ET1D2FW00S01</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100" dirty="0" smtClean="0">
                          <a:latin typeface="Arial"/>
                          <a:ea typeface="微软雅黑" pitchFamily="34" charset="-122"/>
                          <a:cs typeface="Arial"/>
                        </a:rPr>
                        <a:t>Firewall board</a:t>
                      </a:r>
                      <a:r>
                        <a:rPr lang="en-US" sz="900" kern="100" dirty="0" smtClean="0">
                          <a:latin typeface="Arial"/>
                          <a:ea typeface="微软雅黑" pitchFamily="34" charset="-122"/>
                          <a:cs typeface="Times New Roman"/>
                        </a:rPr>
                        <a:t>-20G</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altLang="zh-CN" sz="900" kern="100" dirty="0" smtClean="0">
                          <a:latin typeface="Arial"/>
                          <a:ea typeface="微软雅黑" pitchFamily="34" charset="-122"/>
                          <a:cs typeface="Arial"/>
                        </a:rPr>
                        <a:t>Firewall</a:t>
                      </a:r>
                      <a:endParaRPr lang="zh-CN" altLang="zh-CN" sz="900" kern="100" dirty="0" smtClean="0">
                        <a:latin typeface="Arial"/>
                        <a:ea typeface="微软雅黑" pitchFamily="34" charset="-122"/>
                        <a:cs typeface="Times New Roman"/>
                      </a:endParaRPr>
                    </a:p>
                    <a:p>
                      <a:pPr marL="180000" lvl="0" indent="-180000" algn="just">
                        <a:spcAft>
                          <a:spcPts val="0"/>
                        </a:spcAft>
                        <a:buFont typeface="Wingdings"/>
                        <a:buChar char=""/>
                      </a:pPr>
                      <a:r>
                        <a:rPr lang="en-US" sz="900" kern="100" dirty="0" smtClean="0">
                          <a:latin typeface="Arial"/>
                          <a:ea typeface="微软雅黑" pitchFamily="34" charset="-122"/>
                          <a:cs typeface="Arial"/>
                        </a:rPr>
                        <a:t>NAT</a:t>
                      </a:r>
                      <a:endParaRPr lang="zh-CN" sz="900" kern="100" dirty="0">
                        <a:latin typeface="Arial"/>
                        <a:ea typeface="微软雅黑" pitchFamily="34" charset="-122"/>
                        <a:cs typeface="Times New Roman"/>
                      </a:endParaRPr>
                    </a:p>
                    <a:p>
                      <a:pPr marL="180000" lvl="0" indent="-180000" algn="just">
                        <a:spcAft>
                          <a:spcPts val="0"/>
                        </a:spcAft>
                        <a:buFont typeface="Wingdings"/>
                        <a:buChar char=""/>
                      </a:pPr>
                      <a:r>
                        <a:rPr lang="en-US" sz="900" kern="100" dirty="0">
                          <a:latin typeface="Arial"/>
                          <a:ea typeface="微软雅黑" pitchFamily="34" charset="-122"/>
                          <a:cs typeface="Arial"/>
                        </a:rPr>
                        <a:t>IPSec </a:t>
                      </a:r>
                      <a:r>
                        <a:rPr lang="en-US" sz="900" kern="100" dirty="0" smtClean="0">
                          <a:latin typeface="Arial"/>
                          <a:ea typeface="微软雅黑" pitchFamily="34" charset="-122"/>
                          <a:cs typeface="Arial"/>
                        </a:rPr>
                        <a:t>VPN</a:t>
                      </a:r>
                    </a:p>
                    <a:p>
                      <a:pPr marL="180000" marR="0" lvl="0" indent="-180000" algn="just" defTabSz="913753" rtl="0" eaLnBrk="1" fontAlgn="auto" latinLnBrk="0" hangingPunct="1">
                        <a:lnSpc>
                          <a:spcPct val="100000"/>
                        </a:lnSpc>
                        <a:spcBef>
                          <a:spcPts val="0"/>
                        </a:spcBef>
                        <a:spcAft>
                          <a:spcPts val="0"/>
                        </a:spcAft>
                        <a:buClrTx/>
                        <a:buSzTx/>
                        <a:buFont typeface="Wingdings"/>
                        <a:buChar char=""/>
                        <a:tabLst/>
                        <a:defRPr/>
                      </a:pPr>
                      <a:r>
                        <a:rPr lang="en-US" altLang="zh-CN" sz="900" kern="100" dirty="0" smtClean="0">
                          <a:latin typeface="Arial"/>
                          <a:ea typeface="微软雅黑" pitchFamily="34" charset="-122"/>
                          <a:cs typeface="Arial"/>
                        </a:rPr>
                        <a:t>Load Balance</a:t>
                      </a:r>
                      <a:endParaRPr lang="zh-CN" altLang="zh-CN" sz="900" kern="100" dirty="0" smtClean="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endParaRPr lang="en-US" sz="900" kern="100">
                        <a:latin typeface="Arial"/>
                        <a:ea typeface="微软雅黑" pitchFamily="34" charset="-122"/>
                        <a:cs typeface="Arial"/>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489">
                <a:tc>
                  <a:txBody>
                    <a:bodyPr/>
                    <a:lstStyle/>
                    <a:p>
                      <a:pPr algn="just">
                        <a:spcAft>
                          <a:spcPts val="0"/>
                        </a:spcAft>
                      </a:pPr>
                      <a:r>
                        <a:rPr lang="en-US" sz="900" kern="100">
                          <a:latin typeface="Arial"/>
                          <a:ea typeface="微软雅黑" pitchFamily="34" charset="-122"/>
                          <a:cs typeface="Arial"/>
                        </a:rPr>
                        <a:t>ET1D2FW00S02</a:t>
                      </a:r>
                      <a:endParaRPr lang="zh-CN" sz="900" kern="10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100" dirty="0" smtClean="0">
                          <a:latin typeface="Arial"/>
                          <a:ea typeface="微软雅黑" pitchFamily="34" charset="-122"/>
                          <a:cs typeface="Arial"/>
                        </a:rPr>
                        <a:t>Firewall board</a:t>
                      </a:r>
                      <a:r>
                        <a:rPr lang="en-US" sz="900" kern="100" dirty="0" smtClean="0">
                          <a:latin typeface="Arial"/>
                          <a:ea typeface="微软雅黑" pitchFamily="34" charset="-122"/>
                          <a:cs typeface="Times New Roman"/>
                        </a:rPr>
                        <a:t>-40G</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marR="0" lvl="0" indent="-180000" algn="just" defTabSz="913753" rtl="0" eaLnBrk="1" fontAlgn="auto" latinLnBrk="0" hangingPunct="1">
                        <a:lnSpc>
                          <a:spcPct val="100000"/>
                        </a:lnSpc>
                        <a:spcBef>
                          <a:spcPts val="0"/>
                        </a:spcBef>
                        <a:spcAft>
                          <a:spcPts val="0"/>
                        </a:spcAft>
                        <a:buClrTx/>
                        <a:buSzTx/>
                        <a:buFont typeface="Wingdings"/>
                        <a:buChar char=""/>
                        <a:tabLst/>
                        <a:defRPr/>
                      </a:pPr>
                      <a:r>
                        <a:rPr lang="en-US" altLang="zh-CN" sz="900" kern="100" dirty="0" smtClean="0">
                          <a:latin typeface="Arial"/>
                          <a:ea typeface="微软雅黑" pitchFamily="34" charset="-122"/>
                          <a:cs typeface="Arial"/>
                        </a:rPr>
                        <a:t>Firewall</a:t>
                      </a:r>
                      <a:endParaRPr lang="zh-CN" altLang="zh-CN" sz="900" kern="100" dirty="0" smtClean="0">
                        <a:latin typeface="Arial"/>
                        <a:ea typeface="微软雅黑" pitchFamily="34" charset="-122"/>
                        <a:cs typeface="Times New Roman"/>
                      </a:endParaRPr>
                    </a:p>
                    <a:p>
                      <a:pPr marL="180000" lvl="0" indent="-180000" algn="just">
                        <a:spcAft>
                          <a:spcPts val="0"/>
                        </a:spcAft>
                        <a:buFont typeface="Wingdings"/>
                        <a:buChar char=""/>
                      </a:pPr>
                      <a:r>
                        <a:rPr lang="en-US" sz="900" kern="100" dirty="0" smtClean="0">
                          <a:latin typeface="Arial"/>
                          <a:ea typeface="微软雅黑" pitchFamily="34" charset="-122"/>
                          <a:cs typeface="Arial"/>
                        </a:rPr>
                        <a:t>NAT</a:t>
                      </a:r>
                      <a:endParaRPr lang="zh-CN" sz="900" kern="100" dirty="0">
                        <a:latin typeface="Arial"/>
                        <a:ea typeface="微软雅黑" pitchFamily="34" charset="-122"/>
                        <a:cs typeface="Times New Roman"/>
                      </a:endParaRPr>
                    </a:p>
                    <a:p>
                      <a:pPr marL="180000" lvl="0" indent="-180000" algn="just">
                        <a:spcAft>
                          <a:spcPts val="0"/>
                        </a:spcAft>
                        <a:buFont typeface="Wingdings"/>
                        <a:buChar char=""/>
                      </a:pPr>
                      <a:r>
                        <a:rPr lang="en-US" sz="900" kern="100" dirty="0">
                          <a:latin typeface="Arial"/>
                          <a:ea typeface="微软雅黑" pitchFamily="34" charset="-122"/>
                          <a:cs typeface="Arial"/>
                        </a:rPr>
                        <a:t>IPSec </a:t>
                      </a:r>
                      <a:r>
                        <a:rPr lang="en-US" sz="900" kern="100" dirty="0" smtClean="0">
                          <a:latin typeface="Arial"/>
                          <a:ea typeface="微软雅黑" pitchFamily="34" charset="-122"/>
                          <a:cs typeface="Arial"/>
                        </a:rPr>
                        <a:t>VPN</a:t>
                      </a:r>
                    </a:p>
                    <a:p>
                      <a:pPr marL="180000" marR="0" lvl="0" indent="-180000" algn="just" defTabSz="913753" rtl="0" eaLnBrk="1" fontAlgn="auto" latinLnBrk="0" hangingPunct="1">
                        <a:lnSpc>
                          <a:spcPct val="100000"/>
                        </a:lnSpc>
                        <a:spcBef>
                          <a:spcPts val="0"/>
                        </a:spcBef>
                        <a:spcAft>
                          <a:spcPts val="0"/>
                        </a:spcAft>
                        <a:buClrTx/>
                        <a:buSzTx/>
                        <a:buFont typeface="Wingdings"/>
                        <a:buChar char=""/>
                        <a:tabLst/>
                        <a:defRPr/>
                      </a:pPr>
                      <a:r>
                        <a:rPr lang="en-US" altLang="zh-CN" sz="900" kern="100" dirty="0" smtClean="0">
                          <a:latin typeface="Arial"/>
                          <a:ea typeface="微软雅黑" pitchFamily="34" charset="-122"/>
                          <a:cs typeface="Arial"/>
                        </a:rPr>
                        <a:t>Load Balance</a:t>
                      </a:r>
                      <a:endParaRPr lang="zh-CN" altLang="zh-CN" sz="900" kern="100" dirty="0" smtClean="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endParaRPr lang="en-US" sz="900" kern="100">
                        <a:latin typeface="Arial"/>
                        <a:ea typeface="微软雅黑" pitchFamily="34" charset="-122"/>
                        <a:cs typeface="Arial"/>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497">
                <a:tc>
                  <a:txBody>
                    <a:bodyPr/>
                    <a:lstStyle/>
                    <a:p>
                      <a:pPr algn="just">
                        <a:spcAft>
                          <a:spcPts val="0"/>
                        </a:spcAft>
                      </a:pPr>
                      <a:r>
                        <a:rPr lang="en-US" sz="900" kern="100">
                          <a:latin typeface="Arial"/>
                          <a:ea typeface="微软雅黑" pitchFamily="34" charset="-122"/>
                          <a:cs typeface="Arial"/>
                        </a:rPr>
                        <a:t>EH1D2IPS0S00</a:t>
                      </a:r>
                      <a:endParaRPr lang="zh-CN" sz="900" kern="10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sz="900" kern="100" dirty="0" smtClean="0">
                          <a:latin typeface="Arial"/>
                          <a:ea typeface="微软雅黑" pitchFamily="34" charset="-122"/>
                          <a:cs typeface="Times New Roman"/>
                        </a:rPr>
                        <a:t>IPS</a:t>
                      </a:r>
                      <a:r>
                        <a:rPr lang="en-US" altLang="zh-CN" sz="900" kern="100" dirty="0" smtClean="0">
                          <a:latin typeface="Arial"/>
                          <a:ea typeface="微软雅黑" pitchFamily="34" charset="-122"/>
                          <a:cs typeface="Arial"/>
                        </a:rPr>
                        <a:t> board</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sz="900" kern="100" dirty="0" smtClean="0">
                          <a:latin typeface="Arial"/>
                          <a:ea typeface="微软雅黑" pitchFamily="34" charset="-122"/>
                          <a:cs typeface="Arial"/>
                        </a:rPr>
                        <a:t>IPS</a:t>
                      </a:r>
                      <a:r>
                        <a:rPr lang="en-US" altLang="zh-CN" sz="900" kern="100" dirty="0" smtClean="0">
                          <a:latin typeface="Arial"/>
                          <a:ea typeface="微软雅黑" pitchFamily="34" charset="-122"/>
                          <a:cs typeface="Arial"/>
                        </a:rPr>
                        <a:t> protection</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endParaRPr lang="en-US" sz="900" kern="100" dirty="0">
                        <a:latin typeface="Arial"/>
                        <a:ea typeface="微软雅黑" pitchFamily="34" charset="-122"/>
                        <a:cs typeface="Arial"/>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993">
                <a:tc>
                  <a:txBody>
                    <a:bodyPr/>
                    <a:lstStyle/>
                    <a:p>
                      <a:pPr algn="just">
                        <a:spcAft>
                          <a:spcPts val="0"/>
                        </a:spcAft>
                      </a:pPr>
                      <a:r>
                        <a:rPr lang="en-US" sz="900" kern="100" dirty="0">
                          <a:latin typeface="Arial"/>
                          <a:ea typeface="微软雅黑" pitchFamily="34" charset="-122"/>
                          <a:cs typeface="Arial"/>
                        </a:rPr>
                        <a:t>03021UWH /EH1D2VS08000</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sz="900" kern="100" dirty="0" smtClean="0">
                          <a:latin typeface="Arial"/>
                          <a:ea typeface="微软雅黑" pitchFamily="34" charset="-122"/>
                          <a:cs typeface="Times New Roman"/>
                        </a:rPr>
                        <a:t>8-Port 10G Cluster Switching System Service Unit (SFP+)</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sz="900" kern="100" dirty="0" smtClean="0">
                          <a:latin typeface="Arial"/>
                          <a:ea typeface="微软雅黑" pitchFamily="34" charset="-122"/>
                          <a:cs typeface="Arial"/>
                        </a:rPr>
                        <a:t>S12700 cluster </a:t>
                      </a:r>
                      <a:r>
                        <a:rPr lang="en-US" sz="900" kern="100" dirty="0" err="1" smtClean="0">
                          <a:latin typeface="Arial"/>
                          <a:ea typeface="微软雅黑" pitchFamily="34" charset="-122"/>
                          <a:cs typeface="Arial"/>
                        </a:rPr>
                        <a:t>subcard</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100" dirty="0" smtClean="0">
                          <a:latin typeface="Arial"/>
                          <a:ea typeface="微软雅黑" pitchFamily="34" charset="-122"/>
                          <a:cs typeface="Times New Roman"/>
                        </a:rPr>
                        <a:t>Used</a:t>
                      </a:r>
                      <a:r>
                        <a:rPr lang="en-US" altLang="zh-CN" sz="900" kern="100" baseline="0" dirty="0" smtClean="0">
                          <a:latin typeface="Arial"/>
                          <a:ea typeface="微软雅黑" pitchFamily="34" charset="-122"/>
                          <a:cs typeface="Times New Roman"/>
                        </a:rPr>
                        <a:t> together with SFU</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993">
                <a:tc>
                  <a:txBody>
                    <a:bodyPr/>
                    <a:lstStyle/>
                    <a:p>
                      <a:pPr algn="just">
                        <a:spcAft>
                          <a:spcPts val="0"/>
                        </a:spcAft>
                      </a:pPr>
                      <a:r>
                        <a:rPr lang="en-US" sz="900" kern="100" dirty="0">
                          <a:latin typeface="Arial"/>
                          <a:ea typeface="微软雅黑" pitchFamily="34" charset="-122"/>
                          <a:cs typeface="Arial"/>
                        </a:rPr>
                        <a:t>03022HXD/LE2D2FW00W02</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en-US" altLang="zh-CN" sz="900" kern="0" dirty="0" smtClean="0">
                          <a:latin typeface="Arial"/>
                          <a:ea typeface="微软雅黑" pitchFamily="34" charset="-122"/>
                          <a:cs typeface="Arial"/>
                        </a:rPr>
                        <a:t>Wireless access control board (</a:t>
                      </a:r>
                      <a:r>
                        <a:rPr lang="en-US" sz="900" kern="0" dirty="0" smtClean="0">
                          <a:latin typeface="Arial"/>
                          <a:ea typeface="微软雅黑" pitchFamily="34" charset="-122"/>
                          <a:cs typeface="Times New Roman"/>
                        </a:rPr>
                        <a:t>ACU2</a:t>
                      </a:r>
                      <a:r>
                        <a:rPr lang="en-US" sz="900" kern="0" dirty="0">
                          <a:latin typeface="Arial"/>
                          <a:ea typeface="微软雅黑" pitchFamily="34" charset="-122"/>
                          <a:cs typeface="Times New Roman"/>
                        </a:rPr>
                        <a:t>)</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altLang="zh-CN" sz="900" kern="100" dirty="0" smtClean="0">
                          <a:latin typeface="Arial"/>
                          <a:ea typeface="微软雅黑" pitchFamily="34" charset="-122"/>
                          <a:cs typeface="Arial"/>
                        </a:rPr>
                        <a:t>Supports </a:t>
                      </a:r>
                      <a:r>
                        <a:rPr lang="en-US" sz="900" kern="100" dirty="0" smtClean="0">
                          <a:latin typeface="Arial"/>
                          <a:ea typeface="微软雅黑" pitchFamily="34" charset="-122"/>
                          <a:cs typeface="Arial"/>
                        </a:rPr>
                        <a:t>WLAN AC</a:t>
                      </a:r>
                      <a:endParaRPr lang="zh-CN" sz="900" kern="100" dirty="0">
                        <a:latin typeface="Arial"/>
                        <a:ea typeface="微软雅黑" pitchFamily="34" charset="-122"/>
                        <a:cs typeface="Times New Roman"/>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endParaRPr lang="en-US" sz="900" kern="100" dirty="0">
                        <a:latin typeface="Arial"/>
                        <a:ea typeface="微软雅黑" pitchFamily="34" charset="-122"/>
                        <a:cs typeface="Arial"/>
                      </a:endParaRPr>
                    </a:p>
                  </a:txBody>
                  <a:tcPr marL="30112" marR="301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7160" name="组合 13"/>
          <p:cNvGrpSpPr>
            <a:grpSpLocks/>
          </p:cNvGrpSpPr>
          <p:nvPr/>
        </p:nvGrpSpPr>
        <p:grpSpPr bwMode="auto">
          <a:xfrm>
            <a:off x="3314700" y="0"/>
            <a:ext cx="5511800" cy="266700"/>
            <a:chOff x="3314602" y="0"/>
            <a:chExt cx="5512502" cy="266700"/>
          </a:xfrm>
        </p:grpSpPr>
        <p:sp>
          <p:nvSpPr>
            <p:cNvPr id="16" name="剪去单角的矩形 15"/>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7" name="剪去单角的矩形 16"/>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48131"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solidFill>
                  <a:srgbClr val="0000FF"/>
                </a:solidFill>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Cluster cable</a:t>
            </a:r>
          </a:p>
          <a:p>
            <a:r>
              <a:rPr lang="en-US" altLang="zh-CN" dirty="0" smtClean="0">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48135"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48136"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48137"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48138"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48139"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48140"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30200" y="817563"/>
          <a:ext cx="4956503" cy="3837338"/>
        </p:xfrm>
        <a:graphic>
          <a:graphicData uri="http://schemas.openxmlformats.org/drawingml/2006/table">
            <a:tbl>
              <a:tblPr/>
              <a:tblGrid>
                <a:gridCol w="928014"/>
                <a:gridCol w="2201876"/>
                <a:gridCol w="1826613"/>
              </a:tblGrid>
              <a:tr h="250559">
                <a:tc>
                  <a:txBody>
                    <a:bodyPr/>
                    <a:lstStyle/>
                    <a:p>
                      <a:pPr algn="ctr" fontAlgn="t"/>
                      <a:r>
                        <a:rPr lang="en-US" altLang="zh-CN" sz="1050" b="1" i="0" u="none" strike="noStrike" dirty="0" smtClean="0">
                          <a:solidFill>
                            <a:srgbClr val="000000"/>
                          </a:solidFill>
                          <a:latin typeface="Arial" pitchFamily="34" charset="0"/>
                          <a:cs typeface="Arial" pitchFamily="34" charset="0"/>
                        </a:rPr>
                        <a:t>Type</a:t>
                      </a:r>
                      <a:endParaRPr lang="zh-CN" sz="1050" b="1" i="0" u="none" strike="noStrike" dirty="0">
                        <a:solidFill>
                          <a:srgbClr val="000000"/>
                        </a:solidFill>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altLang="zh-CN" sz="1050" b="1" i="0" u="none" strike="noStrike" dirty="0" smtClean="0">
                          <a:solidFill>
                            <a:srgbClr val="000000"/>
                          </a:solidFill>
                          <a:latin typeface="Arial" pitchFamily="34" charset="0"/>
                          <a:cs typeface="Arial" pitchFamily="34" charset="0"/>
                        </a:rPr>
                        <a:t>Optical</a:t>
                      </a:r>
                      <a:r>
                        <a:rPr lang="en-US" altLang="zh-CN" sz="1050" b="1" i="0" u="none" strike="noStrike" baseline="0" dirty="0" smtClean="0">
                          <a:solidFill>
                            <a:srgbClr val="000000"/>
                          </a:solidFill>
                          <a:latin typeface="Arial" pitchFamily="34" charset="0"/>
                          <a:cs typeface="Arial" pitchFamily="34" charset="0"/>
                        </a:rPr>
                        <a:t> Module</a:t>
                      </a:r>
                      <a:endParaRPr lang="zh-CN" sz="105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altLang="zh-CN" sz="1050" b="1" i="0" u="none" strike="noStrike" dirty="0" smtClean="0">
                          <a:solidFill>
                            <a:srgbClr val="000000"/>
                          </a:solidFill>
                          <a:latin typeface="Arial" pitchFamily="34" charset="0"/>
                          <a:cs typeface="Arial" pitchFamily="34" charset="0"/>
                        </a:rPr>
                        <a:t>Connector</a:t>
                      </a:r>
                      <a:endParaRPr lang="zh-CN" sz="105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30333">
                <a:tc>
                  <a:txBody>
                    <a:bodyPr/>
                    <a:lstStyle/>
                    <a:p>
                      <a:pPr algn="ctr" fontAlgn="t"/>
                      <a:r>
                        <a:rPr lang="en-US" sz="1050" b="1" i="0" u="none" strike="noStrike" dirty="0">
                          <a:solidFill>
                            <a:srgbClr val="000000"/>
                          </a:solidFill>
                          <a:latin typeface="Arial" pitchFamily="34" charset="0"/>
                          <a:cs typeface="Arial" pitchFamily="34" charset="0"/>
                        </a:rPr>
                        <a:t>SFP</a:t>
                      </a:r>
                      <a:endParaRPr lang="zh-CN" sz="1050" b="1" i="0" u="none" strike="noStrike" dirty="0">
                        <a:solidFill>
                          <a:srgbClr val="000000"/>
                        </a:solidFill>
                        <a:latin typeface="Arial" pitchFamily="34" charset="0"/>
                        <a:cs typeface="Arial" pitchFamily="34" charset="0"/>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Arial" pitchFamily="34" charset="0"/>
                          <a:cs typeface="Arial" pitchFamily="34" charset="0"/>
                        </a:rPr>
                        <a:t>FE </a:t>
                      </a:r>
                      <a:endParaRPr lang="zh-CN" sz="1000" b="0" i="0" u="none" strike="noStrike" dirty="0">
                        <a:solidFill>
                          <a:srgbClr val="00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3">
                  <a:txBody>
                    <a:bodyPr/>
                    <a:lstStyle/>
                    <a:p>
                      <a:pPr algn="l" fontAlgn="ctr"/>
                      <a:r>
                        <a:rPr lang="en-US" altLang="zh-CN" sz="1000" b="1" i="0" u="none" strike="noStrike" dirty="0" smtClean="0">
                          <a:solidFill>
                            <a:srgbClr val="000000"/>
                          </a:solidFill>
                          <a:latin typeface="Arial" pitchFamily="34" charset="0"/>
                          <a:ea typeface="Arial Unicode MS" pitchFamily="34" charset="-122"/>
                          <a:cs typeface="Arial" pitchFamily="34" charset="0"/>
                          <a:sym typeface="Wingdings" pitchFamily="2" charset="2"/>
                        </a:rPr>
                        <a:t>Peer</a:t>
                      </a:r>
                      <a:r>
                        <a:rPr lang="en-US" altLang="zh-CN" sz="1000" b="1" i="0" u="none" strike="noStrike" baseline="0" dirty="0" smtClean="0">
                          <a:solidFill>
                            <a:srgbClr val="000000"/>
                          </a:solidFill>
                          <a:latin typeface="Arial" pitchFamily="34" charset="0"/>
                          <a:ea typeface="Arial Unicode MS" pitchFamily="34" charset="-122"/>
                          <a:cs typeface="Arial" pitchFamily="34" charset="0"/>
                          <a:sym typeface="Wingdings" pitchFamily="2" charset="2"/>
                        </a:rPr>
                        <a:t> port</a:t>
                      </a:r>
                      <a:endParaRPr lang="en-US" altLang="zh-CN" sz="1000" b="1" i="0" u="none" strike="noStrike" dirty="0" smtClean="0">
                        <a:solidFill>
                          <a:srgbClr val="000000"/>
                        </a:solidFill>
                        <a:latin typeface="Arial" pitchFamily="34" charset="0"/>
                        <a:ea typeface="Arial Unicode MS" pitchFamily="34" charset="-122"/>
                        <a:cs typeface="Arial" pitchFamily="34" charset="0"/>
                        <a:sym typeface="Wingdings" pitchFamily="2" charset="2"/>
                      </a:endParaRPr>
                    </a:p>
                    <a:p>
                      <a:pPr algn="l" fontAlgn="ctr"/>
                      <a:r>
                        <a:rPr lang="en-US" altLang="zh-CN" sz="1000" b="1" i="0" u="none" strike="noStrike" dirty="0" smtClean="0">
                          <a:solidFill>
                            <a:srgbClr val="000000"/>
                          </a:solidFill>
                          <a:latin typeface="Arial" pitchFamily="34" charset="0"/>
                          <a:ea typeface="Arial Unicode MS" pitchFamily="34" charset="-122"/>
                          <a:cs typeface="Arial" pitchFamily="34" charset="0"/>
                          <a:sym typeface="Wingdings" pitchFamily="2" charset="2"/>
                        </a:rPr>
                        <a:t>(</a:t>
                      </a:r>
                      <a:r>
                        <a:rPr lang="en-US" altLang="zh-CN" sz="1000" b="1" i="0" u="none" strike="noStrike" baseline="0" dirty="0" smtClean="0">
                          <a:solidFill>
                            <a:srgbClr val="000000"/>
                          </a:solidFill>
                          <a:latin typeface="Arial" pitchFamily="34" charset="0"/>
                          <a:ea typeface="Arial Unicode MS" pitchFamily="34" charset="-122"/>
                          <a:cs typeface="Arial" pitchFamily="34" charset="0"/>
                          <a:sym typeface="Wingdings" pitchFamily="2" charset="2"/>
                        </a:rPr>
                        <a:t>onsite survey required)</a:t>
                      </a:r>
                      <a:endParaRPr lang="en-US" altLang="zh-CN" sz="1000" b="1" i="0" u="none" strike="noStrike" dirty="0" smtClean="0">
                        <a:solidFill>
                          <a:srgbClr val="000000"/>
                        </a:solidFill>
                        <a:latin typeface="Arial" pitchFamily="34" charset="0"/>
                        <a:ea typeface="Arial Unicode MS" pitchFamily="34" charset="-122"/>
                        <a:cs typeface="Arial" pitchFamily="34" charset="0"/>
                        <a:sym typeface="Wingdings" pitchFamily="2" charset="2"/>
                      </a:endParaRPr>
                    </a:p>
                    <a:p>
                      <a:pPr algn="l" fontAlgn="ctr"/>
                      <a:r>
                        <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LC/PC</a:t>
                      </a:r>
                    </a:p>
                    <a:p>
                      <a:pPr algn="l" fontAlgn="ctr"/>
                      <a:r>
                        <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SC/PC</a:t>
                      </a:r>
                    </a:p>
                    <a:p>
                      <a:pPr algn="l" fontAlgn="ctr"/>
                      <a:r>
                        <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FC/PC</a:t>
                      </a:r>
                    </a:p>
                    <a:p>
                      <a:pPr algn="l" fontAlgn="ctr"/>
                      <a:r>
                        <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rPr>
                        <a:t>ST/PC</a:t>
                      </a:r>
                    </a:p>
                    <a:p>
                      <a:pPr algn="l" fontAlgn="ctr"/>
                      <a:endPar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a:p>
                      <a:pPr algn="l" fontAlgn="ctr"/>
                      <a:endParaRPr lang="en-US" altLang="zh-CN" sz="1000" b="0" i="0" u="none" strike="noStrike" dirty="0" smtClean="0">
                        <a:solidFill>
                          <a:srgbClr val="000000"/>
                        </a:solidFill>
                        <a:effectLst>
                          <a:outerShdw blurRad="38100" dist="38100" dir="2700000" algn="tl">
                            <a:srgbClr val="000000">
                              <a:alpha val="43137"/>
                            </a:srgbClr>
                          </a:outerShdw>
                        </a:effectLst>
                        <a:latin typeface="Arial" pitchFamily="34" charset="0"/>
                        <a:ea typeface="Arial Unicode MS" pitchFamily="34" charset="-122"/>
                        <a:cs typeface="Arial" pitchFamily="34" charset="0"/>
                      </a:endParaRPr>
                    </a:p>
                    <a:p>
                      <a:pPr marL="0" lvl="1" indent="0">
                        <a:spcBef>
                          <a:spcPct val="20000"/>
                        </a:spcBef>
                        <a:buFont typeface="Arial" pitchFamily="34" charset="0"/>
                        <a:buChar char="•"/>
                        <a:defRPr/>
                      </a:pPr>
                      <a:r>
                        <a:rPr lang="en-US" altLang="zh-CN" sz="800" i="0" dirty="0" smtClean="0">
                          <a:solidFill>
                            <a:srgbClr val="0000FF"/>
                          </a:solidFill>
                          <a:latin typeface="Arial" pitchFamily="34" charset="0"/>
                          <a:cs typeface="Arial" pitchFamily="34" charset="0"/>
                        </a:rPr>
                        <a:t> </a:t>
                      </a:r>
                      <a:r>
                        <a:rPr lang="nl-NL" altLang="zh-CN" sz="800" i="0" dirty="0" smtClean="0">
                          <a:solidFill>
                            <a:srgbClr val="0000FF"/>
                          </a:solidFill>
                          <a:latin typeface="Arial" pitchFamily="34" charset="0"/>
                          <a:cs typeface="Arial" pitchFamily="34" charset="0"/>
                        </a:rPr>
                        <a:t>If transmission distance is longer than 40km, XFP is recommended.</a:t>
                      </a:r>
                    </a:p>
                  </a:txBody>
                  <a:tcPr marL="180000" marR="18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0333">
                <a:tc rowSpan="8">
                  <a:txBody>
                    <a:bodyPr/>
                    <a:lstStyle/>
                    <a:p>
                      <a:pPr algn="ctr" fontAlgn="t"/>
                      <a:r>
                        <a:rPr lang="en-US" sz="1050" b="1" i="0" u="none" strike="noStrike" dirty="0" err="1">
                          <a:solidFill>
                            <a:srgbClr val="000000"/>
                          </a:solidFill>
                          <a:latin typeface="Arial" pitchFamily="34" charset="0"/>
                          <a:cs typeface="Arial" pitchFamily="34" charset="0"/>
                        </a:rPr>
                        <a:t>eSFP</a:t>
                      </a:r>
                      <a:endParaRPr lang="zh-CN" sz="1050" b="1" i="0" u="none" strike="noStrike" dirty="0">
                        <a:solidFill>
                          <a:srgbClr val="000000"/>
                        </a:solidFill>
                        <a:latin typeface="Arial" pitchFamily="34" charset="0"/>
                        <a:cs typeface="Arial" pitchFamily="34" charset="0"/>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smtClean="0">
                          <a:solidFill>
                            <a:srgbClr val="000000"/>
                          </a:solidFill>
                          <a:latin typeface="Arial" pitchFamily="34" charset="0"/>
                          <a:cs typeface="Arial" pitchFamily="34" charset="0"/>
                        </a:rPr>
                        <a:t>FE </a:t>
                      </a:r>
                      <a:endParaRPr lang="zh-CN" sz="1000" b="1" i="0" u="none" strike="noStrike" dirty="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latin typeface="Arial" pitchFamily="34" charset="0"/>
                          <a:cs typeface="Arial" pitchFamily="34" charset="0"/>
                        </a:rPr>
                        <a:t>FE </a:t>
                      </a:r>
                      <a:r>
                        <a:rPr lang="en-US" altLang="zh-CN" sz="1000" b="1" i="0" u="none" strike="noStrike" dirty="0" smtClean="0">
                          <a:solidFill>
                            <a:srgbClr val="0000FF"/>
                          </a:solidFill>
                          <a:latin typeface="Arial" pitchFamily="34" charset="0"/>
                          <a:cs typeface="Arial" pitchFamily="34" charset="0"/>
                        </a:rPr>
                        <a:t>BIDI</a:t>
                      </a:r>
                      <a:endParaRPr lang="zh-CN" altLang="zh-CN" sz="1000" b="1" i="0" u="none" strike="noStrike" dirty="0" smtClean="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indent="0" algn="l" defTabSz="913753" rtl="0" eaLnBrk="1" fontAlgn="ctr" latinLnBrk="0" hangingPunct="1">
                        <a:lnSpc>
                          <a:spcPct val="100000"/>
                        </a:lnSpc>
                        <a:spcBef>
                          <a:spcPts val="0"/>
                        </a:spcBef>
                        <a:spcAft>
                          <a:spcPts val="0"/>
                        </a:spcAft>
                        <a:buClrTx/>
                        <a:buSzTx/>
                        <a:buFontTx/>
                        <a:buNone/>
                        <a:tabLst/>
                        <a:defRPr/>
                      </a:pPr>
                      <a:endParaRPr lang="zh-CN" altLang="zh-CN" sz="1100" b="1" i="0" u="none" strike="noStrike" dirty="0" smtClean="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smtClean="0">
                          <a:solidFill>
                            <a:srgbClr val="000000"/>
                          </a:solidFill>
                          <a:latin typeface="Arial" pitchFamily="34" charset="0"/>
                          <a:cs typeface="Arial" pitchFamily="34" charset="0"/>
                        </a:rPr>
                        <a:t>GE </a:t>
                      </a:r>
                      <a:endParaRPr lang="zh-CN" sz="1000" b="1" i="0" u="none" strike="noStrike" dirty="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b="0" i="0" u="none" strike="noStrike" dirty="0" smtClean="0">
                          <a:solidFill>
                            <a:srgbClr val="000000"/>
                          </a:solidFill>
                          <a:latin typeface="Arial" pitchFamily="34" charset="0"/>
                          <a:cs typeface="Arial" pitchFamily="34" charset="0"/>
                        </a:rPr>
                        <a:t>GE </a:t>
                      </a:r>
                      <a:r>
                        <a:rPr lang="en-US" altLang="zh-CN" sz="1000" b="1" i="0" u="none" strike="noStrike" dirty="0" smtClean="0">
                          <a:solidFill>
                            <a:srgbClr val="0000FF"/>
                          </a:solidFill>
                          <a:latin typeface="Arial" pitchFamily="34" charset="0"/>
                          <a:cs typeface="Arial" pitchFamily="34" charset="0"/>
                        </a:rPr>
                        <a:t>BIDI</a:t>
                      </a:r>
                      <a:endParaRPr lang="zh-CN" altLang="zh-CN" sz="1000" b="1" i="0" u="none" strike="noStrike" dirty="0" smtClean="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indent="0" algn="l" defTabSz="913753" rtl="0" eaLnBrk="1" fontAlgn="ctr" latinLnBrk="0" hangingPunct="1">
                        <a:lnSpc>
                          <a:spcPct val="100000"/>
                        </a:lnSpc>
                        <a:spcBef>
                          <a:spcPts val="0"/>
                        </a:spcBef>
                        <a:spcAft>
                          <a:spcPts val="0"/>
                        </a:spcAft>
                        <a:buClrTx/>
                        <a:buSzTx/>
                        <a:buFontTx/>
                        <a:buNone/>
                        <a:tabLst/>
                        <a:defRPr/>
                      </a:pPr>
                      <a:endParaRPr lang="zh-CN" altLang="zh-CN" sz="1100" b="1" i="0" u="none" strike="noStrike" dirty="0" smtClean="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a:solidFill>
                            <a:srgbClr val="000000"/>
                          </a:solidFill>
                          <a:latin typeface="Arial" pitchFamily="34" charset="0"/>
                          <a:cs typeface="Arial" pitchFamily="34" charset="0"/>
                        </a:rPr>
                        <a:t>POS </a:t>
                      </a:r>
                      <a:endParaRPr lang="zh-CN" sz="1000" b="0" i="0" u="none" strike="noStrike" dirty="0">
                        <a:solidFill>
                          <a:srgbClr val="00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a:solidFill>
                            <a:srgbClr val="FF0000"/>
                          </a:solidFill>
                          <a:latin typeface="Arial" pitchFamily="34" charset="0"/>
                          <a:cs typeface="Arial" pitchFamily="34" charset="0"/>
                        </a:rPr>
                        <a:t>GE </a:t>
                      </a:r>
                      <a:r>
                        <a:rPr lang="en-US" sz="1000" b="1" i="0" u="none" strike="noStrike" dirty="0" smtClean="0">
                          <a:solidFill>
                            <a:srgbClr val="FF0000"/>
                          </a:solidFill>
                          <a:latin typeface="Arial" pitchFamily="34" charset="0"/>
                          <a:cs typeface="Arial" pitchFamily="34" charset="0"/>
                        </a:rPr>
                        <a:t>CWDM (not supported)</a:t>
                      </a:r>
                      <a:endParaRPr lang="zh-CN" sz="1000" b="1" i="0" u="none" strike="noStrike" dirty="0">
                        <a:solidFill>
                          <a:srgbClr val="FF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a:solidFill>
                            <a:srgbClr val="FF0000"/>
                          </a:solidFill>
                          <a:latin typeface="Arial" pitchFamily="34" charset="0"/>
                          <a:cs typeface="Arial" pitchFamily="34" charset="0"/>
                        </a:rPr>
                        <a:t>GE </a:t>
                      </a:r>
                      <a:r>
                        <a:rPr lang="en-US" sz="1000" b="1" i="0" u="none" strike="noStrike" dirty="0">
                          <a:solidFill>
                            <a:srgbClr val="FF0000"/>
                          </a:solidFill>
                          <a:latin typeface="Arial" pitchFamily="34" charset="0"/>
                          <a:cs typeface="Arial" pitchFamily="34" charset="0"/>
                        </a:rPr>
                        <a:t>DWDM </a:t>
                      </a:r>
                      <a:r>
                        <a:rPr lang="en-US" altLang="zh-CN" sz="1000" b="1" i="0" u="none" strike="noStrike" dirty="0" smtClean="0">
                          <a:solidFill>
                            <a:srgbClr val="FF0000"/>
                          </a:solidFill>
                          <a:latin typeface="Arial" pitchFamily="34" charset="0"/>
                          <a:cs typeface="Arial" pitchFamily="34" charset="0"/>
                        </a:rPr>
                        <a:t>(not supported)</a:t>
                      </a:r>
                      <a:endParaRPr lang="zh-CN" sz="1000" b="1" i="0" u="none" strike="noStrike" dirty="0">
                        <a:solidFill>
                          <a:srgbClr val="FF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987">
                <a:tc vMerge="1">
                  <a:txBody>
                    <a:bodyPr/>
                    <a:lstStyle/>
                    <a:p>
                      <a:endParaRPr lang="zh-CN" altLang="en-US"/>
                    </a:p>
                  </a:txBody>
                  <a:tcPr/>
                </a:tc>
                <a:tc>
                  <a:txBody>
                    <a:bodyPr/>
                    <a:lstStyle/>
                    <a:p>
                      <a:pPr algn="l" fontAlgn="ctr"/>
                      <a:r>
                        <a:rPr lang="en-US" sz="1000" b="0" i="0" u="none" strike="noStrike" dirty="0">
                          <a:solidFill>
                            <a:srgbClr val="000000"/>
                          </a:solidFill>
                          <a:latin typeface="Arial" pitchFamily="34" charset="0"/>
                          <a:cs typeface="Arial" pitchFamily="34" charset="0"/>
                        </a:rPr>
                        <a:t>GE </a:t>
                      </a:r>
                      <a:endParaRPr lang="en-US" sz="1000" b="1" i="0" u="none" strike="noStrike" dirty="0" smtClean="0">
                        <a:solidFill>
                          <a:srgbClr val="0000FF"/>
                        </a:solidFill>
                        <a:latin typeface="Arial" pitchFamily="34" charset="0"/>
                        <a:cs typeface="Arial" pitchFamily="34" charset="0"/>
                      </a:endParaRPr>
                    </a:p>
                    <a:p>
                      <a:pPr algn="l" fontAlgn="ctr">
                        <a:buFont typeface="Arial" charset="0"/>
                        <a:buChar char="•"/>
                      </a:pPr>
                      <a:r>
                        <a:rPr lang="en-US" altLang="zh-CN" sz="1000" b="0" dirty="0" smtClean="0">
                          <a:solidFill>
                            <a:schemeClr val="tx1"/>
                          </a:solidFill>
                          <a:latin typeface="Arial" pitchFamily="34" charset="0"/>
                          <a:ea typeface="宋体" charset="-122"/>
                          <a:cs typeface="Arial" pitchFamily="34" charset="0"/>
                        </a:rPr>
                        <a:t>Electrical port module</a:t>
                      </a:r>
                    </a:p>
                    <a:p>
                      <a:pPr marL="0" marR="0" indent="0" algn="l" defTabSz="913753" rtl="0" eaLnBrk="1" fontAlgn="ctr" latinLnBrk="0" hangingPunct="1">
                        <a:lnSpc>
                          <a:spcPct val="100000"/>
                        </a:lnSpc>
                        <a:spcBef>
                          <a:spcPts val="0"/>
                        </a:spcBef>
                        <a:spcAft>
                          <a:spcPts val="0"/>
                        </a:spcAft>
                        <a:buClrTx/>
                        <a:buSzTx/>
                        <a:buFont typeface="Arial" charset="0"/>
                        <a:buChar char="•"/>
                        <a:tabLst/>
                        <a:defRPr/>
                      </a:pPr>
                      <a:r>
                        <a:rPr lang="en-US" altLang="zh-CN" sz="1000" b="0" i="0" u="none" strike="noStrike" dirty="0" smtClean="0">
                          <a:solidFill>
                            <a:schemeClr val="tx1"/>
                          </a:solidFill>
                          <a:latin typeface="Arial" pitchFamily="34" charset="0"/>
                          <a:cs typeface="Arial" pitchFamily="34" charset="0"/>
                        </a:rPr>
                        <a:t>FE</a:t>
                      </a:r>
                      <a:endParaRPr lang="zh-CN" sz="1000" b="0" i="0" u="none" strike="noStrike" dirty="0">
                        <a:solidFill>
                          <a:schemeClr val="tx1"/>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a:txBody>
                    <a:bodyPr/>
                    <a:lstStyle/>
                    <a:p>
                      <a:pPr algn="ctr" fontAlgn="t"/>
                      <a:r>
                        <a:rPr lang="en-US" sz="1050" b="1" i="0" u="none" strike="noStrike">
                          <a:solidFill>
                            <a:srgbClr val="000000"/>
                          </a:solidFill>
                          <a:latin typeface="Arial" pitchFamily="34" charset="0"/>
                          <a:cs typeface="Arial" pitchFamily="34" charset="0"/>
                        </a:rPr>
                        <a:t>SFP+</a:t>
                      </a:r>
                      <a:endParaRPr lang="zh-CN" sz="1050" b="1" i="0" u="none" strike="noStrike">
                        <a:solidFill>
                          <a:srgbClr val="000000"/>
                        </a:solidFill>
                        <a:latin typeface="Arial" pitchFamily="34" charset="0"/>
                        <a:cs typeface="Arial" pitchFamily="34" charset="0"/>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Arial" pitchFamily="34" charset="0"/>
                          <a:cs typeface="Arial" pitchFamily="34" charset="0"/>
                        </a:rPr>
                        <a:t>10GE </a:t>
                      </a:r>
                      <a:endParaRPr lang="zh-CN" sz="1000" b="0" i="0" u="none" strike="noStrike" dirty="0">
                        <a:solidFill>
                          <a:srgbClr val="00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rowSpan="3">
                  <a:txBody>
                    <a:bodyPr/>
                    <a:lstStyle/>
                    <a:p>
                      <a:pPr algn="ctr" fontAlgn="t"/>
                      <a:r>
                        <a:rPr lang="en-US" sz="1050" b="1" i="0" u="none" strike="noStrike">
                          <a:solidFill>
                            <a:srgbClr val="000000"/>
                          </a:solidFill>
                          <a:latin typeface="Arial" pitchFamily="34" charset="0"/>
                          <a:cs typeface="Arial" pitchFamily="34" charset="0"/>
                        </a:rPr>
                        <a:t>XFP</a:t>
                      </a:r>
                      <a:endParaRPr lang="zh-CN" sz="1050" b="1" i="0" u="none" strike="noStrike">
                        <a:solidFill>
                          <a:srgbClr val="000000"/>
                        </a:solidFill>
                        <a:latin typeface="Arial" pitchFamily="34" charset="0"/>
                        <a:cs typeface="Arial" pitchFamily="34" charset="0"/>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Arial" pitchFamily="34" charset="0"/>
                          <a:cs typeface="Arial" pitchFamily="34" charset="0"/>
                        </a:rPr>
                        <a:t>10GE </a:t>
                      </a:r>
                      <a:endParaRPr lang="zh-CN" sz="1000" b="0" i="0" u="none" strike="noStrike" dirty="0">
                        <a:solidFill>
                          <a:srgbClr val="00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a:solidFill>
                            <a:srgbClr val="000000"/>
                          </a:solidFill>
                          <a:latin typeface="Arial" pitchFamily="34" charset="0"/>
                          <a:cs typeface="Arial" pitchFamily="34" charset="0"/>
                        </a:rPr>
                        <a:t>10GE </a:t>
                      </a:r>
                      <a:r>
                        <a:rPr lang="en-US" sz="1000" b="1" i="0" u="none" strike="noStrike" dirty="0" smtClean="0">
                          <a:solidFill>
                            <a:srgbClr val="0000FF"/>
                          </a:solidFill>
                          <a:latin typeface="Arial" pitchFamily="34" charset="0"/>
                          <a:cs typeface="Arial" pitchFamily="34" charset="0"/>
                        </a:rPr>
                        <a:t>CWDM</a:t>
                      </a:r>
                      <a:endParaRPr lang="zh-CN" sz="1000" b="1" i="0" u="none" strike="noStrike" dirty="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000" b="0" i="0" u="none" strike="noStrike" dirty="0">
                          <a:solidFill>
                            <a:srgbClr val="000000"/>
                          </a:solidFill>
                          <a:latin typeface="Arial" pitchFamily="34" charset="0"/>
                          <a:cs typeface="Arial" pitchFamily="34" charset="0"/>
                        </a:rPr>
                        <a:t>10GE </a:t>
                      </a:r>
                      <a:r>
                        <a:rPr lang="en-US" sz="1000" b="1" i="0" u="none" strike="noStrike" dirty="0">
                          <a:solidFill>
                            <a:srgbClr val="0000FF"/>
                          </a:solidFill>
                          <a:latin typeface="Arial" pitchFamily="34" charset="0"/>
                          <a:cs typeface="Arial" pitchFamily="34" charset="0"/>
                        </a:rPr>
                        <a:t>DWDM </a:t>
                      </a:r>
                      <a:endParaRPr lang="zh-CN" sz="1000" b="1" i="0" u="none" strike="noStrike" dirty="0">
                        <a:solidFill>
                          <a:srgbClr val="0000FF"/>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058">
                <a:tc>
                  <a:txBody>
                    <a:bodyPr/>
                    <a:lstStyle/>
                    <a:p>
                      <a:pPr algn="ctr" fontAlgn="t"/>
                      <a:r>
                        <a:rPr lang="en-US" sz="1050" b="1" i="0" u="none" strike="noStrike" dirty="0">
                          <a:solidFill>
                            <a:srgbClr val="000000"/>
                          </a:solidFill>
                          <a:latin typeface="Arial" pitchFamily="34" charset="0"/>
                          <a:cs typeface="Arial" pitchFamily="34" charset="0"/>
                        </a:rPr>
                        <a:t>QSFP+</a:t>
                      </a:r>
                      <a:endParaRPr lang="zh-CN" sz="1050" b="1" i="0" u="none" strike="noStrike" dirty="0">
                        <a:solidFill>
                          <a:srgbClr val="000000"/>
                        </a:solidFill>
                        <a:latin typeface="Arial" pitchFamily="34" charset="0"/>
                        <a:cs typeface="Arial" pitchFamily="34" charset="0"/>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Arial" pitchFamily="34" charset="0"/>
                          <a:cs typeface="Arial" pitchFamily="34" charset="0"/>
                        </a:rPr>
                        <a:t>40GE </a:t>
                      </a:r>
                      <a:endParaRPr lang="zh-CN" sz="1000" b="0" i="0" u="none" strike="noStrike" dirty="0">
                        <a:solidFill>
                          <a:srgbClr val="000000"/>
                        </a:solidFill>
                        <a:latin typeface="Arial" pitchFamily="34" charset="0"/>
                        <a:cs typeface="Arial" pitchFamily="34" charset="0"/>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800" b="1" i="0" u="none" strike="noStrike" dirty="0" smtClean="0">
                          <a:solidFill>
                            <a:srgbClr val="000000"/>
                          </a:solidFill>
                          <a:latin typeface="Arial" pitchFamily="34" charset="0"/>
                          <a:ea typeface="Arial Unicode MS" pitchFamily="34" charset="-122"/>
                          <a:cs typeface="Arial" pitchFamily="34" charset="0"/>
                        </a:rPr>
                        <a:t>MPO</a:t>
                      </a:r>
                      <a:r>
                        <a:rPr lang="en-US" altLang="zh-CN" sz="500" b="1" i="0" u="none" strike="noStrike" baseline="0" dirty="0" smtClean="0">
                          <a:solidFill>
                            <a:srgbClr val="000000"/>
                          </a:solidFill>
                          <a:latin typeface="Arial" pitchFamily="34" charset="0"/>
                          <a:ea typeface="Arial Unicode MS" pitchFamily="34" charset="-122"/>
                          <a:cs typeface="Arial" pitchFamily="34" charset="0"/>
                        </a:rPr>
                        <a:t> </a:t>
                      </a:r>
                      <a:r>
                        <a:rPr lang="en-US" altLang="zh-CN" sz="800" b="0" i="0" u="none" strike="noStrike" dirty="0" smtClean="0">
                          <a:solidFill>
                            <a:srgbClr val="000000"/>
                          </a:solidFill>
                          <a:latin typeface="Arial" pitchFamily="34" charset="0"/>
                          <a:ea typeface="Arial Unicode MS" pitchFamily="34" charset="-122"/>
                          <a:cs typeface="Arial" pitchFamily="34" charset="0"/>
                        </a:rPr>
                        <a:t>&lt;300m</a:t>
                      </a:r>
                      <a:r>
                        <a:rPr lang="en-US" altLang="zh-CN" sz="800" b="0" i="0" u="none" strike="noStrike" baseline="0" dirty="0" smtClean="0">
                          <a:solidFill>
                            <a:srgbClr val="000000"/>
                          </a:solidFill>
                          <a:latin typeface="Arial" pitchFamily="34" charset="0"/>
                          <a:ea typeface="Arial Unicode MS" pitchFamily="34" charset="-122"/>
                          <a:cs typeface="Arial" pitchFamily="34" charset="0"/>
                        </a:rPr>
                        <a:t>  multi-mode</a:t>
                      </a:r>
                    </a:p>
                    <a:p>
                      <a:pPr marL="0" marR="0" indent="0" algn="l" defTabSz="913753" rtl="0" eaLnBrk="1" fontAlgn="ctr" latinLnBrk="0" hangingPunct="1">
                        <a:lnSpc>
                          <a:spcPct val="100000"/>
                        </a:lnSpc>
                        <a:spcBef>
                          <a:spcPts val="0"/>
                        </a:spcBef>
                        <a:spcAft>
                          <a:spcPts val="0"/>
                        </a:spcAft>
                        <a:buClrTx/>
                        <a:buSzTx/>
                        <a:buFontTx/>
                        <a:buNone/>
                        <a:tabLst/>
                        <a:defRPr/>
                      </a:pPr>
                      <a:r>
                        <a:rPr lang="en-US" altLang="zh-CN" sz="800" b="1" i="0" u="none" strike="noStrike" dirty="0" smtClean="0">
                          <a:solidFill>
                            <a:srgbClr val="000000"/>
                          </a:solidFill>
                          <a:latin typeface="Arial" pitchFamily="34" charset="0"/>
                          <a:ea typeface="Arial Unicode MS" pitchFamily="34" charset="-122"/>
                          <a:cs typeface="Arial" pitchFamily="34" charset="0"/>
                        </a:rPr>
                        <a:t>LC</a:t>
                      </a:r>
                      <a:r>
                        <a:rPr lang="en-US" altLang="zh-CN" sz="800" b="1" i="0" u="none" strike="noStrike" baseline="0" dirty="0" smtClean="0">
                          <a:solidFill>
                            <a:srgbClr val="000000"/>
                          </a:solidFill>
                          <a:latin typeface="Arial" pitchFamily="34" charset="0"/>
                          <a:ea typeface="Arial Unicode MS" pitchFamily="34" charset="-122"/>
                          <a:cs typeface="Arial" pitchFamily="34" charset="0"/>
                        </a:rPr>
                        <a:t> </a:t>
                      </a:r>
                      <a:r>
                        <a:rPr lang="en-US" altLang="zh-CN" sz="800" b="0" i="0" u="none" strike="noStrike" baseline="0" dirty="0" smtClean="0">
                          <a:solidFill>
                            <a:srgbClr val="000000"/>
                          </a:solidFill>
                          <a:latin typeface="Arial" pitchFamily="34" charset="0"/>
                          <a:ea typeface="Arial Unicode MS" pitchFamily="34" charset="-122"/>
                          <a:cs typeface="Arial" pitchFamily="34" charset="0"/>
                        </a:rPr>
                        <a:t> </a:t>
                      </a:r>
                      <a:r>
                        <a:rPr lang="en-US" altLang="zh-CN" sz="800" b="0" i="0" u="none" strike="noStrike" dirty="0" smtClean="0">
                          <a:solidFill>
                            <a:srgbClr val="000000"/>
                          </a:solidFill>
                          <a:latin typeface="Arial" pitchFamily="34" charset="0"/>
                          <a:ea typeface="Arial Unicode MS" pitchFamily="34" charset="-122"/>
                          <a:cs typeface="Arial" pitchFamily="34" charset="0"/>
                        </a:rPr>
                        <a:t>&lt; 10Km   Single-mode</a:t>
                      </a:r>
                      <a:endParaRPr lang="zh-CN" sz="900" b="0" i="0" u="none" strike="noStrike" dirty="0">
                        <a:solidFill>
                          <a:srgbClr val="000000"/>
                        </a:solidFill>
                        <a:latin typeface="Arial" pitchFamily="34" charset="0"/>
                        <a:ea typeface="Arial Unicode MS" pitchFamily="34" charset="-122"/>
                        <a:cs typeface="Arial" pitchFamily="34" charset="0"/>
                      </a:endParaRPr>
                    </a:p>
                  </a:txBody>
                  <a:tcPr marL="180000" marR="18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49199" name="组合 26"/>
          <p:cNvGrpSpPr>
            <a:grpSpLocks/>
          </p:cNvGrpSpPr>
          <p:nvPr/>
        </p:nvGrpSpPr>
        <p:grpSpPr bwMode="auto">
          <a:xfrm>
            <a:off x="5445125" y="811213"/>
            <a:ext cx="3392488" cy="3846512"/>
            <a:chOff x="5047801" y="710315"/>
            <a:chExt cx="3744513" cy="3982265"/>
          </a:xfrm>
        </p:grpSpPr>
        <p:sp>
          <p:nvSpPr>
            <p:cNvPr id="10"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1" name="AutoShape 44"/>
            <p:cNvSpPr>
              <a:spLocks noChangeArrowheads="1"/>
            </p:cNvSpPr>
            <p:nvPr/>
          </p:nvSpPr>
          <p:spPr bwMode="auto">
            <a:xfrm>
              <a:off x="5054327" y="710428"/>
              <a:ext cx="3737987" cy="311195"/>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12" name="Rectangle 4"/>
            <p:cNvSpPr>
              <a:spLocks noChangeArrowheads="1"/>
            </p:cNvSpPr>
            <p:nvPr/>
          </p:nvSpPr>
          <p:spPr bwMode="auto">
            <a:xfrm>
              <a:off x="5070581" y="986428"/>
              <a:ext cx="3721733" cy="3554948"/>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The optical modules on two ends must have three identical parameters:</a:t>
              </a:r>
              <a:endParaRPr lang="en-US" altLang="zh-CN" sz="1000" b="1" kern="0" dirty="0">
                <a:solidFill>
                  <a:sysClr val="windowText" lastClr="000000"/>
                </a:solidFill>
                <a:latin typeface="Arial" pitchFamily="34" charset="0"/>
                <a:ea typeface="微软雅黑" pitchFamily="34" charset="-122"/>
                <a:cs typeface="Arial" pitchFamily="34" charset="0"/>
              </a:endParaRPr>
            </a:p>
            <a:p>
              <a:pPr marL="456877" lvl="1" indent="0">
                <a:buFont typeface="Arial" pitchFamily="34" charset="0"/>
                <a:buChar char="•"/>
                <a:defRPr/>
              </a:pPr>
              <a:r>
                <a:rPr lang="en-US" altLang="zh-CN" sz="1000" dirty="0">
                  <a:latin typeface="Arial"/>
                  <a:ea typeface="宋体" charset="-122"/>
                </a:rPr>
                <a:t> Transmission distance</a:t>
              </a:r>
            </a:p>
            <a:p>
              <a:pPr marL="456877" lvl="1" indent="0">
                <a:buFont typeface="Arial" pitchFamily="34" charset="0"/>
                <a:buChar char="•"/>
                <a:defRPr/>
              </a:pPr>
              <a:r>
                <a:rPr lang="en-US" altLang="zh-CN" sz="1000" dirty="0">
                  <a:latin typeface="Arial"/>
                  <a:ea typeface="宋体" charset="-122"/>
                </a:rPr>
                <a:t> Mode: single or dual   </a:t>
              </a:r>
            </a:p>
            <a:p>
              <a:pPr marL="456877" lvl="1" indent="0">
                <a:buFont typeface="Arial" pitchFamily="34" charset="0"/>
                <a:buChar char="•"/>
                <a:defRPr/>
              </a:pPr>
              <a:r>
                <a:rPr lang="en-US" altLang="zh-CN" sz="1000" dirty="0">
                  <a:latin typeface="Arial"/>
                  <a:ea typeface="宋体" charset="-122"/>
                </a:rPr>
                <a:t> Center wavelength</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Interpretability: SFP+  </a:t>
              </a:r>
              <a:r>
                <a:rPr lang="en-US" altLang="zh-CN" sz="1100" b="1" kern="0" dirty="0">
                  <a:solidFill>
                    <a:sysClr val="windowText" lastClr="000000"/>
                  </a:solidFill>
                  <a:latin typeface="Arial" pitchFamily="34" charset="0"/>
                  <a:ea typeface="微软雅黑" pitchFamily="34" charset="-122"/>
                  <a:cs typeface="Arial" pitchFamily="34" charset="0"/>
                  <a:sym typeface="Wingdings" pitchFamily="2" charset="2"/>
                </a:rPr>
                <a:t> XFP</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All FE and GE optical cards are hot swappable.</a:t>
              </a: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sym typeface="Wingdings" pitchFamily="2" charset="2"/>
                </a:rPr>
                <a:t>When a cluster is set up through fibers, the </a:t>
              </a:r>
              <a:r>
                <a:rPr lang="en-US" altLang="zh-CN" sz="1200" b="1" kern="0" dirty="0">
                  <a:solidFill>
                    <a:sysClr val="windowText" lastClr="000000"/>
                  </a:solidFill>
                  <a:latin typeface="Arial" pitchFamily="34" charset="0"/>
                  <a:ea typeface="微软雅黑" pitchFamily="34" charset="-122"/>
                  <a:cs typeface="Arial" pitchFamily="34" charset="0"/>
                </a:rPr>
                <a:t>QSFP+ modules need to be configured.</a:t>
              </a:r>
              <a:endParaRPr lang="en-US" altLang="zh-CN" sz="1200" b="1" kern="0" dirty="0">
                <a:solidFill>
                  <a:sysClr val="windowText" lastClr="000000"/>
                </a:solidFill>
                <a:latin typeface="Arial" pitchFamily="34" charset="0"/>
                <a:ea typeface="微软雅黑" pitchFamily="34" charset="-122"/>
                <a:cs typeface="Arial" pitchFamily="34" charset="0"/>
                <a:sym typeface="Wingdings" pitchFamily="2" charset="2"/>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BIDI</a:t>
              </a:r>
              <a:r>
                <a:rPr lang="en-US" altLang="zh-CN" sz="900" kern="0" dirty="0">
                  <a:solidFill>
                    <a:sysClr val="windowText" lastClr="000000"/>
                  </a:solidFill>
                  <a:latin typeface="Arial" pitchFamily="34" charset="0"/>
                  <a:ea typeface="微软雅黑" pitchFamily="34" charset="-122"/>
                  <a:cs typeface="Arial" pitchFamily="34" charset="0"/>
                </a:rPr>
                <a:t>:  </a:t>
              </a:r>
              <a:r>
                <a:rPr lang="en-US" altLang="zh-CN" sz="1000" kern="0" dirty="0">
                  <a:solidFill>
                    <a:sysClr val="windowText" lastClr="000000"/>
                  </a:solidFill>
                  <a:latin typeface="Arial" pitchFamily="34" charset="0"/>
                  <a:ea typeface="微软雅黑" pitchFamily="34" charset="-122"/>
                  <a:cs typeface="Arial" pitchFamily="34" charset="0"/>
                </a:rPr>
                <a:t>wavelengths on two ends match</a:t>
              </a: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TX1490</a:t>
              </a:r>
              <a:r>
                <a:rPr lang="en-US" altLang="zh-CN" sz="1000" kern="0" dirty="0">
                  <a:solidFill>
                    <a:sysClr val="windowText" lastClr="000000"/>
                  </a:solidFill>
                  <a:latin typeface="Arial" pitchFamily="34" charset="0"/>
                  <a:ea typeface="微软雅黑" pitchFamily="34" charset="-122"/>
                  <a:cs typeface="Arial" pitchFamily="34" charset="0"/>
                </a:rPr>
                <a:t>/ RX1310 </a:t>
              </a:r>
              <a:r>
                <a:rPr lang="en-US" altLang="zh-CN" sz="1000" kern="0" dirty="0">
                  <a:solidFill>
                    <a:sysClr val="windowText" lastClr="000000"/>
                  </a:solidFill>
                  <a:latin typeface="Arial" pitchFamily="34" charset="0"/>
                  <a:ea typeface="微软雅黑" pitchFamily="34" charset="-122"/>
                  <a:cs typeface="Arial" pitchFamily="34" charset="0"/>
                  <a:sym typeface="Wingdings" pitchFamily="2" charset="2"/>
                </a:rPr>
                <a:t> </a:t>
              </a:r>
              <a:r>
                <a:rPr lang="en-US" altLang="zh-CN" sz="1000" kern="0" dirty="0">
                  <a:solidFill>
                    <a:sysClr val="windowText" lastClr="000000"/>
                  </a:solidFill>
                  <a:latin typeface="Arial" pitchFamily="34" charset="0"/>
                  <a:ea typeface="微软雅黑" pitchFamily="34" charset="-122"/>
                  <a:cs typeface="Arial" pitchFamily="34" charset="0"/>
                </a:rPr>
                <a:t>TX1310/ </a:t>
              </a:r>
              <a:r>
                <a:rPr lang="en-US" altLang="zh-CN" sz="1000" b="1" kern="0" dirty="0">
                  <a:solidFill>
                    <a:sysClr val="windowText" lastClr="000000"/>
                  </a:solidFill>
                  <a:latin typeface="Arial" pitchFamily="34" charset="0"/>
                  <a:ea typeface="微软雅黑" pitchFamily="34" charset="-122"/>
                  <a:cs typeface="Arial" pitchFamily="34" charset="0"/>
                </a:rPr>
                <a:t>RX1490</a:t>
              </a:r>
            </a:p>
            <a:p>
              <a:pPr marL="236538" indent="-236538" defTabSz="814388" eaLnBrk="0" fontAlgn="auto" hangingPunct="0">
                <a:lnSpc>
                  <a:spcPct val="75000"/>
                </a:lnSpc>
                <a:spcBef>
                  <a:spcPct val="50000"/>
                </a:spcBef>
                <a:spcAft>
                  <a:spcPts val="0"/>
                </a:spcAft>
                <a:buClr>
                  <a:srgbClr val="99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CWDM optical module</a:t>
              </a: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Connects switches to WDM</a:t>
              </a:r>
              <a:endParaRPr lang="en-US" altLang="zh-CN"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Supports all 10G XFP LPUs, but does not support SFP+ LPU</a:t>
              </a:r>
            </a:p>
            <a:p>
              <a:pPr marL="236538" indent="-236538" defTabSz="814388" eaLnBrk="0" fontAlgn="auto" hangingPunct="0">
                <a:lnSpc>
                  <a:spcPct val="75000"/>
                </a:lnSpc>
                <a:spcBef>
                  <a:spcPct val="50000"/>
                </a:spcBef>
                <a:spcAft>
                  <a:spcPts val="0"/>
                </a:spcAft>
                <a:buClr>
                  <a:srgbClr val="99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a:t>
              </a:r>
              <a:r>
                <a:rPr lang="zh-CN" altLang="en-US" sz="1000" b="1" kern="0" dirty="0">
                  <a:solidFill>
                    <a:sysClr val="windowText" lastClr="000000"/>
                  </a:solidFill>
                  <a:latin typeface="Arial" pitchFamily="34" charset="0"/>
                  <a:ea typeface="微软雅黑" pitchFamily="34" charset="-122"/>
                  <a:cs typeface="Arial" pitchFamily="34" charset="0"/>
                </a:rPr>
                <a:t>*</a:t>
              </a:r>
              <a:r>
                <a:rPr lang="en-US" altLang="zh-CN" sz="1000" b="1" kern="0" dirty="0">
                  <a:solidFill>
                    <a:sysClr val="windowText" lastClr="000000"/>
                  </a:solidFill>
                  <a:latin typeface="Arial" pitchFamily="34" charset="0"/>
                  <a:ea typeface="微软雅黑" pitchFamily="34" charset="-122"/>
                  <a:cs typeface="Arial" pitchFamily="34" charset="0"/>
                </a:rPr>
                <a:t>BIDI –single-core bidirectional</a:t>
              </a:r>
            </a:p>
          </p:txBody>
        </p:sp>
      </p:grpSp>
      <p:sp>
        <p:nvSpPr>
          <p:cNvPr id="49200" name="标题 12"/>
          <p:cNvSpPr>
            <a:spLocks noGrp="1"/>
          </p:cNvSpPr>
          <p:nvPr>
            <p:ph type="title"/>
          </p:nvPr>
        </p:nvSpPr>
        <p:spPr bwMode="auto">
          <a:xfrm>
            <a:off x="609600" y="206375"/>
            <a:ext cx="7543800" cy="4889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Optical Module</a:t>
            </a:r>
            <a:endParaRPr lang="zh-CN" altLang="en-US" dirty="0" smtClean="0">
              <a:latin typeface="Arial" pitchFamily="34" charset="0"/>
            </a:endParaRPr>
          </a:p>
        </p:txBody>
      </p:sp>
      <p:grpSp>
        <p:nvGrpSpPr>
          <p:cNvPr id="49201" name="组合 15"/>
          <p:cNvGrpSpPr>
            <a:grpSpLocks/>
          </p:cNvGrpSpPr>
          <p:nvPr/>
        </p:nvGrpSpPr>
        <p:grpSpPr bwMode="auto">
          <a:xfrm>
            <a:off x="3314700" y="0"/>
            <a:ext cx="5511800" cy="266700"/>
            <a:chOff x="3314602" y="0"/>
            <a:chExt cx="5512502" cy="266700"/>
          </a:xfrm>
        </p:grpSpPr>
        <p:sp>
          <p:nvSpPr>
            <p:cNvPr id="17" name="剪去单角的矩形 16"/>
            <p:cNvSpPr/>
            <p:nvPr/>
          </p:nvSpPr>
          <p:spPr bwMode="auto">
            <a:xfrm>
              <a:off x="4676850"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Optical module</a:t>
              </a:r>
              <a:endParaRPr lang="zh-CN" altLang="en-US" sz="900" dirty="0">
                <a:latin typeface="Arial" charset="0"/>
                <a:ea typeface="宋体" charset="-122"/>
              </a:endParaRPr>
            </a:p>
          </p:txBody>
        </p:sp>
        <p:sp>
          <p:nvSpPr>
            <p:cNvPr id="18" name="剪去单角的矩形 17"/>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31" name="剪去单角的矩形 30"/>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Tools</a:t>
            </a:r>
            <a:endParaRPr lang="zh-CN" altLang="en-US" dirty="0" smtClean="0">
              <a:latin typeface="Arial" pitchFamily="34" charset="0"/>
            </a:endParaRPr>
          </a:p>
        </p:txBody>
      </p:sp>
      <p:sp>
        <p:nvSpPr>
          <p:cNvPr id="3" name="内容占位符 2"/>
          <p:cNvSpPr>
            <a:spLocks noGrp="1"/>
          </p:cNvSpPr>
          <p:nvPr>
            <p:ph idx="1"/>
          </p:nvPr>
        </p:nvSpPr>
        <p:spPr>
          <a:xfrm>
            <a:off x="609600" y="788988"/>
            <a:ext cx="4210050" cy="3752850"/>
          </a:xfrm>
        </p:spPr>
        <p:txBody>
          <a:bodyPr/>
          <a:lstStyle/>
          <a:p>
            <a:pPr marL="342659" indent="-342659">
              <a:defRPr/>
            </a:pPr>
            <a:r>
              <a:rPr lang="en-US" altLang="zh-CN" sz="1400" dirty="0" smtClean="0">
                <a:solidFill>
                  <a:srgbClr val="C00000"/>
                </a:solidFill>
                <a:latin typeface="Arial"/>
              </a:rPr>
              <a:t>UniSTAR eCFG</a:t>
            </a:r>
          </a:p>
          <a:p>
            <a:pPr marL="742425" lvl="1" indent="-285548">
              <a:defRPr/>
            </a:pPr>
            <a:r>
              <a:rPr lang="en-US" altLang="zh-CN" sz="1200" b="1" dirty="0" smtClean="0">
                <a:latin typeface="Arial"/>
              </a:rPr>
              <a:t>Customized</a:t>
            </a:r>
          </a:p>
          <a:p>
            <a:pPr marL="742425" lvl="1" indent="-285548">
              <a:buClr>
                <a:srgbClr val="777777"/>
              </a:buClr>
              <a:defRPr/>
            </a:pPr>
            <a:r>
              <a:rPr lang="en-US" altLang="zh-CN" sz="1200" b="1" dirty="0" smtClean="0">
                <a:latin typeface="Arial"/>
              </a:rPr>
              <a:t>Description: </a:t>
            </a:r>
            <a:r>
              <a:rPr lang="en-US" altLang="zh-CN" sz="1200" dirty="0" smtClean="0">
                <a:latin typeface="Arial"/>
              </a:rPr>
              <a:t>Offline quotation tool</a:t>
            </a:r>
          </a:p>
          <a:p>
            <a:pPr marL="742425" lvl="1" indent="-285548">
              <a:defRPr/>
            </a:pPr>
            <a:r>
              <a:rPr lang="en-US" altLang="zh-CN" sz="1200" b="1" dirty="0" smtClean="0">
                <a:latin typeface="Arial"/>
                <a:hlinkClick r:id="rId3"/>
              </a:rPr>
              <a:t>Training material</a:t>
            </a:r>
            <a:r>
              <a:rPr lang="en-US" altLang="zh-CN" sz="1200" b="1" dirty="0" smtClean="0">
                <a:latin typeface="Arial"/>
              </a:rPr>
              <a:t> </a:t>
            </a:r>
            <a:r>
              <a:rPr lang="en-US" altLang="zh-CN" sz="1050" b="1" dirty="0" smtClean="0">
                <a:latin typeface="Arial"/>
              </a:rPr>
              <a:t>(channel)</a:t>
            </a:r>
            <a:endParaRPr lang="en-US" altLang="zh-CN" sz="1200" b="1" dirty="0" smtClean="0">
              <a:solidFill>
                <a:srgbClr val="FF0000"/>
              </a:solidFill>
              <a:latin typeface="Arial"/>
            </a:endParaRPr>
          </a:p>
          <a:p>
            <a:pPr marL="342659" indent="-342659">
              <a:defRPr/>
            </a:pPr>
            <a:endParaRPr lang="en-US" altLang="zh-CN" sz="600" dirty="0" smtClean="0">
              <a:latin typeface="Arial"/>
              <a:hlinkClick r:id="rId4"/>
            </a:endParaRPr>
          </a:p>
          <a:p>
            <a:pPr marL="342659" indent="-342659">
              <a:defRPr/>
            </a:pPr>
            <a:r>
              <a:rPr lang="en-US" altLang="zh-CN" sz="1400" dirty="0" smtClean="0">
                <a:solidFill>
                  <a:srgbClr val="C00000"/>
                </a:solidFill>
                <a:latin typeface="Arial"/>
              </a:rPr>
              <a:t>UniSTAR SCT</a:t>
            </a:r>
          </a:p>
          <a:p>
            <a:pPr marL="742425" lvl="1" indent="-285548">
              <a:defRPr/>
            </a:pPr>
            <a:r>
              <a:rPr lang="en-US" altLang="zh-CN" sz="1200" b="1" dirty="0" smtClean="0">
                <a:latin typeface="Arial"/>
              </a:rPr>
              <a:t>Web-based</a:t>
            </a:r>
          </a:p>
          <a:p>
            <a:pPr marL="742425" lvl="1" indent="-285548">
              <a:defRPr/>
            </a:pPr>
            <a:r>
              <a:rPr lang="en-US" altLang="zh-CN" sz="1200" b="1" dirty="0" smtClean="0">
                <a:latin typeface="Arial"/>
              </a:rPr>
              <a:t>Description:</a:t>
            </a:r>
            <a:r>
              <a:rPr lang="en-US" altLang="zh-CN" sz="1200" dirty="0" smtClean="0">
                <a:latin typeface="Arial"/>
              </a:rPr>
              <a:t> Simplified online quotation tool (only this tool will  be provided in future)</a:t>
            </a:r>
          </a:p>
          <a:p>
            <a:pPr marL="742425" lvl="1" indent="-285548">
              <a:defRPr/>
            </a:pPr>
            <a:r>
              <a:rPr lang="en-US" altLang="zh-CN" sz="1200" b="1" dirty="0" smtClean="0">
                <a:latin typeface="Arial"/>
                <a:hlinkClick r:id="rId5"/>
              </a:rPr>
              <a:t>SCT</a:t>
            </a:r>
            <a:endParaRPr lang="en-US" altLang="zh-CN" sz="1200" b="1" dirty="0" smtClean="0">
              <a:latin typeface="Arial"/>
            </a:endParaRPr>
          </a:p>
          <a:p>
            <a:pPr marL="742425" lvl="1" indent="-285548">
              <a:defRPr/>
            </a:pPr>
            <a:r>
              <a:rPr lang="en-US" altLang="zh-CN" sz="1200" b="1" dirty="0" smtClean="0">
                <a:latin typeface="Arial"/>
                <a:hlinkClick r:id="rId3"/>
              </a:rPr>
              <a:t>Training material</a:t>
            </a:r>
            <a:endParaRPr lang="en-US" altLang="zh-CN" sz="1200" b="1" dirty="0" smtClean="0">
              <a:latin typeface="Arial"/>
            </a:endParaRPr>
          </a:p>
          <a:p>
            <a:pPr marL="742425" lvl="1" indent="-285548">
              <a:buFont typeface="Wingdings" pitchFamily="2" charset="2"/>
              <a:buNone/>
              <a:defRPr/>
            </a:pPr>
            <a:r>
              <a:rPr lang="zh-CN" altLang="en-US" sz="1400" dirty="0" smtClean="0">
                <a:latin typeface="Arial"/>
              </a:rPr>
              <a:t> </a:t>
            </a:r>
            <a:r>
              <a:rPr lang="en-US" altLang="zh-CN" sz="1400" dirty="0" smtClean="0">
                <a:latin typeface="Arial"/>
              </a:rPr>
              <a:t>	</a:t>
            </a:r>
            <a:r>
              <a:rPr lang="zh-CN" altLang="en-US" sz="1400" dirty="0" smtClean="0">
                <a:latin typeface="Arial"/>
              </a:rPr>
              <a:t>* </a:t>
            </a:r>
            <a:r>
              <a:rPr lang="en-US" altLang="zh-CN" sz="1100" i="1" u="sng" dirty="0" smtClean="0">
                <a:solidFill>
                  <a:srgbClr val="0000FF"/>
                </a:solidFill>
                <a:latin typeface="Arial"/>
              </a:rPr>
              <a:t>The underlined content indicates the material links.</a:t>
            </a:r>
            <a:endParaRPr lang="zh-CN" altLang="en-US" sz="1400" i="1" u="sng" dirty="0">
              <a:solidFill>
                <a:srgbClr val="0000FF"/>
              </a:solidFill>
              <a:latin typeface="Arial"/>
            </a:endParaRPr>
          </a:p>
        </p:txBody>
      </p:sp>
      <p:pic>
        <p:nvPicPr>
          <p:cNvPr id="33796" name="Picture 1"/>
          <p:cNvPicPr>
            <a:picLocks noChangeAspect="1" noChangeArrowheads="1"/>
          </p:cNvPicPr>
          <p:nvPr/>
        </p:nvPicPr>
        <p:blipFill>
          <a:blip r:embed="rId6" cstate="print"/>
          <a:srcRect/>
          <a:stretch>
            <a:fillRect/>
          </a:stretch>
        </p:blipFill>
        <p:spPr bwMode="auto">
          <a:xfrm>
            <a:off x="4883150" y="515938"/>
            <a:ext cx="3157538" cy="2252662"/>
          </a:xfrm>
          <a:prstGeom prst="rect">
            <a:avLst/>
          </a:prstGeom>
          <a:noFill/>
          <a:ln w="9525">
            <a:solidFill>
              <a:schemeClr val="accent1"/>
            </a:solidFill>
            <a:miter lim="800000"/>
            <a:headEnd/>
            <a:tailEnd/>
          </a:ln>
        </p:spPr>
      </p:pic>
      <p:pic>
        <p:nvPicPr>
          <p:cNvPr id="33797" name="Picture 2"/>
          <p:cNvPicPr>
            <a:picLocks noChangeAspect="1" noChangeArrowheads="1"/>
          </p:cNvPicPr>
          <p:nvPr/>
        </p:nvPicPr>
        <p:blipFill>
          <a:blip r:embed="rId7" cstate="print"/>
          <a:srcRect/>
          <a:stretch>
            <a:fillRect/>
          </a:stretch>
        </p:blipFill>
        <p:spPr bwMode="auto">
          <a:xfrm>
            <a:off x="4889500" y="2997200"/>
            <a:ext cx="3502025" cy="1600200"/>
          </a:xfrm>
          <a:prstGeom prst="rect">
            <a:avLst/>
          </a:prstGeom>
          <a:noFill/>
          <a:ln w="9525">
            <a:solidFill>
              <a:schemeClr val="accent1"/>
            </a:solid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a:t>
            </a:r>
            <a:r>
              <a:rPr lang="en-US" altLang="zh-CN" sz="2400" dirty="0" smtClean="0">
                <a:latin typeface="Arial" pitchFamily="34" charset="0"/>
              </a:rPr>
              <a:t>S12700 Optical Module Use Precautions</a:t>
            </a:r>
            <a:endParaRPr lang="en-US" altLang="zh-CN" dirty="0" smtClean="0">
              <a:latin typeface="Arial" pitchFamily="34" charset="0"/>
            </a:endParaRPr>
          </a:p>
        </p:txBody>
      </p:sp>
      <p:sp>
        <p:nvSpPr>
          <p:cNvPr id="727041" name="Rectangle 1"/>
          <p:cNvSpPr>
            <a:spLocks noChangeArrowheads="1"/>
          </p:cNvSpPr>
          <p:nvPr/>
        </p:nvSpPr>
        <p:spPr bwMode="auto">
          <a:xfrm>
            <a:off x="476250" y="801688"/>
            <a:ext cx="8172450" cy="3754437"/>
          </a:xfrm>
          <a:prstGeom prst="rect">
            <a:avLst/>
          </a:prstGeom>
          <a:noFill/>
          <a:ln w="9525">
            <a:solidFill>
              <a:schemeClr val="accent2">
                <a:lumMod val="90000"/>
              </a:schemeClr>
            </a:solidFill>
            <a:miter lim="800000"/>
            <a:headEnd/>
            <a:tailEnd/>
          </a:ln>
          <a:effectLst/>
        </p:spPr>
        <p:txBody>
          <a:bodyPr anchor="ctr">
            <a:spAutoFit/>
          </a:bodyPr>
          <a:lstStyle/>
          <a:p>
            <a:pPr indent="228600">
              <a:spcBef>
                <a:spcPts val="600"/>
              </a:spcBef>
              <a:buFont typeface="FrutigerNext LT Medium"/>
              <a:buAutoNum type="arabicPeriod"/>
            </a:pPr>
            <a:r>
              <a:rPr lang="en-US" altLang="zh-CN" sz="1000" dirty="0">
                <a:latin typeface="Arial" pitchFamily="34" charset="0"/>
                <a:ea typeface="微软雅黑" pitchFamily="34" charset="-122"/>
              </a:rPr>
              <a:t>Pay attention to three specifications when selecting optical modules: transmission distance, connection attributes (such as single-mode/multimode of fibers and optical modules), and center wavelength. When two devices are connected, ensure that interfaces on both devices have the same indexes, such as the transmission distance, interconnection attributes, and center wavelength.</a:t>
            </a:r>
            <a:endParaRPr lang="zh-CN" altLang="en-US" sz="1000" dirty="0">
              <a:latin typeface="Arial" pitchFamily="34" charset="0"/>
              <a:ea typeface="微软雅黑" pitchFamily="34" charset="-122"/>
            </a:endParaRPr>
          </a:p>
          <a:p>
            <a:pPr indent="228600" eaLnBrk="0" hangingPunct="0">
              <a:spcBef>
                <a:spcPts val="600"/>
              </a:spcBef>
              <a:buFont typeface="FrutigerNext LT Medium"/>
              <a:buAutoNum type="arabicPeriod"/>
            </a:pPr>
            <a:r>
              <a:rPr lang="en-US" altLang="zh-CN" sz="1000" dirty="0">
                <a:latin typeface="Arial" pitchFamily="34" charset="0"/>
                <a:ea typeface="微软雅黑" pitchFamily="34" charset="-122"/>
              </a:rPr>
              <a:t>Most single-mode optical modules configured for the S12700 support the "wide range receiving" feature. That is, optical signals, with the center wavelength of either 1310 nm or 1550 nm, can be received normally, but some optical modules can work normally only within a narrow range of center wavelength. Therefore, it is recommended that the center wavelengths of the optical modules on both devices be the same. When the S12700 is connected to a non-</a:t>
            </a:r>
            <a:r>
              <a:rPr lang="en-US" altLang="zh-CN" sz="1000" dirty="0" err="1">
                <a:latin typeface="Arial" pitchFamily="34" charset="0"/>
                <a:ea typeface="微软雅黑" pitchFamily="34" charset="-122"/>
              </a:rPr>
              <a:t>Huawei</a:t>
            </a:r>
            <a:r>
              <a:rPr lang="en-US" altLang="zh-CN" sz="1000" dirty="0">
                <a:latin typeface="Arial" pitchFamily="34" charset="0"/>
                <a:ea typeface="微软雅黑" pitchFamily="34" charset="-122"/>
              </a:rPr>
              <a:t> device, note that the optical modules of non-</a:t>
            </a:r>
            <a:r>
              <a:rPr lang="en-US" altLang="zh-CN" sz="1000" dirty="0" err="1">
                <a:latin typeface="Arial" pitchFamily="34" charset="0"/>
                <a:ea typeface="微软雅黑" pitchFamily="34" charset="-122"/>
              </a:rPr>
              <a:t>Huawei</a:t>
            </a:r>
            <a:r>
              <a:rPr lang="en-US" altLang="zh-CN" sz="1000" dirty="0">
                <a:latin typeface="Arial" pitchFamily="34" charset="0"/>
                <a:ea typeface="微软雅黑" pitchFamily="34" charset="-122"/>
              </a:rPr>
              <a:t> device may not support the "wide range receiving" feature.</a:t>
            </a:r>
          </a:p>
          <a:p>
            <a:pPr indent="228600" eaLnBrk="0" hangingPunct="0">
              <a:spcBef>
                <a:spcPts val="600"/>
              </a:spcBef>
              <a:buFont typeface="FrutigerNext LT Medium"/>
              <a:buAutoNum type="arabicPeriod"/>
            </a:pPr>
            <a:r>
              <a:rPr lang="en-US" altLang="zh-CN" sz="1000" dirty="0">
                <a:latin typeface="Arial" pitchFamily="34" charset="0"/>
                <a:ea typeface="微软雅黑" pitchFamily="34" charset="-122"/>
              </a:rPr>
              <a:t>If the transmission distances of the optical modules on the connected devices differ greatly, the receiver of the optical module with the shorter transmission distance may be overloaded. This affects signal transmission reliability. Avoid this situation. If this situation cannot be avoided, configure an optical attenuator on the receiver with the shorter transmission distance. In addition, it is recommended to design for optical transmission during the networking to ensure reliable interoperation between devices.</a:t>
            </a:r>
          </a:p>
          <a:p>
            <a:pPr indent="228600" eaLnBrk="0" hangingPunct="0">
              <a:spcBef>
                <a:spcPts val="600"/>
              </a:spcBef>
              <a:buFont typeface="FrutigerNext LT Medium"/>
              <a:buAutoNum type="arabicPeriod"/>
            </a:pPr>
            <a:r>
              <a:rPr lang="en-US" altLang="zh-CN" sz="1000" dirty="0">
                <a:latin typeface="Arial" pitchFamily="34" charset="0"/>
                <a:ea typeface="微软雅黑" pitchFamily="34" charset="-122"/>
              </a:rPr>
              <a:t>The optical interface boards of S12700 support hot swappable CWDM optical modules. CWDM optical modules must use the same wavelengths; otherwise, they cannot communicate with each other. When the switch is connected to WDM, the CWDM optical modules need to be used. The wavelengths and quantity of optical modules depend on the contract. To connect Ethernet devices, common optical modules are preferred.</a:t>
            </a:r>
          </a:p>
          <a:p>
            <a:pPr indent="228600" eaLnBrk="0" hangingPunct="0">
              <a:spcBef>
                <a:spcPts val="600"/>
              </a:spcBef>
              <a:buFont typeface="FrutigerNext LT Medium"/>
              <a:buAutoNum type="arabicPeriod"/>
            </a:pPr>
            <a:r>
              <a:rPr lang="en-US" altLang="zh-CN" sz="1000" dirty="0">
                <a:latin typeface="Arial" pitchFamily="34" charset="0"/>
                <a:ea typeface="微软雅黑" pitchFamily="34" charset="-122"/>
              </a:rPr>
              <a:t>The single-fiber bidirectional optical modules must be used in pairs. </a:t>
            </a:r>
            <a:r>
              <a:rPr lang="en-US" altLang="zh-CN" sz="1000" dirty="0" err="1">
                <a:latin typeface="Arial" pitchFamily="34" charset="0"/>
                <a:ea typeface="微软雅黑" pitchFamily="34" charset="-122"/>
              </a:rPr>
              <a:t>Tx</a:t>
            </a:r>
            <a:r>
              <a:rPr lang="en-US" altLang="zh-CN" sz="1000" dirty="0">
                <a:latin typeface="Arial" pitchFamily="34" charset="0"/>
                <a:ea typeface="微软雅黑" pitchFamily="34" charset="-122"/>
              </a:rPr>
              <a:t> indicates the transmit wavelength and Rx indicates the receive wavelength. An optical module has the following wavelengths:</a:t>
            </a:r>
            <a:endParaRPr lang="zh-CN" altLang="en-US" sz="1000" dirty="0">
              <a:latin typeface="Arial" pitchFamily="34" charset="0"/>
              <a:ea typeface="微软雅黑" pitchFamily="34" charset="-122"/>
            </a:endParaRPr>
          </a:p>
          <a:p>
            <a:pPr indent="228600" eaLnBrk="0" hangingPunct="0">
              <a:spcBef>
                <a:spcPts val="600"/>
              </a:spcBef>
            </a:pPr>
            <a:r>
              <a:rPr lang="en-US" altLang="zh-CN" sz="1000" dirty="0">
                <a:latin typeface="Arial" pitchFamily="34" charset="0"/>
                <a:ea typeface="微软雅黑" pitchFamily="34" charset="-122"/>
                <a:cs typeface="Times New Roman" pitchFamily="18" charset="0"/>
              </a:rPr>
              <a:t>Optical Transceiver-SFP-Tx1310/Rx1490-1.25Gb/s--3dBm--9dBm--19.5dBm-LC-Single-mode-10km</a:t>
            </a:r>
            <a:endParaRPr lang="en-US" altLang="zh-CN" sz="1000" dirty="0">
              <a:latin typeface="Arial" pitchFamily="34" charset="0"/>
              <a:ea typeface="微软雅黑" pitchFamily="34" charset="-122"/>
            </a:endParaRPr>
          </a:p>
          <a:p>
            <a:pPr indent="228600" eaLnBrk="0" hangingPunct="0">
              <a:spcBef>
                <a:spcPts val="600"/>
              </a:spcBef>
            </a:pPr>
            <a:r>
              <a:rPr lang="en-US" altLang="zh-CN" sz="1000" dirty="0">
                <a:latin typeface="Arial" pitchFamily="34" charset="0"/>
                <a:ea typeface="微软雅黑" pitchFamily="34" charset="-122"/>
              </a:rPr>
              <a:t>Optical Transceiver-SFP-Tx1490/Rx1310-1.25Gb/s--3dBm--9dBm--19.5dBm-LC-Single-mode-10km</a:t>
            </a:r>
          </a:p>
        </p:txBody>
      </p:sp>
      <p:grpSp>
        <p:nvGrpSpPr>
          <p:cNvPr id="50180" name="组合 12"/>
          <p:cNvGrpSpPr>
            <a:grpSpLocks/>
          </p:cNvGrpSpPr>
          <p:nvPr/>
        </p:nvGrpSpPr>
        <p:grpSpPr bwMode="auto">
          <a:xfrm>
            <a:off x="3314700" y="0"/>
            <a:ext cx="5511800" cy="266700"/>
            <a:chOff x="3314602" y="0"/>
            <a:chExt cx="5512502" cy="266700"/>
          </a:xfrm>
        </p:grpSpPr>
        <p:sp>
          <p:nvSpPr>
            <p:cNvPr id="14" name="剪去单角的矩形 13"/>
            <p:cNvSpPr/>
            <p:nvPr/>
          </p:nvSpPr>
          <p:spPr bwMode="auto">
            <a:xfrm>
              <a:off x="4676850"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Optical module</a:t>
              </a:r>
              <a:endParaRPr lang="zh-CN" altLang="en-US" sz="900" dirty="0">
                <a:latin typeface="Arial" charset="0"/>
                <a:ea typeface="宋体" charset="-122"/>
              </a:endParaRPr>
            </a:p>
          </p:txBody>
        </p:sp>
        <p:sp>
          <p:nvSpPr>
            <p:cNvPr id="15" name="剪去单角的矩形 14"/>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17" name="剪去单角的矩形 16"/>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51203"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solidFill>
                  <a:srgbClr val="0000FF"/>
                </a:solidFill>
                <a:latin typeface="Arial" pitchFamily="34" charset="0"/>
              </a:rPr>
              <a:t>Software and license</a:t>
            </a:r>
          </a:p>
          <a:p>
            <a:r>
              <a:rPr lang="en-US" altLang="zh-CN" dirty="0" smtClean="0">
                <a:latin typeface="Arial" pitchFamily="34" charset="0"/>
              </a:rPr>
              <a:t>Cluster cable</a:t>
            </a:r>
          </a:p>
          <a:p>
            <a:r>
              <a:rPr lang="en-US" altLang="zh-CN" dirty="0" smtClean="0">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51207"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51208"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51209"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51210"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51211"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51212"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Software and License</a:t>
            </a:r>
            <a:r>
              <a:rPr lang="zh-CN" altLang="en-US" dirty="0" smtClean="0">
                <a:latin typeface="Arial" pitchFamily="34" charset="0"/>
              </a:rPr>
              <a:t> </a:t>
            </a:r>
            <a:r>
              <a:rPr lang="en-US" altLang="zh-CN" dirty="0" smtClean="0">
                <a:latin typeface="Arial" pitchFamily="34" charset="0"/>
              </a:rPr>
              <a:t>Configuration</a:t>
            </a:r>
            <a:endParaRPr lang="zh-CN" altLang="en-US" dirty="0" smtClean="0">
              <a:latin typeface="Arial" pitchFamily="34" charset="0"/>
            </a:endParaRPr>
          </a:p>
        </p:txBody>
      </p:sp>
      <p:graphicFrame>
        <p:nvGraphicFramePr>
          <p:cNvPr id="12" name="表格 11"/>
          <p:cNvGraphicFramePr>
            <a:graphicFrameLocks noGrp="1"/>
          </p:cNvGraphicFramePr>
          <p:nvPr/>
        </p:nvGraphicFramePr>
        <p:xfrm>
          <a:off x="552450" y="1027113"/>
          <a:ext cx="8096250" cy="3405630"/>
        </p:xfrm>
        <a:graphic>
          <a:graphicData uri="http://schemas.openxmlformats.org/drawingml/2006/table">
            <a:tbl>
              <a:tblPr/>
              <a:tblGrid>
                <a:gridCol w="1159307"/>
                <a:gridCol w="3738067"/>
                <a:gridCol w="3198876"/>
              </a:tblGrid>
              <a:tr h="335109">
                <a:tc>
                  <a:txBody>
                    <a:bodyPr/>
                    <a:lstStyle/>
                    <a:p>
                      <a:pPr indent="266700" algn="ctr">
                        <a:lnSpc>
                          <a:spcPct val="100000"/>
                        </a:lnSpc>
                        <a:spcAft>
                          <a:spcPts val="0"/>
                        </a:spcAft>
                      </a:pPr>
                      <a:r>
                        <a:rPr lang="en-US" altLang="zh-CN" sz="1050" b="1" kern="100" dirty="0" smtClean="0">
                          <a:latin typeface="Arial"/>
                          <a:ea typeface="微软雅黑" pitchFamily="34" charset="-122"/>
                          <a:cs typeface="Arial"/>
                        </a:rPr>
                        <a:t>Part Number</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00000"/>
                        </a:lnSpc>
                        <a:spcAft>
                          <a:spcPts val="0"/>
                        </a:spcAft>
                      </a:pPr>
                      <a:r>
                        <a:rPr lang="en-US" altLang="zh-CN" sz="1050" b="1" kern="100" dirty="0" smtClean="0">
                          <a:latin typeface="Arial"/>
                          <a:ea typeface="微软雅黑" pitchFamily="34" charset="-122"/>
                          <a:cs typeface="Arial"/>
                        </a:rPr>
                        <a:t>Description</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00000"/>
                        </a:lnSpc>
                        <a:spcAft>
                          <a:spcPts val="0"/>
                        </a:spcAft>
                      </a:pPr>
                      <a:r>
                        <a:rPr lang="en-US" altLang="zh-CN" sz="1050" b="1" kern="100" dirty="0" smtClean="0">
                          <a:latin typeface="Arial"/>
                          <a:ea typeface="微软雅黑" pitchFamily="34" charset="-122"/>
                          <a:cs typeface="Times New Roman"/>
                        </a:rPr>
                        <a:t>Configuration</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46812">
                <a:tc>
                  <a:txBody>
                    <a:bodyPr/>
                    <a:lstStyle/>
                    <a:p>
                      <a:pPr indent="228600" algn="just">
                        <a:lnSpc>
                          <a:spcPct val="100000"/>
                        </a:lnSpc>
                        <a:spcAft>
                          <a:spcPts val="0"/>
                        </a:spcAft>
                      </a:pPr>
                      <a:r>
                        <a:rPr lang="en-US" sz="1050" kern="100" dirty="0">
                          <a:latin typeface="Arial"/>
                          <a:ea typeface="微软雅黑" pitchFamily="34" charset="-122"/>
                          <a:cs typeface="Times New Roman"/>
                        </a:rPr>
                        <a:t>05160692</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altLang="zh-CN" sz="1050" kern="100" dirty="0" smtClean="0">
                          <a:latin typeface="Arial"/>
                          <a:ea typeface="微软雅黑" pitchFamily="34" charset="-122"/>
                          <a:cs typeface="Arial"/>
                        </a:rPr>
                        <a:t>S12700 V200R005C00 Software Package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1050" kern="100" dirty="0" smtClean="0">
                          <a:latin typeface="Arial"/>
                          <a:ea typeface="微软雅黑" pitchFamily="34" charset="-122"/>
                          <a:cs typeface="Arial"/>
                        </a:rPr>
                        <a:t>Select a software package according to customer needs. By default, the mainstream software package in the supply chain is delivered.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81400500</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MPLS Function License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just">
                        <a:lnSpc>
                          <a:spcPct val="100000"/>
                        </a:lnSpc>
                        <a:spcAft>
                          <a:spcPts val="0"/>
                        </a:spcAft>
                      </a:pPr>
                      <a:r>
                        <a:rPr lang="en-US" altLang="zh-CN" sz="1050" kern="100" dirty="0" smtClean="0">
                          <a:latin typeface="Arial"/>
                          <a:ea typeface="微软雅黑" pitchFamily="34" charset="-122"/>
                          <a:cs typeface="Arial"/>
                        </a:rPr>
                        <a:t>Configured according to customer needs.</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a:latin typeface="Arial"/>
                          <a:ea typeface="微软雅黑" pitchFamily="34" charset="-122"/>
                          <a:cs typeface="Times New Roman"/>
                        </a:rPr>
                        <a:t>81400501</a:t>
                      </a:r>
                      <a:endParaRPr lang="zh-CN" sz="1050" kern="10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NQA</a:t>
                      </a:r>
                      <a:r>
                        <a:rPr lang="en-US" altLang="zh-CN" sz="1050" kern="100" dirty="0" smtClean="0">
                          <a:latin typeface="Arial"/>
                          <a:ea typeface="微软雅黑" pitchFamily="34" charset="-122"/>
                          <a:cs typeface="Arial"/>
                        </a:rPr>
                        <a:t> Function License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just">
                        <a:lnSpc>
                          <a:spcPct val="100000"/>
                        </a:lnSpc>
                        <a:spcAft>
                          <a:spcPts val="0"/>
                        </a:spcAft>
                      </a:pPr>
                      <a:r>
                        <a:rPr lang="en-US" altLang="zh-CN" sz="1050" kern="100" dirty="0" smtClean="0">
                          <a:latin typeface="Arial"/>
                          <a:ea typeface="微软雅黑" pitchFamily="34" charset="-122"/>
                          <a:cs typeface="Arial"/>
                        </a:rPr>
                        <a:t>Configured according to customer needs.</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a:latin typeface="Arial"/>
                          <a:ea typeface="微软雅黑" pitchFamily="34" charset="-122"/>
                          <a:cs typeface="Times New Roman"/>
                        </a:rPr>
                        <a:t>81400502</a:t>
                      </a:r>
                      <a:endParaRPr lang="zh-CN" sz="1050" kern="10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IPV6</a:t>
                      </a:r>
                      <a:r>
                        <a:rPr lang="en-US" altLang="zh-CN" sz="1050" kern="100" dirty="0" smtClean="0">
                          <a:latin typeface="Arial"/>
                          <a:ea typeface="微软雅黑" pitchFamily="34" charset="-122"/>
                          <a:cs typeface="Arial"/>
                        </a:rPr>
                        <a:t> Function License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just">
                        <a:lnSpc>
                          <a:spcPct val="100000"/>
                        </a:lnSpc>
                        <a:spcAft>
                          <a:spcPts val="0"/>
                        </a:spcAft>
                      </a:pPr>
                      <a:r>
                        <a:rPr lang="en-US" altLang="zh-CN" sz="1050" kern="100" dirty="0" smtClean="0">
                          <a:latin typeface="Arial"/>
                          <a:ea typeface="微软雅黑" pitchFamily="34" charset="-122"/>
                          <a:cs typeface="Arial"/>
                        </a:rPr>
                        <a:t>Configured according to customer needs.</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82400519</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X-series LPU FIB Resource License-128K</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indent="0" algn="just">
                        <a:lnSpc>
                          <a:spcPct val="100000"/>
                        </a:lnSpc>
                        <a:spcAft>
                          <a:spcPts val="0"/>
                        </a:spcAft>
                      </a:pPr>
                      <a:r>
                        <a:rPr lang="en-US" altLang="zh-CN" sz="1050" kern="100" dirty="0" smtClean="0">
                          <a:latin typeface="Arial"/>
                          <a:ea typeface="微软雅黑" pitchFamily="34" charset="-122"/>
                          <a:cs typeface="Arial"/>
                        </a:rPr>
                        <a:t>256K by default</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1050" kern="100" dirty="0" smtClean="0">
                          <a:latin typeface="Arial"/>
                          <a:ea typeface="微软雅黑" pitchFamily="34" charset="-122"/>
                          <a:cs typeface="Arial"/>
                        </a:rPr>
                        <a:t>Configured according to customer needs.</a:t>
                      </a:r>
                      <a:endParaRPr lang="zh-CN" altLang="zh-CN" sz="1050" kern="100" dirty="0" smtClean="0">
                        <a:latin typeface="Arial"/>
                        <a:ea typeface="微软雅黑" pitchFamily="34" charset="-122"/>
                        <a:cs typeface="Times New Roman"/>
                      </a:endParaRPr>
                    </a:p>
                    <a:p>
                      <a:pPr indent="0" algn="just">
                        <a:lnSpc>
                          <a:spcPct val="100000"/>
                        </a:lnSpc>
                        <a:spcAft>
                          <a:spcPts val="0"/>
                        </a:spcAft>
                      </a:pPr>
                      <a:r>
                        <a:rPr lang="en-US" altLang="zh-CN" sz="1050" kern="100" dirty="0" smtClean="0">
                          <a:latin typeface="Arial"/>
                          <a:ea typeface="微软雅黑" pitchFamily="34" charset="-122"/>
                          <a:cs typeface="Times New Roman"/>
                        </a:rPr>
                        <a:t>When more licenses are purchased, resources are accumulated.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82400520</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X-series LPU FIB Resource License-512K</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82400503</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WLAN Access Controller AP Resource License-512AP (with the X-series LPU used)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4">
                  <a:txBody>
                    <a:bodyPr/>
                    <a:lstStyle/>
                    <a:p>
                      <a:pPr indent="0" algn="just">
                        <a:lnSpc>
                          <a:spcPct val="100000"/>
                        </a:lnSpc>
                        <a:spcAft>
                          <a:spcPts val="0"/>
                        </a:spcAft>
                      </a:pPr>
                      <a:r>
                        <a:rPr lang="en-US" altLang="zh-CN" sz="1050" kern="100" dirty="0" smtClean="0">
                          <a:latin typeface="Arial"/>
                          <a:ea typeface="微软雅黑" pitchFamily="34" charset="-122"/>
                          <a:cs typeface="Arial"/>
                        </a:rPr>
                        <a:t>16 APs</a:t>
                      </a:r>
                      <a:r>
                        <a:rPr lang="en-US" altLang="zh-CN" sz="1050" kern="100" baseline="0" dirty="0" smtClean="0">
                          <a:latin typeface="Arial"/>
                          <a:ea typeface="微软雅黑" pitchFamily="34" charset="-122"/>
                          <a:cs typeface="Arial"/>
                        </a:rPr>
                        <a:t> by default</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1050" kern="100" dirty="0" smtClean="0">
                          <a:latin typeface="Arial"/>
                          <a:ea typeface="微软雅黑" pitchFamily="34" charset="-122"/>
                          <a:cs typeface="Arial"/>
                        </a:rPr>
                        <a:t>Configured according to customer needs.</a:t>
                      </a:r>
                      <a:endParaRPr lang="zh-CN" altLang="zh-CN" sz="1050" kern="100" dirty="0" smtClean="0">
                        <a:latin typeface="Arial"/>
                        <a:ea typeface="微软雅黑" pitchFamily="34" charset="-122"/>
                        <a:cs typeface="Times New Roman"/>
                      </a:endParaRP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1050" kern="100" dirty="0" smtClean="0">
                          <a:latin typeface="Arial"/>
                          <a:ea typeface="微软雅黑" pitchFamily="34" charset="-122"/>
                          <a:cs typeface="Times New Roman"/>
                        </a:rPr>
                        <a:t>When more licenses are purchased, resources are accumulated.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407">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82400504</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WLAN Access Controller AP Resource License-128AP (with the X-series LPU used)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82400505</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WLAN Access Controller AP Resource License-64AP (with the X-series LPU used)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223407">
                <a:tc>
                  <a:txBody>
                    <a:bodyPr/>
                    <a:lstStyle/>
                    <a:p>
                      <a:pPr indent="228600" algn="just">
                        <a:lnSpc>
                          <a:spcPct val="100000"/>
                        </a:lnSpc>
                        <a:spcAft>
                          <a:spcPts val="0"/>
                        </a:spcAft>
                      </a:pPr>
                      <a:r>
                        <a:rPr lang="en-US" sz="1050" kern="100" dirty="0">
                          <a:latin typeface="Arial"/>
                          <a:ea typeface="微软雅黑" pitchFamily="34" charset="-122"/>
                          <a:cs typeface="Times New Roman"/>
                        </a:rPr>
                        <a:t>82400506</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28600" algn="just">
                        <a:lnSpc>
                          <a:spcPct val="100000"/>
                        </a:lnSpc>
                        <a:spcAft>
                          <a:spcPts val="0"/>
                        </a:spcAft>
                      </a:pPr>
                      <a:r>
                        <a:rPr lang="en-US" sz="1050" kern="100" dirty="0" smtClean="0">
                          <a:latin typeface="Arial"/>
                          <a:ea typeface="微软雅黑" pitchFamily="34" charset="-122"/>
                          <a:cs typeface="Times New Roman"/>
                        </a:rPr>
                        <a:t>WLAN Access Controller AP Resource License-16AP (with the X-series LPU used)</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bl>
          </a:graphicData>
        </a:graphic>
      </p:graphicFrame>
      <p:grpSp>
        <p:nvGrpSpPr>
          <p:cNvPr id="52277" name="组合 20"/>
          <p:cNvGrpSpPr>
            <a:grpSpLocks/>
          </p:cNvGrpSpPr>
          <p:nvPr/>
        </p:nvGrpSpPr>
        <p:grpSpPr bwMode="auto">
          <a:xfrm>
            <a:off x="3314700" y="0"/>
            <a:ext cx="5511800" cy="266700"/>
            <a:chOff x="3314602" y="0"/>
            <a:chExt cx="5512502" cy="266700"/>
          </a:xfrm>
        </p:grpSpPr>
        <p:sp>
          <p:nvSpPr>
            <p:cNvPr id="22" name="剪去单角的矩形 21"/>
            <p:cNvSpPr/>
            <p:nvPr/>
          </p:nvSpPr>
          <p:spPr bwMode="auto">
            <a:xfrm>
              <a:off x="5600893" y="0"/>
              <a:ext cx="904990"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Software and license</a:t>
              </a:r>
            </a:p>
          </p:txBody>
        </p:sp>
        <p:sp>
          <p:nvSpPr>
            <p:cNvPr id="23" name="剪去单角的矩形 22"/>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6" name="剪去单角的矩形 25"/>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7" name="剪去单角的矩形 26"/>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8" name="剪去单角的矩形 27"/>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53251"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solidFill>
                  <a:srgbClr val="0000FF"/>
                </a:solidFill>
                <a:latin typeface="Arial" pitchFamily="34" charset="0"/>
              </a:rPr>
              <a:t>Cluster cable</a:t>
            </a:r>
          </a:p>
          <a:p>
            <a:r>
              <a:rPr lang="en-US" altLang="zh-CN" dirty="0" smtClean="0">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53255"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53256"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53257"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53258"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53259"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53260"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sz="2000" dirty="0" smtClean="0">
                <a:latin typeface="Arial" pitchFamily="34" charset="0"/>
              </a:rPr>
              <a:t>Cluster Cable: The Only Hardware-based CSS2 in Industry</a:t>
            </a:r>
            <a:r>
              <a:rPr lang="zh-CN" altLang="en-US" dirty="0" smtClean="0">
                <a:latin typeface="Arial" pitchFamily="34" charset="0"/>
              </a:rPr>
              <a:t/>
            </a:r>
            <a:br>
              <a:rPr lang="zh-CN" altLang="en-US" dirty="0" smtClean="0">
                <a:latin typeface="Arial" pitchFamily="34" charset="0"/>
              </a:rPr>
            </a:br>
            <a:endParaRPr lang="zh-CN" altLang="en-US" dirty="0" smtClean="0">
              <a:latin typeface="Arial" pitchFamily="34" charset="0"/>
            </a:endParaRPr>
          </a:p>
        </p:txBody>
      </p:sp>
      <p:sp>
        <p:nvSpPr>
          <p:cNvPr id="54275" name="矩形 6"/>
          <p:cNvSpPr>
            <a:spLocks noChangeArrowheads="1"/>
          </p:cNvSpPr>
          <p:nvPr/>
        </p:nvSpPr>
        <p:spPr bwMode="auto">
          <a:xfrm>
            <a:off x="438150" y="636588"/>
            <a:ext cx="8248650" cy="431800"/>
          </a:xfrm>
          <a:prstGeom prst="rect">
            <a:avLst/>
          </a:prstGeom>
          <a:noFill/>
          <a:ln w="9525">
            <a:noFill/>
            <a:miter lim="800000"/>
            <a:headEnd/>
            <a:tailEnd/>
          </a:ln>
        </p:spPr>
        <p:txBody>
          <a:bodyPr>
            <a:spAutoFit/>
          </a:bodyPr>
          <a:lstStyle/>
          <a:p>
            <a:r>
              <a:rPr lang="en-US" altLang="zh-CN" sz="1100" dirty="0">
                <a:solidFill>
                  <a:srgbClr val="000000"/>
                </a:solidFill>
                <a:latin typeface="Arial" pitchFamily="34" charset="0"/>
                <a:ea typeface="微软雅黑" pitchFamily="34" charset="-122"/>
              </a:rPr>
              <a:t>S12700 switches form a cluster through CSS2 technique. Two switches are logically connected to form a large-capacity switch.</a:t>
            </a:r>
          </a:p>
          <a:p>
            <a:r>
              <a:rPr lang="en-US" altLang="zh-CN" sz="1100" b="1" dirty="0">
                <a:solidFill>
                  <a:srgbClr val="000000"/>
                </a:solidFill>
                <a:latin typeface="Arial" pitchFamily="34" charset="0"/>
                <a:ea typeface="微软雅黑" pitchFamily="34" charset="-122"/>
              </a:rPr>
              <a:t>Currently, cluster is implemented through the cluster </a:t>
            </a:r>
            <a:r>
              <a:rPr lang="en-US" altLang="zh-CN" sz="1100" b="1" dirty="0" err="1">
                <a:solidFill>
                  <a:srgbClr val="000000"/>
                </a:solidFill>
                <a:latin typeface="Arial" pitchFamily="34" charset="0"/>
                <a:ea typeface="微软雅黑" pitchFamily="34" charset="-122"/>
              </a:rPr>
              <a:t>subcards</a:t>
            </a:r>
            <a:r>
              <a:rPr lang="en-US" altLang="zh-CN" sz="1100" b="1" dirty="0">
                <a:solidFill>
                  <a:srgbClr val="000000"/>
                </a:solidFill>
                <a:latin typeface="Arial" pitchFamily="34" charset="0"/>
                <a:ea typeface="微软雅黑" pitchFamily="34" charset="-122"/>
              </a:rPr>
              <a:t>.</a:t>
            </a:r>
          </a:p>
        </p:txBody>
      </p:sp>
      <p:sp>
        <p:nvSpPr>
          <p:cNvPr id="44" name="TextBox 43"/>
          <p:cNvSpPr txBox="1"/>
          <p:nvPr/>
        </p:nvSpPr>
        <p:spPr>
          <a:xfrm>
            <a:off x="8374380" y="1228726"/>
            <a:ext cx="399733" cy="190900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eaVert" anchor="ctr"/>
          <a:lstStyle/>
          <a:p>
            <a:pPr algn="ctr" defTabSz="801347">
              <a:defRPr/>
            </a:pPr>
            <a:r>
              <a:rPr lang="en-US" altLang="zh-CN" sz="1200" b="1" dirty="0">
                <a:solidFill>
                  <a:srgbClr val="FFFFFF"/>
                </a:solidFill>
                <a:latin typeface="Arial"/>
                <a:ea typeface="微软雅黑" pitchFamily="34" charset="-122"/>
                <a:cs typeface="Arial" pitchFamily="34" charset="0"/>
              </a:rPr>
              <a:t>Hardware cluster at dual planes</a:t>
            </a:r>
          </a:p>
        </p:txBody>
      </p:sp>
      <p:grpSp>
        <p:nvGrpSpPr>
          <p:cNvPr id="54279" name="组合 44"/>
          <p:cNvGrpSpPr>
            <a:grpSpLocks/>
          </p:cNvGrpSpPr>
          <p:nvPr/>
        </p:nvGrpSpPr>
        <p:grpSpPr bwMode="auto">
          <a:xfrm>
            <a:off x="4349750" y="1498600"/>
            <a:ext cx="3452813" cy="1603375"/>
            <a:chOff x="5028263" y="1028701"/>
            <a:chExt cx="3835423" cy="2137796"/>
          </a:xfrm>
        </p:grpSpPr>
        <p:sp>
          <p:nvSpPr>
            <p:cNvPr id="46" name="圆角矩形 45"/>
            <p:cNvSpPr/>
            <p:nvPr/>
          </p:nvSpPr>
          <p:spPr bwMode="auto">
            <a:xfrm>
              <a:off x="5028263" y="1028701"/>
              <a:ext cx="3835423" cy="2137796"/>
            </a:xfrm>
            <a:prstGeom prst="roundRect">
              <a:avLst>
                <a:gd name="adj" fmla="val 1802"/>
              </a:avLst>
            </a:prstGeom>
            <a:solidFill>
              <a:schemeClr val="bg1"/>
            </a:solidFill>
            <a:ln>
              <a:noFill/>
            </a:ln>
            <a:effectLst>
              <a:outerShdw blurRad="63500" sx="101000" sy="101000" algn="ctr" rotWithShape="0">
                <a:prstClr val="black">
                  <a:alpha val="30000"/>
                </a:prstClr>
              </a:outerShdw>
            </a:effectLst>
          </p:spPr>
          <p:txBody>
            <a:bodyPr lIns="68472" tIns="34236" rIns="68472" bIns="34236"/>
            <a:lstStyle/>
            <a:p>
              <a:pPr defTabSz="685423">
                <a:buClr>
                  <a:srgbClr val="CC9900"/>
                </a:buClr>
                <a:buFont typeface="Wingdings" pitchFamily="2" charset="2"/>
                <a:buChar char="n"/>
                <a:defRPr/>
              </a:pPr>
              <a:endParaRPr lang="zh-CN" altLang="en-US" sz="1050" b="1" dirty="0">
                <a:solidFill>
                  <a:srgbClr val="000000"/>
                </a:solidFill>
                <a:effectLst>
                  <a:outerShdw blurRad="38100" dist="38100" dir="2700000" algn="tl">
                    <a:srgbClr val="000000">
                      <a:alpha val="43137"/>
                    </a:srgbClr>
                  </a:outerShdw>
                </a:effectLst>
                <a:latin typeface="Arial" charset="0"/>
              </a:endParaRPr>
            </a:p>
          </p:txBody>
        </p:sp>
        <p:grpSp>
          <p:nvGrpSpPr>
            <p:cNvPr id="54377" name="组合 104"/>
            <p:cNvGrpSpPr>
              <a:grpSpLocks/>
            </p:cNvGrpSpPr>
            <p:nvPr/>
          </p:nvGrpSpPr>
          <p:grpSpPr bwMode="auto">
            <a:xfrm>
              <a:off x="5140115" y="1332598"/>
              <a:ext cx="3615785" cy="1742384"/>
              <a:chOff x="5119232" y="1409280"/>
              <a:chExt cx="3307426" cy="1796892"/>
            </a:xfrm>
          </p:grpSpPr>
          <p:sp>
            <p:nvSpPr>
              <p:cNvPr id="52" name="矩形 3"/>
              <p:cNvSpPr/>
              <p:nvPr/>
            </p:nvSpPr>
            <p:spPr bwMode="auto">
              <a:xfrm>
                <a:off x="6109741" y="2219884"/>
                <a:ext cx="591552" cy="168202"/>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SFU</a:t>
                </a:r>
                <a:endParaRPr lang="zh-CN" altLang="en-US" sz="700" b="1" dirty="0">
                  <a:solidFill>
                    <a:srgbClr val="002060"/>
                  </a:solidFill>
                  <a:latin typeface="Arial"/>
                  <a:ea typeface="微软雅黑" pitchFamily="34" charset="-122"/>
                </a:endParaRPr>
              </a:p>
            </p:txBody>
          </p:sp>
          <p:cxnSp>
            <p:nvCxnSpPr>
              <p:cNvPr id="54381" name="直接连接符 52"/>
              <p:cNvCxnSpPr>
                <a:cxnSpLocks noChangeShapeType="1"/>
              </p:cNvCxnSpPr>
              <p:nvPr/>
            </p:nvCxnSpPr>
            <p:spPr bwMode="auto">
              <a:xfrm>
                <a:off x="5242522" y="1450109"/>
                <a:ext cx="4536" cy="1687068"/>
              </a:xfrm>
              <a:prstGeom prst="line">
                <a:avLst/>
              </a:prstGeom>
              <a:noFill/>
              <a:ln w="50800">
                <a:solidFill>
                  <a:schemeClr val="tx1"/>
                </a:solidFill>
                <a:round/>
                <a:headEnd/>
                <a:tailEnd/>
              </a:ln>
            </p:spPr>
          </p:cxnSp>
          <p:cxnSp>
            <p:nvCxnSpPr>
              <p:cNvPr id="54" name="直接连接符 53"/>
              <p:cNvCxnSpPr/>
              <p:nvPr/>
            </p:nvCxnSpPr>
            <p:spPr bwMode="auto">
              <a:xfrm flipV="1">
                <a:off x="5241130" y="2126179"/>
                <a:ext cx="208080"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55" name="直接连接符 54"/>
              <p:cNvCxnSpPr/>
              <p:nvPr/>
            </p:nvCxnSpPr>
            <p:spPr bwMode="auto">
              <a:xfrm flipV="1">
                <a:off x="5241130" y="2532188"/>
                <a:ext cx="208080"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56" name="直接连接符 55"/>
              <p:cNvCxnSpPr/>
              <p:nvPr/>
            </p:nvCxnSpPr>
            <p:spPr bwMode="auto">
              <a:xfrm flipV="1">
                <a:off x="5241130" y="2986220"/>
                <a:ext cx="208080"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54385" name="圆角矩形 56"/>
              <p:cNvSpPr>
                <a:spLocks noChangeArrowheads="1"/>
              </p:cNvSpPr>
              <p:nvPr/>
            </p:nvSpPr>
            <p:spPr bwMode="auto">
              <a:xfrm>
                <a:off x="5119232" y="1409849"/>
                <a:ext cx="1576918" cy="1796323"/>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sp>
            <p:nvSpPr>
              <p:cNvPr id="54386" name="TextBox 57"/>
              <p:cNvSpPr txBox="1">
                <a:spLocks noChangeArrowheads="1"/>
              </p:cNvSpPr>
              <p:nvPr/>
            </p:nvSpPr>
            <p:spPr bwMode="auto">
              <a:xfrm>
                <a:off x="5204778" y="1409849"/>
                <a:ext cx="682788" cy="296305"/>
              </a:xfrm>
              <a:prstGeom prst="rect">
                <a:avLst/>
              </a:prstGeom>
              <a:noFill/>
              <a:ln w="9525">
                <a:noFill/>
                <a:miter lim="800000"/>
                <a:headEnd/>
                <a:tailEnd/>
              </a:ln>
            </p:spPr>
            <p:txBody>
              <a:bodyPr wrap="none">
                <a:spAutoFit/>
              </a:bodyPr>
              <a:lstStyle/>
              <a:p>
                <a:r>
                  <a:rPr lang="en-US" altLang="zh-CN" sz="800">
                    <a:latin typeface="Arial" pitchFamily="34" charset="0"/>
                    <a:ea typeface="微软雅黑" pitchFamily="34" charset="-122"/>
                  </a:rPr>
                  <a:t>Power bus</a:t>
                </a:r>
                <a:endParaRPr lang="zh-CN" altLang="en-US" sz="800">
                  <a:latin typeface="Arial" pitchFamily="34" charset="0"/>
                  <a:ea typeface="微软雅黑" pitchFamily="34" charset="-122"/>
                </a:endParaRPr>
              </a:p>
            </p:txBody>
          </p:sp>
          <p:cxnSp>
            <p:nvCxnSpPr>
              <p:cNvPr id="59" name="直接连接符 58"/>
              <p:cNvCxnSpPr/>
              <p:nvPr/>
            </p:nvCxnSpPr>
            <p:spPr bwMode="auto">
              <a:xfrm>
                <a:off x="5241130" y="2305172"/>
                <a:ext cx="900069"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60" name="直接连接符 59"/>
              <p:cNvCxnSpPr/>
              <p:nvPr/>
            </p:nvCxnSpPr>
            <p:spPr bwMode="auto">
              <a:xfrm>
                <a:off x="5241130" y="2839970"/>
                <a:ext cx="900069"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54389" name="直接连接符 60"/>
              <p:cNvCxnSpPr>
                <a:cxnSpLocks noChangeShapeType="1"/>
              </p:cNvCxnSpPr>
              <p:nvPr/>
            </p:nvCxnSpPr>
            <p:spPr bwMode="auto">
              <a:xfrm flipH="1">
                <a:off x="8303418" y="1449539"/>
                <a:ext cx="4177" cy="1677781"/>
              </a:xfrm>
              <a:prstGeom prst="line">
                <a:avLst/>
              </a:prstGeom>
              <a:noFill/>
              <a:ln w="50800">
                <a:solidFill>
                  <a:schemeClr val="tx1"/>
                </a:solidFill>
                <a:round/>
                <a:headEnd/>
                <a:tailEnd/>
              </a:ln>
            </p:spPr>
          </p:cxnSp>
          <p:cxnSp>
            <p:nvCxnSpPr>
              <p:cNvPr id="62" name="直接连接符 61"/>
              <p:cNvCxnSpPr/>
              <p:nvPr/>
            </p:nvCxnSpPr>
            <p:spPr bwMode="auto">
              <a:xfrm flipH="1" flipV="1">
                <a:off x="8107478" y="2532188"/>
                <a:ext cx="200015"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63" name="直接连接符 62"/>
              <p:cNvCxnSpPr/>
              <p:nvPr/>
            </p:nvCxnSpPr>
            <p:spPr bwMode="auto">
              <a:xfrm flipH="1" flipV="1">
                <a:off x="8107478" y="2126179"/>
                <a:ext cx="200015"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64" name="直接连接符 63"/>
              <p:cNvCxnSpPr/>
              <p:nvPr/>
            </p:nvCxnSpPr>
            <p:spPr bwMode="auto">
              <a:xfrm flipH="1" flipV="1">
                <a:off x="8107478" y="2966575"/>
                <a:ext cx="200015"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54393" name="圆角矩形 64"/>
              <p:cNvSpPr>
                <a:spLocks noChangeArrowheads="1"/>
              </p:cNvSpPr>
              <p:nvPr/>
            </p:nvSpPr>
            <p:spPr bwMode="auto">
              <a:xfrm flipH="1">
                <a:off x="6903810" y="1409280"/>
                <a:ext cx="1522848" cy="1796892"/>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sp>
            <p:nvSpPr>
              <p:cNvPr id="54394" name="TextBox 65"/>
              <p:cNvSpPr txBox="1">
                <a:spLocks noChangeArrowheads="1"/>
              </p:cNvSpPr>
              <p:nvPr/>
            </p:nvSpPr>
            <p:spPr bwMode="auto">
              <a:xfrm flipH="1">
                <a:off x="7576916" y="1409281"/>
                <a:ext cx="682788" cy="296305"/>
              </a:xfrm>
              <a:prstGeom prst="rect">
                <a:avLst/>
              </a:prstGeom>
              <a:noFill/>
              <a:ln w="9525">
                <a:noFill/>
                <a:miter lim="800000"/>
                <a:headEnd/>
                <a:tailEnd/>
              </a:ln>
            </p:spPr>
            <p:txBody>
              <a:bodyPr wrap="none">
                <a:spAutoFit/>
              </a:bodyPr>
              <a:lstStyle/>
              <a:p>
                <a:r>
                  <a:rPr lang="en-US" altLang="zh-CN" sz="800">
                    <a:latin typeface="Arial" pitchFamily="34" charset="0"/>
                    <a:ea typeface="微软雅黑" pitchFamily="34" charset="-122"/>
                  </a:rPr>
                  <a:t>Power bus</a:t>
                </a:r>
                <a:endParaRPr lang="zh-CN" altLang="en-US" sz="800">
                  <a:latin typeface="Arial" pitchFamily="34" charset="0"/>
                  <a:ea typeface="微软雅黑" pitchFamily="34" charset="-122"/>
                </a:endParaRPr>
              </a:p>
            </p:txBody>
          </p:sp>
          <p:cxnSp>
            <p:nvCxnSpPr>
              <p:cNvPr id="67" name="直接连接符 66"/>
              <p:cNvCxnSpPr/>
              <p:nvPr/>
            </p:nvCxnSpPr>
            <p:spPr bwMode="auto">
              <a:xfrm flipH="1" flipV="1">
                <a:off x="7513884" y="2333550"/>
                <a:ext cx="806513"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68" name="直接连接符 67"/>
              <p:cNvCxnSpPr/>
              <p:nvPr/>
            </p:nvCxnSpPr>
            <p:spPr bwMode="auto">
              <a:xfrm flipH="1">
                <a:off x="7438072" y="2837786"/>
                <a:ext cx="869421"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54397" name="直接连接符 68"/>
              <p:cNvCxnSpPr>
                <a:cxnSpLocks noChangeShapeType="1"/>
              </p:cNvCxnSpPr>
              <p:nvPr/>
            </p:nvCxnSpPr>
            <p:spPr bwMode="auto">
              <a:xfrm flipV="1">
                <a:off x="6666289" y="2333269"/>
                <a:ext cx="232187" cy="619"/>
              </a:xfrm>
              <a:prstGeom prst="line">
                <a:avLst/>
              </a:prstGeom>
              <a:noFill/>
              <a:ln w="25400">
                <a:solidFill>
                  <a:srgbClr val="0070C0"/>
                </a:solidFill>
                <a:round/>
                <a:headEnd/>
                <a:tailEnd/>
              </a:ln>
            </p:spPr>
          </p:cxnSp>
          <p:cxnSp>
            <p:nvCxnSpPr>
              <p:cNvPr id="54398" name="直接连接符 69"/>
              <p:cNvCxnSpPr>
                <a:cxnSpLocks noChangeShapeType="1"/>
              </p:cNvCxnSpPr>
              <p:nvPr/>
            </p:nvCxnSpPr>
            <p:spPr bwMode="auto">
              <a:xfrm flipV="1">
                <a:off x="6653965" y="2833523"/>
                <a:ext cx="290584" cy="570"/>
              </a:xfrm>
              <a:prstGeom prst="line">
                <a:avLst/>
              </a:prstGeom>
              <a:noFill/>
              <a:ln w="25400">
                <a:solidFill>
                  <a:srgbClr val="0070C0"/>
                </a:solidFill>
                <a:round/>
                <a:headEnd/>
                <a:tailEnd/>
              </a:ln>
            </p:spPr>
          </p:cxnSp>
          <p:cxnSp>
            <p:nvCxnSpPr>
              <p:cNvPr id="71" name="直接连接符 70"/>
              <p:cNvCxnSpPr/>
              <p:nvPr/>
            </p:nvCxnSpPr>
            <p:spPr bwMode="auto">
              <a:xfrm flipV="1">
                <a:off x="7565501" y="1676512"/>
                <a:ext cx="1614" cy="1047766"/>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cxnSp>
            <p:nvCxnSpPr>
              <p:cNvPr id="72" name="直接连接符 71"/>
              <p:cNvCxnSpPr/>
              <p:nvPr/>
            </p:nvCxnSpPr>
            <p:spPr bwMode="auto">
              <a:xfrm flipV="1">
                <a:off x="7554210" y="2722096"/>
                <a:ext cx="158077" cy="10914"/>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cxnSp>
            <p:nvCxnSpPr>
              <p:cNvPr id="73" name="直接连接符 72"/>
              <p:cNvCxnSpPr/>
              <p:nvPr/>
            </p:nvCxnSpPr>
            <p:spPr bwMode="auto">
              <a:xfrm flipV="1">
                <a:off x="7563888" y="2272430"/>
                <a:ext cx="158077" cy="10914"/>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sp>
            <p:nvSpPr>
              <p:cNvPr id="74" name="矩形 3"/>
              <p:cNvSpPr/>
              <p:nvPr/>
            </p:nvSpPr>
            <p:spPr bwMode="auto">
              <a:xfrm>
                <a:off x="6910802" y="2239597"/>
                <a:ext cx="603878" cy="178058"/>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SFU</a:t>
                </a:r>
                <a:endParaRPr lang="zh-CN" altLang="en-US" sz="700" b="1" dirty="0">
                  <a:solidFill>
                    <a:srgbClr val="002060"/>
                  </a:solidFill>
                  <a:latin typeface="Arial"/>
                  <a:ea typeface="微软雅黑" pitchFamily="34" charset="-122"/>
                </a:endParaRPr>
              </a:p>
            </p:txBody>
          </p:sp>
          <p:sp>
            <p:nvSpPr>
              <p:cNvPr id="75" name="矩形 74"/>
              <p:cNvSpPr/>
              <p:nvPr/>
            </p:nvSpPr>
            <p:spPr bwMode="auto">
              <a:xfrm flipH="1">
                <a:off x="7637666" y="2403436"/>
                <a:ext cx="554836" cy="211348"/>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chemeClr val="bg1"/>
                    </a:solidFill>
                    <a:latin typeface="Arial"/>
                    <a:ea typeface="微软雅黑" pitchFamily="34" charset="-122"/>
                  </a:rPr>
                  <a:t>LPU</a:t>
                </a:r>
                <a:endParaRPr lang="zh-CN" altLang="en-US" sz="800" b="1" dirty="0">
                  <a:solidFill>
                    <a:schemeClr val="bg1"/>
                  </a:solidFill>
                  <a:latin typeface="Arial"/>
                  <a:ea typeface="微软雅黑" pitchFamily="34" charset="-122"/>
                </a:endParaRPr>
              </a:p>
            </p:txBody>
          </p:sp>
          <p:cxnSp>
            <p:nvCxnSpPr>
              <p:cNvPr id="76" name="直接连接符 75"/>
              <p:cNvCxnSpPr/>
              <p:nvPr/>
            </p:nvCxnSpPr>
            <p:spPr bwMode="auto">
              <a:xfrm flipH="1" flipV="1">
                <a:off x="7715513" y="2276796"/>
                <a:ext cx="0" cy="242295"/>
              </a:xfrm>
              <a:prstGeom prst="line">
                <a:avLst/>
              </a:prstGeom>
              <a:noFill/>
              <a:ln w="28575">
                <a:solidFill>
                  <a:schemeClr val="accent1">
                    <a:lumMod val="75000"/>
                  </a:schemeClr>
                </a:solidFill>
                <a:prstDash val="sysDash"/>
                <a:headEnd type="arrow" w="sm" len="sm"/>
                <a:tailEnd type="none"/>
              </a:ln>
              <a:effectLst/>
              <a:extLst>
                <a:ext uri="{909E8E84-426E-40DD-AFC4-6F175D3DCCD1}"/>
                <a:ext uri="{91240B29-F687-4F45-9708-019B960494DF}"/>
                <a:ext uri="{AF507438-7753-43E0-B8FC-AC1667EBCBE1}"/>
              </a:extLst>
            </p:spPr>
          </p:cxnSp>
          <p:sp>
            <p:nvSpPr>
              <p:cNvPr id="77" name="矩形 76"/>
              <p:cNvSpPr/>
              <p:nvPr/>
            </p:nvSpPr>
            <p:spPr bwMode="auto">
              <a:xfrm flipH="1">
                <a:off x="5456312" y="2423149"/>
                <a:ext cx="554836" cy="211348"/>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chemeClr val="bg1"/>
                    </a:solidFill>
                    <a:latin typeface="Arial"/>
                    <a:ea typeface="微软雅黑" pitchFamily="34" charset="-122"/>
                  </a:rPr>
                  <a:t>LPU</a:t>
                </a:r>
                <a:endParaRPr lang="zh-CN" altLang="en-US" sz="800" b="1" dirty="0">
                  <a:solidFill>
                    <a:schemeClr val="bg1"/>
                  </a:solidFill>
                  <a:latin typeface="Arial"/>
                  <a:ea typeface="微软雅黑" pitchFamily="34" charset="-122"/>
                </a:endParaRPr>
              </a:p>
            </p:txBody>
          </p:sp>
          <p:sp>
            <p:nvSpPr>
              <p:cNvPr id="78" name="矩形 77"/>
              <p:cNvSpPr/>
              <p:nvPr/>
            </p:nvSpPr>
            <p:spPr bwMode="auto">
              <a:xfrm flipH="1">
                <a:off x="5431664" y="2876547"/>
                <a:ext cx="554836" cy="211348"/>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chemeClr val="bg1"/>
                    </a:solidFill>
                    <a:latin typeface="Arial"/>
                    <a:ea typeface="微软雅黑" pitchFamily="34" charset="-122"/>
                  </a:rPr>
                  <a:t>LPU</a:t>
                </a:r>
                <a:endParaRPr lang="zh-CN" altLang="en-US" sz="800" b="1" dirty="0">
                  <a:solidFill>
                    <a:schemeClr val="bg1"/>
                  </a:solidFill>
                  <a:latin typeface="Arial"/>
                  <a:ea typeface="微软雅黑" pitchFamily="34" charset="-122"/>
                </a:endParaRPr>
              </a:p>
            </p:txBody>
          </p:sp>
          <p:sp>
            <p:nvSpPr>
              <p:cNvPr id="79" name="矩形 78"/>
              <p:cNvSpPr/>
              <p:nvPr/>
            </p:nvSpPr>
            <p:spPr bwMode="auto">
              <a:xfrm flipH="1">
                <a:off x="7625342" y="2876547"/>
                <a:ext cx="554836" cy="211348"/>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chemeClr val="bg1"/>
                    </a:solidFill>
                    <a:latin typeface="Arial"/>
                    <a:ea typeface="微软雅黑" pitchFamily="34" charset="-122"/>
                  </a:rPr>
                  <a:t>LPU</a:t>
                </a:r>
                <a:endParaRPr lang="zh-CN" altLang="en-US" sz="800" b="1" dirty="0">
                  <a:solidFill>
                    <a:schemeClr val="bg1"/>
                  </a:solidFill>
                  <a:latin typeface="Arial"/>
                  <a:ea typeface="微软雅黑" pitchFamily="34" charset="-122"/>
                </a:endParaRPr>
              </a:p>
            </p:txBody>
          </p:sp>
          <p:sp>
            <p:nvSpPr>
              <p:cNvPr id="80" name="矩形 3"/>
              <p:cNvSpPr/>
              <p:nvPr/>
            </p:nvSpPr>
            <p:spPr bwMode="auto">
              <a:xfrm>
                <a:off x="6122065" y="2752133"/>
                <a:ext cx="591552" cy="168202"/>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SFU</a:t>
                </a:r>
                <a:endParaRPr lang="zh-CN" altLang="en-US" sz="700" b="1" dirty="0">
                  <a:solidFill>
                    <a:srgbClr val="002060"/>
                  </a:solidFill>
                  <a:latin typeface="Arial"/>
                  <a:ea typeface="微软雅黑" pitchFamily="34" charset="-122"/>
                </a:endParaRPr>
              </a:p>
            </p:txBody>
          </p:sp>
          <p:sp>
            <p:nvSpPr>
              <p:cNvPr id="81" name="矩形 3"/>
              <p:cNvSpPr/>
              <p:nvPr/>
            </p:nvSpPr>
            <p:spPr bwMode="auto">
              <a:xfrm>
                <a:off x="6910803" y="2752133"/>
                <a:ext cx="591552" cy="168202"/>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SFU</a:t>
                </a:r>
                <a:endParaRPr lang="zh-CN" altLang="en-US" sz="700" b="1" dirty="0">
                  <a:solidFill>
                    <a:srgbClr val="002060"/>
                  </a:solidFill>
                  <a:latin typeface="Arial"/>
                  <a:ea typeface="微软雅黑" pitchFamily="34" charset="-122"/>
                </a:endParaRPr>
              </a:p>
            </p:txBody>
          </p:sp>
          <p:cxnSp>
            <p:nvCxnSpPr>
              <p:cNvPr id="82" name="直接连接符 81"/>
              <p:cNvCxnSpPr/>
              <p:nvPr/>
            </p:nvCxnSpPr>
            <p:spPr bwMode="auto">
              <a:xfrm flipH="1" flipV="1">
                <a:off x="7713899" y="2726462"/>
                <a:ext cx="0" cy="242295"/>
              </a:xfrm>
              <a:prstGeom prst="line">
                <a:avLst/>
              </a:prstGeom>
              <a:noFill/>
              <a:ln w="28575">
                <a:solidFill>
                  <a:schemeClr val="accent1">
                    <a:lumMod val="75000"/>
                  </a:schemeClr>
                </a:solidFill>
                <a:prstDash val="sysDash"/>
                <a:headEnd type="arrow" w="sm" len="sm"/>
                <a:tailEnd type="none"/>
              </a:ln>
              <a:effectLst/>
              <a:extLst>
                <a:ext uri="{909E8E84-426E-40DD-AFC4-6F175D3DCCD1}"/>
                <a:ext uri="{91240B29-F687-4F45-9708-019B960494DF}"/>
                <a:ext uri="{AF507438-7753-43E0-B8FC-AC1667EBCBE1}"/>
              </a:extLst>
            </p:spPr>
          </p:cxnSp>
          <p:sp>
            <p:nvSpPr>
              <p:cNvPr id="83" name="矩形 82"/>
              <p:cNvSpPr/>
              <p:nvPr/>
            </p:nvSpPr>
            <p:spPr bwMode="auto">
              <a:xfrm flipH="1">
                <a:off x="5382365" y="2033936"/>
                <a:ext cx="604134" cy="176733"/>
              </a:xfrm>
              <a:prstGeom prst="rect">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CMU</a:t>
                </a:r>
                <a:endParaRPr lang="zh-CN" altLang="en-US" sz="700" b="1" dirty="0">
                  <a:solidFill>
                    <a:srgbClr val="002060"/>
                  </a:solidFill>
                  <a:latin typeface="Arial"/>
                  <a:ea typeface="微软雅黑" pitchFamily="34" charset="-122"/>
                </a:endParaRPr>
              </a:p>
            </p:txBody>
          </p:sp>
          <p:sp>
            <p:nvSpPr>
              <p:cNvPr id="84" name="矩形 83"/>
              <p:cNvSpPr/>
              <p:nvPr/>
            </p:nvSpPr>
            <p:spPr bwMode="auto">
              <a:xfrm flipH="1">
                <a:off x="7613015" y="2033936"/>
                <a:ext cx="604134" cy="176733"/>
              </a:xfrm>
              <a:prstGeom prst="rect">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CMU</a:t>
                </a:r>
                <a:endParaRPr lang="zh-CN" altLang="en-US" sz="700" b="1" dirty="0">
                  <a:solidFill>
                    <a:srgbClr val="002060"/>
                  </a:solidFill>
                  <a:latin typeface="Arial"/>
                  <a:ea typeface="微软雅黑" pitchFamily="34" charset="-122"/>
                </a:endParaRPr>
              </a:p>
            </p:txBody>
          </p:sp>
          <p:cxnSp>
            <p:nvCxnSpPr>
              <p:cNvPr id="85" name="直接连接符 84"/>
              <p:cNvCxnSpPr/>
              <p:nvPr/>
            </p:nvCxnSpPr>
            <p:spPr bwMode="auto">
              <a:xfrm flipH="1" flipV="1">
                <a:off x="7720351" y="1824946"/>
                <a:ext cx="583916"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86" name="矩形 2"/>
              <p:cNvSpPr/>
              <p:nvPr/>
            </p:nvSpPr>
            <p:spPr bwMode="auto">
              <a:xfrm>
                <a:off x="5400197" y="1729596"/>
                <a:ext cx="1199010" cy="228004"/>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800" b="1" dirty="0">
                  <a:solidFill>
                    <a:srgbClr val="002060"/>
                  </a:solidFill>
                  <a:latin typeface="Arial"/>
                  <a:ea typeface="微软雅黑" pitchFamily="34" charset="-122"/>
                </a:endParaRPr>
              </a:p>
            </p:txBody>
          </p:sp>
          <p:cxnSp>
            <p:nvCxnSpPr>
              <p:cNvPr id="87" name="直接连接符 86"/>
              <p:cNvCxnSpPr/>
              <p:nvPr/>
            </p:nvCxnSpPr>
            <p:spPr bwMode="auto">
              <a:xfrm>
                <a:off x="5271777" y="1824946"/>
                <a:ext cx="988786"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88" name="矩形 2"/>
              <p:cNvSpPr/>
              <p:nvPr/>
            </p:nvSpPr>
            <p:spPr bwMode="auto">
              <a:xfrm>
                <a:off x="6989998" y="1729596"/>
                <a:ext cx="1199010" cy="228004"/>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800" b="1" dirty="0">
                  <a:solidFill>
                    <a:srgbClr val="002060"/>
                  </a:solidFill>
                  <a:latin typeface="Arial"/>
                  <a:ea typeface="微软雅黑" pitchFamily="34" charset="-122"/>
                </a:endParaRPr>
              </a:p>
            </p:txBody>
          </p:sp>
          <p:cxnSp>
            <p:nvCxnSpPr>
              <p:cNvPr id="54439" name="直接连接符 88"/>
              <p:cNvCxnSpPr>
                <a:cxnSpLocks noChangeShapeType="1"/>
              </p:cNvCxnSpPr>
              <p:nvPr/>
            </p:nvCxnSpPr>
            <p:spPr bwMode="auto">
              <a:xfrm flipV="1">
                <a:off x="6498971" y="1772602"/>
                <a:ext cx="537698" cy="285"/>
              </a:xfrm>
              <a:prstGeom prst="line">
                <a:avLst/>
              </a:prstGeom>
              <a:noFill/>
              <a:ln w="25400">
                <a:solidFill>
                  <a:srgbClr val="0070C0"/>
                </a:solidFill>
                <a:round/>
                <a:headEnd/>
                <a:tailEnd/>
              </a:ln>
            </p:spPr>
          </p:cxnSp>
          <p:sp>
            <p:nvSpPr>
              <p:cNvPr id="90" name="矩形 2"/>
              <p:cNvSpPr/>
              <p:nvPr/>
            </p:nvSpPr>
            <p:spPr bwMode="auto">
              <a:xfrm>
                <a:off x="5511114" y="1680314"/>
                <a:ext cx="1199010" cy="228004"/>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800" b="1" dirty="0">
                  <a:solidFill>
                    <a:srgbClr val="002060"/>
                  </a:solidFill>
                  <a:latin typeface="Arial"/>
                  <a:ea typeface="微软雅黑" pitchFamily="34" charset="-122"/>
                </a:endParaRPr>
              </a:p>
            </p:txBody>
          </p:sp>
          <p:sp>
            <p:nvSpPr>
              <p:cNvPr id="54443" name="TextBox 90"/>
              <p:cNvSpPr txBox="1">
                <a:spLocks noChangeArrowheads="1"/>
              </p:cNvSpPr>
              <p:nvPr/>
            </p:nvSpPr>
            <p:spPr bwMode="auto">
              <a:xfrm>
                <a:off x="5532287" y="1678419"/>
                <a:ext cx="1226422" cy="275140"/>
              </a:xfrm>
              <a:prstGeom prst="rect">
                <a:avLst/>
              </a:prstGeom>
              <a:noFill/>
              <a:ln w="9525">
                <a:noFill/>
                <a:miter lim="800000"/>
                <a:headEnd/>
                <a:tailEnd/>
              </a:ln>
            </p:spPr>
            <p:txBody>
              <a:bodyPr>
                <a:spAutoFit/>
              </a:bodyPr>
              <a:lstStyle/>
              <a:p>
                <a:r>
                  <a:rPr lang="en-US" altLang="zh-CN" sz="700" b="1">
                    <a:latin typeface="Arial" pitchFamily="34" charset="0"/>
                    <a:ea typeface="微软雅黑" pitchFamily="34" charset="-122"/>
                  </a:rPr>
                  <a:t>MPU in active chassis</a:t>
                </a:r>
                <a:endParaRPr lang="zh-CN" altLang="en-US" sz="700" b="1">
                  <a:latin typeface="Arial" pitchFamily="34" charset="0"/>
                  <a:ea typeface="微软雅黑" pitchFamily="34" charset="-122"/>
                </a:endParaRPr>
              </a:p>
            </p:txBody>
          </p:sp>
          <p:sp>
            <p:nvSpPr>
              <p:cNvPr id="92" name="矩形 2"/>
              <p:cNvSpPr/>
              <p:nvPr/>
            </p:nvSpPr>
            <p:spPr bwMode="auto">
              <a:xfrm>
                <a:off x="6903729" y="1680314"/>
                <a:ext cx="1199010" cy="228004"/>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800" b="1" dirty="0">
                  <a:solidFill>
                    <a:srgbClr val="002060"/>
                  </a:solidFill>
                  <a:latin typeface="Arial"/>
                  <a:ea typeface="微软雅黑" pitchFamily="34" charset="-122"/>
                </a:endParaRPr>
              </a:p>
            </p:txBody>
          </p:sp>
          <p:sp>
            <p:nvSpPr>
              <p:cNvPr id="54447" name="TextBox 92"/>
              <p:cNvSpPr txBox="1">
                <a:spLocks noChangeArrowheads="1"/>
              </p:cNvSpPr>
              <p:nvPr/>
            </p:nvSpPr>
            <p:spPr bwMode="auto">
              <a:xfrm>
                <a:off x="6989129" y="1678419"/>
                <a:ext cx="1256153" cy="275140"/>
              </a:xfrm>
              <a:prstGeom prst="rect">
                <a:avLst/>
              </a:prstGeom>
              <a:noFill/>
              <a:ln w="9525">
                <a:noFill/>
                <a:miter lim="800000"/>
                <a:headEnd/>
                <a:tailEnd/>
              </a:ln>
            </p:spPr>
            <p:txBody>
              <a:bodyPr>
                <a:spAutoFit/>
              </a:bodyPr>
              <a:lstStyle/>
              <a:p>
                <a:r>
                  <a:rPr lang="en-US" altLang="zh-CN" sz="700" b="1">
                    <a:latin typeface="Arial" pitchFamily="34" charset="0"/>
                    <a:ea typeface="微软雅黑" pitchFamily="34" charset="-122"/>
                  </a:rPr>
                  <a:t>MPU in standby chassis</a:t>
                </a:r>
                <a:endParaRPr lang="zh-CN" altLang="en-US" sz="700" b="1">
                  <a:latin typeface="Arial" pitchFamily="34" charset="0"/>
                  <a:ea typeface="微软雅黑" pitchFamily="34" charset="-122"/>
                </a:endParaRPr>
              </a:p>
            </p:txBody>
          </p:sp>
          <p:cxnSp>
            <p:nvCxnSpPr>
              <p:cNvPr id="94" name="直接连接符 93"/>
              <p:cNvCxnSpPr/>
              <p:nvPr/>
            </p:nvCxnSpPr>
            <p:spPr bwMode="auto">
              <a:xfrm>
                <a:off x="6060548" y="1866421"/>
                <a:ext cx="1496889" cy="10914"/>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grpSp>
      </p:grpSp>
      <p:grpSp>
        <p:nvGrpSpPr>
          <p:cNvPr id="54280" name="组合 94"/>
          <p:cNvGrpSpPr>
            <a:grpSpLocks/>
          </p:cNvGrpSpPr>
          <p:nvPr/>
        </p:nvGrpSpPr>
        <p:grpSpPr bwMode="auto">
          <a:xfrm>
            <a:off x="379413" y="1463675"/>
            <a:ext cx="3573462" cy="1651000"/>
            <a:chOff x="548640" y="1051560"/>
            <a:chExt cx="3600732" cy="2118360"/>
          </a:xfrm>
        </p:grpSpPr>
        <p:sp>
          <p:nvSpPr>
            <p:cNvPr id="96" name="圆角矩形 95"/>
            <p:cNvSpPr/>
            <p:nvPr/>
          </p:nvSpPr>
          <p:spPr bwMode="auto">
            <a:xfrm>
              <a:off x="548640" y="1051560"/>
              <a:ext cx="3565540" cy="2118360"/>
            </a:xfrm>
            <a:prstGeom prst="roundRect">
              <a:avLst>
                <a:gd name="adj" fmla="val 1802"/>
              </a:avLst>
            </a:prstGeom>
            <a:solidFill>
              <a:schemeClr val="bg1"/>
            </a:solidFill>
            <a:ln>
              <a:noFill/>
            </a:ln>
            <a:effectLst>
              <a:outerShdw blurRad="63500" sx="101000" sy="101000" algn="ctr" rotWithShape="0">
                <a:prstClr val="black">
                  <a:alpha val="30000"/>
                </a:prstClr>
              </a:outerShdw>
            </a:effectLst>
          </p:spPr>
          <p:txBody>
            <a:bodyPr lIns="68472" tIns="34236" rIns="68472" bIns="34236"/>
            <a:lstStyle/>
            <a:p>
              <a:pPr defTabSz="685423">
                <a:buClr>
                  <a:srgbClr val="CC9900"/>
                </a:buClr>
                <a:buFont typeface="Wingdings" pitchFamily="2" charset="2"/>
                <a:buChar char="n"/>
                <a:defRPr/>
              </a:pPr>
              <a:endParaRPr lang="zh-CN" altLang="en-US" sz="1050" b="1" dirty="0">
                <a:solidFill>
                  <a:srgbClr val="000000"/>
                </a:solidFill>
                <a:effectLst>
                  <a:outerShdw blurRad="38100" dist="38100" dir="2700000" algn="tl">
                    <a:srgbClr val="000000">
                      <a:alpha val="43137"/>
                    </a:srgbClr>
                  </a:outerShdw>
                </a:effectLst>
                <a:latin typeface="Arial" charset="0"/>
              </a:endParaRPr>
            </a:p>
          </p:txBody>
        </p:sp>
        <p:cxnSp>
          <p:nvCxnSpPr>
            <p:cNvPr id="97" name="直接连接符 96"/>
            <p:cNvCxnSpPr/>
            <p:nvPr/>
          </p:nvCxnSpPr>
          <p:spPr bwMode="auto">
            <a:xfrm flipH="1" flipV="1">
              <a:off x="1730755" y="1202289"/>
              <a:ext cx="315125" cy="2038"/>
            </a:xfrm>
            <a:prstGeom prst="line">
              <a:avLst/>
            </a:prstGeom>
            <a:noFill/>
            <a:ln w="19050">
              <a:solidFill>
                <a:schemeClr val="accent1">
                  <a:lumMod val="75000"/>
                </a:schemeClr>
              </a:solidFill>
              <a:prstDash val="sysDash"/>
            </a:ln>
            <a:effectLst/>
            <a:extLst>
              <a:ext uri="{909E8E84-426E-40DD-AFC4-6F175D3DCCD1}"/>
              <a:ext uri="{91240B29-F687-4F45-9708-019B960494DF}"/>
              <a:ext uri="{AF507438-7753-43E0-B8FC-AC1667EBCBE1}"/>
            </a:extLst>
          </p:spPr>
        </p:cxnSp>
        <p:sp>
          <p:nvSpPr>
            <p:cNvPr id="98" name="TextBox 97"/>
            <p:cNvSpPr txBox="1"/>
            <p:nvPr/>
          </p:nvSpPr>
          <p:spPr>
            <a:xfrm>
              <a:off x="1997891" y="1073966"/>
              <a:ext cx="1001359" cy="295348"/>
            </a:xfrm>
            <a:prstGeom prst="rect">
              <a:avLst/>
            </a:prstGeom>
            <a:noFill/>
          </p:spPr>
          <p:txBody>
            <a:bodyPr wrap="none">
              <a:spAutoFit/>
            </a:bodyPr>
            <a:lstStyle/>
            <a:p>
              <a:pPr>
                <a:defRPr/>
              </a:pPr>
              <a:r>
                <a:rPr lang="en-US" altLang="zh-CN" sz="900" kern="0" dirty="0">
                  <a:latin typeface="Arial"/>
                  <a:ea typeface="微软雅黑" pitchFamily="34" charset="-122"/>
                </a:rPr>
                <a:t>Control channel</a:t>
              </a:r>
              <a:endParaRPr lang="zh-CN" altLang="en-US" sz="900" kern="0" dirty="0">
                <a:latin typeface="Arial"/>
                <a:ea typeface="微软雅黑" pitchFamily="34" charset="-122"/>
              </a:endParaRPr>
            </a:p>
          </p:txBody>
        </p:sp>
        <p:cxnSp>
          <p:nvCxnSpPr>
            <p:cNvPr id="54306" name="直接连接符 98"/>
            <p:cNvCxnSpPr>
              <a:cxnSpLocks noChangeShapeType="1"/>
            </p:cNvCxnSpPr>
            <p:nvPr/>
          </p:nvCxnSpPr>
          <p:spPr bwMode="auto">
            <a:xfrm flipV="1">
              <a:off x="3038757" y="1203400"/>
              <a:ext cx="316413" cy="676"/>
            </a:xfrm>
            <a:prstGeom prst="line">
              <a:avLst/>
            </a:prstGeom>
            <a:noFill/>
            <a:ln w="25400">
              <a:solidFill>
                <a:srgbClr val="0070C0"/>
              </a:solidFill>
              <a:round/>
              <a:headEnd/>
              <a:tailEnd/>
            </a:ln>
          </p:spPr>
        </p:cxnSp>
        <p:sp>
          <p:nvSpPr>
            <p:cNvPr id="100" name="TextBox 99"/>
            <p:cNvSpPr txBox="1"/>
            <p:nvPr/>
          </p:nvSpPr>
          <p:spPr>
            <a:xfrm>
              <a:off x="3285580" y="1080076"/>
              <a:ext cx="863792" cy="295349"/>
            </a:xfrm>
            <a:prstGeom prst="rect">
              <a:avLst/>
            </a:prstGeom>
            <a:noFill/>
          </p:spPr>
          <p:txBody>
            <a:bodyPr wrap="none">
              <a:spAutoFit/>
            </a:bodyPr>
            <a:lstStyle/>
            <a:p>
              <a:pPr>
                <a:defRPr/>
              </a:pPr>
              <a:r>
                <a:rPr lang="en-US" altLang="zh-CN" sz="900" kern="0" dirty="0">
                  <a:latin typeface="Arial"/>
                  <a:ea typeface="微软雅黑" pitchFamily="34" charset="-122"/>
                </a:rPr>
                <a:t>Cluster cable</a:t>
              </a:r>
              <a:endParaRPr lang="zh-CN" altLang="en-US" sz="900" kern="0" dirty="0">
                <a:latin typeface="Arial"/>
                <a:ea typeface="微软雅黑" pitchFamily="34" charset="-122"/>
              </a:endParaRPr>
            </a:p>
          </p:txBody>
        </p:sp>
        <p:sp>
          <p:nvSpPr>
            <p:cNvPr id="101" name="矩形 3"/>
            <p:cNvSpPr/>
            <p:nvPr/>
          </p:nvSpPr>
          <p:spPr bwMode="auto">
            <a:xfrm>
              <a:off x="1698449" y="2112496"/>
              <a:ext cx="522385" cy="21411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SFU</a:t>
              </a:r>
              <a:endParaRPr lang="zh-CN" altLang="en-US" sz="800" b="1" dirty="0">
                <a:solidFill>
                  <a:srgbClr val="002060"/>
                </a:solidFill>
                <a:latin typeface="Arial"/>
                <a:ea typeface="微软雅黑" pitchFamily="34" charset="-122"/>
              </a:endParaRPr>
            </a:p>
          </p:txBody>
        </p:sp>
        <p:sp>
          <p:nvSpPr>
            <p:cNvPr id="102" name="矩形 101"/>
            <p:cNvSpPr/>
            <p:nvPr/>
          </p:nvSpPr>
          <p:spPr bwMode="auto">
            <a:xfrm>
              <a:off x="1698449" y="2693310"/>
              <a:ext cx="522385" cy="21411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SFU</a:t>
              </a:r>
              <a:endParaRPr lang="zh-CN" altLang="en-US" sz="800" b="1" dirty="0">
                <a:solidFill>
                  <a:srgbClr val="002060"/>
                </a:solidFill>
                <a:latin typeface="Arial"/>
                <a:ea typeface="微软雅黑" pitchFamily="34" charset="-122"/>
              </a:endParaRPr>
            </a:p>
          </p:txBody>
        </p:sp>
        <p:sp>
          <p:nvSpPr>
            <p:cNvPr id="103" name="矩形 102"/>
            <p:cNvSpPr/>
            <p:nvPr/>
          </p:nvSpPr>
          <p:spPr bwMode="auto">
            <a:xfrm>
              <a:off x="991622" y="2266892"/>
              <a:ext cx="551428" cy="214116"/>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104" name="矩形 103"/>
            <p:cNvSpPr/>
            <p:nvPr/>
          </p:nvSpPr>
          <p:spPr bwMode="auto">
            <a:xfrm>
              <a:off x="991622" y="1873618"/>
              <a:ext cx="522385" cy="214116"/>
            </a:xfrm>
            <a:prstGeom prst="rect">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CMU</a:t>
              </a:r>
              <a:endParaRPr lang="zh-CN" altLang="en-US" sz="800" b="1" dirty="0">
                <a:solidFill>
                  <a:srgbClr val="002060"/>
                </a:solidFill>
                <a:latin typeface="Arial"/>
                <a:ea typeface="微软雅黑" pitchFamily="34" charset="-122"/>
              </a:endParaRPr>
            </a:p>
          </p:txBody>
        </p:sp>
        <p:cxnSp>
          <p:nvCxnSpPr>
            <p:cNvPr id="54320" name="直接连接符 104"/>
            <p:cNvCxnSpPr>
              <a:cxnSpLocks noChangeShapeType="1"/>
            </p:cNvCxnSpPr>
            <p:nvPr/>
          </p:nvCxnSpPr>
          <p:spPr bwMode="auto">
            <a:xfrm>
              <a:off x="779575" y="1371098"/>
              <a:ext cx="0" cy="1672149"/>
            </a:xfrm>
            <a:prstGeom prst="line">
              <a:avLst/>
            </a:prstGeom>
            <a:noFill/>
            <a:ln w="50800">
              <a:solidFill>
                <a:schemeClr val="tx1"/>
              </a:solidFill>
              <a:round/>
              <a:headEnd/>
              <a:tailEnd/>
            </a:ln>
          </p:spPr>
        </p:cxnSp>
        <p:cxnSp>
          <p:nvCxnSpPr>
            <p:cNvPr id="106" name="直接连接符 105"/>
            <p:cNvCxnSpPr/>
            <p:nvPr/>
          </p:nvCxnSpPr>
          <p:spPr bwMode="auto">
            <a:xfrm flipV="1">
              <a:off x="778985" y="1968158"/>
              <a:ext cx="212748"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07" name="直接连接符 106"/>
            <p:cNvCxnSpPr/>
            <p:nvPr/>
          </p:nvCxnSpPr>
          <p:spPr bwMode="auto">
            <a:xfrm flipV="1">
              <a:off x="778985" y="2385720"/>
              <a:ext cx="212748"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08" name="直接连接符 107"/>
            <p:cNvCxnSpPr/>
            <p:nvPr/>
          </p:nvCxnSpPr>
          <p:spPr bwMode="auto">
            <a:xfrm flipV="1">
              <a:off x="778985" y="2923458"/>
              <a:ext cx="212748"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54324" name="圆角矩形 108"/>
            <p:cNvSpPr>
              <a:spLocks noChangeArrowheads="1"/>
            </p:cNvSpPr>
            <p:nvPr/>
          </p:nvSpPr>
          <p:spPr bwMode="auto">
            <a:xfrm>
              <a:off x="653679" y="1333291"/>
              <a:ext cx="1610231" cy="1770211"/>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sp>
          <p:nvSpPr>
            <p:cNvPr id="54325" name="TextBox 109"/>
            <p:cNvSpPr txBox="1">
              <a:spLocks noChangeArrowheads="1"/>
            </p:cNvSpPr>
            <p:nvPr/>
          </p:nvSpPr>
          <p:spPr bwMode="auto">
            <a:xfrm>
              <a:off x="751263" y="1333291"/>
              <a:ext cx="735251" cy="296261"/>
            </a:xfrm>
            <a:prstGeom prst="rect">
              <a:avLst/>
            </a:prstGeom>
            <a:noFill/>
            <a:ln w="9525">
              <a:noFill/>
              <a:miter lim="800000"/>
              <a:headEnd/>
              <a:tailEnd/>
            </a:ln>
          </p:spPr>
          <p:txBody>
            <a:bodyPr wrap="none">
              <a:spAutoFit/>
            </a:bodyPr>
            <a:lstStyle/>
            <a:p>
              <a:r>
                <a:rPr lang="en-US" altLang="zh-CN" sz="900">
                  <a:latin typeface="Arial" pitchFamily="34" charset="0"/>
                  <a:ea typeface="微软雅黑" pitchFamily="34" charset="-122"/>
                </a:rPr>
                <a:t>Power bus</a:t>
              </a:r>
              <a:endParaRPr lang="zh-CN" altLang="en-US" sz="900">
                <a:latin typeface="Arial" pitchFamily="34" charset="0"/>
                <a:ea typeface="微软雅黑" pitchFamily="34" charset="-122"/>
              </a:endParaRPr>
            </a:p>
          </p:txBody>
        </p:sp>
        <p:cxnSp>
          <p:nvCxnSpPr>
            <p:cNvPr id="111" name="直接连接符 110"/>
            <p:cNvCxnSpPr/>
            <p:nvPr/>
          </p:nvCxnSpPr>
          <p:spPr bwMode="auto">
            <a:xfrm>
              <a:off x="778985" y="2218696"/>
              <a:ext cx="919778"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12" name="直接连接符 111"/>
            <p:cNvCxnSpPr/>
            <p:nvPr/>
          </p:nvCxnSpPr>
          <p:spPr bwMode="auto">
            <a:xfrm>
              <a:off x="778985" y="2805318"/>
              <a:ext cx="919778"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113" name="矩形 112"/>
            <p:cNvSpPr/>
            <p:nvPr/>
          </p:nvSpPr>
          <p:spPr bwMode="auto">
            <a:xfrm flipH="1">
              <a:off x="2517557" y="2111960"/>
              <a:ext cx="504474" cy="21411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SFU</a:t>
              </a:r>
              <a:endParaRPr lang="zh-CN" altLang="en-US" sz="800" b="1" dirty="0">
                <a:solidFill>
                  <a:srgbClr val="002060"/>
                </a:solidFill>
                <a:latin typeface="Arial"/>
                <a:ea typeface="微软雅黑" pitchFamily="34" charset="-122"/>
              </a:endParaRPr>
            </a:p>
          </p:txBody>
        </p:sp>
        <p:sp>
          <p:nvSpPr>
            <p:cNvPr id="114" name="矩形 113"/>
            <p:cNvSpPr/>
            <p:nvPr/>
          </p:nvSpPr>
          <p:spPr bwMode="auto">
            <a:xfrm flipH="1">
              <a:off x="2517557" y="2692774"/>
              <a:ext cx="504474" cy="21411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SFU</a:t>
              </a:r>
              <a:endParaRPr lang="zh-CN" altLang="en-US" sz="800" b="1" dirty="0">
                <a:solidFill>
                  <a:srgbClr val="002060"/>
                </a:solidFill>
                <a:latin typeface="Arial"/>
                <a:ea typeface="微软雅黑" pitchFamily="34" charset="-122"/>
              </a:endParaRPr>
            </a:p>
          </p:txBody>
        </p:sp>
        <p:sp>
          <p:nvSpPr>
            <p:cNvPr id="115" name="矩形 114"/>
            <p:cNvSpPr/>
            <p:nvPr/>
          </p:nvSpPr>
          <p:spPr bwMode="auto">
            <a:xfrm flipH="1">
              <a:off x="3200148" y="1873082"/>
              <a:ext cx="504474" cy="214116"/>
            </a:xfrm>
            <a:prstGeom prst="rect">
              <a:avLst/>
            </a:prstGeom>
            <a:solidFill>
              <a:schemeClr val="accent1">
                <a:lumMod val="75000"/>
              </a:schemeClr>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800" b="1" dirty="0">
                  <a:solidFill>
                    <a:srgbClr val="002060"/>
                  </a:solidFill>
                  <a:latin typeface="Arial"/>
                  <a:ea typeface="微软雅黑" pitchFamily="34" charset="-122"/>
                </a:rPr>
                <a:t>CMU</a:t>
              </a:r>
              <a:endParaRPr lang="zh-CN" altLang="en-US" sz="800" b="1" dirty="0">
                <a:solidFill>
                  <a:srgbClr val="002060"/>
                </a:solidFill>
                <a:latin typeface="Arial"/>
                <a:ea typeface="微软雅黑" pitchFamily="34" charset="-122"/>
              </a:endParaRPr>
            </a:p>
          </p:txBody>
        </p:sp>
        <p:cxnSp>
          <p:nvCxnSpPr>
            <p:cNvPr id="54337" name="直接连接符 115"/>
            <p:cNvCxnSpPr>
              <a:cxnSpLocks noChangeShapeType="1"/>
            </p:cNvCxnSpPr>
            <p:nvPr/>
          </p:nvCxnSpPr>
          <p:spPr bwMode="auto">
            <a:xfrm flipH="1">
              <a:off x="3909398" y="1370563"/>
              <a:ext cx="0" cy="1672149"/>
            </a:xfrm>
            <a:prstGeom prst="line">
              <a:avLst/>
            </a:prstGeom>
            <a:noFill/>
            <a:ln w="50800">
              <a:solidFill>
                <a:schemeClr val="tx1"/>
              </a:solidFill>
              <a:round/>
              <a:headEnd/>
              <a:tailEnd/>
            </a:ln>
          </p:spPr>
        </p:cxnSp>
        <p:cxnSp>
          <p:nvCxnSpPr>
            <p:cNvPr id="117" name="直接连接符 116"/>
            <p:cNvCxnSpPr>
              <a:endCxn id="0" idx="1"/>
            </p:cNvCxnSpPr>
            <p:nvPr/>
          </p:nvCxnSpPr>
          <p:spPr bwMode="auto">
            <a:xfrm flipH="1">
              <a:off x="3531921" y="1595409"/>
              <a:ext cx="423898" cy="10184"/>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18" name="直接连接符 117"/>
            <p:cNvCxnSpPr/>
            <p:nvPr/>
          </p:nvCxnSpPr>
          <p:spPr bwMode="auto">
            <a:xfrm flipH="1" flipV="1">
              <a:off x="3704679" y="1968158"/>
              <a:ext cx="204751"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19" name="直接连接符 118"/>
            <p:cNvCxnSpPr/>
            <p:nvPr/>
          </p:nvCxnSpPr>
          <p:spPr bwMode="auto">
            <a:xfrm flipH="1" flipV="1">
              <a:off x="3704679" y="2385720"/>
              <a:ext cx="204751"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20" name="直接连接符 119"/>
            <p:cNvCxnSpPr/>
            <p:nvPr/>
          </p:nvCxnSpPr>
          <p:spPr bwMode="auto">
            <a:xfrm flipH="1" flipV="1">
              <a:off x="3704679" y="2923458"/>
              <a:ext cx="204751"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54342" name="圆角矩形 120"/>
            <p:cNvSpPr>
              <a:spLocks noChangeArrowheads="1"/>
            </p:cNvSpPr>
            <p:nvPr/>
          </p:nvSpPr>
          <p:spPr bwMode="auto">
            <a:xfrm flipH="1">
              <a:off x="2475958" y="1332756"/>
              <a:ext cx="1555019" cy="1770211"/>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sp>
          <p:nvSpPr>
            <p:cNvPr id="54343" name="TextBox 121"/>
            <p:cNvSpPr txBox="1">
              <a:spLocks noChangeArrowheads="1"/>
            </p:cNvSpPr>
            <p:nvPr/>
          </p:nvSpPr>
          <p:spPr bwMode="auto">
            <a:xfrm flipH="1">
              <a:off x="3200135" y="1276425"/>
              <a:ext cx="735251" cy="296261"/>
            </a:xfrm>
            <a:prstGeom prst="rect">
              <a:avLst/>
            </a:prstGeom>
            <a:noFill/>
            <a:ln w="9525">
              <a:noFill/>
              <a:miter lim="800000"/>
              <a:headEnd/>
              <a:tailEnd/>
            </a:ln>
          </p:spPr>
          <p:txBody>
            <a:bodyPr wrap="none">
              <a:spAutoFit/>
            </a:bodyPr>
            <a:lstStyle/>
            <a:p>
              <a:r>
                <a:rPr lang="en-US" altLang="zh-CN" sz="900">
                  <a:latin typeface="Arial" pitchFamily="34" charset="0"/>
                  <a:ea typeface="微软雅黑" pitchFamily="34" charset="-122"/>
                </a:rPr>
                <a:t>Power bus</a:t>
              </a:r>
              <a:endParaRPr lang="zh-CN" altLang="en-US" sz="900">
                <a:latin typeface="Arial" pitchFamily="34" charset="0"/>
                <a:ea typeface="微软雅黑" pitchFamily="34" charset="-122"/>
              </a:endParaRPr>
            </a:p>
          </p:txBody>
        </p:sp>
        <p:cxnSp>
          <p:nvCxnSpPr>
            <p:cNvPr id="123" name="直接连接符 122"/>
            <p:cNvCxnSpPr>
              <a:endCxn id="0" idx="1"/>
            </p:cNvCxnSpPr>
            <p:nvPr/>
          </p:nvCxnSpPr>
          <p:spPr bwMode="auto">
            <a:xfrm flipH="1">
              <a:off x="3021644" y="2218696"/>
              <a:ext cx="887786"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124" name="直接连接符 123"/>
            <p:cNvCxnSpPr/>
            <p:nvPr/>
          </p:nvCxnSpPr>
          <p:spPr bwMode="auto">
            <a:xfrm flipH="1">
              <a:off x="3021644" y="2803281"/>
              <a:ext cx="887786"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cxnSp>
          <p:nvCxnSpPr>
            <p:cNvPr id="54346" name="直接连接符 124"/>
            <p:cNvCxnSpPr>
              <a:cxnSpLocks noChangeShapeType="1"/>
              <a:endCxn id="0" idx="3"/>
            </p:cNvCxnSpPr>
            <p:nvPr/>
          </p:nvCxnSpPr>
          <p:spPr bwMode="auto">
            <a:xfrm flipV="1">
              <a:off x="2220834" y="2219019"/>
              <a:ext cx="296723" cy="535"/>
            </a:xfrm>
            <a:prstGeom prst="line">
              <a:avLst/>
            </a:prstGeom>
            <a:noFill/>
            <a:ln w="25400">
              <a:solidFill>
                <a:srgbClr val="0070C0"/>
              </a:solidFill>
              <a:round/>
              <a:headEnd/>
              <a:tailEnd/>
            </a:ln>
          </p:spPr>
        </p:cxnSp>
        <p:cxnSp>
          <p:nvCxnSpPr>
            <p:cNvPr id="54347" name="直接连接符 125"/>
            <p:cNvCxnSpPr>
              <a:cxnSpLocks noChangeShapeType="1"/>
              <a:stCxn id="0" idx="3"/>
              <a:endCxn id="0" idx="3"/>
            </p:cNvCxnSpPr>
            <p:nvPr/>
          </p:nvCxnSpPr>
          <p:spPr bwMode="auto">
            <a:xfrm flipV="1">
              <a:off x="2220834" y="2799832"/>
              <a:ext cx="296723" cy="535"/>
            </a:xfrm>
            <a:prstGeom prst="line">
              <a:avLst/>
            </a:prstGeom>
            <a:noFill/>
            <a:ln w="25400">
              <a:solidFill>
                <a:srgbClr val="0070C0"/>
              </a:solidFill>
              <a:round/>
              <a:headEnd/>
              <a:tailEnd/>
            </a:ln>
          </p:spPr>
        </p:cxnSp>
        <p:cxnSp>
          <p:nvCxnSpPr>
            <p:cNvPr id="127" name="直接连接符 126"/>
            <p:cNvCxnSpPr/>
            <p:nvPr/>
          </p:nvCxnSpPr>
          <p:spPr bwMode="auto">
            <a:xfrm flipV="1">
              <a:off x="1868322" y="1731879"/>
              <a:ext cx="0" cy="1012332"/>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cxnSp>
          <p:nvCxnSpPr>
            <p:cNvPr id="128" name="直接连接符 127"/>
            <p:cNvCxnSpPr/>
            <p:nvPr/>
          </p:nvCxnSpPr>
          <p:spPr bwMode="auto">
            <a:xfrm>
              <a:off x="1868322" y="2145368"/>
              <a:ext cx="1383667" cy="0"/>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cxnSp>
          <p:nvCxnSpPr>
            <p:cNvPr id="129" name="直接连接符 128"/>
            <p:cNvCxnSpPr/>
            <p:nvPr/>
          </p:nvCxnSpPr>
          <p:spPr bwMode="auto">
            <a:xfrm>
              <a:off x="1868322" y="2711622"/>
              <a:ext cx="1383667" cy="0"/>
            </a:xfrm>
            <a:prstGeom prst="line">
              <a:avLst/>
            </a:prstGeom>
            <a:noFill/>
            <a:ln w="28575">
              <a:solidFill>
                <a:schemeClr val="accent1">
                  <a:lumMod val="75000"/>
                </a:schemeClr>
              </a:solidFill>
              <a:prstDash val="sysDash"/>
            </a:ln>
            <a:effectLst/>
            <a:extLst>
              <a:ext uri="{909E8E84-426E-40DD-AFC4-6F175D3DCCD1}"/>
              <a:ext uri="{91240B29-F687-4F45-9708-019B960494DF}"/>
              <a:ext uri="{AF507438-7753-43E0-B8FC-AC1667EBCBE1}"/>
            </a:extLst>
          </p:spPr>
        </p:cxnSp>
        <p:grpSp>
          <p:nvGrpSpPr>
            <p:cNvPr id="54351" name="组合 145"/>
            <p:cNvGrpSpPr>
              <a:grpSpLocks/>
            </p:cNvGrpSpPr>
            <p:nvPr/>
          </p:nvGrpSpPr>
          <p:grpSpPr bwMode="auto">
            <a:xfrm>
              <a:off x="779575" y="1488490"/>
              <a:ext cx="2851118" cy="275882"/>
              <a:chOff x="779575" y="1536115"/>
              <a:chExt cx="2851118" cy="275882"/>
            </a:xfrm>
          </p:grpSpPr>
          <p:sp>
            <p:nvSpPr>
              <p:cNvPr id="136" name="矩形 2"/>
              <p:cNvSpPr/>
              <p:nvPr/>
            </p:nvSpPr>
            <p:spPr bwMode="auto">
              <a:xfrm>
                <a:off x="1452208" y="1597881"/>
                <a:ext cx="737375" cy="214116"/>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600" b="1" dirty="0">
                    <a:solidFill>
                      <a:srgbClr val="002060"/>
                    </a:solidFill>
                    <a:latin typeface="Arial"/>
                    <a:ea typeface="微软雅黑" pitchFamily="34" charset="-122"/>
                  </a:rPr>
                  <a:t>MPU in active chassis</a:t>
                </a:r>
                <a:endParaRPr lang="zh-CN" altLang="en-US" sz="600" b="1" dirty="0">
                  <a:solidFill>
                    <a:srgbClr val="002060"/>
                  </a:solidFill>
                  <a:latin typeface="Arial"/>
                  <a:ea typeface="微软雅黑" pitchFamily="34" charset="-122"/>
                </a:endParaRPr>
              </a:p>
            </p:txBody>
          </p:sp>
          <p:cxnSp>
            <p:nvCxnSpPr>
              <p:cNvPr id="137" name="直接连接符 136"/>
              <p:cNvCxnSpPr/>
              <p:nvPr/>
            </p:nvCxnSpPr>
            <p:spPr bwMode="auto">
              <a:xfrm>
                <a:off x="778985" y="1706177"/>
                <a:ext cx="609453" cy="0"/>
              </a:xfrm>
              <a:prstGeom prst="line">
                <a:avLst/>
              </a:prstGeom>
              <a:noFill/>
              <a:ln w="19050">
                <a:solidFill>
                  <a:schemeClr val="tx1">
                    <a:lumMod val="50000"/>
                    <a:lumOff val="50000"/>
                  </a:schemeClr>
                </a:solidFill>
              </a:ln>
              <a:effectLst/>
              <a:extLst>
                <a:ext uri="{909E8E84-426E-40DD-AFC4-6F175D3DCCD1}"/>
                <a:ext uri="{91240B29-F687-4F45-9708-019B960494DF}"/>
                <a:ext uri="{AF507438-7753-43E0-B8FC-AC1667EBCBE1}"/>
              </a:extLst>
            </p:spPr>
          </p:cxnSp>
          <p:sp>
            <p:nvSpPr>
              <p:cNvPr id="138" name="矩形 137"/>
              <p:cNvSpPr/>
              <p:nvPr/>
            </p:nvSpPr>
            <p:spPr bwMode="auto">
              <a:xfrm flipH="1">
                <a:off x="2634008" y="1536115"/>
                <a:ext cx="897336" cy="235178"/>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700" b="1" dirty="0">
                    <a:solidFill>
                      <a:srgbClr val="002060"/>
                    </a:solidFill>
                    <a:latin typeface="Arial"/>
                    <a:ea typeface="微软雅黑" pitchFamily="34" charset="-122"/>
                  </a:rPr>
                  <a:t>MPU in standby chassis</a:t>
                </a:r>
                <a:endParaRPr lang="zh-CN" altLang="en-US" sz="700" b="1" dirty="0">
                  <a:solidFill>
                    <a:srgbClr val="002060"/>
                  </a:solidFill>
                  <a:latin typeface="Arial"/>
                  <a:ea typeface="微软雅黑" pitchFamily="34" charset="-122"/>
                </a:endParaRPr>
              </a:p>
            </p:txBody>
          </p:sp>
          <p:sp>
            <p:nvSpPr>
              <p:cNvPr id="139" name="矩形 2"/>
              <p:cNvSpPr/>
              <p:nvPr/>
            </p:nvSpPr>
            <p:spPr bwMode="auto">
              <a:xfrm>
                <a:off x="1435736" y="1550257"/>
                <a:ext cx="875552" cy="251652"/>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defRPr/>
                </a:pPr>
                <a:r>
                  <a:rPr lang="en-US" altLang="zh-CN" sz="700" b="1" dirty="0">
                    <a:latin typeface="Arial"/>
                    <a:ea typeface="微软雅黑" pitchFamily="34" charset="-122"/>
                  </a:rPr>
                  <a:t>MPU in active chassis</a:t>
                </a:r>
                <a:endParaRPr lang="zh-CN" altLang="en-US" sz="700" b="1" dirty="0">
                  <a:latin typeface="Arial"/>
                  <a:ea typeface="微软雅黑" pitchFamily="34" charset="-122"/>
                </a:endParaRPr>
              </a:p>
            </p:txBody>
          </p:sp>
          <p:sp>
            <p:nvSpPr>
              <p:cNvPr id="140" name="矩形 139"/>
              <p:cNvSpPr/>
              <p:nvPr/>
            </p:nvSpPr>
            <p:spPr bwMode="auto">
              <a:xfrm flipH="1">
                <a:off x="2626916" y="1540196"/>
                <a:ext cx="1003777" cy="233545"/>
              </a:xfrm>
              <a:prstGeom prst="rect">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defRPr/>
                </a:pPr>
                <a:r>
                  <a:rPr lang="en-US" altLang="zh-CN" sz="700" b="1" dirty="0">
                    <a:latin typeface="Arial"/>
                    <a:ea typeface="微软雅黑" pitchFamily="34" charset="-122"/>
                  </a:rPr>
                  <a:t>MPU in standby chassis</a:t>
                </a:r>
                <a:endParaRPr lang="zh-CN" altLang="en-US" sz="800" b="1" dirty="0">
                  <a:latin typeface="Arial"/>
                  <a:ea typeface="微软雅黑" pitchFamily="34" charset="-122"/>
                </a:endParaRPr>
              </a:p>
            </p:txBody>
          </p:sp>
        </p:grpSp>
        <p:sp>
          <p:nvSpPr>
            <p:cNvPr id="131" name="矩形 130"/>
            <p:cNvSpPr/>
            <p:nvPr/>
          </p:nvSpPr>
          <p:spPr bwMode="auto">
            <a:xfrm>
              <a:off x="3176022" y="2279592"/>
              <a:ext cx="551428" cy="214116"/>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132" name="矩形 131"/>
            <p:cNvSpPr/>
            <p:nvPr/>
          </p:nvSpPr>
          <p:spPr bwMode="auto">
            <a:xfrm>
              <a:off x="991622" y="2851092"/>
              <a:ext cx="551428" cy="214116"/>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133" name="矩形 132"/>
            <p:cNvSpPr/>
            <p:nvPr/>
          </p:nvSpPr>
          <p:spPr bwMode="auto">
            <a:xfrm>
              <a:off x="3182372" y="2844742"/>
              <a:ext cx="551428" cy="214116"/>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cxnSp>
          <p:nvCxnSpPr>
            <p:cNvPr id="134" name="直接连接符 133"/>
            <p:cNvCxnSpPr/>
            <p:nvPr/>
          </p:nvCxnSpPr>
          <p:spPr bwMode="auto">
            <a:xfrm flipH="1" flipV="1">
              <a:off x="3251989" y="2145368"/>
              <a:ext cx="0" cy="228131"/>
            </a:xfrm>
            <a:prstGeom prst="line">
              <a:avLst/>
            </a:prstGeom>
            <a:noFill/>
            <a:ln w="28575">
              <a:solidFill>
                <a:schemeClr val="accent1">
                  <a:lumMod val="75000"/>
                </a:schemeClr>
              </a:solidFill>
              <a:prstDash val="sysDash"/>
              <a:headEnd type="arrow" w="sm" len="sm"/>
              <a:tailEnd type="none"/>
            </a:ln>
            <a:effectLst/>
            <a:extLst>
              <a:ext uri="{909E8E84-426E-40DD-AFC4-6F175D3DCCD1}"/>
              <a:ext uri="{91240B29-F687-4F45-9708-019B960494DF}"/>
              <a:ext uri="{AF507438-7753-43E0-B8FC-AC1667EBCBE1}"/>
            </a:extLst>
          </p:spPr>
        </p:cxnSp>
        <p:cxnSp>
          <p:nvCxnSpPr>
            <p:cNvPr id="135" name="直接连接符 134"/>
            <p:cNvCxnSpPr/>
            <p:nvPr/>
          </p:nvCxnSpPr>
          <p:spPr bwMode="auto">
            <a:xfrm flipH="1" flipV="1">
              <a:off x="3277583" y="2699400"/>
              <a:ext cx="0" cy="228131"/>
            </a:xfrm>
            <a:prstGeom prst="line">
              <a:avLst/>
            </a:prstGeom>
            <a:noFill/>
            <a:ln w="28575">
              <a:solidFill>
                <a:schemeClr val="accent1">
                  <a:lumMod val="75000"/>
                </a:schemeClr>
              </a:solidFill>
              <a:prstDash val="sysDash"/>
              <a:headEnd type="arrow" w="sm" len="sm"/>
              <a:tailEnd type="none"/>
            </a:ln>
            <a:effectLst/>
            <a:extLst>
              <a:ext uri="{909E8E84-426E-40DD-AFC4-6F175D3DCCD1}"/>
              <a:ext uri="{91240B29-F687-4F45-9708-019B960494DF}"/>
              <a:ext uri="{AF507438-7753-43E0-B8FC-AC1667EBCBE1}"/>
            </a:extLst>
          </p:spPr>
        </p:cxnSp>
      </p:grpSp>
      <p:sp>
        <p:nvSpPr>
          <p:cNvPr id="54281" name="TextBox 140"/>
          <p:cNvSpPr txBox="1">
            <a:spLocks noChangeArrowheads="1"/>
          </p:cNvSpPr>
          <p:nvPr/>
        </p:nvSpPr>
        <p:spPr bwMode="auto">
          <a:xfrm>
            <a:off x="3949700" y="1785938"/>
            <a:ext cx="414338" cy="830262"/>
          </a:xfrm>
          <a:prstGeom prst="rect">
            <a:avLst/>
          </a:prstGeom>
          <a:noFill/>
          <a:ln w="9525">
            <a:noFill/>
            <a:miter lim="800000"/>
            <a:headEnd/>
            <a:tailEnd/>
          </a:ln>
        </p:spPr>
        <p:txBody>
          <a:bodyPr>
            <a:spAutoFit/>
          </a:bodyPr>
          <a:lstStyle/>
          <a:p>
            <a:pPr algn="ctr"/>
            <a:r>
              <a:rPr lang="en-US" altLang="zh-CN" sz="4800" dirty="0">
                <a:solidFill>
                  <a:srgbClr val="C00000"/>
                </a:solidFill>
                <a:latin typeface="Arial" pitchFamily="34" charset="0"/>
              </a:rPr>
              <a:t>+</a:t>
            </a:r>
            <a:endParaRPr lang="zh-CN" altLang="en-US" sz="4800" dirty="0">
              <a:solidFill>
                <a:srgbClr val="C00000"/>
              </a:solidFill>
              <a:latin typeface="Arial" pitchFamily="34" charset="0"/>
            </a:endParaRPr>
          </a:p>
        </p:txBody>
      </p:sp>
      <p:sp>
        <p:nvSpPr>
          <p:cNvPr id="54282" name="TextBox 141"/>
          <p:cNvSpPr txBox="1">
            <a:spLocks noChangeArrowheads="1"/>
          </p:cNvSpPr>
          <p:nvPr/>
        </p:nvSpPr>
        <p:spPr bwMode="auto">
          <a:xfrm>
            <a:off x="7764463" y="1493838"/>
            <a:ext cx="295275" cy="1200150"/>
          </a:xfrm>
          <a:prstGeom prst="rect">
            <a:avLst/>
          </a:prstGeom>
          <a:noFill/>
          <a:ln w="9525">
            <a:noFill/>
            <a:miter lim="800000"/>
            <a:headEnd/>
            <a:tailEnd/>
          </a:ln>
        </p:spPr>
        <p:txBody>
          <a:bodyPr>
            <a:spAutoFit/>
          </a:bodyPr>
          <a:lstStyle/>
          <a:p>
            <a:r>
              <a:rPr lang="en-US" altLang="zh-CN" sz="7200" dirty="0">
                <a:solidFill>
                  <a:srgbClr val="C00000"/>
                </a:solidFill>
                <a:latin typeface="Arial" pitchFamily="34" charset="0"/>
              </a:rPr>
              <a:t>=</a:t>
            </a:r>
            <a:endParaRPr lang="zh-CN" altLang="en-US" sz="7200" dirty="0">
              <a:solidFill>
                <a:srgbClr val="C00000"/>
              </a:solidFill>
              <a:latin typeface="Arial" pitchFamily="34" charset="0"/>
            </a:endParaRPr>
          </a:p>
        </p:txBody>
      </p:sp>
      <p:sp>
        <p:nvSpPr>
          <p:cNvPr id="143" name="TextBox 142"/>
          <p:cNvSpPr txBox="1"/>
          <p:nvPr/>
        </p:nvSpPr>
        <p:spPr>
          <a:xfrm>
            <a:off x="388360" y="1219200"/>
            <a:ext cx="3523239" cy="238257"/>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801347">
              <a:defRPr/>
            </a:pPr>
            <a:r>
              <a:rPr lang="en-US" altLang="zh-CN" sz="1200" b="1" dirty="0">
                <a:solidFill>
                  <a:srgbClr val="FFFFFF"/>
                </a:solidFill>
                <a:latin typeface="Arial"/>
                <a:ea typeface="微软雅黑" pitchFamily="34" charset="-122"/>
                <a:cs typeface="Arial" pitchFamily="34" charset="0"/>
              </a:rPr>
              <a:t>Hardware cluster at the switching plane</a:t>
            </a:r>
          </a:p>
        </p:txBody>
      </p:sp>
      <p:sp>
        <p:nvSpPr>
          <p:cNvPr id="144" name="TextBox 143"/>
          <p:cNvSpPr txBox="1"/>
          <p:nvPr/>
        </p:nvSpPr>
        <p:spPr>
          <a:xfrm>
            <a:off x="4346316" y="1271846"/>
            <a:ext cx="3469899" cy="238257"/>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801347">
              <a:defRPr/>
            </a:pPr>
            <a:r>
              <a:rPr lang="en-US" altLang="zh-CN" sz="1200" b="1" dirty="0">
                <a:solidFill>
                  <a:srgbClr val="FFFFFF"/>
                </a:solidFill>
                <a:latin typeface="Arial"/>
                <a:ea typeface="微软雅黑" pitchFamily="34" charset="-122"/>
                <a:cs typeface="Arial" pitchFamily="34" charset="0"/>
              </a:rPr>
              <a:t>Hardware cluster at the control plane</a:t>
            </a:r>
          </a:p>
        </p:txBody>
      </p:sp>
      <p:sp>
        <p:nvSpPr>
          <p:cNvPr id="153" name="Rectangle 48"/>
          <p:cNvSpPr>
            <a:spLocks noChangeArrowheads="1"/>
          </p:cNvSpPr>
          <p:nvPr/>
        </p:nvSpPr>
        <p:spPr bwMode="auto">
          <a:xfrm>
            <a:off x="371475" y="3203575"/>
            <a:ext cx="8334375" cy="1444625"/>
          </a:xfrm>
          <a:prstGeom prst="rect">
            <a:avLst/>
          </a:prstGeom>
          <a:ln/>
        </p:spPr>
        <p:style>
          <a:lnRef idx="2">
            <a:schemeClr val="accent3"/>
          </a:lnRef>
          <a:fillRef idx="1">
            <a:schemeClr val="lt1"/>
          </a:fillRef>
          <a:effectRef idx="0">
            <a:schemeClr val="accent3"/>
          </a:effectRef>
          <a:fontRef idx="minor">
            <a:schemeClr val="dk1"/>
          </a:fontRef>
        </p:style>
        <p:txBody>
          <a:bodyPr lIns="91340" tIns="45673" rIns="91340" bIns="45673"/>
          <a:lstStyle/>
          <a:p>
            <a:pPr marL="160558" lvl="1" indent="-160558" defTabSz="450454" eaLnBrk="0" hangingPunct="0">
              <a:buClr>
                <a:srgbClr val="990000"/>
              </a:buClr>
              <a:buSzPct val="100000"/>
              <a:buFont typeface="Wingdings" pitchFamily="2" charset="2"/>
              <a:buChar char="n"/>
              <a:defRPr/>
            </a:pPr>
            <a:r>
              <a:rPr lang="en-US" altLang="zh-CN" sz="1000" b="1" kern="0" dirty="0">
                <a:solidFill>
                  <a:srgbClr val="C00000"/>
                </a:solidFill>
                <a:latin typeface="Arial"/>
                <a:ea typeface="微软雅黑" pitchFamily="34" charset="-122"/>
              </a:rPr>
              <a:t>High reliability</a:t>
            </a:r>
            <a:r>
              <a:rPr lang="en-US" altLang="zh-CN" sz="1000" dirty="0">
                <a:latin typeface="Arial" pitchFamily="34" charset="0"/>
                <a:ea typeface="微软雅黑" pitchFamily="34" charset="-122"/>
                <a:cs typeface="Arial" pitchFamily="34" charset="0"/>
              </a:rPr>
              <a:t>: Industry-leading switch fabric hardware clustering technology. Control packets and data packets of a cluster only need to be forwarded once by the SFUs. Control packets can be transmitted through specialized hardware channels. When the control link is faulty, services can be switched from the control plane to the forwarding plane. The dual-plane hardware clustering is more reliable.</a:t>
            </a:r>
          </a:p>
          <a:p>
            <a:pPr marL="160558" lvl="1" indent="-160558" defTabSz="450454" eaLnBrk="0" hangingPunct="0">
              <a:buClr>
                <a:srgbClr val="990000"/>
              </a:buClr>
              <a:buSzPct val="100000"/>
              <a:buFont typeface="Wingdings" pitchFamily="2" charset="2"/>
              <a:buChar char="n"/>
              <a:defRPr/>
            </a:pPr>
            <a:r>
              <a:rPr lang="en-US" altLang="zh-CN" sz="1000" b="1" kern="0" dirty="0">
                <a:solidFill>
                  <a:srgbClr val="C00000"/>
                </a:solidFill>
                <a:latin typeface="Arial"/>
                <a:ea typeface="微软雅黑" pitchFamily="34" charset="-122"/>
              </a:rPr>
              <a:t>Easy-to-use</a:t>
            </a:r>
            <a:r>
              <a:rPr lang="en-US" altLang="zh-CN" sz="1000" dirty="0">
                <a:latin typeface="Arial" pitchFamily="34" charset="0"/>
                <a:ea typeface="微软雅黑" pitchFamily="34" charset="-122"/>
                <a:cs typeface="Arial" pitchFamily="34" charset="0"/>
              </a:rPr>
              <a:t>: Any interface on one chassis in the forwarding plane can establish a cluster with interfaces on any cluster card of the other chassis, and any interface on one chassis in the control plane can establish a cluster with interfaces on the other chassis, without occupying service slots.</a:t>
            </a:r>
          </a:p>
          <a:p>
            <a:pPr marL="160558" lvl="1" indent="-160558" defTabSz="450454" eaLnBrk="0" hangingPunct="0">
              <a:buClr>
                <a:srgbClr val="C00000"/>
              </a:buClr>
              <a:buSzPct val="100000"/>
              <a:buFont typeface="Wingdings" pitchFamily="2" charset="2"/>
              <a:buChar char="n"/>
              <a:defRPr/>
            </a:pPr>
            <a:r>
              <a:rPr lang="en-US" altLang="zh-CN" sz="1000" b="1" kern="0" dirty="0">
                <a:solidFill>
                  <a:srgbClr val="C00000"/>
                </a:solidFill>
                <a:latin typeface="Arial"/>
                <a:ea typeface="微软雅黑" pitchFamily="34" charset="-122"/>
              </a:rPr>
              <a:t>Innovation: 1+N backup of control boards</a:t>
            </a:r>
            <a:r>
              <a:rPr lang="en-US" altLang="zh-CN" sz="1000" dirty="0">
                <a:solidFill>
                  <a:srgbClr val="000000"/>
                </a:solidFill>
                <a:latin typeface="Arial" pitchFamily="34" charset="0"/>
                <a:ea typeface="微软雅黑" pitchFamily="34" charset="-122"/>
                <a:cs typeface="Arial" pitchFamily="34" charset="0"/>
              </a:rPr>
              <a:t>, implementing single-MPU cluster</a:t>
            </a:r>
          </a:p>
          <a:p>
            <a:pPr marL="160558" lvl="1" indent="-160558" defTabSz="450454" eaLnBrk="0" hangingPunct="0">
              <a:buClr>
                <a:srgbClr val="C00000"/>
              </a:buClr>
              <a:buSzPct val="100000"/>
              <a:buFont typeface="Wingdings" pitchFamily="2" charset="2"/>
              <a:buChar char="n"/>
              <a:defRPr/>
            </a:pPr>
            <a:r>
              <a:rPr lang="en-US" altLang="zh-CN" sz="1000" b="1" kern="0" dirty="0">
                <a:solidFill>
                  <a:srgbClr val="C00000"/>
                </a:solidFill>
                <a:latin typeface="Arial"/>
                <a:ea typeface="微软雅黑" pitchFamily="34" charset="-122"/>
              </a:rPr>
              <a:t>Low-delay, high-bandwidth: </a:t>
            </a:r>
            <a:r>
              <a:rPr lang="en-US" altLang="zh-CN" sz="1000" kern="0" dirty="0">
                <a:solidFill>
                  <a:schemeClr val="tx1"/>
                </a:solidFill>
                <a:latin typeface="Arial"/>
                <a:ea typeface="微软雅黑" pitchFamily="34" charset="-122"/>
              </a:rPr>
              <a:t>reduces inter-chassis forwarding latency to </a:t>
            </a:r>
            <a:r>
              <a:rPr lang="en-US" altLang="zh-CN" sz="1000" b="1" kern="0" dirty="0">
                <a:solidFill>
                  <a:srgbClr val="C00000"/>
                </a:solidFill>
                <a:latin typeface="Arial"/>
                <a:ea typeface="微软雅黑" pitchFamily="34" charset="-122"/>
              </a:rPr>
              <a:t>21 us</a:t>
            </a:r>
            <a:r>
              <a:rPr lang="en-US" altLang="zh-CN" sz="1000" kern="0" dirty="0">
                <a:solidFill>
                  <a:schemeClr val="tx1"/>
                </a:solidFill>
                <a:latin typeface="Arial"/>
                <a:ea typeface="微软雅黑" pitchFamily="34" charset="-122"/>
              </a:rPr>
              <a:t>, which is </a:t>
            </a:r>
            <a:r>
              <a:rPr lang="en-US" altLang="zh-CN" sz="1000" b="1" kern="0" dirty="0">
                <a:solidFill>
                  <a:srgbClr val="C00000"/>
                </a:solidFill>
                <a:latin typeface="Arial"/>
                <a:ea typeface="微软雅黑" pitchFamily="34" charset="-122"/>
              </a:rPr>
              <a:t>58%</a:t>
            </a:r>
            <a:r>
              <a:rPr lang="en-US" altLang="zh-CN" sz="1000" kern="0" dirty="0">
                <a:solidFill>
                  <a:schemeClr val="tx1"/>
                </a:solidFill>
                <a:latin typeface="Arial"/>
                <a:ea typeface="微软雅黑" pitchFamily="34" charset="-122"/>
              </a:rPr>
              <a:t> lower than industry average. Cluster bandwidth can reach </a:t>
            </a:r>
            <a:r>
              <a:rPr lang="en-US" altLang="zh-CN" sz="1000" b="1" kern="0" dirty="0">
                <a:solidFill>
                  <a:srgbClr val="C00000"/>
                </a:solidFill>
                <a:latin typeface="Arial"/>
                <a:ea typeface="微软雅黑" pitchFamily="34" charset="-122"/>
              </a:rPr>
              <a:t>1.92 </a:t>
            </a:r>
            <a:r>
              <a:rPr lang="en-US" altLang="zh-CN" sz="1000" b="1" kern="0" dirty="0" err="1">
                <a:solidFill>
                  <a:srgbClr val="C00000"/>
                </a:solidFill>
                <a:latin typeface="Arial"/>
                <a:ea typeface="微软雅黑" pitchFamily="34" charset="-122"/>
              </a:rPr>
              <a:t>Tbps</a:t>
            </a:r>
            <a:r>
              <a:rPr lang="en-US" altLang="zh-CN" sz="1000" kern="0" dirty="0">
                <a:solidFill>
                  <a:schemeClr val="tx1"/>
                </a:solidFill>
                <a:latin typeface="Arial"/>
                <a:ea typeface="微软雅黑" pitchFamily="34" charset="-122"/>
              </a:rPr>
              <a:t>.</a:t>
            </a:r>
          </a:p>
        </p:txBody>
      </p:sp>
      <p:sp>
        <p:nvSpPr>
          <p:cNvPr id="154" name="矩形 153"/>
          <p:cNvSpPr/>
          <p:nvPr/>
        </p:nvSpPr>
        <p:spPr>
          <a:xfrm>
            <a:off x="5938838" y="4432300"/>
            <a:ext cx="2949575" cy="254000"/>
          </a:xfrm>
          <a:prstGeom prst="rect">
            <a:avLst/>
          </a:prstGeom>
        </p:spPr>
        <p:txBody>
          <a:bodyPr>
            <a:spAutoFit/>
          </a:bodyPr>
          <a:lstStyle/>
          <a:p>
            <a:pPr>
              <a:defRPr/>
            </a:pPr>
            <a:r>
              <a:rPr lang="zh-CN" altLang="en-US" sz="1050" dirty="0">
                <a:solidFill>
                  <a:srgbClr val="C00000"/>
                </a:solidFill>
                <a:latin typeface="Arial"/>
              </a:rPr>
              <a:t>★</a:t>
            </a:r>
            <a:r>
              <a:rPr lang="en-US" altLang="zh-CN" sz="1050" dirty="0">
                <a:solidFill>
                  <a:srgbClr val="C00000"/>
                </a:solidFill>
                <a:latin typeface="Arial"/>
              </a:rPr>
              <a:t>CSS2: C</a:t>
            </a:r>
            <a:r>
              <a:rPr lang="en-US" altLang="zh-CN" sz="1050" dirty="0">
                <a:latin typeface="Arial"/>
              </a:rPr>
              <a:t>luster</a:t>
            </a:r>
            <a:r>
              <a:rPr lang="en-US" altLang="zh-CN" sz="1050" dirty="0">
                <a:solidFill>
                  <a:srgbClr val="C00000"/>
                </a:solidFill>
                <a:latin typeface="Arial"/>
              </a:rPr>
              <a:t> S</a:t>
            </a:r>
            <a:r>
              <a:rPr lang="en-US" altLang="zh-CN" sz="1050" dirty="0">
                <a:latin typeface="Arial"/>
              </a:rPr>
              <a:t>witch</a:t>
            </a:r>
            <a:r>
              <a:rPr lang="en-US" altLang="zh-CN" sz="1050" dirty="0">
                <a:solidFill>
                  <a:srgbClr val="C00000"/>
                </a:solidFill>
                <a:latin typeface="Arial"/>
              </a:rPr>
              <a:t> S</a:t>
            </a:r>
            <a:r>
              <a:rPr lang="en-US" altLang="zh-CN" sz="1050" dirty="0">
                <a:latin typeface="Arial"/>
              </a:rPr>
              <a:t>ystem Generation</a:t>
            </a:r>
            <a:r>
              <a:rPr lang="en-US" altLang="zh-CN" sz="1050" dirty="0">
                <a:solidFill>
                  <a:srgbClr val="C00000"/>
                </a:solidFill>
                <a:latin typeface="Arial"/>
              </a:rPr>
              <a:t>2</a:t>
            </a:r>
            <a:endParaRPr lang="zh-CN" altLang="en-US" sz="1050" dirty="0">
              <a:solidFill>
                <a:srgbClr val="C00000"/>
              </a:solidFill>
              <a:latin typeface="Arial"/>
            </a:endParaRPr>
          </a:p>
        </p:txBody>
      </p:sp>
      <p:grpSp>
        <p:nvGrpSpPr>
          <p:cNvPr id="54291" name="组合 154"/>
          <p:cNvGrpSpPr>
            <a:grpSpLocks/>
          </p:cNvGrpSpPr>
          <p:nvPr/>
        </p:nvGrpSpPr>
        <p:grpSpPr bwMode="auto">
          <a:xfrm>
            <a:off x="3314700" y="0"/>
            <a:ext cx="5511800" cy="266700"/>
            <a:chOff x="3314602" y="0"/>
            <a:chExt cx="5512502" cy="266700"/>
          </a:xfrm>
        </p:grpSpPr>
        <p:sp>
          <p:nvSpPr>
            <p:cNvPr id="156" name="剪去单角的矩形 155"/>
            <p:cNvSpPr/>
            <p:nvPr/>
          </p:nvSpPr>
          <p:spPr bwMode="auto">
            <a:xfrm>
              <a:off x="6505883"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Cluster cable</a:t>
              </a:r>
            </a:p>
          </p:txBody>
        </p:sp>
        <p:sp>
          <p:nvSpPr>
            <p:cNvPr id="157" name="剪去单角的矩形 156"/>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58" name="剪去单角的矩形 157"/>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159" name="剪去单角的矩形 158"/>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60" name="剪去单角的矩形 159"/>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61" name="剪去单角的矩形 160"/>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162" name="剪去单角的矩形 161"/>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cxnSp>
        <p:nvCxnSpPr>
          <p:cNvPr id="145" name="直接连接符 144"/>
          <p:cNvCxnSpPr/>
          <p:nvPr/>
        </p:nvCxnSpPr>
        <p:spPr bwMode="auto">
          <a:xfrm flipH="1" flipV="1">
            <a:off x="5383213" y="1617663"/>
            <a:ext cx="314325" cy="0"/>
          </a:xfrm>
          <a:prstGeom prst="line">
            <a:avLst/>
          </a:prstGeom>
          <a:noFill/>
          <a:ln w="19050">
            <a:solidFill>
              <a:schemeClr val="accent1">
                <a:lumMod val="75000"/>
              </a:schemeClr>
            </a:solidFill>
            <a:prstDash val="sysDash"/>
          </a:ln>
          <a:effectLst/>
          <a:extLst>
            <a:ext uri="{909E8E84-426E-40DD-AFC4-6F175D3DCCD1}"/>
            <a:ext uri="{91240B29-F687-4F45-9708-019B960494DF}"/>
            <a:ext uri="{AF507438-7753-43E0-B8FC-AC1667EBCBE1}"/>
          </a:extLst>
        </p:spPr>
      </p:cxnSp>
      <p:sp>
        <p:nvSpPr>
          <p:cNvPr id="146" name="TextBox 145"/>
          <p:cNvSpPr txBox="1"/>
          <p:nvPr/>
        </p:nvSpPr>
        <p:spPr>
          <a:xfrm>
            <a:off x="5649913" y="1516063"/>
            <a:ext cx="992187" cy="231775"/>
          </a:xfrm>
          <a:prstGeom prst="rect">
            <a:avLst/>
          </a:prstGeom>
          <a:noFill/>
        </p:spPr>
        <p:txBody>
          <a:bodyPr wrap="none">
            <a:spAutoFit/>
          </a:bodyPr>
          <a:lstStyle/>
          <a:p>
            <a:pPr>
              <a:defRPr/>
            </a:pPr>
            <a:r>
              <a:rPr lang="en-US" altLang="zh-CN" sz="900" kern="0" dirty="0">
                <a:latin typeface="Arial"/>
                <a:ea typeface="微软雅黑" pitchFamily="34" charset="-122"/>
              </a:rPr>
              <a:t>Control channel</a:t>
            </a:r>
            <a:endParaRPr lang="zh-CN" altLang="en-US" sz="900" kern="0" dirty="0">
              <a:latin typeface="Arial"/>
              <a:ea typeface="微软雅黑" pitchFamily="34" charset="-122"/>
            </a:endParaRPr>
          </a:p>
        </p:txBody>
      </p:sp>
      <p:cxnSp>
        <p:nvCxnSpPr>
          <p:cNvPr id="54294" name="直接连接符 146"/>
          <p:cNvCxnSpPr>
            <a:cxnSpLocks noChangeShapeType="1"/>
          </p:cNvCxnSpPr>
          <p:nvPr/>
        </p:nvCxnSpPr>
        <p:spPr bwMode="auto">
          <a:xfrm flipV="1">
            <a:off x="6683375" y="1617663"/>
            <a:ext cx="312738" cy="0"/>
          </a:xfrm>
          <a:prstGeom prst="line">
            <a:avLst/>
          </a:prstGeom>
          <a:noFill/>
          <a:ln w="25400">
            <a:solidFill>
              <a:srgbClr val="0070C0"/>
            </a:solidFill>
            <a:round/>
            <a:headEnd/>
            <a:tailEnd/>
          </a:ln>
        </p:spPr>
      </p:cxnSp>
      <p:sp>
        <p:nvSpPr>
          <p:cNvPr id="148" name="TextBox 147"/>
          <p:cNvSpPr txBox="1"/>
          <p:nvPr/>
        </p:nvSpPr>
        <p:spPr>
          <a:xfrm>
            <a:off x="6926263" y="1520825"/>
            <a:ext cx="858837" cy="231775"/>
          </a:xfrm>
          <a:prstGeom prst="rect">
            <a:avLst/>
          </a:prstGeom>
          <a:noFill/>
        </p:spPr>
        <p:txBody>
          <a:bodyPr wrap="none">
            <a:spAutoFit/>
          </a:bodyPr>
          <a:lstStyle/>
          <a:p>
            <a:pPr>
              <a:defRPr/>
            </a:pPr>
            <a:r>
              <a:rPr lang="en-US" altLang="zh-CN" sz="900" kern="0" dirty="0">
                <a:latin typeface="Arial"/>
                <a:ea typeface="微软雅黑" pitchFamily="34" charset="-122"/>
              </a:rPr>
              <a:t>Cluster cable</a:t>
            </a:r>
            <a:endParaRPr lang="zh-CN" altLang="en-US" sz="900" kern="0" dirty="0">
              <a:latin typeface="Arial"/>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24325" y="915988"/>
            <a:ext cx="4657725" cy="1938337"/>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altLang="zh-CN" sz="1000" dirty="0">
                <a:latin typeface="Arial"/>
                <a:ea typeface="微软雅黑" pitchFamily="34" charset="-122"/>
              </a:rPr>
              <a:t>When VS08 is installed on the SFU of S12712/S12708 as a cluster </a:t>
            </a:r>
            <a:r>
              <a:rPr lang="en-US" altLang="zh-CN" sz="1000" dirty="0" err="1">
                <a:latin typeface="Arial"/>
                <a:ea typeface="微软雅黑" pitchFamily="34" charset="-122"/>
              </a:rPr>
              <a:t>subcard</a:t>
            </a:r>
            <a:r>
              <a:rPr lang="en-US" altLang="zh-CN" sz="1000" dirty="0">
                <a:latin typeface="Arial"/>
                <a:ea typeface="微软雅黑" pitchFamily="34" charset="-122"/>
              </a:rPr>
              <a:t> (the cables of cluster </a:t>
            </a:r>
            <a:r>
              <a:rPr lang="en-US" altLang="zh-CN" sz="1000" dirty="0" err="1">
                <a:latin typeface="Arial"/>
                <a:ea typeface="微软雅黑" pitchFamily="34" charset="-122"/>
              </a:rPr>
              <a:t>subcards</a:t>
            </a:r>
            <a:r>
              <a:rPr lang="en-US" altLang="zh-CN" sz="1000" dirty="0">
                <a:latin typeface="Arial"/>
                <a:ea typeface="微软雅黑" pitchFamily="34" charset="-122"/>
              </a:rPr>
              <a:t> need to be configured independently), a maximum of four cluster </a:t>
            </a:r>
            <a:r>
              <a:rPr lang="en-US" altLang="zh-CN" sz="1000" dirty="0" err="1">
                <a:latin typeface="Arial"/>
                <a:ea typeface="微软雅黑" pitchFamily="34" charset="-122"/>
              </a:rPr>
              <a:t>subcards</a:t>
            </a:r>
            <a:r>
              <a:rPr lang="en-US" altLang="zh-CN" sz="1000" dirty="0">
                <a:latin typeface="Arial"/>
                <a:ea typeface="微软雅黑" pitchFamily="34" charset="-122"/>
              </a:rPr>
              <a:t> can be configured. The cluster </a:t>
            </a:r>
            <a:r>
              <a:rPr lang="en-US" altLang="zh-CN" sz="1000" dirty="0" err="1">
                <a:latin typeface="Arial"/>
                <a:ea typeface="微软雅黑" pitchFamily="34" charset="-122"/>
              </a:rPr>
              <a:t>subcard</a:t>
            </a:r>
            <a:r>
              <a:rPr lang="en-US" altLang="zh-CN" sz="1000" dirty="0">
                <a:latin typeface="Arial"/>
                <a:ea typeface="微软雅黑" pitchFamily="34" charset="-122"/>
              </a:rPr>
              <a:t> is installed on SFU. A cluster </a:t>
            </a:r>
            <a:r>
              <a:rPr lang="en-US" altLang="zh-CN" sz="1000" dirty="0" err="1">
                <a:latin typeface="Arial"/>
                <a:ea typeface="微软雅黑" pitchFamily="34" charset="-122"/>
              </a:rPr>
              <a:t>subcard</a:t>
            </a:r>
            <a:r>
              <a:rPr lang="en-US" altLang="zh-CN" sz="1000" dirty="0">
                <a:latin typeface="Arial"/>
                <a:ea typeface="微软雅黑" pitchFamily="34" charset="-122"/>
              </a:rPr>
              <a:t> provides eight SFP+ interfaces.</a:t>
            </a:r>
            <a:endParaRPr lang="zh-CN" altLang="zh-CN" sz="1000" dirty="0">
              <a:latin typeface="Arial"/>
              <a:ea typeface="微软雅黑" pitchFamily="34" charset="-122"/>
            </a:endParaRPr>
          </a:p>
          <a:p>
            <a:pPr>
              <a:defRPr/>
            </a:pPr>
            <a:r>
              <a:rPr lang="en-US" altLang="zh-CN" sz="1000" b="1" dirty="0">
                <a:solidFill>
                  <a:srgbClr val="C00000"/>
                </a:solidFill>
                <a:latin typeface="Arial"/>
                <a:ea typeface="微软雅黑" pitchFamily="34" charset="-122"/>
              </a:rPr>
              <a:t>CSS2 configuration scheme:</a:t>
            </a:r>
            <a:endParaRPr lang="zh-CN" altLang="zh-CN" sz="1000" b="1" dirty="0">
              <a:solidFill>
                <a:srgbClr val="C00000"/>
              </a:solidFill>
              <a:latin typeface="Arial"/>
              <a:ea typeface="微软雅黑" pitchFamily="34" charset="-122"/>
            </a:endParaRPr>
          </a:p>
          <a:p>
            <a:pPr>
              <a:defRPr/>
            </a:pPr>
            <a:r>
              <a:rPr lang="en-US" altLang="zh-CN" sz="1000" b="1" dirty="0">
                <a:latin typeface="Arial"/>
                <a:ea typeface="微软雅黑" pitchFamily="34" charset="-122"/>
              </a:rPr>
              <a:t>Cluster </a:t>
            </a:r>
            <a:r>
              <a:rPr lang="en-US" altLang="zh-CN" sz="1000" b="1" dirty="0" err="1">
                <a:latin typeface="Arial"/>
                <a:ea typeface="微软雅黑" pitchFamily="34" charset="-122"/>
              </a:rPr>
              <a:t>subcards</a:t>
            </a:r>
            <a:r>
              <a:rPr lang="en-US" altLang="zh-CN" sz="1000" b="1" dirty="0">
                <a:latin typeface="Arial"/>
                <a:ea typeface="微软雅黑" pitchFamily="34" charset="-122"/>
              </a:rPr>
              <a:t>: </a:t>
            </a:r>
            <a:r>
              <a:rPr lang="en-US" altLang="zh-CN" sz="1000" dirty="0">
                <a:latin typeface="Arial"/>
                <a:ea typeface="微软雅黑" pitchFamily="34" charset="-122"/>
              </a:rPr>
              <a:t>1-4</a:t>
            </a:r>
            <a:endParaRPr lang="zh-CN" altLang="zh-CN" sz="1000" dirty="0">
              <a:latin typeface="Arial"/>
              <a:ea typeface="微软雅黑" pitchFamily="34" charset="-122"/>
            </a:endParaRPr>
          </a:p>
          <a:p>
            <a:pPr>
              <a:defRPr/>
            </a:pPr>
            <a:r>
              <a:rPr lang="en-US" altLang="zh-CN" sz="1000" b="1" dirty="0">
                <a:latin typeface="Arial"/>
                <a:ea typeface="微软雅黑" pitchFamily="34" charset="-122"/>
              </a:rPr>
              <a:t>Cable cluster: </a:t>
            </a:r>
            <a:r>
              <a:rPr lang="en-US" altLang="zh-CN" sz="1000" dirty="0">
                <a:latin typeface="Arial"/>
                <a:ea typeface="微软雅黑" pitchFamily="34" charset="-122"/>
              </a:rPr>
              <a:t>A maximum of 32 SFP+ cables can be included. There are three cable lengths for selection: 1m, 3m, and 10m.</a:t>
            </a:r>
            <a:endParaRPr lang="zh-CN" altLang="zh-CN" sz="1000" dirty="0">
              <a:latin typeface="Arial"/>
              <a:ea typeface="微软雅黑" pitchFamily="34" charset="-122"/>
            </a:endParaRPr>
          </a:p>
          <a:p>
            <a:pPr>
              <a:defRPr/>
            </a:pPr>
            <a:r>
              <a:rPr lang="en-US" altLang="zh-CN" sz="1000" b="1" dirty="0">
                <a:latin typeface="Arial"/>
                <a:ea typeface="微软雅黑" pitchFamily="34" charset="-122"/>
              </a:rPr>
              <a:t>Fiber cluster: </a:t>
            </a:r>
            <a:r>
              <a:rPr lang="en-US" altLang="zh-CN" sz="1000" dirty="0">
                <a:latin typeface="Arial"/>
                <a:ea typeface="微软雅黑" pitchFamily="34" charset="-122"/>
              </a:rPr>
              <a:t>The SFP+ optical modules can be used. A maximum of 80 km distance is supported. For short-distance transmission, the low-cost SFP+ AOC module which is equipped with fibers can be used. The transmission distance of this module is 10m.</a:t>
            </a:r>
            <a:endParaRPr lang="zh-CN" altLang="zh-CN" sz="1000" dirty="0">
              <a:latin typeface="Arial"/>
              <a:ea typeface="微软雅黑" pitchFamily="34" charset="-122"/>
            </a:endParaRPr>
          </a:p>
        </p:txBody>
      </p:sp>
      <p:grpSp>
        <p:nvGrpSpPr>
          <p:cNvPr id="55299" name="组合 277"/>
          <p:cNvGrpSpPr>
            <a:grpSpLocks/>
          </p:cNvGrpSpPr>
          <p:nvPr/>
        </p:nvGrpSpPr>
        <p:grpSpPr bwMode="auto">
          <a:xfrm>
            <a:off x="400050" y="909638"/>
            <a:ext cx="3573463" cy="1881187"/>
            <a:chOff x="5022850" y="768675"/>
            <a:chExt cx="3534867" cy="2469826"/>
          </a:xfrm>
        </p:grpSpPr>
        <p:sp>
          <p:nvSpPr>
            <p:cNvPr id="6" name="圆角矩形 5"/>
            <p:cNvSpPr/>
            <p:nvPr/>
          </p:nvSpPr>
          <p:spPr bwMode="auto">
            <a:xfrm>
              <a:off x="5022850" y="770759"/>
              <a:ext cx="3514452" cy="2467742"/>
            </a:xfrm>
            <a:prstGeom prst="roundRect">
              <a:avLst>
                <a:gd name="adj" fmla="val 1802"/>
              </a:avLst>
            </a:prstGeom>
            <a:solidFill>
              <a:schemeClr val="bg1"/>
            </a:solidFill>
            <a:ln>
              <a:noFill/>
            </a:ln>
            <a:effectLst>
              <a:outerShdw blurRad="63500" sx="101000" sy="101000" algn="ctr" rotWithShape="0">
                <a:prstClr val="black">
                  <a:alpha val="30000"/>
                </a:prstClr>
              </a:outerShdw>
            </a:effectLst>
          </p:spPr>
          <p:txBody>
            <a:bodyPr lIns="68472" tIns="34236" rIns="68472" bIns="34236"/>
            <a:lstStyle/>
            <a:p>
              <a:pPr defTabSz="685423">
                <a:buClr>
                  <a:srgbClr val="CC9900"/>
                </a:buClr>
                <a:buFont typeface="Wingdings" pitchFamily="2" charset="2"/>
                <a:buChar char="n"/>
                <a:defRPr/>
              </a:pPr>
              <a:endParaRPr lang="zh-CN" altLang="en-US" sz="1050" b="1" dirty="0">
                <a:solidFill>
                  <a:srgbClr val="000000"/>
                </a:solidFill>
                <a:effectLst>
                  <a:outerShdw blurRad="38100" dist="38100" dir="2700000" algn="tl">
                    <a:srgbClr val="000000">
                      <a:alpha val="43137"/>
                    </a:srgbClr>
                  </a:outerShdw>
                </a:effectLst>
                <a:latin typeface="Arial" charset="0"/>
              </a:endParaRPr>
            </a:p>
          </p:txBody>
        </p:sp>
        <p:sp>
          <p:nvSpPr>
            <p:cNvPr id="7" name="TextBox 6"/>
            <p:cNvSpPr txBox="1"/>
            <p:nvPr/>
          </p:nvSpPr>
          <p:spPr>
            <a:xfrm>
              <a:off x="5022850" y="768675"/>
              <a:ext cx="3514725" cy="324000"/>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801347">
                <a:defRPr/>
              </a:pPr>
              <a:r>
                <a:rPr lang="en-US" altLang="zh-CN" sz="1200" b="1" dirty="0">
                  <a:solidFill>
                    <a:srgbClr val="FFFFFF"/>
                  </a:solidFill>
                  <a:latin typeface="Arial"/>
                  <a:ea typeface="微软雅黑" pitchFamily="34" charset="-122"/>
                  <a:cs typeface="Arial" pitchFamily="34" charset="0"/>
                </a:rPr>
                <a:t>CSS2 forwarding model</a:t>
              </a:r>
            </a:p>
          </p:txBody>
        </p:sp>
        <p:cxnSp>
          <p:nvCxnSpPr>
            <p:cNvPr id="55344" name="直接连接符 7"/>
            <p:cNvCxnSpPr>
              <a:cxnSpLocks noChangeShapeType="1"/>
            </p:cNvCxnSpPr>
            <p:nvPr/>
          </p:nvCxnSpPr>
          <p:spPr bwMode="auto">
            <a:xfrm flipV="1">
              <a:off x="6307182" y="1883529"/>
              <a:ext cx="1120415" cy="1"/>
            </a:xfrm>
            <a:prstGeom prst="line">
              <a:avLst/>
            </a:prstGeom>
            <a:noFill/>
            <a:ln w="25400">
              <a:solidFill>
                <a:srgbClr val="0070C0"/>
              </a:solidFill>
              <a:round/>
              <a:headEnd/>
              <a:tailEnd/>
            </a:ln>
          </p:spPr>
        </p:cxnSp>
        <p:sp>
          <p:nvSpPr>
            <p:cNvPr id="9" name="矩形 3"/>
            <p:cNvSpPr/>
            <p:nvPr/>
          </p:nvSpPr>
          <p:spPr bwMode="auto">
            <a:xfrm>
              <a:off x="5545182" y="1633368"/>
              <a:ext cx="714375" cy="31862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700" b="1" dirty="0">
                <a:solidFill>
                  <a:srgbClr val="002060"/>
                </a:solidFill>
                <a:latin typeface="Arial"/>
                <a:ea typeface="微软雅黑" pitchFamily="34" charset="-122"/>
              </a:endParaRPr>
            </a:p>
          </p:txBody>
        </p:sp>
        <p:sp>
          <p:nvSpPr>
            <p:cNvPr id="55348" name="圆角矩形 9"/>
            <p:cNvSpPr>
              <a:spLocks noChangeArrowheads="1"/>
            </p:cNvSpPr>
            <p:nvPr/>
          </p:nvSpPr>
          <p:spPr bwMode="auto">
            <a:xfrm>
              <a:off x="5154658" y="1399316"/>
              <a:ext cx="1485900" cy="1691011"/>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sp>
          <p:nvSpPr>
            <p:cNvPr id="11" name="矩形 3"/>
            <p:cNvSpPr/>
            <p:nvPr/>
          </p:nvSpPr>
          <p:spPr bwMode="auto">
            <a:xfrm>
              <a:off x="7269207" y="1639989"/>
              <a:ext cx="714375" cy="31862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endParaRPr lang="zh-CN" altLang="en-US" sz="700" b="1" dirty="0">
                <a:solidFill>
                  <a:srgbClr val="002060"/>
                </a:solidFill>
                <a:latin typeface="Arial"/>
                <a:ea typeface="微软雅黑" pitchFamily="34" charset="-122"/>
              </a:endParaRPr>
            </a:p>
          </p:txBody>
        </p:sp>
        <p:sp>
          <p:nvSpPr>
            <p:cNvPr id="55352" name="椭圆 11"/>
            <p:cNvSpPr>
              <a:spLocks noChangeArrowheads="1"/>
            </p:cNvSpPr>
            <p:nvPr/>
          </p:nvSpPr>
          <p:spPr bwMode="auto">
            <a:xfrm>
              <a:off x="6720369" y="1723580"/>
              <a:ext cx="123825" cy="266434"/>
            </a:xfrm>
            <a:prstGeom prst="ellipse">
              <a:avLst/>
            </a:prstGeom>
            <a:noFill/>
            <a:ln w="9525">
              <a:solidFill>
                <a:schemeClr val="tx1"/>
              </a:solidFill>
              <a:round/>
              <a:headEnd/>
              <a:tailEnd/>
            </a:ln>
          </p:spPr>
          <p:txBody>
            <a:bodyPr/>
            <a:lstStyle/>
            <a:p>
              <a:pPr>
                <a:buClr>
                  <a:srgbClr val="CC9900"/>
                </a:buClr>
                <a:buFont typeface="Wingdings" pitchFamily="2" charset="2"/>
                <a:buChar char="n"/>
              </a:pPr>
              <a:endParaRPr lang="zh-CN" altLang="en-US">
                <a:latin typeface="Arial" pitchFamily="34" charset="0"/>
              </a:endParaRPr>
            </a:p>
          </p:txBody>
        </p:sp>
        <p:sp>
          <p:nvSpPr>
            <p:cNvPr id="55353" name="圆角矩形 12"/>
            <p:cNvSpPr>
              <a:spLocks noChangeArrowheads="1"/>
            </p:cNvSpPr>
            <p:nvPr/>
          </p:nvSpPr>
          <p:spPr bwMode="auto">
            <a:xfrm>
              <a:off x="6913238" y="1388227"/>
              <a:ext cx="1485900" cy="1691011"/>
            </a:xfrm>
            <a:prstGeom prst="roundRect">
              <a:avLst>
                <a:gd name="adj" fmla="val 5398"/>
              </a:avLst>
            </a:prstGeom>
            <a:noFill/>
            <a:ln w="9525">
              <a:solidFill>
                <a:srgbClr val="92D050"/>
              </a:solidFill>
              <a:round/>
              <a:headEnd/>
              <a:tailEnd/>
            </a:ln>
          </p:spPr>
          <p:txBody>
            <a:bodyPr/>
            <a:lstStyle/>
            <a:p>
              <a:pPr>
                <a:buClr>
                  <a:srgbClr val="CC9900"/>
                </a:buClr>
                <a:buFont typeface="Wingdings" pitchFamily="2" charset="2"/>
                <a:buChar char="n"/>
              </a:pPr>
              <a:endParaRPr lang="zh-CN" altLang="en-US">
                <a:latin typeface="Arial" pitchFamily="34" charset="0"/>
                <a:ea typeface="微软雅黑" pitchFamily="34" charset="-122"/>
              </a:endParaRPr>
            </a:p>
          </p:txBody>
        </p:sp>
        <p:cxnSp>
          <p:nvCxnSpPr>
            <p:cNvPr id="14" name="直接连接符 13"/>
            <p:cNvCxnSpPr/>
            <p:nvPr/>
          </p:nvCxnSpPr>
          <p:spPr bwMode="auto">
            <a:xfrm flipH="1" flipV="1">
              <a:off x="6406332" y="1262640"/>
              <a:ext cx="310930" cy="0"/>
            </a:xfrm>
            <a:prstGeom prst="line">
              <a:avLst/>
            </a:prstGeom>
            <a:noFill/>
            <a:ln w="19050">
              <a:solidFill>
                <a:schemeClr val="accent1">
                  <a:lumMod val="75000"/>
                </a:schemeClr>
              </a:solidFill>
              <a:prstDash val="sysDash"/>
            </a:ln>
            <a:effectLst/>
            <a:extLst>
              <a:ext uri="{909E8E84-426E-40DD-AFC4-6F175D3DCCD1}"/>
              <a:ext uri="{91240B29-F687-4F45-9708-019B960494DF}"/>
              <a:ext uri="{AF507438-7753-43E0-B8FC-AC1667EBCBE1}"/>
            </a:extLst>
          </p:spPr>
        </p:cxnSp>
        <p:sp>
          <p:nvSpPr>
            <p:cNvPr id="15" name="TextBox 14"/>
            <p:cNvSpPr txBox="1"/>
            <p:nvPr/>
          </p:nvSpPr>
          <p:spPr>
            <a:xfrm>
              <a:off x="6657589" y="1148007"/>
              <a:ext cx="849561" cy="304299"/>
            </a:xfrm>
            <a:prstGeom prst="rect">
              <a:avLst/>
            </a:prstGeom>
            <a:noFill/>
          </p:spPr>
          <p:txBody>
            <a:bodyPr wrap="none">
              <a:spAutoFit/>
            </a:bodyPr>
            <a:lstStyle/>
            <a:p>
              <a:pPr>
                <a:defRPr/>
              </a:pPr>
              <a:r>
                <a:rPr lang="en-US" altLang="zh-CN" sz="900" kern="0" dirty="0">
                  <a:latin typeface="Arial"/>
                  <a:ea typeface="微软雅黑" pitchFamily="34" charset="-122"/>
                </a:rPr>
                <a:t>Data packets</a:t>
              </a:r>
              <a:endParaRPr lang="zh-CN" altLang="en-US" sz="900" kern="0" dirty="0">
                <a:latin typeface="Arial"/>
                <a:ea typeface="微软雅黑" pitchFamily="34" charset="-122"/>
              </a:endParaRPr>
            </a:p>
          </p:txBody>
        </p:sp>
        <p:cxnSp>
          <p:nvCxnSpPr>
            <p:cNvPr id="55356" name="直接连接符 15"/>
            <p:cNvCxnSpPr>
              <a:cxnSpLocks noChangeShapeType="1"/>
            </p:cNvCxnSpPr>
            <p:nvPr/>
          </p:nvCxnSpPr>
          <p:spPr bwMode="auto">
            <a:xfrm flipV="1">
              <a:off x="7467229" y="1262584"/>
              <a:ext cx="310773" cy="696"/>
            </a:xfrm>
            <a:prstGeom prst="line">
              <a:avLst/>
            </a:prstGeom>
            <a:noFill/>
            <a:ln w="25400">
              <a:solidFill>
                <a:srgbClr val="0070C0"/>
              </a:solidFill>
              <a:round/>
              <a:headEnd/>
              <a:tailEnd/>
            </a:ln>
          </p:spPr>
        </p:cxnSp>
        <p:sp>
          <p:nvSpPr>
            <p:cNvPr id="17" name="TextBox 16"/>
            <p:cNvSpPr txBox="1"/>
            <p:nvPr/>
          </p:nvSpPr>
          <p:spPr>
            <a:xfrm>
              <a:off x="7709726" y="1154259"/>
              <a:ext cx="847991" cy="302216"/>
            </a:xfrm>
            <a:prstGeom prst="rect">
              <a:avLst/>
            </a:prstGeom>
            <a:noFill/>
          </p:spPr>
          <p:txBody>
            <a:bodyPr wrap="none">
              <a:spAutoFit/>
            </a:bodyPr>
            <a:lstStyle/>
            <a:p>
              <a:pPr>
                <a:defRPr/>
              </a:pPr>
              <a:r>
                <a:rPr lang="en-US" altLang="zh-CN" sz="900" kern="0" dirty="0">
                  <a:latin typeface="Arial"/>
                  <a:ea typeface="微软雅黑" pitchFamily="34" charset="-122"/>
                </a:rPr>
                <a:t>Cluster cable</a:t>
              </a:r>
              <a:endParaRPr lang="zh-CN" altLang="en-US" sz="900" kern="0" dirty="0">
                <a:latin typeface="Arial"/>
                <a:ea typeface="微软雅黑" pitchFamily="34" charset="-122"/>
              </a:endParaRPr>
            </a:p>
          </p:txBody>
        </p:sp>
        <p:sp>
          <p:nvSpPr>
            <p:cNvPr id="55358" name="TextBox 17"/>
            <p:cNvSpPr txBox="1">
              <a:spLocks noChangeArrowheads="1"/>
            </p:cNvSpPr>
            <p:nvPr/>
          </p:nvSpPr>
          <p:spPr bwMode="auto">
            <a:xfrm>
              <a:off x="5234979" y="2801735"/>
              <a:ext cx="1062678" cy="363737"/>
            </a:xfrm>
            <a:prstGeom prst="rect">
              <a:avLst/>
            </a:prstGeom>
            <a:noFill/>
            <a:ln w="9525">
              <a:noFill/>
              <a:miter lim="800000"/>
              <a:headEnd/>
              <a:tailEnd/>
            </a:ln>
          </p:spPr>
          <p:txBody>
            <a:bodyPr>
              <a:spAutoFit/>
            </a:bodyPr>
            <a:lstStyle/>
            <a:p>
              <a:pPr algn="ctr"/>
              <a:r>
                <a:rPr lang="en-US" altLang="zh-CN" sz="1200">
                  <a:latin typeface="Arial" pitchFamily="34" charset="0"/>
                  <a:ea typeface="微软雅黑" pitchFamily="34" charset="-122"/>
                </a:rPr>
                <a:t>Chassis 1</a:t>
              </a:r>
              <a:endParaRPr lang="zh-CN" altLang="en-US" sz="1200">
                <a:latin typeface="Arial" pitchFamily="34" charset="0"/>
                <a:ea typeface="微软雅黑" pitchFamily="34" charset="-122"/>
              </a:endParaRPr>
            </a:p>
          </p:txBody>
        </p:sp>
        <p:sp>
          <p:nvSpPr>
            <p:cNvPr id="55359" name="TextBox 18"/>
            <p:cNvSpPr txBox="1">
              <a:spLocks noChangeArrowheads="1"/>
            </p:cNvSpPr>
            <p:nvPr/>
          </p:nvSpPr>
          <p:spPr bwMode="auto">
            <a:xfrm>
              <a:off x="7131008" y="2801735"/>
              <a:ext cx="890675" cy="363737"/>
            </a:xfrm>
            <a:prstGeom prst="rect">
              <a:avLst/>
            </a:prstGeom>
            <a:noFill/>
            <a:ln w="9525">
              <a:noFill/>
              <a:miter lim="800000"/>
              <a:headEnd/>
              <a:tailEnd/>
            </a:ln>
          </p:spPr>
          <p:txBody>
            <a:bodyPr>
              <a:spAutoFit/>
            </a:bodyPr>
            <a:lstStyle/>
            <a:p>
              <a:pPr algn="ctr"/>
              <a:r>
                <a:rPr lang="en-US" altLang="zh-CN" sz="1200">
                  <a:latin typeface="Arial" pitchFamily="34" charset="0"/>
                  <a:ea typeface="微软雅黑" pitchFamily="34" charset="-122"/>
                </a:rPr>
                <a:t>Chassis 2</a:t>
              </a:r>
              <a:endParaRPr lang="zh-CN" altLang="en-US" sz="1200">
                <a:latin typeface="Arial" pitchFamily="34" charset="0"/>
                <a:ea typeface="微软雅黑" pitchFamily="34" charset="-122"/>
              </a:endParaRPr>
            </a:p>
          </p:txBody>
        </p:sp>
        <p:sp>
          <p:nvSpPr>
            <p:cNvPr id="55360" name="Line 70"/>
            <p:cNvSpPr>
              <a:spLocks noChangeShapeType="1"/>
            </p:cNvSpPr>
            <p:nvPr/>
          </p:nvSpPr>
          <p:spPr bwMode="auto">
            <a:xfrm flipV="1">
              <a:off x="5501937" y="1964030"/>
              <a:ext cx="348045" cy="538948"/>
            </a:xfrm>
            <a:prstGeom prst="line">
              <a:avLst/>
            </a:prstGeom>
            <a:noFill/>
            <a:ln w="28575">
              <a:solidFill>
                <a:schemeClr val="tx1"/>
              </a:solidFill>
              <a:round/>
              <a:headEnd/>
              <a:tailEnd/>
            </a:ln>
          </p:spPr>
          <p:txBody>
            <a:bodyPr lIns="79200" tIns="39600" rIns="79200" bIns="39600">
              <a:spAutoFit/>
            </a:bodyPr>
            <a:lstStyle/>
            <a:p>
              <a:endParaRPr lang="zh-CN" altLang="en-US"/>
            </a:p>
          </p:txBody>
        </p:sp>
        <p:cxnSp>
          <p:nvCxnSpPr>
            <p:cNvPr id="55361" name="直接连接符 20"/>
            <p:cNvCxnSpPr>
              <a:cxnSpLocks noChangeShapeType="1"/>
            </p:cNvCxnSpPr>
            <p:nvPr/>
          </p:nvCxnSpPr>
          <p:spPr bwMode="auto">
            <a:xfrm flipV="1">
              <a:off x="6289899" y="1827213"/>
              <a:ext cx="1120415" cy="1"/>
            </a:xfrm>
            <a:prstGeom prst="line">
              <a:avLst/>
            </a:prstGeom>
            <a:noFill/>
            <a:ln w="25400">
              <a:solidFill>
                <a:srgbClr val="0070C0"/>
              </a:solidFill>
              <a:round/>
              <a:headEnd/>
              <a:tailEnd/>
            </a:ln>
          </p:spPr>
        </p:cxnSp>
        <p:sp>
          <p:nvSpPr>
            <p:cNvPr id="22" name="矩形 21"/>
            <p:cNvSpPr/>
            <p:nvPr/>
          </p:nvSpPr>
          <p:spPr bwMode="auto">
            <a:xfrm flipH="1">
              <a:off x="5302196" y="2382030"/>
              <a:ext cx="547786" cy="233777"/>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23" name="Line 46"/>
            <p:cNvSpPr>
              <a:spLocks noChangeShapeType="1"/>
            </p:cNvSpPr>
            <p:nvPr/>
          </p:nvSpPr>
          <p:spPr bwMode="auto">
            <a:xfrm flipV="1">
              <a:off x="5459408" y="2542364"/>
              <a:ext cx="0" cy="266783"/>
            </a:xfrm>
            <a:prstGeom prst="line">
              <a:avLst/>
            </a:prstGeom>
            <a:noFill/>
            <a:ln w="22225">
              <a:solidFill>
                <a:schemeClr val="accent2">
                  <a:lumMod val="90000"/>
                </a:schemeClr>
              </a:solidFill>
              <a:prstDash val="dash"/>
              <a:round/>
              <a:headEnd/>
              <a:tailEnd type="arrow" w="med" len="med"/>
            </a:ln>
          </p:spPr>
          <p:txBody>
            <a:bodyPr lIns="59384" tIns="29692" rIns="59384" bIns="29692">
              <a:spAutoFit/>
            </a:bodyPr>
            <a:lstStyle/>
            <a:p>
              <a:pPr>
                <a:defRPr/>
              </a:pPr>
              <a:endParaRPr lang="zh-CN" altLang="en-US" sz="1200" dirty="0">
                <a:solidFill>
                  <a:schemeClr val="tx2"/>
                </a:solidFill>
                <a:latin typeface="Arial" pitchFamily="34" charset="0"/>
                <a:ea typeface="微软雅黑" pitchFamily="34" charset="-122"/>
                <a:cs typeface="Arial" pitchFamily="34" charset="0"/>
              </a:endParaRPr>
            </a:p>
          </p:txBody>
        </p:sp>
        <p:sp>
          <p:nvSpPr>
            <p:cNvPr id="24" name="Line 70"/>
            <p:cNvSpPr>
              <a:spLocks noChangeShapeType="1"/>
            </p:cNvSpPr>
            <p:nvPr/>
          </p:nvSpPr>
          <p:spPr bwMode="auto">
            <a:xfrm flipV="1">
              <a:off x="5456268" y="1952524"/>
              <a:ext cx="348619" cy="537734"/>
            </a:xfrm>
            <a:prstGeom prst="line">
              <a:avLst/>
            </a:prstGeom>
            <a:noFill/>
            <a:ln w="22225">
              <a:solidFill>
                <a:schemeClr val="accent2">
                  <a:lumMod val="90000"/>
                </a:schemeClr>
              </a:solidFill>
              <a:prstDash val="dash"/>
              <a:round/>
              <a:headEnd/>
              <a:tailEnd/>
            </a:ln>
          </p:spPr>
          <p:txBody>
            <a:bodyPr lIns="79200" tIns="39600" rIns="79200" bIns="39600">
              <a:spAutoFit/>
            </a:bodyPr>
            <a:lstStyle/>
            <a:p>
              <a:pPr>
                <a:defRPr/>
              </a:pPr>
              <a:endParaRPr lang="zh-CN" altLang="en-US" sz="1200" dirty="0">
                <a:solidFill>
                  <a:schemeClr val="tx2"/>
                </a:solidFill>
                <a:latin typeface="Arial" pitchFamily="34" charset="0"/>
                <a:ea typeface="微软雅黑" pitchFamily="34" charset="-122"/>
                <a:cs typeface="Arial" pitchFamily="34" charset="0"/>
              </a:endParaRPr>
            </a:p>
          </p:txBody>
        </p:sp>
        <p:sp>
          <p:nvSpPr>
            <p:cNvPr id="55367" name="Line 70"/>
            <p:cNvSpPr>
              <a:spLocks noChangeShapeType="1"/>
            </p:cNvSpPr>
            <p:nvPr/>
          </p:nvSpPr>
          <p:spPr bwMode="auto">
            <a:xfrm flipV="1">
              <a:off x="7095184" y="1969807"/>
              <a:ext cx="348045" cy="538948"/>
            </a:xfrm>
            <a:prstGeom prst="line">
              <a:avLst/>
            </a:prstGeom>
            <a:noFill/>
            <a:ln w="28575">
              <a:solidFill>
                <a:schemeClr val="tx1"/>
              </a:solidFill>
              <a:round/>
              <a:headEnd/>
              <a:tailEnd/>
            </a:ln>
          </p:spPr>
          <p:txBody>
            <a:bodyPr lIns="79200" tIns="39600" rIns="79200" bIns="39600">
              <a:spAutoFit/>
            </a:bodyPr>
            <a:lstStyle/>
            <a:p>
              <a:endParaRPr lang="zh-CN" altLang="en-US"/>
            </a:p>
          </p:txBody>
        </p:sp>
        <p:sp>
          <p:nvSpPr>
            <p:cNvPr id="26" name="矩形 25"/>
            <p:cNvSpPr/>
            <p:nvPr/>
          </p:nvSpPr>
          <p:spPr bwMode="auto">
            <a:xfrm flipH="1">
              <a:off x="7042410" y="2382030"/>
              <a:ext cx="547786" cy="233777"/>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55371" name="Line 70"/>
            <p:cNvSpPr>
              <a:spLocks noChangeShapeType="1"/>
            </p:cNvSpPr>
            <p:nvPr/>
          </p:nvSpPr>
          <p:spPr bwMode="auto">
            <a:xfrm flipH="1" flipV="1">
              <a:off x="6126207" y="1984318"/>
              <a:ext cx="361950" cy="538949"/>
            </a:xfrm>
            <a:prstGeom prst="line">
              <a:avLst/>
            </a:prstGeom>
            <a:noFill/>
            <a:ln w="28575">
              <a:solidFill>
                <a:schemeClr val="tx1"/>
              </a:solidFill>
              <a:round/>
              <a:headEnd/>
              <a:tailEnd/>
            </a:ln>
          </p:spPr>
          <p:txBody>
            <a:bodyPr lIns="79200" tIns="39600" rIns="79200" bIns="39600">
              <a:spAutoFit/>
            </a:bodyPr>
            <a:lstStyle/>
            <a:p>
              <a:endParaRPr lang="zh-CN" altLang="en-US"/>
            </a:p>
          </p:txBody>
        </p:sp>
        <p:sp>
          <p:nvSpPr>
            <p:cNvPr id="28" name="矩形 27"/>
            <p:cNvSpPr/>
            <p:nvPr/>
          </p:nvSpPr>
          <p:spPr bwMode="auto">
            <a:xfrm flipH="1">
              <a:off x="5997402" y="2377641"/>
              <a:ext cx="547786" cy="233777"/>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29" name="矩形 3"/>
            <p:cNvSpPr/>
            <p:nvPr/>
          </p:nvSpPr>
          <p:spPr bwMode="auto">
            <a:xfrm>
              <a:off x="5621382" y="1695005"/>
              <a:ext cx="714375" cy="31862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1100" b="1" dirty="0">
                  <a:solidFill>
                    <a:srgbClr val="002060"/>
                  </a:solidFill>
                  <a:latin typeface="Arial"/>
                  <a:ea typeface="微软雅黑" pitchFamily="34" charset="-122"/>
                </a:rPr>
                <a:t>SFU</a:t>
              </a:r>
              <a:endParaRPr lang="zh-CN" altLang="en-US" sz="1100" b="1" dirty="0">
                <a:solidFill>
                  <a:srgbClr val="002060"/>
                </a:solidFill>
                <a:latin typeface="Arial"/>
                <a:ea typeface="微软雅黑" pitchFamily="34" charset="-122"/>
              </a:endParaRPr>
            </a:p>
          </p:txBody>
        </p:sp>
        <p:sp>
          <p:nvSpPr>
            <p:cNvPr id="30" name="Oval 68"/>
            <p:cNvSpPr>
              <a:spLocks noChangeAspect="1" noChangeArrowheads="1"/>
            </p:cNvSpPr>
            <p:nvPr/>
          </p:nvSpPr>
          <p:spPr bwMode="auto">
            <a:xfrm>
              <a:off x="6275992" y="1904586"/>
              <a:ext cx="100503" cy="97960"/>
            </a:xfrm>
            <a:prstGeom prst="ellipse">
              <a:avLst/>
            </a:prstGeom>
            <a:solidFill>
              <a:srgbClr val="FFC000"/>
            </a:solidFill>
            <a:ln w="9525" algn="ctr">
              <a:solidFill>
                <a:schemeClr val="accent1">
                  <a:lumMod val="50000"/>
                </a:schemeClr>
              </a:solidFill>
              <a:round/>
              <a:headEnd/>
              <a:tailEnd/>
            </a:ln>
          </p:spPr>
          <p:txBody>
            <a:bodyPr wrap="none" lIns="0" tIns="0" rIns="0" bIns="0" anchor="ctr"/>
            <a:lstStyle/>
            <a:p>
              <a:pPr>
                <a:lnSpc>
                  <a:spcPct val="90000"/>
                </a:lnSpc>
                <a:spcAft>
                  <a:spcPts val="900"/>
                </a:spcAft>
                <a:buClr>
                  <a:schemeClr val="bg1"/>
                </a:buClr>
                <a:tabLst>
                  <a:tab pos="2959104" algn="l"/>
                </a:tabLst>
                <a:defRPr/>
              </a:pPr>
              <a:endParaRPr lang="en-US" altLang="ja-JP" sz="1500" dirty="0">
                <a:latin typeface="Arial" pitchFamily="34" charset="0"/>
                <a:ea typeface="微软雅黑" pitchFamily="34" charset="-122"/>
                <a:cs typeface="Arial" pitchFamily="34" charset="0"/>
              </a:endParaRPr>
            </a:p>
          </p:txBody>
        </p:sp>
        <p:sp>
          <p:nvSpPr>
            <p:cNvPr id="55379" name="Line 70"/>
            <p:cNvSpPr>
              <a:spLocks noChangeShapeType="1"/>
            </p:cNvSpPr>
            <p:nvPr/>
          </p:nvSpPr>
          <p:spPr bwMode="auto">
            <a:xfrm flipH="1" flipV="1">
              <a:off x="7705726" y="1969807"/>
              <a:ext cx="361950" cy="538949"/>
            </a:xfrm>
            <a:prstGeom prst="line">
              <a:avLst/>
            </a:prstGeom>
            <a:noFill/>
            <a:ln w="28575">
              <a:solidFill>
                <a:schemeClr val="tx1"/>
              </a:solidFill>
              <a:round/>
              <a:headEnd/>
              <a:tailEnd/>
            </a:ln>
          </p:spPr>
          <p:txBody>
            <a:bodyPr lIns="79200" tIns="39600" rIns="79200" bIns="39600">
              <a:spAutoFit/>
            </a:bodyPr>
            <a:lstStyle/>
            <a:p>
              <a:endParaRPr lang="zh-CN" altLang="en-US"/>
            </a:p>
          </p:txBody>
        </p:sp>
        <p:sp>
          <p:nvSpPr>
            <p:cNvPr id="32" name="矩形 31"/>
            <p:cNvSpPr/>
            <p:nvPr/>
          </p:nvSpPr>
          <p:spPr bwMode="auto">
            <a:xfrm flipH="1">
              <a:off x="7737616" y="2377641"/>
              <a:ext cx="547786" cy="233777"/>
            </a:xfrm>
            <a:prstGeom prst="rect">
              <a:avLst/>
            </a:prstGeom>
            <a:solidFill>
              <a:srgbClr val="7030A0"/>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900" b="1" dirty="0">
                  <a:solidFill>
                    <a:schemeClr val="bg1"/>
                  </a:solidFill>
                  <a:latin typeface="Arial"/>
                  <a:ea typeface="微软雅黑" pitchFamily="34" charset="-122"/>
                </a:rPr>
                <a:t>LPU</a:t>
              </a:r>
              <a:endParaRPr lang="zh-CN" altLang="en-US" sz="900" b="1" dirty="0">
                <a:solidFill>
                  <a:schemeClr val="bg1"/>
                </a:solidFill>
                <a:latin typeface="Arial"/>
                <a:ea typeface="微软雅黑" pitchFamily="34" charset="-122"/>
              </a:endParaRPr>
            </a:p>
          </p:txBody>
        </p:sp>
        <p:sp>
          <p:nvSpPr>
            <p:cNvPr id="33" name="矩形 3"/>
            <p:cNvSpPr/>
            <p:nvPr/>
          </p:nvSpPr>
          <p:spPr bwMode="auto">
            <a:xfrm>
              <a:off x="7193007" y="1701626"/>
              <a:ext cx="714375" cy="318626"/>
            </a:xfrm>
            <a:prstGeom prst="rect">
              <a:avLst/>
            </a:prstGeom>
            <a:solidFill>
              <a:srgbClr val="9BCDFF"/>
            </a:solidFill>
            <a:ln w="9525" cap="flat" cmpd="sng" algn="ctr">
              <a:noFill/>
              <a:prstDash val="solid"/>
              <a:round/>
              <a:headEnd type="none" w="med" len="med"/>
              <a:tailEnd type="none" w="med" len="med"/>
            </a:ln>
            <a:effectLst/>
            <a:scene3d>
              <a:camera prst="orthographicFront">
                <a:rot lat="0" lon="0" rev="0"/>
              </a:camera>
              <a:lightRig rig="balanced" dir="t">
                <a:rot lat="0" lon="0" rev="8700000"/>
              </a:lightRig>
            </a:scene3d>
            <a:sp3d>
              <a:bevelT w="190500" h="38100"/>
            </a:sp3d>
          </p:spPr>
          <p:txBody>
            <a:bodyPr lIns="91390" tIns="45695" rIns="91390" bIns="45695" anchor="ctr" anchorCtr="1"/>
            <a:lstStyle/>
            <a:p>
              <a:pPr algn="ctr">
                <a:defRPr/>
              </a:pPr>
              <a:r>
                <a:rPr lang="en-US" altLang="zh-CN" sz="1100" b="1" dirty="0">
                  <a:solidFill>
                    <a:srgbClr val="002060"/>
                  </a:solidFill>
                  <a:latin typeface="Arial"/>
                  <a:ea typeface="微软雅黑" pitchFamily="34" charset="-122"/>
                </a:rPr>
                <a:t>SFU</a:t>
              </a:r>
              <a:endParaRPr lang="zh-CN" altLang="en-US" sz="1100" b="1" dirty="0">
                <a:solidFill>
                  <a:srgbClr val="002060"/>
                </a:solidFill>
                <a:latin typeface="Arial"/>
                <a:ea typeface="微软雅黑" pitchFamily="34" charset="-122"/>
              </a:endParaRPr>
            </a:p>
          </p:txBody>
        </p:sp>
        <p:sp>
          <p:nvSpPr>
            <p:cNvPr id="34" name="Oval 68"/>
            <p:cNvSpPr>
              <a:spLocks noChangeAspect="1" noChangeArrowheads="1"/>
            </p:cNvSpPr>
            <p:nvPr/>
          </p:nvSpPr>
          <p:spPr bwMode="auto">
            <a:xfrm>
              <a:off x="7131836" y="1904586"/>
              <a:ext cx="98932" cy="97960"/>
            </a:xfrm>
            <a:prstGeom prst="ellipse">
              <a:avLst/>
            </a:prstGeom>
            <a:solidFill>
              <a:srgbClr val="FFC000"/>
            </a:solidFill>
            <a:ln w="9525" algn="ctr">
              <a:solidFill>
                <a:schemeClr val="accent1">
                  <a:lumMod val="50000"/>
                </a:schemeClr>
              </a:solidFill>
              <a:round/>
              <a:headEnd/>
              <a:tailEnd/>
            </a:ln>
          </p:spPr>
          <p:txBody>
            <a:bodyPr wrap="none" lIns="0" tIns="0" rIns="0" bIns="0" anchor="ctr"/>
            <a:lstStyle/>
            <a:p>
              <a:pPr>
                <a:lnSpc>
                  <a:spcPct val="90000"/>
                </a:lnSpc>
                <a:spcAft>
                  <a:spcPts val="900"/>
                </a:spcAft>
                <a:buClr>
                  <a:schemeClr val="bg1"/>
                </a:buClr>
                <a:tabLst>
                  <a:tab pos="2959104" algn="l"/>
                </a:tabLst>
                <a:defRPr/>
              </a:pPr>
              <a:endParaRPr lang="en-US" altLang="ja-JP" sz="1500" dirty="0">
                <a:latin typeface="Arial" pitchFamily="34" charset="0"/>
                <a:ea typeface="微软雅黑" pitchFamily="34" charset="-122"/>
                <a:cs typeface="Arial" pitchFamily="34" charset="0"/>
              </a:endParaRPr>
            </a:p>
          </p:txBody>
        </p:sp>
        <p:sp>
          <p:nvSpPr>
            <p:cNvPr id="35" name="Line 70"/>
            <p:cNvSpPr>
              <a:spLocks noChangeShapeType="1"/>
            </p:cNvSpPr>
            <p:nvPr/>
          </p:nvSpPr>
          <p:spPr bwMode="auto">
            <a:xfrm flipV="1">
              <a:off x="5786042" y="1944187"/>
              <a:ext cx="1988068" cy="4168"/>
            </a:xfrm>
            <a:prstGeom prst="line">
              <a:avLst/>
            </a:prstGeom>
            <a:noFill/>
            <a:ln w="22225">
              <a:solidFill>
                <a:schemeClr val="accent2">
                  <a:lumMod val="90000"/>
                </a:schemeClr>
              </a:solidFill>
              <a:prstDash val="dash"/>
              <a:round/>
              <a:headEnd/>
              <a:tailEnd/>
            </a:ln>
          </p:spPr>
          <p:txBody>
            <a:bodyPr lIns="79200" tIns="39600" rIns="79200" bIns="39600">
              <a:spAutoFit/>
            </a:bodyPr>
            <a:lstStyle/>
            <a:p>
              <a:pPr>
                <a:defRPr/>
              </a:pPr>
              <a:endParaRPr lang="zh-CN" altLang="en-US" sz="1200" dirty="0">
                <a:solidFill>
                  <a:schemeClr val="tx2"/>
                </a:solidFill>
                <a:latin typeface="Arial" pitchFamily="34" charset="0"/>
                <a:ea typeface="微软雅黑" pitchFamily="34" charset="-122"/>
                <a:cs typeface="Arial" pitchFamily="34" charset="0"/>
              </a:endParaRPr>
            </a:p>
          </p:txBody>
        </p:sp>
        <p:sp>
          <p:nvSpPr>
            <p:cNvPr id="36" name="Line 70"/>
            <p:cNvSpPr>
              <a:spLocks noChangeShapeType="1"/>
            </p:cNvSpPr>
            <p:nvPr/>
          </p:nvSpPr>
          <p:spPr bwMode="auto">
            <a:xfrm flipH="1" flipV="1">
              <a:off x="7731711" y="1944187"/>
              <a:ext cx="362751" cy="546071"/>
            </a:xfrm>
            <a:prstGeom prst="line">
              <a:avLst/>
            </a:prstGeom>
            <a:noFill/>
            <a:ln w="22225">
              <a:solidFill>
                <a:schemeClr val="accent2">
                  <a:lumMod val="90000"/>
                </a:schemeClr>
              </a:solidFill>
              <a:prstDash val="dash"/>
              <a:round/>
              <a:headEnd/>
              <a:tailEnd/>
            </a:ln>
          </p:spPr>
          <p:txBody>
            <a:bodyPr lIns="79200" tIns="39600" rIns="79200" bIns="39600">
              <a:spAutoFit/>
            </a:bodyPr>
            <a:lstStyle/>
            <a:p>
              <a:pPr>
                <a:defRPr/>
              </a:pPr>
              <a:endParaRPr lang="zh-CN" altLang="en-US" sz="1200" dirty="0">
                <a:solidFill>
                  <a:schemeClr val="tx2"/>
                </a:solidFill>
                <a:latin typeface="Arial" pitchFamily="34" charset="0"/>
                <a:ea typeface="微软雅黑" pitchFamily="34" charset="-122"/>
                <a:cs typeface="Arial" pitchFamily="34" charset="0"/>
              </a:endParaRPr>
            </a:p>
          </p:txBody>
        </p:sp>
        <p:sp>
          <p:nvSpPr>
            <p:cNvPr id="37" name="Line 46"/>
            <p:cNvSpPr>
              <a:spLocks noChangeShapeType="1"/>
            </p:cNvSpPr>
            <p:nvPr/>
          </p:nvSpPr>
          <p:spPr bwMode="auto">
            <a:xfrm>
              <a:off x="8094462" y="2506933"/>
              <a:ext cx="0" cy="298046"/>
            </a:xfrm>
            <a:prstGeom prst="line">
              <a:avLst/>
            </a:prstGeom>
            <a:noFill/>
            <a:ln w="22225">
              <a:solidFill>
                <a:schemeClr val="accent2">
                  <a:lumMod val="90000"/>
                </a:schemeClr>
              </a:solidFill>
              <a:prstDash val="dash"/>
              <a:round/>
              <a:headEnd/>
              <a:tailEnd type="arrow" w="med" len="med"/>
            </a:ln>
          </p:spPr>
          <p:txBody>
            <a:bodyPr lIns="59384" tIns="29692" rIns="59384" bIns="29692">
              <a:spAutoFit/>
            </a:bodyPr>
            <a:lstStyle/>
            <a:p>
              <a:pPr>
                <a:defRPr/>
              </a:pPr>
              <a:endParaRPr lang="zh-CN" altLang="en-US" sz="1200" dirty="0">
                <a:solidFill>
                  <a:schemeClr val="tx2"/>
                </a:solidFill>
                <a:latin typeface="Arial" pitchFamily="34" charset="0"/>
                <a:ea typeface="微软雅黑" pitchFamily="34" charset="-122"/>
                <a:cs typeface="Arial" pitchFamily="34" charset="0"/>
              </a:endParaRPr>
            </a:p>
          </p:txBody>
        </p:sp>
      </p:grpSp>
      <p:graphicFrame>
        <p:nvGraphicFramePr>
          <p:cNvPr id="38" name="表格 37"/>
          <p:cNvGraphicFramePr>
            <a:graphicFrameLocks noGrp="1"/>
          </p:cNvGraphicFramePr>
          <p:nvPr/>
        </p:nvGraphicFramePr>
        <p:xfrm>
          <a:off x="419100" y="3111500"/>
          <a:ext cx="8334375" cy="1517384"/>
        </p:xfrm>
        <a:graphic>
          <a:graphicData uri="http://schemas.openxmlformats.org/drawingml/2006/table">
            <a:tbl>
              <a:tblPr/>
              <a:tblGrid>
                <a:gridCol w="1273492"/>
                <a:gridCol w="3755351"/>
                <a:gridCol w="3305532"/>
              </a:tblGrid>
              <a:tr h="178191">
                <a:tc>
                  <a:txBody>
                    <a:bodyPr/>
                    <a:lstStyle/>
                    <a:p>
                      <a:pPr indent="0" algn="ctr">
                        <a:lnSpc>
                          <a:spcPct val="100000"/>
                        </a:lnSpc>
                        <a:spcAft>
                          <a:spcPts val="0"/>
                        </a:spcAft>
                      </a:pPr>
                      <a:r>
                        <a:rPr lang="en-US" altLang="zh-CN" sz="900" b="1" kern="100" dirty="0" smtClean="0">
                          <a:latin typeface="Arial"/>
                          <a:ea typeface="微软雅黑" pitchFamily="34" charset="-122"/>
                          <a:cs typeface="Arial"/>
                        </a:rPr>
                        <a:t>Part</a:t>
                      </a:r>
                      <a:r>
                        <a:rPr lang="en-US" altLang="zh-CN" sz="900" b="1" kern="100" baseline="0" dirty="0" smtClean="0">
                          <a:latin typeface="Arial"/>
                          <a:ea typeface="微软雅黑" pitchFamily="34" charset="-122"/>
                          <a:cs typeface="Arial"/>
                        </a:rPr>
                        <a:t> Number</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0" algn="ctr">
                        <a:lnSpc>
                          <a:spcPct val="100000"/>
                        </a:lnSpc>
                        <a:spcAft>
                          <a:spcPts val="0"/>
                        </a:spcAft>
                      </a:pPr>
                      <a:r>
                        <a:rPr lang="en-US" altLang="zh-CN" sz="1050" b="1" kern="100" dirty="0" smtClean="0">
                          <a:latin typeface="Arial"/>
                          <a:ea typeface="微软雅黑" pitchFamily="34" charset="-122"/>
                          <a:cs typeface="Times New Roman"/>
                        </a:rPr>
                        <a:t>Description</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0" algn="ctr">
                        <a:lnSpc>
                          <a:spcPct val="100000"/>
                        </a:lnSpc>
                        <a:spcAft>
                          <a:spcPts val="0"/>
                        </a:spcAft>
                      </a:pPr>
                      <a:r>
                        <a:rPr lang="en-US" altLang="zh-CN" sz="1050" b="1" kern="100" dirty="0" smtClean="0">
                          <a:latin typeface="Arial"/>
                          <a:ea typeface="微软雅黑" pitchFamily="34" charset="-122"/>
                          <a:cs typeface="Times New Roman"/>
                        </a:rPr>
                        <a:t>Remarks</a:t>
                      </a:r>
                      <a:endParaRPr lang="zh-CN" sz="1050" b="1"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88005">
                <a:tc>
                  <a:txBody>
                    <a:bodyPr/>
                    <a:lstStyle/>
                    <a:p>
                      <a:pPr indent="0" algn="l">
                        <a:lnSpc>
                          <a:spcPct val="100000"/>
                        </a:lnSpc>
                        <a:spcAft>
                          <a:spcPts val="0"/>
                        </a:spcAft>
                      </a:pPr>
                      <a:r>
                        <a:rPr lang="en-US" sz="900" kern="100" dirty="0">
                          <a:latin typeface="Arial"/>
                          <a:ea typeface="微软雅黑" pitchFamily="34" charset="-122"/>
                          <a:cs typeface="Times New Roman"/>
                        </a:rPr>
                        <a:t>02310MUN</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SFP+,10G,High Speed Direct-attach Cables,1m,SFP+20M,CC8P0.254B(S),SFP+20M,Used indoor</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1m</a:t>
                      </a:r>
                      <a:r>
                        <a:rPr lang="en-US" sz="900" kern="100" dirty="0" smtClean="0">
                          <a:latin typeface="Arial"/>
                          <a:ea typeface="微软雅黑" pitchFamily="34" charset="-122"/>
                          <a:cs typeface="Arial"/>
                        </a:rPr>
                        <a:t>:</a:t>
                      </a:r>
                      <a:r>
                        <a:rPr lang="en-US" sz="900" kern="100" baseline="0" dirty="0" smtClean="0">
                          <a:latin typeface="Arial"/>
                          <a:ea typeface="微软雅黑" pitchFamily="34" charset="-122"/>
                          <a:cs typeface="Arial"/>
                        </a:rPr>
                        <a:t> </a:t>
                      </a:r>
                      <a:r>
                        <a:rPr lang="en-US" sz="900" kern="100" dirty="0" smtClean="0">
                          <a:latin typeface="Arial"/>
                          <a:ea typeface="微软雅黑" pitchFamily="34" charset="-122"/>
                          <a:cs typeface="Times New Roman"/>
                        </a:rPr>
                        <a:t>SFP</a:t>
                      </a:r>
                      <a:r>
                        <a:rPr lang="en-US" sz="900" kern="100" dirty="0">
                          <a:latin typeface="Arial"/>
                          <a:ea typeface="微软雅黑" pitchFamily="34" charset="-122"/>
                          <a:cs typeface="Times New Roman"/>
                        </a:rPr>
                        <a:t>+&lt;-&gt;SFP</a:t>
                      </a:r>
                      <a:r>
                        <a:rPr lang="en-US" sz="900" kern="100" dirty="0" smtClean="0">
                          <a:latin typeface="Arial"/>
                          <a:ea typeface="微软雅黑" pitchFamily="34" charset="-122"/>
                          <a:cs typeface="Times New Roman"/>
                        </a:rPr>
                        <a:t>+</a:t>
                      </a:r>
                      <a:r>
                        <a:rPr lang="en-US" sz="900" kern="100" dirty="0" smtClean="0">
                          <a:latin typeface="Arial"/>
                          <a:ea typeface="微软雅黑" pitchFamily="34" charset="-122"/>
                          <a:cs typeface="Arial"/>
                        </a:rPr>
                        <a:t>,</a:t>
                      </a:r>
                      <a:r>
                        <a:rPr lang="en-US" sz="900" kern="100" baseline="0" dirty="0" smtClean="0">
                          <a:latin typeface="Arial"/>
                          <a:ea typeface="微软雅黑" pitchFamily="34" charset="-122"/>
                          <a:cs typeface="Arial"/>
                        </a:rPr>
                        <a:t> high-speed cable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05">
                <a:tc>
                  <a:txBody>
                    <a:bodyPr/>
                    <a:lstStyle/>
                    <a:p>
                      <a:pPr indent="0" algn="l">
                        <a:lnSpc>
                          <a:spcPct val="100000"/>
                        </a:lnSpc>
                        <a:spcAft>
                          <a:spcPts val="0"/>
                        </a:spcAft>
                      </a:pPr>
                      <a:r>
                        <a:rPr lang="en-US" sz="900" kern="100" dirty="0">
                          <a:latin typeface="Arial"/>
                          <a:ea typeface="微软雅黑" pitchFamily="34" charset="-122"/>
                          <a:cs typeface="Times New Roman"/>
                        </a:rPr>
                        <a:t>02310MUP</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SFP+,10G,High Speed Direct-attach Cables,3m,SFP+20M,CC8P0.254B(S),SFP+20M,Used indoor</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3m</a:t>
                      </a:r>
                      <a:r>
                        <a:rPr lang="en-US" sz="900" kern="100" dirty="0" smtClean="0">
                          <a:latin typeface="Arial"/>
                          <a:ea typeface="微软雅黑" pitchFamily="34" charset="-122"/>
                          <a:cs typeface="Arial"/>
                        </a:rPr>
                        <a:t>:</a:t>
                      </a:r>
                      <a:r>
                        <a:rPr lang="en-US" sz="900" kern="100" baseline="0" dirty="0" smtClean="0">
                          <a:latin typeface="Arial"/>
                          <a:ea typeface="微软雅黑" pitchFamily="34" charset="-122"/>
                          <a:cs typeface="Arial"/>
                        </a:rPr>
                        <a:t> </a:t>
                      </a:r>
                      <a:r>
                        <a:rPr lang="en-US" sz="900" kern="100" dirty="0" smtClean="0">
                          <a:latin typeface="Arial"/>
                          <a:ea typeface="微软雅黑" pitchFamily="34" charset="-122"/>
                          <a:cs typeface="Times New Roman"/>
                        </a:rPr>
                        <a:t>SFP</a:t>
                      </a:r>
                      <a:r>
                        <a:rPr lang="en-US" sz="900" kern="100" dirty="0">
                          <a:latin typeface="Arial"/>
                          <a:ea typeface="微软雅黑" pitchFamily="34" charset="-122"/>
                          <a:cs typeface="Times New Roman"/>
                        </a:rPr>
                        <a:t>+&lt;-&gt;</a:t>
                      </a:r>
                      <a:r>
                        <a:rPr lang="en-US" sz="900" kern="100" dirty="0" smtClean="0">
                          <a:latin typeface="Arial"/>
                          <a:ea typeface="微软雅黑" pitchFamily="34" charset="-122"/>
                          <a:cs typeface="Times New Roman"/>
                        </a:rPr>
                        <a:t>SFP</a:t>
                      </a:r>
                      <a:r>
                        <a:rPr lang="en-US" altLang="zh-CN" sz="900" kern="100" dirty="0" smtClean="0">
                          <a:latin typeface="Arial"/>
                          <a:ea typeface="微软雅黑" pitchFamily="34" charset="-122"/>
                          <a:cs typeface="Times New Roman"/>
                        </a:rPr>
                        <a:t>+</a:t>
                      </a:r>
                      <a:r>
                        <a:rPr lang="en-US" altLang="zh-CN" sz="900" kern="100" dirty="0" smtClean="0">
                          <a:latin typeface="Arial"/>
                          <a:ea typeface="微软雅黑" pitchFamily="34" charset="-122"/>
                          <a:cs typeface="Arial"/>
                        </a:rPr>
                        <a:t>,</a:t>
                      </a:r>
                      <a:r>
                        <a:rPr lang="en-US" altLang="zh-CN" sz="900" kern="100" baseline="0" dirty="0" smtClean="0">
                          <a:latin typeface="Arial"/>
                          <a:ea typeface="微软雅黑" pitchFamily="34" charset="-122"/>
                          <a:cs typeface="Arial"/>
                        </a:rPr>
                        <a:t> high-speed cable (not support 12 GE ports)</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05">
                <a:tc>
                  <a:txBody>
                    <a:bodyPr/>
                    <a:lstStyle/>
                    <a:p>
                      <a:pPr indent="0" algn="l">
                        <a:lnSpc>
                          <a:spcPct val="100000"/>
                        </a:lnSpc>
                        <a:spcAft>
                          <a:spcPts val="0"/>
                        </a:spcAft>
                      </a:pPr>
                      <a:r>
                        <a:rPr lang="en-US" sz="900" kern="100" dirty="0">
                          <a:latin typeface="Arial"/>
                          <a:ea typeface="微软雅黑" pitchFamily="34" charset="-122"/>
                          <a:cs typeface="Times New Roman"/>
                        </a:rPr>
                        <a:t>02310MUQ</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SFP+,10G,Active High Speed Cables,10m,SFP+20M,CC8P0.32B(S),SFP+20M,Used indoor</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10m: SFP</a:t>
                      </a:r>
                      <a:r>
                        <a:rPr lang="en-US" sz="900" kern="100" dirty="0">
                          <a:latin typeface="Arial"/>
                          <a:ea typeface="微软雅黑" pitchFamily="34" charset="-122"/>
                          <a:cs typeface="Times New Roman"/>
                        </a:rPr>
                        <a:t>+&lt;-&gt;SFP</a:t>
                      </a:r>
                      <a:r>
                        <a:rPr lang="en-US" sz="900" kern="100" dirty="0" smtClean="0">
                          <a:latin typeface="Arial"/>
                          <a:ea typeface="微软雅黑" pitchFamily="34" charset="-122"/>
                          <a:cs typeface="Times New Roman"/>
                        </a:rPr>
                        <a:t>+</a:t>
                      </a:r>
                      <a:r>
                        <a:rPr lang="en-US" altLang="zh-CN" sz="900" kern="100" dirty="0" smtClean="0">
                          <a:latin typeface="Arial"/>
                          <a:ea typeface="微软雅黑" pitchFamily="34" charset="-122"/>
                          <a:cs typeface="Arial"/>
                        </a:rPr>
                        <a:t>,</a:t>
                      </a:r>
                      <a:r>
                        <a:rPr lang="en-US" altLang="zh-CN" sz="900" kern="100" baseline="0" dirty="0" smtClean="0">
                          <a:latin typeface="Arial"/>
                          <a:ea typeface="微软雅黑" pitchFamily="34" charset="-122"/>
                          <a:cs typeface="Arial"/>
                        </a:rPr>
                        <a:t> high-speed cable</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89">
                <a:tc>
                  <a:txBody>
                    <a:bodyPr/>
                    <a:lstStyle/>
                    <a:p>
                      <a:pPr indent="0" algn="l">
                        <a:lnSpc>
                          <a:spcPct val="100000"/>
                        </a:lnSpc>
                        <a:spcAft>
                          <a:spcPts val="0"/>
                        </a:spcAft>
                      </a:pPr>
                      <a:r>
                        <a:rPr lang="en-US" sz="900" kern="100" dirty="0">
                          <a:latin typeface="Arial"/>
                          <a:ea typeface="微软雅黑" pitchFamily="34" charset="-122"/>
                          <a:cs typeface="Times New Roman"/>
                        </a:rPr>
                        <a:t>02310QWG</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AOC Optical Transceiver,SFP+,850nm,1G~10G,0.003km</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3m</a:t>
                      </a:r>
                      <a:r>
                        <a:rPr lang="en-US" sz="900" kern="100" dirty="0" smtClean="0">
                          <a:latin typeface="Arial"/>
                          <a:ea typeface="微软雅黑" pitchFamily="34" charset="-122"/>
                          <a:cs typeface="Arial"/>
                        </a:rPr>
                        <a:t>,</a:t>
                      </a:r>
                      <a:r>
                        <a:rPr lang="en-US" sz="900" kern="100" baseline="0" dirty="0" smtClean="0">
                          <a:latin typeface="Arial"/>
                          <a:ea typeface="微软雅黑" pitchFamily="34" charset="-122"/>
                          <a:cs typeface="Arial"/>
                        </a:rPr>
                        <a:t> connects </a:t>
                      </a:r>
                      <a:r>
                        <a:rPr lang="en-US" sz="900" kern="100" dirty="0" smtClean="0">
                          <a:latin typeface="Arial"/>
                          <a:ea typeface="微软雅黑" pitchFamily="34" charset="-122"/>
                          <a:cs typeface="Times New Roman"/>
                        </a:rPr>
                        <a:t>10G </a:t>
                      </a:r>
                      <a:r>
                        <a:rPr lang="en-US" sz="900" kern="100" dirty="0">
                          <a:latin typeface="Arial"/>
                          <a:ea typeface="微软雅黑" pitchFamily="34" charset="-122"/>
                          <a:cs typeface="Times New Roman"/>
                        </a:rPr>
                        <a:t>SFP</a:t>
                      </a:r>
                      <a:r>
                        <a:rPr lang="en-US" sz="900" kern="100" dirty="0" smtClean="0">
                          <a:latin typeface="Arial"/>
                          <a:ea typeface="微软雅黑" pitchFamily="34" charset="-122"/>
                          <a:cs typeface="Times New Roman"/>
                        </a:rPr>
                        <a:t>+ port</a:t>
                      </a:r>
                      <a:r>
                        <a:rPr lang="en-US" sz="900" kern="100" baseline="0" dirty="0" smtClean="0">
                          <a:latin typeface="Arial"/>
                          <a:ea typeface="微软雅黑" pitchFamily="34" charset="-122"/>
                          <a:cs typeface="Times New Roman"/>
                        </a:rPr>
                        <a:t> to </a:t>
                      </a:r>
                      <a:r>
                        <a:rPr lang="en-US" sz="900" kern="100" dirty="0" smtClean="0">
                          <a:latin typeface="Arial"/>
                          <a:ea typeface="微软雅黑" pitchFamily="34" charset="-122"/>
                          <a:cs typeface="Times New Roman"/>
                        </a:rPr>
                        <a:t>10G </a:t>
                      </a:r>
                      <a:r>
                        <a:rPr lang="en-US" sz="900" kern="100" dirty="0">
                          <a:latin typeface="Arial"/>
                          <a:ea typeface="微软雅黑" pitchFamily="34" charset="-122"/>
                          <a:cs typeface="Times New Roman"/>
                        </a:rPr>
                        <a:t>SFP</a:t>
                      </a:r>
                      <a:r>
                        <a:rPr lang="en-US" sz="900" kern="100" dirty="0" smtClean="0">
                          <a:latin typeface="Arial"/>
                          <a:ea typeface="微软雅黑" pitchFamily="34" charset="-122"/>
                          <a:cs typeface="Times New Roman"/>
                        </a:rPr>
                        <a:t>+</a:t>
                      </a:r>
                      <a:r>
                        <a:rPr lang="en-US" altLang="zh-CN" sz="900" kern="100" dirty="0" smtClean="0">
                          <a:latin typeface="Arial"/>
                          <a:ea typeface="微软雅黑" pitchFamily="34" charset="-122"/>
                          <a:cs typeface="Arial"/>
                        </a:rPr>
                        <a:t> port</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589">
                <a:tc>
                  <a:txBody>
                    <a:bodyPr/>
                    <a:lstStyle/>
                    <a:p>
                      <a:pPr indent="0" algn="l">
                        <a:lnSpc>
                          <a:spcPct val="100000"/>
                        </a:lnSpc>
                        <a:spcAft>
                          <a:spcPts val="0"/>
                        </a:spcAft>
                      </a:pPr>
                      <a:r>
                        <a:rPr lang="en-US" sz="900" kern="100" dirty="0">
                          <a:latin typeface="Arial"/>
                          <a:ea typeface="微软雅黑" pitchFamily="34" charset="-122"/>
                          <a:cs typeface="Times New Roman"/>
                        </a:rPr>
                        <a:t>02310QWH</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AOC Optical Transceiver,SFP+,850nm,1G~10G,0.01km</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0" algn="l">
                        <a:lnSpc>
                          <a:spcPct val="100000"/>
                        </a:lnSpc>
                        <a:spcAft>
                          <a:spcPts val="0"/>
                        </a:spcAft>
                      </a:pPr>
                      <a:r>
                        <a:rPr lang="en-US" sz="900" kern="100" dirty="0" smtClean="0">
                          <a:latin typeface="Arial"/>
                          <a:ea typeface="微软雅黑" pitchFamily="34" charset="-122"/>
                          <a:cs typeface="Times New Roman"/>
                        </a:rPr>
                        <a:t>10m, connects 10G </a:t>
                      </a:r>
                      <a:r>
                        <a:rPr lang="en-US" sz="900" kern="100" dirty="0">
                          <a:latin typeface="Arial"/>
                          <a:ea typeface="微软雅黑" pitchFamily="34" charset="-122"/>
                          <a:cs typeface="Times New Roman"/>
                        </a:rPr>
                        <a:t>SFP</a:t>
                      </a:r>
                      <a:r>
                        <a:rPr lang="en-US" sz="900" kern="100" dirty="0" smtClean="0">
                          <a:latin typeface="Arial"/>
                          <a:ea typeface="微软雅黑" pitchFamily="34" charset="-122"/>
                          <a:cs typeface="Times New Roman"/>
                        </a:rPr>
                        <a:t>+ port to 10G </a:t>
                      </a:r>
                      <a:r>
                        <a:rPr lang="en-US" sz="900" kern="100" dirty="0">
                          <a:latin typeface="Arial"/>
                          <a:ea typeface="微软雅黑" pitchFamily="34" charset="-122"/>
                          <a:cs typeface="Times New Roman"/>
                        </a:rPr>
                        <a:t>SFP</a:t>
                      </a:r>
                      <a:r>
                        <a:rPr lang="en-US" sz="900" kern="100" dirty="0" smtClean="0">
                          <a:latin typeface="Arial"/>
                          <a:ea typeface="微软雅黑" pitchFamily="34" charset="-122"/>
                          <a:cs typeface="Times New Roman"/>
                        </a:rPr>
                        <a:t>+</a:t>
                      </a:r>
                      <a:r>
                        <a:rPr lang="en-US" sz="900" kern="100" baseline="0" dirty="0" smtClean="0">
                          <a:latin typeface="Arial"/>
                          <a:ea typeface="微软雅黑" pitchFamily="34" charset="-122"/>
                          <a:cs typeface="Arial"/>
                        </a:rPr>
                        <a:t> port</a:t>
                      </a:r>
                      <a:endParaRPr lang="zh-CN" sz="105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330" name="矩形 38"/>
          <p:cNvSpPr>
            <a:spLocks noChangeArrowheads="1"/>
          </p:cNvSpPr>
          <p:nvPr/>
        </p:nvSpPr>
        <p:spPr bwMode="auto">
          <a:xfrm>
            <a:off x="428625" y="2833688"/>
            <a:ext cx="8324850" cy="246062"/>
          </a:xfrm>
          <a:prstGeom prst="rect">
            <a:avLst/>
          </a:prstGeom>
          <a:noFill/>
          <a:ln w="9525">
            <a:noFill/>
            <a:miter lim="800000"/>
            <a:headEnd/>
            <a:tailEnd/>
          </a:ln>
        </p:spPr>
        <p:txBody>
          <a:bodyPr>
            <a:spAutoFit/>
          </a:bodyPr>
          <a:lstStyle/>
          <a:p>
            <a:r>
              <a:rPr lang="en-US" altLang="zh-CN" sz="1000" dirty="0">
                <a:latin typeface="Arial" pitchFamily="34" charset="0"/>
                <a:ea typeface="微软雅黑" pitchFamily="34" charset="-122"/>
              </a:rPr>
              <a:t>The CSS2 can be implemented using cables or fibers. SFP+ cables, SFP+ optical modules, and AOC cables are supported.</a:t>
            </a:r>
            <a:endParaRPr lang="zh-CN" altLang="en-US" sz="1000" dirty="0">
              <a:latin typeface="Arial" pitchFamily="34" charset="0"/>
              <a:ea typeface="微软雅黑" pitchFamily="34" charset="-122"/>
            </a:endParaRPr>
          </a:p>
        </p:txBody>
      </p:sp>
      <p:sp>
        <p:nvSpPr>
          <p:cNvPr id="55331" name="标题 1"/>
          <p:cNvSpPr>
            <a:spLocks noGrp="1"/>
          </p:cNvSpPr>
          <p:nvPr>
            <p:ph type="title"/>
          </p:nvPr>
        </p:nvSpPr>
        <p:spPr bwMode="auto">
          <a:xfrm>
            <a:off x="609600" y="206375"/>
            <a:ext cx="7543800" cy="5762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Cluster Cable Configuration</a:t>
            </a:r>
            <a:endParaRPr lang="zh-CN" altLang="en-US" dirty="0" smtClean="0">
              <a:latin typeface="Arial" pitchFamily="34" charset="0"/>
            </a:endParaRPr>
          </a:p>
        </p:txBody>
      </p:sp>
      <p:grpSp>
        <p:nvGrpSpPr>
          <p:cNvPr id="55332" name="组合 48"/>
          <p:cNvGrpSpPr>
            <a:grpSpLocks/>
          </p:cNvGrpSpPr>
          <p:nvPr/>
        </p:nvGrpSpPr>
        <p:grpSpPr bwMode="auto">
          <a:xfrm>
            <a:off x="3314700" y="0"/>
            <a:ext cx="5511800" cy="266700"/>
            <a:chOff x="3314602" y="0"/>
            <a:chExt cx="5512502" cy="266700"/>
          </a:xfrm>
        </p:grpSpPr>
        <p:sp>
          <p:nvSpPr>
            <p:cNvPr id="50" name="剪去单角的矩形 49"/>
            <p:cNvSpPr/>
            <p:nvPr/>
          </p:nvSpPr>
          <p:spPr bwMode="auto">
            <a:xfrm>
              <a:off x="6505883"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Cluster cable</a:t>
              </a:r>
            </a:p>
          </p:txBody>
        </p:sp>
        <p:sp>
          <p:nvSpPr>
            <p:cNvPr id="51" name="剪去单角的矩形 50"/>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52" name="剪去单角的矩形 51"/>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53" name="剪去单角的矩形 52"/>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54" name="剪去单角的矩形 53"/>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55" name="剪去单角的矩形 54"/>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56" name="剪去单角的矩形 55"/>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bwMode="auto">
          <a:xfrm>
            <a:off x="609600" y="206375"/>
            <a:ext cx="7543800" cy="62071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Cluster Cable Configuration</a:t>
            </a:r>
            <a:r>
              <a:rPr lang="zh-CN" altLang="en-US" dirty="0" smtClean="0">
                <a:latin typeface="Arial" pitchFamily="34" charset="0"/>
              </a:rPr>
              <a:t> </a:t>
            </a:r>
          </a:p>
        </p:txBody>
      </p:sp>
      <p:pic>
        <p:nvPicPr>
          <p:cNvPr id="56323" name="图片 4"/>
          <p:cNvPicPr>
            <a:picLocks noChangeAspect="1" noChangeArrowheads="1"/>
          </p:cNvPicPr>
          <p:nvPr/>
        </p:nvPicPr>
        <p:blipFill>
          <a:blip r:embed="rId3" cstate="print"/>
          <a:srcRect/>
          <a:stretch>
            <a:fillRect/>
          </a:stretch>
        </p:blipFill>
        <p:spPr bwMode="auto">
          <a:xfrm>
            <a:off x="523875" y="1181100"/>
            <a:ext cx="4772025" cy="3371850"/>
          </a:xfrm>
          <a:prstGeom prst="rect">
            <a:avLst/>
          </a:prstGeom>
          <a:noFill/>
          <a:ln w="9525">
            <a:noFill/>
            <a:miter lim="800000"/>
            <a:headEnd/>
            <a:tailEnd/>
          </a:ln>
        </p:spPr>
      </p:pic>
      <p:sp>
        <p:nvSpPr>
          <p:cNvPr id="7" name="TextBox 6"/>
          <p:cNvSpPr txBox="1"/>
          <p:nvPr/>
        </p:nvSpPr>
        <p:spPr>
          <a:xfrm>
            <a:off x="550863" y="820737"/>
            <a:ext cx="4735512" cy="460627"/>
          </a:xfrm>
          <a:prstGeom prst="rect">
            <a:avLst/>
          </a:prstGeom>
          <a:solidFill>
            <a:srgbClr val="99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altLang="zh-CN" sz="1400" b="1" dirty="0">
                <a:solidFill>
                  <a:srgbClr val="FFFFFF"/>
                </a:solidFill>
                <a:latin typeface="Arial"/>
                <a:ea typeface="微软雅黑" pitchFamily="34" charset="-122"/>
                <a:cs typeface="Arial" pitchFamily="34" charset="0"/>
              </a:rPr>
              <a:t>CSS2 Connection Rule</a:t>
            </a:r>
            <a:endParaRPr lang="zh-CN" altLang="en-US" sz="1400" dirty="0">
              <a:latin typeface="Arial"/>
              <a:ea typeface="微软雅黑" pitchFamily="34" charset="-122"/>
            </a:endParaRPr>
          </a:p>
        </p:txBody>
      </p:sp>
      <p:grpSp>
        <p:nvGrpSpPr>
          <p:cNvPr id="2" name="组合 26"/>
          <p:cNvGrpSpPr/>
          <p:nvPr/>
        </p:nvGrpSpPr>
        <p:grpSpPr>
          <a:xfrm>
            <a:off x="5543550" y="828676"/>
            <a:ext cx="3036888" cy="3667124"/>
            <a:chOff x="5047801" y="710315"/>
            <a:chExt cx="3744513" cy="3982265"/>
          </a:xfrm>
          <a:effectLst>
            <a:outerShdw blurRad="63500" sx="102000" sy="102000" algn="ctr" rotWithShape="0">
              <a:prstClr val="black">
                <a:alpha val="40000"/>
              </a:prstClr>
            </a:outerShdw>
          </a:effectLst>
        </p:grpSpPr>
        <p:sp>
          <p:nvSpPr>
            <p:cNvPr id="9"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0" name="AutoShape 44"/>
            <p:cNvSpPr>
              <a:spLocks noChangeArrowheads="1"/>
            </p:cNvSpPr>
            <p:nvPr/>
          </p:nvSpPr>
          <p:spPr bwMode="auto">
            <a:xfrm>
              <a:off x="5054327" y="710428"/>
              <a:ext cx="3737987" cy="48023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grpSp>
      <p:sp>
        <p:nvSpPr>
          <p:cNvPr id="6" name="Rectangle 1"/>
          <p:cNvSpPr>
            <a:spLocks noChangeArrowheads="1"/>
          </p:cNvSpPr>
          <p:nvPr/>
        </p:nvSpPr>
        <p:spPr bwMode="auto">
          <a:xfrm>
            <a:off x="5638800" y="1355725"/>
            <a:ext cx="2686050" cy="3000375"/>
          </a:xfrm>
          <a:prstGeom prst="rect">
            <a:avLst/>
          </a:prstGeom>
          <a:noFill/>
          <a:ln w="9525">
            <a:noFill/>
            <a:miter lim="800000"/>
            <a:headEnd/>
            <a:tailEnd/>
          </a:ln>
          <a:effectLst/>
        </p:spPr>
        <p:txBody>
          <a:bodyPr anchor="ctr">
            <a:spAutoFit/>
          </a:bodyPr>
          <a:lstStyle/>
          <a:p>
            <a:pPr marL="180000">
              <a:lnSpc>
                <a:spcPct val="150000"/>
              </a:lnSpc>
              <a:defRPr/>
            </a:pPr>
            <a:r>
              <a:rPr lang="en-US" altLang="zh-CN" sz="1050" dirty="0">
                <a:latin typeface="Arial"/>
                <a:ea typeface="微软雅黑" pitchFamily="34" charset="-122"/>
              </a:rPr>
              <a:t>Assume that 8 ports on a cluster </a:t>
            </a:r>
            <a:r>
              <a:rPr lang="en-US" altLang="zh-CN" sz="1050" dirty="0" err="1">
                <a:latin typeface="Arial"/>
                <a:ea typeface="微软雅黑" pitchFamily="34" charset="-122"/>
              </a:rPr>
              <a:t>subcard</a:t>
            </a:r>
            <a:r>
              <a:rPr lang="en-US" altLang="zh-CN" sz="1050" dirty="0">
                <a:latin typeface="Arial"/>
                <a:ea typeface="微软雅黑" pitchFamily="34" charset="-122"/>
              </a:rPr>
              <a:t> belong to a group. The cluster </a:t>
            </a:r>
            <a:r>
              <a:rPr lang="en-US" altLang="zh-CN" sz="1050" dirty="0" err="1">
                <a:latin typeface="Arial"/>
                <a:ea typeface="微软雅黑" pitchFamily="34" charset="-122"/>
              </a:rPr>
              <a:t>subcards</a:t>
            </a:r>
            <a:r>
              <a:rPr lang="en-US" altLang="zh-CN" sz="1050" dirty="0">
                <a:latin typeface="Arial"/>
                <a:ea typeface="微软雅黑" pitchFamily="34" charset="-122"/>
              </a:rPr>
              <a:t> are connected according to the following rules: </a:t>
            </a:r>
            <a:endParaRPr lang="zh-CN" altLang="en-US" sz="1050" dirty="0">
              <a:latin typeface="Arial"/>
              <a:ea typeface="微软雅黑" pitchFamily="34" charset="-122"/>
            </a:endParaRPr>
          </a:p>
          <a:p>
            <a:pPr marL="180000" eaLnBrk="0" hangingPunct="0">
              <a:lnSpc>
                <a:spcPct val="150000"/>
              </a:lnSpc>
              <a:buFontTx/>
              <a:buChar char="•"/>
              <a:defRPr/>
            </a:pPr>
            <a:r>
              <a:rPr lang="en-US" altLang="zh-CN" sz="1050" dirty="0">
                <a:latin typeface="Arial"/>
                <a:ea typeface="微软雅黑" pitchFamily="34" charset="-122"/>
              </a:rPr>
              <a:t>The 8 ports on one cluster </a:t>
            </a:r>
            <a:r>
              <a:rPr lang="en-US" altLang="zh-CN" sz="1050" dirty="0" err="1">
                <a:latin typeface="Arial"/>
                <a:ea typeface="微软雅黑" pitchFamily="34" charset="-122"/>
              </a:rPr>
              <a:t>subcard</a:t>
            </a:r>
            <a:r>
              <a:rPr lang="en-US" altLang="zh-CN" sz="1050" dirty="0">
                <a:latin typeface="Arial"/>
                <a:ea typeface="微软雅黑" pitchFamily="34" charset="-122"/>
              </a:rPr>
              <a:t> must be connected to the 8 ports on another </a:t>
            </a:r>
            <a:r>
              <a:rPr lang="en-US" altLang="zh-CN" sz="1050" dirty="0" err="1">
                <a:latin typeface="Arial"/>
                <a:ea typeface="微软雅黑" pitchFamily="34" charset="-122"/>
              </a:rPr>
              <a:t>subcard</a:t>
            </a:r>
            <a:r>
              <a:rPr lang="en-US" altLang="zh-CN" sz="1050" dirty="0">
                <a:latin typeface="Arial"/>
                <a:ea typeface="微软雅黑" pitchFamily="34" charset="-122"/>
              </a:rPr>
              <a:t>. It is recommended to connect the ports with the same port number together.</a:t>
            </a:r>
            <a:endParaRPr lang="zh-CN" altLang="en-US" sz="1050" dirty="0">
              <a:latin typeface="Arial"/>
              <a:ea typeface="微软雅黑" pitchFamily="34" charset="-122"/>
            </a:endParaRPr>
          </a:p>
          <a:p>
            <a:pPr marL="180000" eaLnBrk="0" hangingPunct="0">
              <a:lnSpc>
                <a:spcPct val="150000"/>
              </a:lnSpc>
              <a:buFontTx/>
              <a:buChar char="•"/>
              <a:defRPr/>
            </a:pPr>
            <a:r>
              <a:rPr lang="en-US" altLang="zh-CN" sz="1050" dirty="0">
                <a:latin typeface="Arial"/>
                <a:ea typeface="微软雅黑" pitchFamily="34" charset="-122"/>
              </a:rPr>
              <a:t>When a cluster has only one cluster </a:t>
            </a:r>
            <a:r>
              <a:rPr lang="en-US" altLang="zh-CN" sz="1050" dirty="0" err="1">
                <a:latin typeface="Arial"/>
                <a:ea typeface="微软雅黑" pitchFamily="34" charset="-122"/>
              </a:rPr>
              <a:t>subcard</a:t>
            </a:r>
            <a:r>
              <a:rPr lang="en-US" altLang="zh-CN" sz="1050" dirty="0">
                <a:latin typeface="Arial"/>
                <a:ea typeface="微软雅黑" pitchFamily="34" charset="-122"/>
              </a:rPr>
              <a:t>, at least one SFP+ port can be used.</a:t>
            </a:r>
            <a:endParaRPr lang="zh-CN" altLang="en-US" sz="1050" dirty="0">
              <a:latin typeface="Arial"/>
              <a:ea typeface="微软雅黑" pitchFamily="34" charset="-122"/>
            </a:endParaRPr>
          </a:p>
        </p:txBody>
      </p:sp>
      <p:grpSp>
        <p:nvGrpSpPr>
          <p:cNvPr id="56329" name="组合 19"/>
          <p:cNvGrpSpPr>
            <a:grpSpLocks/>
          </p:cNvGrpSpPr>
          <p:nvPr/>
        </p:nvGrpSpPr>
        <p:grpSpPr bwMode="auto">
          <a:xfrm>
            <a:off x="3314700" y="0"/>
            <a:ext cx="5511800" cy="266700"/>
            <a:chOff x="3314602" y="0"/>
            <a:chExt cx="5512502" cy="266700"/>
          </a:xfrm>
        </p:grpSpPr>
        <p:sp>
          <p:nvSpPr>
            <p:cNvPr id="21" name="剪去单角的矩形 20"/>
            <p:cNvSpPr/>
            <p:nvPr/>
          </p:nvSpPr>
          <p:spPr bwMode="auto">
            <a:xfrm>
              <a:off x="6505883"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Cluster cable</a:t>
              </a:r>
            </a:p>
          </p:txBody>
        </p:sp>
        <p:sp>
          <p:nvSpPr>
            <p:cNvPr id="22" name="剪去单角的矩形 21"/>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6" name="剪去单角的矩形 25"/>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7" name="剪去单角的矩形 26"/>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57347"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Cluster cable</a:t>
            </a:r>
          </a:p>
          <a:p>
            <a:r>
              <a:rPr lang="en-US" altLang="zh-CN" dirty="0" smtClean="0">
                <a:solidFill>
                  <a:srgbClr val="0000FF"/>
                </a:solidFill>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57351"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57352"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57353"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57354"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57355"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57356"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Installation Auxiliaries Configuration</a:t>
            </a:r>
          </a:p>
        </p:txBody>
      </p:sp>
      <p:grpSp>
        <p:nvGrpSpPr>
          <p:cNvPr id="2" name="组合 33"/>
          <p:cNvGrpSpPr/>
          <p:nvPr/>
        </p:nvGrpSpPr>
        <p:grpSpPr>
          <a:xfrm>
            <a:off x="800100" y="1000123"/>
            <a:ext cx="7591425" cy="1400174"/>
            <a:chOff x="4711700" y="2938633"/>
            <a:chExt cx="3822700" cy="2128249"/>
          </a:xfrm>
          <a:solidFill>
            <a:schemeClr val="bg1"/>
          </a:solidFill>
        </p:grpSpPr>
        <p:sp>
          <p:nvSpPr>
            <p:cNvPr id="9" name="圆角矩形 8"/>
            <p:cNvSpPr/>
            <p:nvPr/>
          </p:nvSpPr>
          <p:spPr bwMode="auto">
            <a:xfrm>
              <a:off x="4711700" y="2938633"/>
              <a:ext cx="3822700" cy="2128249"/>
            </a:xfrm>
            <a:prstGeom prst="roundRect">
              <a:avLst>
                <a:gd name="adj" fmla="val 5493"/>
              </a:avLst>
            </a:prstGeom>
            <a:grp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600" kern="0" dirty="0">
                <a:solidFill>
                  <a:srgbClr val="FFFFFF"/>
                </a:solidFill>
                <a:latin typeface="Arial"/>
                <a:ea typeface="微软雅黑" pitchFamily="34" charset="-122"/>
                <a:cs typeface="Arial" pitchFamily="34" charset="0"/>
              </a:endParaRPr>
            </a:p>
          </p:txBody>
        </p:sp>
        <p:sp>
          <p:nvSpPr>
            <p:cNvPr id="10" name="TextBox 9"/>
            <p:cNvSpPr txBox="1"/>
            <p:nvPr/>
          </p:nvSpPr>
          <p:spPr>
            <a:xfrm>
              <a:off x="4770151" y="3621289"/>
              <a:ext cx="3715611" cy="1169524"/>
            </a:xfrm>
            <a:prstGeom prst="rect">
              <a:avLst/>
            </a:prstGeom>
            <a:grpFill/>
          </p:spPr>
          <p:txBody>
            <a:bodyPr lIns="91427" tIns="45714" rIns="91427" bIns="45714" anchor="ctr">
              <a:spAutoFit/>
            </a:bodyPr>
            <a:lstStyle/>
            <a:p>
              <a:pPr>
                <a:spcBef>
                  <a:spcPts val="600"/>
                </a:spcBef>
                <a:defRPr/>
              </a:pPr>
              <a:r>
                <a:rPr lang="en-US" altLang="zh-CN" sz="1100" dirty="0">
                  <a:latin typeface="Arial"/>
                  <a:ea typeface="微软雅黑" pitchFamily="34" charset="-122"/>
                  <a:cs typeface="Arial" pitchFamily="34" charset="0"/>
                </a:rPr>
                <a:t>To configure fibers for a non-BIDI optical module, configure a </a:t>
              </a:r>
              <a:r>
                <a:rPr lang="en-US" altLang="zh-CN" sz="1100" dirty="0" err="1">
                  <a:latin typeface="Arial"/>
                  <a:ea typeface="微软雅黑" pitchFamily="34" charset="-122"/>
                  <a:cs typeface="Arial" pitchFamily="34" charset="0"/>
                </a:rPr>
                <a:t>Tx</a:t>
              </a:r>
              <a:r>
                <a:rPr lang="en-US" altLang="zh-CN" sz="1100" dirty="0">
                  <a:latin typeface="Arial"/>
                  <a:ea typeface="微软雅黑" pitchFamily="34" charset="-122"/>
                  <a:cs typeface="Arial" pitchFamily="34" charset="0"/>
                </a:rPr>
                <a:t> optical fiber and an Rx optical fiber of the same type for each optical interface. To configure fibers for a BIDI optical module, configure only one optical fiber. If single-mode optical modules are used, configure single-mode fibers. If multimode optical modules are used, configure multimode fibers. You can select fibers of different lengths. </a:t>
              </a:r>
              <a:r>
                <a:rPr lang="en-US" altLang="zh-CN" sz="1100" dirty="0" err="1">
                  <a:latin typeface="Arial"/>
                  <a:ea typeface="微软雅黑" pitchFamily="34" charset="-122"/>
                  <a:cs typeface="Arial" pitchFamily="34" charset="0"/>
                </a:rPr>
                <a:t>Huawei</a:t>
              </a:r>
              <a:r>
                <a:rPr lang="en-US" altLang="zh-CN" sz="1100" dirty="0">
                  <a:latin typeface="Arial"/>
                  <a:ea typeface="微软雅黑" pitchFamily="34" charset="-122"/>
                  <a:cs typeface="Arial" pitchFamily="34" charset="0"/>
                </a:rPr>
                <a:t> provides fibers of 10 m, 20 m, and 30 m.</a:t>
              </a:r>
              <a:endParaRPr lang="zh-CN" altLang="en-US" sz="1100" dirty="0">
                <a:latin typeface="Arial"/>
                <a:ea typeface="微软雅黑" pitchFamily="34" charset="-122"/>
              </a:endParaRPr>
            </a:p>
          </p:txBody>
        </p:sp>
      </p:grpSp>
      <p:sp>
        <p:nvSpPr>
          <p:cNvPr id="11" name="TextBox 10"/>
          <p:cNvSpPr txBox="1"/>
          <p:nvPr/>
        </p:nvSpPr>
        <p:spPr>
          <a:xfrm>
            <a:off x="805153" y="1000125"/>
            <a:ext cx="7586371" cy="323850"/>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a:ea typeface="微软雅黑" pitchFamily="34" charset="-122"/>
                <a:cs typeface="Arial" pitchFamily="34" charset="0"/>
              </a:rPr>
              <a:t>Select fibers</a:t>
            </a:r>
            <a:endParaRPr lang="zh-CN" altLang="en-US" sz="1200" dirty="0">
              <a:latin typeface="Arial"/>
              <a:ea typeface="微软雅黑" pitchFamily="34" charset="-122"/>
              <a:cs typeface="Arial" pitchFamily="34" charset="0"/>
            </a:endParaRPr>
          </a:p>
        </p:txBody>
      </p:sp>
      <p:grpSp>
        <p:nvGrpSpPr>
          <p:cNvPr id="3" name="组合 33"/>
          <p:cNvGrpSpPr/>
          <p:nvPr/>
        </p:nvGrpSpPr>
        <p:grpSpPr>
          <a:xfrm>
            <a:off x="783189" y="2695573"/>
            <a:ext cx="3036336" cy="1700861"/>
            <a:chOff x="4711700" y="2938636"/>
            <a:chExt cx="3822700" cy="1908906"/>
          </a:xfrm>
          <a:solidFill>
            <a:schemeClr val="bg1"/>
          </a:solidFill>
        </p:grpSpPr>
        <p:sp>
          <p:nvSpPr>
            <p:cNvPr id="13" name="圆角矩形 12"/>
            <p:cNvSpPr/>
            <p:nvPr/>
          </p:nvSpPr>
          <p:spPr bwMode="auto">
            <a:xfrm>
              <a:off x="4711700" y="2938636"/>
              <a:ext cx="3822700" cy="1908906"/>
            </a:xfrm>
            <a:prstGeom prst="roundRect">
              <a:avLst>
                <a:gd name="adj" fmla="val 5493"/>
              </a:avLst>
            </a:prstGeom>
            <a:grp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500" kern="0" dirty="0">
                <a:solidFill>
                  <a:srgbClr val="FFFFFF"/>
                </a:solidFill>
                <a:latin typeface="Arial"/>
                <a:ea typeface="微软雅黑" pitchFamily="34" charset="-122"/>
                <a:cs typeface="Arial" pitchFamily="34" charset="0"/>
              </a:endParaRPr>
            </a:p>
          </p:txBody>
        </p:sp>
        <p:sp>
          <p:nvSpPr>
            <p:cNvPr id="14" name="TextBox 13"/>
            <p:cNvSpPr txBox="1"/>
            <p:nvPr/>
          </p:nvSpPr>
          <p:spPr>
            <a:xfrm>
              <a:off x="4760557" y="3128245"/>
              <a:ext cx="3715611" cy="1658016"/>
            </a:xfrm>
            <a:prstGeom prst="rect">
              <a:avLst/>
            </a:prstGeom>
            <a:grpFill/>
          </p:spPr>
          <p:txBody>
            <a:bodyPr lIns="91427" tIns="45714" rIns="91427" bIns="45714" anchor="ctr">
              <a:spAutoFit/>
            </a:bodyPr>
            <a:lstStyle/>
            <a:p>
              <a:pPr>
                <a:spcBef>
                  <a:spcPts val="600"/>
                </a:spcBef>
                <a:defRPr/>
              </a:pPr>
              <a:r>
                <a:rPr lang="en-US" altLang="zh-CN" sz="1000" dirty="0">
                  <a:latin typeface="Arial"/>
                  <a:ea typeface="微软雅黑" pitchFamily="34" charset="-122"/>
                  <a:cs typeface="Arial" pitchFamily="34" charset="0"/>
                </a:rPr>
                <a:t>Each network cable has two RJ45 connectors configured (part number: 14080082).</a:t>
              </a:r>
            </a:p>
            <a:p>
              <a:pPr>
                <a:spcBef>
                  <a:spcPts val="600"/>
                </a:spcBef>
                <a:defRPr/>
              </a:pPr>
              <a:r>
                <a:rPr lang="en-US" altLang="zh-CN" sz="1000" dirty="0">
                  <a:latin typeface="Arial"/>
                  <a:ea typeface="微软雅黑" pitchFamily="34" charset="-122"/>
                  <a:cs typeface="Arial" pitchFamily="34" charset="0"/>
                </a:rPr>
                <a:t>You can select cable length according to customer requirements. </a:t>
              </a:r>
            </a:p>
            <a:p>
              <a:pPr>
                <a:spcBef>
                  <a:spcPts val="600"/>
                </a:spcBef>
                <a:defRPr/>
              </a:pPr>
              <a:r>
                <a:rPr lang="en-US" altLang="zh-CN" sz="1000" dirty="0">
                  <a:latin typeface="Arial"/>
                  <a:ea typeface="微软雅黑" pitchFamily="34" charset="-122"/>
                  <a:cs typeface="Arial" pitchFamily="34" charset="0"/>
                </a:rPr>
                <a:t>The length of network cables is determined according to user requirements. The price increases for every 1 m increase in length (part number 25050014).</a:t>
              </a:r>
              <a:endParaRPr lang="zh-CN" altLang="en-US" sz="1000" dirty="0">
                <a:latin typeface="Arial"/>
                <a:ea typeface="微软雅黑" pitchFamily="34" charset="-122"/>
                <a:cs typeface="Arial" pitchFamily="34" charset="0"/>
              </a:endParaRPr>
            </a:p>
          </p:txBody>
        </p:sp>
      </p:grpSp>
      <p:sp>
        <p:nvSpPr>
          <p:cNvPr id="15" name="TextBox 14"/>
          <p:cNvSpPr txBox="1"/>
          <p:nvPr/>
        </p:nvSpPr>
        <p:spPr>
          <a:xfrm>
            <a:off x="788274" y="2581275"/>
            <a:ext cx="3040494" cy="327563"/>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a:ea typeface="微软雅黑" pitchFamily="34" charset="-122"/>
                <a:cs typeface="Arial" pitchFamily="34" charset="0"/>
              </a:rPr>
              <a:t>Select network cables</a:t>
            </a:r>
            <a:endParaRPr lang="zh-CN" altLang="en-US" sz="1200" dirty="0">
              <a:latin typeface="Arial"/>
              <a:ea typeface="微软雅黑" pitchFamily="34" charset="-122"/>
              <a:cs typeface="Arial" pitchFamily="34" charset="0"/>
            </a:endParaRPr>
          </a:p>
        </p:txBody>
      </p:sp>
      <p:grpSp>
        <p:nvGrpSpPr>
          <p:cNvPr id="5" name="组合 33"/>
          <p:cNvGrpSpPr/>
          <p:nvPr/>
        </p:nvGrpSpPr>
        <p:grpSpPr>
          <a:xfrm>
            <a:off x="3905250" y="2676524"/>
            <a:ext cx="4476750" cy="1666876"/>
            <a:chOff x="4711700" y="2938635"/>
            <a:chExt cx="3822700" cy="1838693"/>
          </a:xfrm>
          <a:solidFill>
            <a:schemeClr val="bg1"/>
          </a:solidFill>
        </p:grpSpPr>
        <p:sp>
          <p:nvSpPr>
            <p:cNvPr id="17" name="圆角矩形 16"/>
            <p:cNvSpPr/>
            <p:nvPr/>
          </p:nvSpPr>
          <p:spPr bwMode="auto">
            <a:xfrm>
              <a:off x="4711700" y="2938635"/>
              <a:ext cx="3822700" cy="1838693"/>
            </a:xfrm>
            <a:prstGeom prst="roundRect">
              <a:avLst>
                <a:gd name="adj" fmla="val 5493"/>
              </a:avLst>
            </a:prstGeom>
            <a:grp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500" kern="0" dirty="0">
                <a:solidFill>
                  <a:srgbClr val="FFFFFF"/>
                </a:solidFill>
                <a:latin typeface="Arial"/>
                <a:ea typeface="微软雅黑" pitchFamily="34" charset="-122"/>
                <a:cs typeface="Arial" pitchFamily="34" charset="0"/>
              </a:endParaRPr>
            </a:p>
          </p:txBody>
        </p:sp>
        <p:sp>
          <p:nvSpPr>
            <p:cNvPr id="18" name="TextBox 17"/>
            <p:cNvSpPr txBox="1"/>
            <p:nvPr/>
          </p:nvSpPr>
          <p:spPr>
            <a:xfrm>
              <a:off x="4760558" y="3192647"/>
              <a:ext cx="3715611" cy="1374967"/>
            </a:xfrm>
            <a:prstGeom prst="rect">
              <a:avLst/>
            </a:prstGeom>
            <a:grpFill/>
          </p:spPr>
          <p:txBody>
            <a:bodyPr lIns="91427" tIns="45714" rIns="91427" bIns="45714" anchor="ctr">
              <a:spAutoFit/>
            </a:bodyPr>
            <a:lstStyle/>
            <a:p>
              <a:pPr eaLnBrk="0" hangingPunct="0">
                <a:spcBef>
                  <a:spcPts val="600"/>
                </a:spcBef>
                <a:buFontTx/>
                <a:buChar char="•"/>
                <a:defRPr/>
              </a:pPr>
              <a:r>
                <a:rPr lang="en-US" altLang="zh-CN" sz="1000" dirty="0">
                  <a:latin typeface="Arial"/>
                  <a:ea typeface="微软雅黑" pitchFamily="34" charset="-122"/>
                </a:rPr>
                <a:t>External cables used for assemble chassis (desk installation)</a:t>
              </a:r>
            </a:p>
            <a:p>
              <a:pPr marL="180000" eaLnBrk="0" hangingPunct="0">
                <a:spcBef>
                  <a:spcPts val="600"/>
                </a:spcBef>
                <a:buFont typeface="Wingdings" pitchFamily="2" charset="2"/>
                <a:buChar char="ü"/>
                <a:defRPr/>
              </a:pPr>
              <a:r>
                <a:rPr lang="en-US" altLang="zh-CN" sz="1000" dirty="0">
                  <a:latin typeface="Arial"/>
                  <a:ea typeface="微软雅黑" pitchFamily="34" charset="-122"/>
                </a:rPr>
                <a:t>a. No cabinet is used. The assembly chassis obtains power from customer's PDF.</a:t>
              </a:r>
            </a:p>
            <a:p>
              <a:pPr eaLnBrk="0" hangingPunct="0">
                <a:spcBef>
                  <a:spcPts val="600"/>
                </a:spcBef>
                <a:buFontTx/>
                <a:buChar char="•"/>
                <a:defRPr/>
              </a:pPr>
              <a:r>
                <a:rPr lang="en-US" altLang="zh-CN" sz="1000" dirty="0">
                  <a:latin typeface="Arial"/>
                  <a:ea typeface="微软雅黑" pitchFamily="34" charset="-122"/>
                </a:rPr>
                <a:t>External cables used for assemble cabinet (with a power distribution box)</a:t>
              </a:r>
              <a:endParaRPr lang="zh-CN" altLang="zh-CN" sz="1000" dirty="0">
                <a:latin typeface="Arial"/>
                <a:ea typeface="微软雅黑" pitchFamily="34" charset="-122"/>
              </a:endParaRPr>
            </a:p>
            <a:p>
              <a:pPr marL="180000" eaLnBrk="0" hangingPunct="0">
                <a:spcBef>
                  <a:spcPts val="600"/>
                </a:spcBef>
                <a:buFont typeface="Wingdings" pitchFamily="2" charset="2"/>
                <a:buChar char="ü"/>
                <a:defRPr/>
              </a:pPr>
              <a:r>
                <a:rPr lang="en-US" altLang="zh-CN" sz="1000" dirty="0">
                  <a:latin typeface="Arial"/>
                  <a:ea typeface="微软雅黑" pitchFamily="34" charset="-122"/>
                </a:rPr>
                <a:t>b. The cabinet and power distribution box obtain power from the customer's PDF, and provide power to the power modules.</a:t>
              </a:r>
              <a:endParaRPr lang="zh-CN" altLang="en-US" sz="1050" dirty="0">
                <a:latin typeface="Arial"/>
                <a:ea typeface="微软雅黑" pitchFamily="34" charset="-122"/>
              </a:endParaRPr>
            </a:p>
          </p:txBody>
        </p:sp>
      </p:grpSp>
      <p:sp>
        <p:nvSpPr>
          <p:cNvPr id="19" name="TextBox 18"/>
          <p:cNvSpPr txBox="1"/>
          <p:nvPr/>
        </p:nvSpPr>
        <p:spPr>
          <a:xfrm>
            <a:off x="3908478" y="2562225"/>
            <a:ext cx="4482880" cy="327563"/>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a:ea typeface="微软雅黑" pitchFamily="34" charset="-122"/>
                <a:cs typeface="Arial" pitchFamily="34" charset="0"/>
              </a:rPr>
              <a:t>Select cables</a:t>
            </a:r>
            <a:endParaRPr lang="zh-CN" altLang="en-US" sz="1200" dirty="0">
              <a:latin typeface="Arial"/>
              <a:ea typeface="微软雅黑" pitchFamily="34" charset="-122"/>
              <a:cs typeface="Arial" pitchFamily="34" charset="0"/>
            </a:endParaRPr>
          </a:p>
        </p:txBody>
      </p:sp>
      <p:grpSp>
        <p:nvGrpSpPr>
          <p:cNvPr id="58383" name="组合 27"/>
          <p:cNvGrpSpPr>
            <a:grpSpLocks/>
          </p:cNvGrpSpPr>
          <p:nvPr/>
        </p:nvGrpSpPr>
        <p:grpSpPr bwMode="auto">
          <a:xfrm>
            <a:off x="3314700" y="0"/>
            <a:ext cx="5511800" cy="266700"/>
            <a:chOff x="3314602" y="0"/>
            <a:chExt cx="5512502" cy="266700"/>
          </a:xfrm>
        </p:grpSpPr>
        <p:sp>
          <p:nvSpPr>
            <p:cNvPr id="29" name="剪去单角的矩形 28"/>
            <p:cNvSpPr/>
            <p:nvPr/>
          </p:nvSpPr>
          <p:spPr bwMode="auto">
            <a:xfrm>
              <a:off x="7258454"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Installation auxiliaries</a:t>
              </a:r>
            </a:p>
          </p:txBody>
        </p:sp>
        <p:sp>
          <p:nvSpPr>
            <p:cNvPr id="30" name="剪去单角的矩形 29"/>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31" name="剪去单角的矩形 30"/>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2" name="剪去单角的矩形 31"/>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3" name="剪去单角的矩形 32"/>
            <p:cNvSpPr/>
            <p:nvPr/>
          </p:nvSpPr>
          <p:spPr bwMode="auto">
            <a:xfrm>
              <a:off x="649159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34" name="剪去单角的矩形 33"/>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35" name="剪去单角的矩形 34"/>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633413" y="769938"/>
          <a:ext cx="7939088" cy="1600835"/>
        </p:xfrm>
        <a:graphic>
          <a:graphicData uri="http://schemas.openxmlformats.org/drawingml/2006/table">
            <a:tbl>
              <a:tblPr/>
              <a:tblGrid>
                <a:gridCol w="1303956"/>
                <a:gridCol w="1184427"/>
                <a:gridCol w="5450705"/>
              </a:tblGrid>
              <a:tr h="180975">
                <a:tc gridSpan="3">
                  <a:txBody>
                    <a:bodyPr/>
                    <a:lstStyle/>
                    <a:p>
                      <a:pPr algn="ctr">
                        <a:spcAft>
                          <a:spcPts val="0"/>
                        </a:spcAft>
                      </a:pPr>
                      <a:r>
                        <a:rPr lang="en-US" altLang="zh-CN" sz="800" b="1" kern="100" dirty="0" smtClean="0">
                          <a:latin typeface="Arial"/>
                          <a:ea typeface="微软雅黑" pitchFamily="34" charset="-122"/>
                          <a:cs typeface="Arial"/>
                        </a:rPr>
                        <a:t>Desktop installation</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r>
              <a:tr h="180975">
                <a:tc>
                  <a:txBody>
                    <a:bodyPr/>
                    <a:lstStyle/>
                    <a:p>
                      <a:pPr algn="ctr">
                        <a:spcAft>
                          <a:spcPts val="0"/>
                        </a:spcAft>
                      </a:pPr>
                      <a:r>
                        <a:rPr lang="en-US" altLang="zh-CN" sz="800" b="1" kern="100" dirty="0" smtClean="0">
                          <a:latin typeface="Arial"/>
                          <a:ea typeface="微软雅黑" pitchFamily="34" charset="-122"/>
                          <a:cs typeface="Arial"/>
                        </a:rPr>
                        <a:t>Power</a:t>
                      </a:r>
                      <a:r>
                        <a:rPr lang="en-US" altLang="zh-CN" sz="800" b="1" kern="100" baseline="0" dirty="0" smtClean="0">
                          <a:latin typeface="Arial"/>
                          <a:ea typeface="微软雅黑" pitchFamily="34" charset="-122"/>
                          <a:cs typeface="Arial"/>
                        </a:rPr>
                        <a:t> module</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800" b="1" kern="100" dirty="0" smtClean="0">
                          <a:latin typeface="Arial"/>
                          <a:ea typeface="微软雅黑" pitchFamily="34" charset="-122"/>
                          <a:cs typeface="Arial"/>
                        </a:rPr>
                        <a:t>Maximum air breaker current</a:t>
                      </a:r>
                      <a:endParaRPr lang="zh-CN" sz="800" kern="100" dirty="0">
                        <a:latin typeface="Arial"/>
                        <a:ea typeface="微软雅黑" pitchFamily="34"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800" b="1" kern="100" dirty="0" smtClean="0">
                          <a:latin typeface="Arial"/>
                          <a:ea typeface="微软雅黑" pitchFamily="34" charset="-122"/>
                          <a:cs typeface="Arial"/>
                        </a:rPr>
                        <a:t>Power ca</a:t>
                      </a:r>
                      <a:r>
                        <a:rPr lang="en-US" altLang="zh-CN" sz="800" b="1" kern="100" baseline="0" dirty="0" smtClean="0">
                          <a:latin typeface="Arial"/>
                          <a:ea typeface="微软雅黑" pitchFamily="34" charset="-122"/>
                          <a:cs typeface="Arial"/>
                        </a:rPr>
                        <a:t>ble</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700520">
                <a:tc>
                  <a:txBody>
                    <a:bodyPr/>
                    <a:lstStyle/>
                    <a:p>
                      <a:pPr algn="just">
                        <a:spcAft>
                          <a:spcPts val="0"/>
                        </a:spcAft>
                      </a:pPr>
                      <a:r>
                        <a:rPr lang="en-US" sz="800" kern="100" dirty="0">
                          <a:latin typeface="Arial"/>
                          <a:ea typeface="微软雅黑" pitchFamily="34" charset="-122"/>
                          <a:cs typeface="Times New Roman"/>
                        </a:rPr>
                        <a:t>2200W DC</a:t>
                      </a:r>
                      <a:endParaRPr lang="zh-CN" sz="800" kern="100" dirty="0">
                        <a:latin typeface="Arial"/>
                        <a:ea typeface="微软雅黑" pitchFamily="34" charset="-122"/>
                        <a:cs typeface="Times New Roman"/>
                      </a:endParaRPr>
                    </a:p>
                    <a:p>
                      <a:pPr algn="just">
                        <a:spcAft>
                          <a:spcPts val="0"/>
                        </a:spcAft>
                      </a:pPr>
                      <a:r>
                        <a:rPr lang="en-US" sz="800" kern="100" dirty="0">
                          <a:latin typeface="Arial"/>
                          <a:ea typeface="微软雅黑" pitchFamily="34" charset="-122"/>
                          <a:cs typeface="Arial"/>
                        </a:rPr>
                        <a:t>(</a:t>
                      </a:r>
                      <a:r>
                        <a:rPr lang="en-US" sz="800" kern="100" dirty="0" smtClean="0">
                          <a:latin typeface="Arial"/>
                          <a:ea typeface="微软雅黑" pitchFamily="34" charset="-122"/>
                          <a:cs typeface="Times New Roman"/>
                        </a:rPr>
                        <a:t>02270117)</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a:latin typeface="Arial"/>
                          <a:ea typeface="微软雅黑" pitchFamily="34" charset="-122"/>
                          <a:cs typeface="Times New Roman"/>
                        </a:rPr>
                        <a:t>60A</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The cables are quoted. When the maximum input current of power module is 60 A, the cables are selected based on the distance between the chassis and PDF:</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1. Within 14 meters: 10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2. Within 23 meters: 16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3. Within 36 meters: 25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3. Longer than 36 meters: notify the customer that a power distribution box is required</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500">
                <a:tc>
                  <a:txBody>
                    <a:bodyPr/>
                    <a:lstStyle/>
                    <a:p>
                      <a:pPr algn="just">
                        <a:spcAft>
                          <a:spcPts val="0"/>
                        </a:spcAft>
                      </a:pPr>
                      <a:r>
                        <a:rPr lang="en-US" sz="800" kern="100" dirty="0">
                          <a:latin typeface="Arial"/>
                          <a:ea typeface="微软雅黑" pitchFamily="34" charset="-122"/>
                          <a:cs typeface="Times New Roman"/>
                        </a:rPr>
                        <a:t>2200W AC</a:t>
                      </a:r>
                      <a:endParaRPr lang="zh-CN" sz="800" kern="100" dirty="0">
                        <a:latin typeface="Arial"/>
                        <a:ea typeface="微软雅黑" pitchFamily="34" charset="-122"/>
                        <a:cs typeface="Times New Roman"/>
                      </a:endParaRPr>
                    </a:p>
                    <a:p>
                      <a:pPr algn="just">
                        <a:spcAft>
                          <a:spcPts val="0"/>
                        </a:spcAft>
                      </a:pPr>
                      <a:r>
                        <a:rPr lang="en-US" altLang="zh-CN" sz="800" kern="100" dirty="0" smtClean="0">
                          <a:latin typeface="Arial"/>
                          <a:ea typeface="微软雅黑" pitchFamily="34" charset="-122"/>
                          <a:cs typeface="Arial"/>
                        </a:rPr>
                        <a:t>(</a:t>
                      </a:r>
                      <a:r>
                        <a:rPr lang="en-US" sz="800" kern="100" dirty="0" smtClean="0">
                          <a:latin typeface="Arial"/>
                          <a:ea typeface="微软雅黑" pitchFamily="34" charset="-122"/>
                          <a:cs typeface="Times New Roman"/>
                        </a:rPr>
                        <a:t>02131120</a:t>
                      </a:r>
                      <a:r>
                        <a:rPr lang="en-US" sz="800" kern="100" dirty="0">
                          <a:latin typeface="Arial"/>
                          <a:ea typeface="微软雅黑" pitchFamily="34" charset="-122"/>
                          <a:cs typeface="Arial"/>
                        </a:rPr>
                        <a:t>)</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a:latin typeface="Arial"/>
                          <a:ea typeface="微软雅黑" pitchFamily="34" charset="-122"/>
                          <a:cs typeface="Times New Roman"/>
                        </a:rPr>
                        <a:t>15.5A</a:t>
                      </a:r>
                      <a:endParaRPr lang="zh-CN" sz="8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Arial"/>
                        </a:rPr>
                        <a:t>Delivered according to contract: (04000207) External </a:t>
                      </a:r>
                      <a:r>
                        <a:rPr lang="en-US" altLang="zh-CN" sz="800" kern="100" dirty="0" err="1" smtClean="0">
                          <a:latin typeface="Arial"/>
                          <a:ea typeface="微软雅黑" pitchFamily="34" charset="-122"/>
                          <a:cs typeface="Arial"/>
                        </a:rPr>
                        <a:t>Suite,Power</a:t>
                      </a:r>
                      <a:r>
                        <a:rPr lang="en-US" altLang="zh-CN" sz="800" kern="100" dirty="0" smtClean="0">
                          <a:latin typeface="Arial"/>
                          <a:ea typeface="微软雅黑" pitchFamily="34" charset="-122"/>
                          <a:cs typeface="Arial"/>
                        </a:rPr>
                        <a:t> Cords All Over The </a:t>
                      </a:r>
                      <a:r>
                        <a:rPr lang="en-US" altLang="zh-CN" sz="800" kern="100" dirty="0" err="1" smtClean="0">
                          <a:latin typeface="Arial"/>
                          <a:ea typeface="微软雅黑" pitchFamily="34" charset="-122"/>
                          <a:cs typeface="Arial"/>
                        </a:rPr>
                        <a:t>World,Class</a:t>
                      </a:r>
                      <a:r>
                        <a:rPr lang="en-US" altLang="zh-CN" sz="800" kern="100" dirty="0" smtClean="0">
                          <a:latin typeface="Arial"/>
                          <a:ea typeface="微软雅黑" pitchFamily="34" charset="-122"/>
                          <a:cs typeface="Arial"/>
                        </a:rPr>
                        <a:t> I Equipment With Connector C19,External Cable Set. One cable is delivered for each power module. By default, the 3 m cable is delivered.</a:t>
                      </a:r>
                      <a:endParaRPr lang="zh-CN" sz="8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414" name="Rectangle 2"/>
          <p:cNvSpPr>
            <a:spLocks noChangeArrowheads="1"/>
          </p:cNvSpPr>
          <p:nvPr/>
        </p:nvSpPr>
        <p:spPr bwMode="auto">
          <a:xfrm>
            <a:off x="590550" y="2319338"/>
            <a:ext cx="8085138" cy="631825"/>
          </a:xfrm>
          <a:prstGeom prst="rect">
            <a:avLst/>
          </a:prstGeom>
          <a:noFill/>
          <a:ln w="9525">
            <a:noFill/>
            <a:miter lim="800000"/>
            <a:headEnd/>
            <a:tailEnd/>
          </a:ln>
        </p:spPr>
        <p:txBody>
          <a:bodyPr anchor="ctr">
            <a:spAutoFit/>
          </a:bodyPr>
          <a:lstStyle/>
          <a:p>
            <a:r>
              <a:rPr lang="en-US" altLang="zh-CN" sz="700" dirty="0">
                <a:latin typeface="Arial" pitchFamily="34" charset="0"/>
                <a:ea typeface="微软雅黑" pitchFamily="34" charset="-122"/>
                <a:cs typeface="Arial" pitchFamily="34" charset="0"/>
              </a:rPr>
              <a:t>Note:</a:t>
            </a:r>
          </a:p>
          <a:p>
            <a:pPr>
              <a:buFont typeface="Wingdings" pitchFamily="2" charset="2"/>
              <a:buChar char="l"/>
            </a:pPr>
            <a:r>
              <a:rPr lang="en-US" altLang="zh-CN" sz="700" dirty="0">
                <a:latin typeface="Arial" pitchFamily="34" charset="0"/>
                <a:ea typeface="微软雅黑" pitchFamily="34" charset="-122"/>
                <a:cs typeface="Arial" pitchFamily="34" charset="0"/>
              </a:rPr>
              <a:t>The price of cables is included in the quotation of DC power module. By default, </a:t>
            </a:r>
            <a:r>
              <a:rPr lang="en-US" altLang="zh-CN" sz="700" dirty="0" err="1">
                <a:latin typeface="Arial" pitchFamily="34" charset="0"/>
                <a:ea typeface="微软雅黑" pitchFamily="34" charset="-122"/>
                <a:cs typeface="Arial" pitchFamily="34" charset="0"/>
              </a:rPr>
              <a:t>Huawei</a:t>
            </a:r>
            <a:r>
              <a:rPr lang="en-US" altLang="zh-CN" sz="700" dirty="0">
                <a:latin typeface="Arial" pitchFamily="34" charset="0"/>
                <a:ea typeface="微软雅黑" pitchFamily="34" charset="-122"/>
                <a:cs typeface="Arial" pitchFamily="34" charset="0"/>
              </a:rPr>
              <a:t> provides blue (-48 V) and black (GND) cables. If the customer needs other cables, the requirement should be added to the contract, and the cables may be purchased locally or from </a:t>
            </a:r>
            <a:r>
              <a:rPr lang="en-US" altLang="zh-CN" sz="700" dirty="0" err="1">
                <a:latin typeface="Arial" pitchFamily="34" charset="0"/>
                <a:ea typeface="微软雅黑" pitchFamily="34" charset="-122"/>
                <a:cs typeface="Arial" pitchFamily="34" charset="0"/>
              </a:rPr>
              <a:t>Huawei</a:t>
            </a:r>
            <a:r>
              <a:rPr lang="en-US" altLang="zh-CN" sz="700" dirty="0">
                <a:latin typeface="Arial" pitchFamily="34" charset="0"/>
                <a:ea typeface="微软雅黑" pitchFamily="34" charset="-122"/>
                <a:cs typeface="Arial" pitchFamily="34" charset="0"/>
              </a:rPr>
              <a:t> headquarters.</a:t>
            </a:r>
          </a:p>
          <a:p>
            <a:pPr>
              <a:buFont typeface="Wingdings" pitchFamily="2" charset="2"/>
              <a:buChar char="l"/>
            </a:pPr>
            <a:r>
              <a:rPr lang="en-US" altLang="zh-CN" sz="700" dirty="0">
                <a:latin typeface="Arial" pitchFamily="34" charset="0"/>
                <a:ea typeface="微软雅黑" pitchFamily="34" charset="-122"/>
                <a:cs typeface="Arial" pitchFamily="34" charset="0"/>
              </a:rPr>
              <a:t>If the customer has not chosen cabinet and power distribution box, </a:t>
            </a:r>
            <a:r>
              <a:rPr lang="en-US" altLang="zh-CN" sz="700" dirty="0" err="1">
                <a:latin typeface="Arial" pitchFamily="34" charset="0"/>
                <a:ea typeface="微软雅黑" pitchFamily="34" charset="-122"/>
                <a:cs typeface="Arial" pitchFamily="34" charset="0"/>
              </a:rPr>
              <a:t>Huawei</a:t>
            </a:r>
            <a:r>
              <a:rPr lang="en-US" altLang="zh-CN" sz="700" dirty="0">
                <a:latin typeface="Arial" pitchFamily="34" charset="0"/>
                <a:ea typeface="微软雅黑" pitchFamily="34" charset="-122"/>
                <a:cs typeface="Arial" pitchFamily="34" charset="0"/>
              </a:rPr>
              <a:t> delivers a 3 m AC power cable for the AC power module. The power cable model is selected by </a:t>
            </a:r>
            <a:r>
              <a:rPr lang="en-US" altLang="zh-CN" sz="700" dirty="0" err="1">
                <a:latin typeface="Arial" pitchFamily="34" charset="0"/>
                <a:ea typeface="微软雅黑" pitchFamily="34" charset="-122"/>
                <a:cs typeface="Arial" pitchFamily="34" charset="0"/>
              </a:rPr>
              <a:t>Huawei</a:t>
            </a:r>
            <a:r>
              <a:rPr lang="en-US" altLang="zh-CN" sz="700" dirty="0">
                <a:latin typeface="Arial" pitchFamily="34" charset="0"/>
                <a:ea typeface="微软雅黑" pitchFamily="34" charset="-122"/>
                <a:cs typeface="Arial" pitchFamily="34" charset="0"/>
              </a:rPr>
              <a:t> according to standards in the corresponding country.</a:t>
            </a:r>
            <a:endParaRPr lang="zh-CN" altLang="en-US" sz="1000" dirty="0">
              <a:latin typeface="Arial" pitchFamily="34" charset="0"/>
              <a:ea typeface="微软雅黑" pitchFamily="34" charset="-122"/>
              <a:cs typeface="Arial" pitchFamily="34" charset="0"/>
            </a:endParaRPr>
          </a:p>
        </p:txBody>
      </p:sp>
      <p:graphicFrame>
        <p:nvGraphicFramePr>
          <p:cNvPr id="9" name="表格 8"/>
          <p:cNvGraphicFramePr>
            <a:graphicFrameLocks noGrp="1"/>
          </p:cNvGraphicFramePr>
          <p:nvPr/>
        </p:nvGraphicFramePr>
        <p:xfrm>
          <a:off x="628650" y="2949575"/>
          <a:ext cx="7972425" cy="2078824"/>
        </p:xfrm>
        <a:graphic>
          <a:graphicData uri="http://schemas.openxmlformats.org/drawingml/2006/table">
            <a:tbl>
              <a:tblPr/>
              <a:tblGrid>
                <a:gridCol w="1312796"/>
                <a:gridCol w="1307398"/>
                <a:gridCol w="1307398"/>
                <a:gridCol w="4044833"/>
              </a:tblGrid>
              <a:tr h="167861">
                <a:tc gridSpan="4">
                  <a:txBody>
                    <a:bodyPr/>
                    <a:lstStyle/>
                    <a:p>
                      <a:pPr algn="ctr">
                        <a:spcAft>
                          <a:spcPts val="0"/>
                        </a:spcAft>
                      </a:pPr>
                      <a:r>
                        <a:rPr lang="en-US" altLang="zh-CN" sz="800" b="1" kern="100" dirty="0" smtClean="0">
                          <a:latin typeface="Arial"/>
                          <a:ea typeface="微软雅黑" pitchFamily="34" charset="-122"/>
                          <a:cs typeface="Arial"/>
                        </a:rPr>
                        <a:t>Power distribution box</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861">
                <a:tc>
                  <a:txBody>
                    <a:bodyPr/>
                    <a:lstStyle/>
                    <a:p>
                      <a:pPr>
                        <a:lnSpc>
                          <a:spcPts val="1200"/>
                        </a:lnSpc>
                        <a:spcBef>
                          <a:spcPts val="400"/>
                        </a:spcBef>
                        <a:spcAft>
                          <a:spcPts val="400"/>
                        </a:spcAft>
                      </a:pPr>
                      <a:r>
                        <a:rPr lang="en-US" altLang="zh-CN" sz="800" b="1" kern="100" dirty="0" smtClean="0">
                          <a:solidFill>
                            <a:schemeClr val="tx1"/>
                          </a:solidFill>
                          <a:latin typeface="Arial"/>
                          <a:ea typeface="微软雅黑" pitchFamily="34" charset="-122"/>
                          <a:cs typeface="Arial"/>
                        </a:rPr>
                        <a:t>Cabinet model</a:t>
                      </a:r>
                      <a:endParaRPr lang="zh-CN" altLang="zh-CN" sz="800" b="1" kern="100" dirty="0" smtClean="0">
                        <a:solidFill>
                          <a:schemeClr val="tx1"/>
                        </a:solidFill>
                        <a:latin typeface="Arial"/>
                        <a:ea typeface="微软雅黑" pitchFamily="34" charset="-122"/>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ts val="1200"/>
                        </a:lnSpc>
                        <a:spcBef>
                          <a:spcPts val="400"/>
                        </a:spcBef>
                        <a:spcAft>
                          <a:spcPts val="400"/>
                        </a:spcAft>
                      </a:pPr>
                      <a:r>
                        <a:rPr lang="en-US" altLang="zh-CN" sz="800" b="1" kern="100" dirty="0" smtClean="0">
                          <a:solidFill>
                            <a:schemeClr val="tx1"/>
                          </a:solidFill>
                          <a:latin typeface="Arial"/>
                          <a:ea typeface="微软雅黑" pitchFamily="34" charset="-122"/>
                          <a:cs typeface="Arial"/>
                        </a:rPr>
                        <a:t>Power distribution box specifications</a:t>
                      </a:r>
                      <a:endParaRPr lang="zh-CN" altLang="zh-CN" sz="800" b="1" kern="100" dirty="0" smtClean="0">
                        <a:solidFill>
                          <a:schemeClr val="tx1"/>
                        </a:solidFill>
                        <a:latin typeface="Arial"/>
                        <a:ea typeface="微软雅黑" pitchFamily="34" charset="-122"/>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ts val="1200"/>
                        </a:lnSpc>
                        <a:spcBef>
                          <a:spcPts val="400"/>
                        </a:spcBef>
                        <a:spcAft>
                          <a:spcPts val="400"/>
                        </a:spcAft>
                      </a:pPr>
                      <a:r>
                        <a:rPr lang="en-US" altLang="zh-CN" sz="800" b="1" kern="100" dirty="0" smtClean="0">
                          <a:solidFill>
                            <a:schemeClr val="tx1"/>
                          </a:solidFill>
                          <a:latin typeface="Arial"/>
                          <a:ea typeface="微软雅黑" pitchFamily="34" charset="-122"/>
                          <a:cs typeface="Arial"/>
                        </a:rPr>
                        <a:t>Matching power modules</a:t>
                      </a:r>
                      <a:endParaRPr lang="zh-CN" altLang="zh-CN" sz="800" b="1" kern="100" dirty="0" smtClean="0">
                        <a:solidFill>
                          <a:schemeClr val="tx1"/>
                        </a:solidFill>
                        <a:latin typeface="Arial"/>
                        <a:ea typeface="微软雅黑" pitchFamily="34" charset="-122"/>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ts val="1200"/>
                        </a:lnSpc>
                        <a:spcBef>
                          <a:spcPts val="400"/>
                        </a:spcBef>
                        <a:spcAft>
                          <a:spcPts val="400"/>
                        </a:spcAft>
                      </a:pPr>
                      <a:r>
                        <a:rPr lang="en-US" altLang="zh-CN" sz="800" b="1" kern="100" dirty="0" smtClean="0">
                          <a:solidFill>
                            <a:schemeClr val="tx1"/>
                          </a:solidFill>
                          <a:latin typeface="Arial"/>
                          <a:ea typeface="微软雅黑" pitchFamily="34" charset="-122"/>
                          <a:cs typeface="Arial"/>
                        </a:rPr>
                        <a:t>External power cable</a:t>
                      </a:r>
                      <a:endParaRPr lang="zh-CN" altLang="zh-CN" sz="800" b="1" kern="100" dirty="0" smtClean="0">
                        <a:solidFill>
                          <a:schemeClr val="tx1"/>
                        </a:solidFill>
                        <a:latin typeface="Arial"/>
                        <a:ea typeface="微软雅黑" pitchFamily="34" charset="-122"/>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08883">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sz="800" kern="100" dirty="0">
                          <a:latin typeface="Arial"/>
                          <a:ea typeface="微软雅黑" pitchFamily="34" charset="-122"/>
                          <a:cs typeface="Times New Roman"/>
                        </a:rPr>
                        <a:t>N68- </a:t>
                      </a:r>
                      <a:r>
                        <a:rPr lang="en-US" altLang="zh-CN" sz="800" kern="100" dirty="0" smtClean="0">
                          <a:latin typeface="Arial"/>
                          <a:ea typeface="微软雅黑" pitchFamily="34" charset="-122"/>
                          <a:cs typeface="Arial"/>
                        </a:rPr>
                        <a:t>AC Assembly Rack (</a:t>
                      </a:r>
                      <a:r>
                        <a:rPr lang="en-US" sz="800" kern="100" dirty="0" smtClean="0">
                          <a:latin typeface="Arial"/>
                          <a:ea typeface="微软雅黑" pitchFamily="34" charset="-122"/>
                          <a:cs typeface="Times New Roman"/>
                        </a:rPr>
                        <a:t>02113563</a:t>
                      </a:r>
                      <a:r>
                        <a:rPr lang="en-US" sz="800" kern="100" dirty="0">
                          <a:latin typeface="Arial"/>
                          <a:ea typeface="微软雅黑" pitchFamily="34" charset="-122"/>
                          <a:cs typeface="Arial"/>
                        </a:rPr>
                        <a:t>)</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400"/>
                        </a:spcBef>
                        <a:spcAft>
                          <a:spcPts val="400"/>
                        </a:spcAft>
                      </a:pPr>
                      <a:r>
                        <a:rPr lang="en-US" altLang="zh-CN" sz="800" kern="100" dirty="0" smtClean="0">
                          <a:solidFill>
                            <a:schemeClr val="tx1"/>
                          </a:solidFill>
                          <a:latin typeface="Arial"/>
                          <a:ea typeface="微软雅黑" pitchFamily="34" charset="-122"/>
                          <a:cs typeface="Times New Roman"/>
                        </a:rPr>
                        <a:t>Input/output: 2 inputs, 4 outputs</a:t>
                      </a:r>
                    </a:p>
                    <a:p>
                      <a:pPr>
                        <a:lnSpc>
                          <a:spcPct val="100000"/>
                        </a:lnSpc>
                        <a:spcBef>
                          <a:spcPts val="400"/>
                        </a:spcBef>
                        <a:spcAft>
                          <a:spcPts val="400"/>
                        </a:spcAft>
                      </a:pPr>
                      <a:r>
                        <a:rPr lang="en-US" altLang="zh-CN" sz="800" kern="100" dirty="0" smtClean="0">
                          <a:solidFill>
                            <a:schemeClr val="tx1"/>
                          </a:solidFill>
                          <a:latin typeface="Arial"/>
                          <a:ea typeface="微软雅黑" pitchFamily="34" charset="-122"/>
                          <a:cs typeface="Times New Roman"/>
                        </a:rPr>
                        <a:t>Air breaker: 16 A x 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smtClean="0">
                          <a:latin typeface="Arial"/>
                          <a:ea typeface="微软雅黑" pitchFamily="34" charset="-122"/>
                          <a:cs typeface="Times New Roman"/>
                        </a:rPr>
                        <a:t>4PCS (2200W AC)</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Select the AC power cable with black PVC color (three core colors: blue, brown, and yellow/green) according to the distance between cabinet and PDF:</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1. Within 13 meters: 6 mm AC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2. Within 35 meters: 16 mm AC power cables</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325">
                <a:tc>
                  <a:txBody>
                    <a:bodyPr/>
                    <a:lstStyle/>
                    <a:p>
                      <a:pPr algn="just">
                        <a:spcAft>
                          <a:spcPts val="0"/>
                        </a:spcAft>
                      </a:pPr>
                      <a:r>
                        <a:rPr lang="en-US" sz="800" kern="100" dirty="0">
                          <a:latin typeface="Arial"/>
                          <a:ea typeface="微软雅黑" pitchFamily="34" charset="-122"/>
                          <a:cs typeface="Times New Roman"/>
                        </a:rPr>
                        <a:t>N68- </a:t>
                      </a:r>
                      <a:r>
                        <a:rPr lang="en-US" sz="800" kern="100" dirty="0" smtClean="0">
                          <a:latin typeface="Arial"/>
                          <a:ea typeface="微软雅黑" pitchFamily="34" charset="-122"/>
                          <a:cs typeface="Arial"/>
                        </a:rPr>
                        <a:t>D</a:t>
                      </a:r>
                      <a:r>
                        <a:rPr lang="en-US" altLang="zh-CN" sz="800" kern="100" dirty="0" smtClean="0">
                          <a:latin typeface="Arial"/>
                          <a:ea typeface="微软雅黑" pitchFamily="34" charset="-122"/>
                          <a:cs typeface="Arial"/>
                        </a:rPr>
                        <a:t>C Assembly Rack </a:t>
                      </a:r>
                      <a:endParaRPr lang="zh-CN" sz="800" kern="100" dirty="0">
                        <a:latin typeface="Arial"/>
                        <a:ea typeface="微软雅黑" pitchFamily="34" charset="-122"/>
                        <a:cs typeface="Times New Roman"/>
                      </a:endParaRPr>
                    </a:p>
                    <a:p>
                      <a:pPr algn="just">
                        <a:spcAft>
                          <a:spcPts val="0"/>
                        </a:spcAft>
                      </a:pPr>
                      <a:r>
                        <a:rPr lang="en-US" sz="800" kern="100" dirty="0">
                          <a:latin typeface="Arial"/>
                          <a:ea typeface="微软雅黑" pitchFamily="34" charset="-122"/>
                          <a:cs typeface="Arial"/>
                        </a:rPr>
                        <a:t>(</a:t>
                      </a:r>
                      <a:r>
                        <a:rPr lang="en-US" sz="800" kern="100" dirty="0" smtClean="0">
                          <a:latin typeface="Arial"/>
                          <a:ea typeface="微软雅黑" pitchFamily="34" charset="-122"/>
                          <a:cs typeface="Times New Roman"/>
                        </a:rPr>
                        <a:t>02113562</a:t>
                      </a:r>
                      <a:r>
                        <a:rPr lang="en-US" sz="800" kern="100" dirty="0">
                          <a:latin typeface="Arial"/>
                          <a:ea typeface="微软雅黑" pitchFamily="34" charset="-122"/>
                          <a:cs typeface="Arial"/>
                        </a:rPr>
                        <a:t>)</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zh-CN" sz="800" kern="100" dirty="0" smtClean="0">
                          <a:latin typeface="Arial"/>
                          <a:ea typeface="微软雅黑" pitchFamily="34" charset="-122"/>
                          <a:cs typeface="Times New Roman"/>
                        </a:rPr>
                        <a:t>Input and output: 8 inputs, 8 outputs (4 inputs, 8 outputs implemented by using copper bar)</a:t>
                      </a:r>
                    </a:p>
                    <a:p>
                      <a:pPr algn="just">
                        <a:spcAft>
                          <a:spcPts val="0"/>
                        </a:spcAft>
                      </a:pPr>
                      <a:r>
                        <a:rPr lang="en-US" altLang="zh-CN" sz="800" kern="100" dirty="0" smtClean="0">
                          <a:latin typeface="Arial"/>
                          <a:ea typeface="微软雅黑" pitchFamily="34" charset="-122"/>
                          <a:cs typeface="Times New Roman"/>
                        </a:rPr>
                        <a:t>Air breaker: 63 A x 8</a:t>
                      </a: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800" kern="100" dirty="0" smtClean="0">
                          <a:latin typeface="Arial"/>
                          <a:ea typeface="微软雅黑" pitchFamily="34" charset="-122"/>
                          <a:cs typeface="Times New Roman"/>
                        </a:rPr>
                        <a:t>8PCS (2200W DC</a:t>
                      </a:r>
                      <a:r>
                        <a:rPr lang="en-US" sz="800" kern="100" dirty="0">
                          <a:latin typeface="Arial"/>
                          <a:ea typeface="微软雅黑" pitchFamily="34" charset="-122"/>
                          <a:cs typeface="Arial"/>
                        </a:rPr>
                        <a:t>)</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The maximum input power of the power distribution box is 63 A in the case of 8 inputs and 8 outputs. The cables are selected based on the distance between the chassis and PDF:</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1. Within 18 meters: 16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2. Within 29 meters: 25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3. Within 41 meters: 35 mm blue and black power cables</a:t>
                      </a:r>
                    </a:p>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cs typeface="Times New Roman"/>
                        </a:rPr>
                        <a:t>Note: If the air breaker current must reach 126 A in the case of 4 inputs and 8 outputs, only 35 mm blue and black power cable can be used and the powering distance is within 20 meters.</a:t>
                      </a:r>
                      <a:endParaRPr lang="zh-CN" sz="800" kern="100" dirty="0">
                        <a:latin typeface="Arial"/>
                        <a:ea typeface="微软雅黑" pitchFamily="34" charset="-122"/>
                        <a:cs typeface="Times New Roman"/>
                      </a:endParaRPr>
                    </a:p>
                  </a:txBody>
                  <a:tcPr marL="63610" marR="63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9439" name="标题 1"/>
          <p:cNvSpPr>
            <a:spLocks noGrp="1"/>
          </p:cNvSpPr>
          <p:nvPr>
            <p:ph type="title"/>
          </p:nvPr>
        </p:nvSpPr>
        <p:spPr bwMode="auto">
          <a:xfrm>
            <a:off x="609600" y="206375"/>
            <a:ext cx="7543800" cy="4889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Cable Configuration</a:t>
            </a:r>
            <a:endParaRPr lang="zh-CN" altLang="en-US" dirty="0" smtClean="0">
              <a:latin typeface="Arial" pitchFamily="34" charset="0"/>
            </a:endParaRPr>
          </a:p>
        </p:txBody>
      </p:sp>
      <p:grpSp>
        <p:nvGrpSpPr>
          <p:cNvPr id="59440" name="组合 18"/>
          <p:cNvGrpSpPr>
            <a:grpSpLocks/>
          </p:cNvGrpSpPr>
          <p:nvPr/>
        </p:nvGrpSpPr>
        <p:grpSpPr bwMode="auto">
          <a:xfrm>
            <a:off x="3314700" y="0"/>
            <a:ext cx="5511800" cy="266700"/>
            <a:chOff x="3314602" y="0"/>
            <a:chExt cx="5512502" cy="266700"/>
          </a:xfrm>
        </p:grpSpPr>
        <p:sp>
          <p:nvSpPr>
            <p:cNvPr id="20" name="剪去单角的矩形 19"/>
            <p:cNvSpPr/>
            <p:nvPr/>
          </p:nvSpPr>
          <p:spPr bwMode="auto">
            <a:xfrm>
              <a:off x="7258454"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Installation auxiliaries</a:t>
              </a:r>
            </a:p>
          </p:txBody>
        </p:sp>
        <p:sp>
          <p:nvSpPr>
            <p:cNvPr id="21" name="剪去单角的矩形 20"/>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649159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6" name="剪去单角的矩形 25"/>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1177925" y="1030288"/>
            <a:ext cx="7070725" cy="754062"/>
          </a:xfrm>
          <a:prstGeom prst="roundRect">
            <a:avLst>
              <a:gd name="adj" fmla="val 50000"/>
            </a:avLst>
          </a:prstGeom>
          <a:noFill/>
          <a:ln w="38100" algn="ctr">
            <a:solidFill>
              <a:srgbClr val="990000"/>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2" name="Group 4"/>
          <p:cNvGrpSpPr>
            <a:grpSpLocks/>
          </p:cNvGrpSpPr>
          <p:nvPr/>
        </p:nvGrpSpPr>
        <p:grpSpPr bwMode="auto">
          <a:xfrm>
            <a:off x="922927" y="982367"/>
            <a:ext cx="1011343" cy="797357"/>
            <a:chOff x="720" y="935"/>
            <a:chExt cx="959" cy="793"/>
          </a:xfrm>
          <a:effectLst>
            <a:outerShdw blurRad="76200" dir="13500000" sy="23000" kx="1200000" algn="br" rotWithShape="0">
              <a:prstClr val="black">
                <a:alpha val="20000"/>
              </a:prstClr>
            </a:outerShdw>
          </a:effectLst>
        </p:grpSpPr>
        <p:sp>
          <p:nvSpPr>
            <p:cNvPr id="9" name="Oval 6"/>
            <p:cNvSpPr>
              <a:spLocks noChangeArrowheads="1"/>
            </p:cNvSpPr>
            <p:nvPr/>
          </p:nvSpPr>
          <p:spPr bwMode="gray">
            <a:xfrm rot="1758052">
              <a:off x="720" y="960"/>
              <a:ext cx="959" cy="768"/>
            </a:xfrm>
            <a:prstGeom prst="ellipse">
              <a:avLst/>
            </a:prstGeom>
            <a:solidFill>
              <a:srgbClr val="C00000"/>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solidFill>
                  <a:srgbClr val="B2B2B2"/>
                </a:solidFill>
                <a:latin typeface="Arial" charset="0"/>
              </a:endParaRPr>
            </a:p>
          </p:txBody>
        </p:sp>
        <p:sp>
          <p:nvSpPr>
            <p:cNvPr id="10"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defRPr/>
              </a:pPr>
              <a:endParaRPr lang="zh-CN" altLang="en-US">
                <a:solidFill>
                  <a:srgbClr val="B2B2B2"/>
                </a:solidFill>
                <a:latin typeface="Arial" charset="0"/>
              </a:endParaRPr>
            </a:p>
          </p:txBody>
        </p:sp>
      </p:grpSp>
      <p:sp>
        <p:nvSpPr>
          <p:cNvPr id="7" name="Text Box 8"/>
          <p:cNvSpPr txBox="1">
            <a:spLocks noChangeArrowheads="1"/>
          </p:cNvSpPr>
          <p:nvPr/>
        </p:nvSpPr>
        <p:spPr bwMode="gray">
          <a:xfrm>
            <a:off x="1916113" y="1114425"/>
            <a:ext cx="6208712"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C00000"/>
                </a:solidFill>
                <a:latin typeface="Arial"/>
                <a:ea typeface="微软雅黑" pitchFamily="34" charset="-122"/>
                <a:cs typeface="Arial" pitchFamily="34" charset="0"/>
              </a:rPr>
              <a:t>Campus Switch SX7</a:t>
            </a:r>
            <a:r>
              <a:rPr lang="zh-CN" altLang="en-US" sz="2000" b="1" kern="0" dirty="0">
                <a:solidFill>
                  <a:srgbClr val="C00000"/>
                </a:solidFill>
                <a:latin typeface="Arial"/>
                <a:ea typeface="微软雅黑" pitchFamily="34" charset="-122"/>
                <a:cs typeface="Arial" pitchFamily="34" charset="0"/>
              </a:rPr>
              <a:t> </a:t>
            </a:r>
            <a:r>
              <a:rPr lang="en-US" altLang="zh-CN" sz="2000" b="1" kern="0" dirty="0">
                <a:solidFill>
                  <a:srgbClr val="C00000"/>
                </a:solidFill>
                <a:latin typeface="Arial"/>
                <a:ea typeface="微软雅黑" pitchFamily="34" charset="-122"/>
                <a:cs typeface="Arial" pitchFamily="34" charset="0"/>
              </a:rPr>
              <a:t>Series Family</a:t>
            </a:r>
          </a:p>
        </p:txBody>
      </p:sp>
      <p:sp>
        <p:nvSpPr>
          <p:cNvPr id="34821" name="Text Box 9"/>
          <p:cNvSpPr txBox="1">
            <a:spLocks noChangeArrowheads="1"/>
          </p:cNvSpPr>
          <p:nvPr/>
        </p:nvSpPr>
        <p:spPr bwMode="gray">
          <a:xfrm>
            <a:off x="1171575" y="1114425"/>
            <a:ext cx="674688" cy="584200"/>
          </a:xfrm>
          <a:prstGeom prst="rect">
            <a:avLst/>
          </a:prstGeom>
          <a:noFill/>
          <a:ln w="9525" algn="ctr">
            <a:noFill/>
            <a:miter lim="800000"/>
            <a:headEnd/>
            <a:tailEnd/>
          </a:ln>
        </p:spPr>
        <p:txBody>
          <a:bodyPr>
            <a:spAutoFit/>
          </a:bodyPr>
          <a:lstStyle/>
          <a:p>
            <a:pPr algn="ctr" eaLnBrk="0" hangingPunct="0"/>
            <a:r>
              <a:rPr lang="en-US" altLang="zh-CN" sz="3200" b="1" dirty="0">
                <a:solidFill>
                  <a:srgbClr val="FFFFFF"/>
                </a:solidFill>
                <a:latin typeface="Arial" pitchFamily="34" charset="0"/>
              </a:rPr>
              <a:t>1.</a:t>
            </a:r>
          </a:p>
        </p:txBody>
      </p:sp>
      <p:sp>
        <p:nvSpPr>
          <p:cNvPr id="12" name="AutoShape 11"/>
          <p:cNvSpPr>
            <a:spLocks noChangeArrowheads="1"/>
          </p:cNvSpPr>
          <p:nvPr/>
        </p:nvSpPr>
        <p:spPr bwMode="gray">
          <a:xfrm>
            <a:off x="1162050" y="2009775"/>
            <a:ext cx="7105650" cy="709613"/>
          </a:xfrm>
          <a:prstGeom prst="roundRect">
            <a:avLst>
              <a:gd name="adj" fmla="val 50000"/>
            </a:avLst>
          </a:prstGeom>
          <a:noFill/>
          <a:ln w="38100" algn="ctr">
            <a:solidFill>
              <a:srgbClr val="FFFFFF">
                <a:lumMod val="65000"/>
              </a:srgb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3" name="Group 4"/>
          <p:cNvGrpSpPr>
            <a:grpSpLocks/>
          </p:cNvGrpSpPr>
          <p:nvPr/>
        </p:nvGrpSpPr>
        <p:grpSpPr bwMode="auto">
          <a:xfrm>
            <a:off x="939273" y="1943907"/>
            <a:ext cx="978651" cy="771582"/>
            <a:chOff x="720" y="935"/>
            <a:chExt cx="959" cy="793"/>
          </a:xfrm>
          <a:effectLst>
            <a:outerShdw blurRad="76200" dir="13500000" sy="23000" kx="1200000" algn="br" rotWithShape="0">
              <a:prstClr val="black">
                <a:alpha val="20000"/>
              </a:prstClr>
            </a:outerShdw>
          </a:effectLst>
        </p:grpSpPr>
        <p:sp>
          <p:nvSpPr>
            <p:cNvPr id="16"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17"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34824" name="Text Box 9"/>
          <p:cNvSpPr txBox="1">
            <a:spLocks noChangeArrowheads="1"/>
          </p:cNvSpPr>
          <p:nvPr/>
        </p:nvSpPr>
        <p:spPr bwMode="gray">
          <a:xfrm>
            <a:off x="1306513" y="2089150"/>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2.</a:t>
            </a:r>
          </a:p>
        </p:txBody>
      </p:sp>
      <p:sp>
        <p:nvSpPr>
          <p:cNvPr id="15" name="Text Box 8"/>
          <p:cNvSpPr txBox="1">
            <a:spLocks noChangeArrowheads="1"/>
          </p:cNvSpPr>
          <p:nvPr/>
        </p:nvSpPr>
        <p:spPr bwMode="gray">
          <a:xfrm>
            <a:off x="1900238" y="2089150"/>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Chassis Switch Configuration Guide</a:t>
            </a:r>
          </a:p>
        </p:txBody>
      </p:sp>
      <p:sp>
        <p:nvSpPr>
          <p:cNvPr id="19" name="AutoShape 11"/>
          <p:cNvSpPr>
            <a:spLocks noChangeArrowheads="1"/>
          </p:cNvSpPr>
          <p:nvPr/>
        </p:nvSpPr>
        <p:spPr bwMode="gray">
          <a:xfrm>
            <a:off x="1162050" y="2946400"/>
            <a:ext cx="7105650" cy="709613"/>
          </a:xfrm>
          <a:prstGeom prst="roundRect">
            <a:avLst>
              <a:gd name="adj" fmla="val 50000"/>
            </a:avLst>
          </a:prstGeom>
          <a:noFill/>
          <a:ln w="38100" algn="ctr">
            <a:solidFill>
              <a:srgbClr val="FFFFFF">
                <a:lumMod val="65000"/>
              </a:srgb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4" name="Group 4"/>
          <p:cNvGrpSpPr>
            <a:grpSpLocks/>
          </p:cNvGrpSpPr>
          <p:nvPr/>
        </p:nvGrpSpPr>
        <p:grpSpPr bwMode="auto">
          <a:xfrm>
            <a:off x="939273" y="2880012"/>
            <a:ext cx="978651" cy="771582"/>
            <a:chOff x="720" y="935"/>
            <a:chExt cx="959" cy="793"/>
          </a:xfrm>
          <a:effectLst>
            <a:outerShdw blurRad="76200" dir="13500000" sy="23000" kx="1200000" algn="br" rotWithShape="0">
              <a:prstClr val="black">
                <a:alpha val="20000"/>
              </a:prstClr>
            </a:outerShdw>
          </a:effectLst>
        </p:grpSpPr>
        <p:sp>
          <p:nvSpPr>
            <p:cNvPr id="23"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24"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34828" name="Text Box 9"/>
          <p:cNvSpPr txBox="1">
            <a:spLocks noChangeArrowheads="1"/>
          </p:cNvSpPr>
          <p:nvPr/>
        </p:nvSpPr>
        <p:spPr bwMode="gray">
          <a:xfrm>
            <a:off x="1306513" y="3025775"/>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3.</a:t>
            </a:r>
          </a:p>
        </p:txBody>
      </p:sp>
      <p:sp>
        <p:nvSpPr>
          <p:cNvPr id="22" name="Text Box 8"/>
          <p:cNvSpPr txBox="1">
            <a:spLocks noChangeArrowheads="1"/>
          </p:cNvSpPr>
          <p:nvPr/>
        </p:nvSpPr>
        <p:spPr bwMode="gray">
          <a:xfrm>
            <a:off x="1900238" y="3025775"/>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Box Switch Configuration Guide</a:t>
            </a:r>
          </a:p>
        </p:txBody>
      </p:sp>
      <p:sp>
        <p:nvSpPr>
          <p:cNvPr id="34830"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Contents</a:t>
            </a:r>
          </a:p>
        </p:txBody>
      </p:sp>
    </p:spTree>
  </p:cSld>
  <p:clrMapOvr>
    <a:masterClrMapping/>
  </p:clrMapOvr>
  <p:transition advClick="0" advTm="8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60419"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Cluster cable</a:t>
            </a:r>
          </a:p>
          <a:p>
            <a:r>
              <a:rPr lang="en-US" altLang="zh-CN" dirty="0" smtClean="0">
                <a:latin typeface="Arial" pitchFamily="34" charset="0"/>
              </a:rPr>
              <a:t>Installation auxiliaries</a:t>
            </a:r>
          </a:p>
          <a:p>
            <a:r>
              <a:rPr lang="en-US" altLang="zh-CN" dirty="0" smtClean="0">
                <a:solidFill>
                  <a:srgbClr val="0000FF"/>
                </a:solidFill>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60423"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60424"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60425"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60426"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60427"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60428"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Cabinet: N66E</a:t>
            </a:r>
            <a:endParaRPr lang="zh-CN" altLang="en-US" dirty="0" smtClean="0">
              <a:latin typeface="Arial" pitchFamily="34" charset="0"/>
            </a:endParaRPr>
          </a:p>
        </p:txBody>
      </p:sp>
      <p:pic>
        <p:nvPicPr>
          <p:cNvPr id="61443" name="图片 5"/>
          <p:cNvPicPr>
            <a:picLocks noChangeAspect="1" noChangeArrowheads="1"/>
          </p:cNvPicPr>
          <p:nvPr/>
        </p:nvPicPr>
        <p:blipFill>
          <a:blip r:embed="rId3" cstate="print"/>
          <a:srcRect/>
          <a:stretch>
            <a:fillRect/>
          </a:stretch>
        </p:blipFill>
        <p:spPr bwMode="auto">
          <a:xfrm>
            <a:off x="8332788" y="268288"/>
            <a:ext cx="504825" cy="1235075"/>
          </a:xfrm>
          <a:prstGeom prst="rect">
            <a:avLst/>
          </a:prstGeom>
          <a:noFill/>
          <a:ln w="9525">
            <a:noFill/>
            <a:miter lim="800000"/>
            <a:headEnd/>
            <a:tailEnd/>
          </a:ln>
        </p:spPr>
      </p:pic>
      <p:sp>
        <p:nvSpPr>
          <p:cNvPr id="6144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6144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6144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61447"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grpSp>
        <p:nvGrpSpPr>
          <p:cNvPr id="61448" name="组合 26"/>
          <p:cNvGrpSpPr>
            <a:grpSpLocks/>
          </p:cNvGrpSpPr>
          <p:nvPr/>
        </p:nvGrpSpPr>
        <p:grpSpPr bwMode="auto">
          <a:xfrm>
            <a:off x="5962650" y="1503363"/>
            <a:ext cx="3144838" cy="3143250"/>
            <a:chOff x="4940865" y="710315"/>
            <a:chExt cx="4012182" cy="3982265"/>
          </a:xfrm>
        </p:grpSpPr>
        <p:sp>
          <p:nvSpPr>
            <p:cNvPr id="28"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9" name="AutoShape 44"/>
            <p:cNvSpPr>
              <a:spLocks noChangeArrowheads="1"/>
            </p:cNvSpPr>
            <p:nvPr/>
          </p:nvSpPr>
          <p:spPr bwMode="auto">
            <a:xfrm>
              <a:off x="5054326" y="710430"/>
              <a:ext cx="3737987" cy="310660"/>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30" name="Rectangle 4"/>
            <p:cNvSpPr>
              <a:spLocks noChangeArrowheads="1"/>
            </p:cNvSpPr>
            <p:nvPr/>
          </p:nvSpPr>
          <p:spPr bwMode="auto">
            <a:xfrm>
              <a:off x="4940865" y="923507"/>
              <a:ext cx="4012182" cy="3594094"/>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1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a:ea typeface="+mn-ea"/>
                </a:rPr>
                <a:t>Standard </a:t>
              </a:r>
              <a:r>
                <a:rPr lang="en-US" altLang="zh-CN" sz="800" b="1" dirty="0">
                  <a:latin typeface="Arial"/>
                  <a:ea typeface="+mn-ea"/>
                </a:rPr>
                <a:t>19-inch</a:t>
              </a:r>
              <a:r>
                <a:rPr lang="zh-CN" altLang="en-US" sz="800" b="1" dirty="0">
                  <a:latin typeface="Arial"/>
                  <a:ea typeface="+mn-ea"/>
                </a:rPr>
                <a:t> </a:t>
              </a:r>
              <a:r>
                <a:rPr lang="en-US" altLang="zh-CN" sz="800" dirty="0">
                  <a:latin typeface="Arial"/>
                  <a:ea typeface="+mn-ea"/>
                </a:rPr>
                <a:t>cabinet</a:t>
              </a:r>
              <a:r>
                <a:rPr lang="zh-CN" altLang="en-US" sz="800" dirty="0">
                  <a:latin typeface="Arial"/>
                  <a:ea typeface="+mn-ea"/>
                </a:rPr>
                <a:t> </a:t>
              </a:r>
              <a:r>
                <a:rPr lang="en-US" altLang="zh-CN" sz="800" b="1" dirty="0">
                  <a:latin typeface="Arial"/>
                  <a:ea typeface="+mn-ea"/>
                </a:rPr>
                <a:t>N66E</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pitchFamily="34" charset="0"/>
                  <a:cs typeface="Arial" pitchFamily="34" charset="0"/>
                </a:rPr>
                <a:t>D*W*H</a:t>
              </a:r>
              <a:r>
                <a:rPr lang="en-US" altLang="zh-CN" sz="800" dirty="0">
                  <a:latin typeface="Arial"/>
                  <a:ea typeface="+mn-ea"/>
                </a:rPr>
                <a:t>: 600 x 600 x 2200 mm</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a:ea typeface="+mn-ea"/>
                </a:rPr>
                <a:t>Two enhanced cabinets: DC enhanced cabinet and AC enhanced cabinet</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b="1" dirty="0">
                  <a:latin typeface="Arial"/>
                  <a:ea typeface="+mn-ea"/>
                </a:rPr>
                <a:t>DC cabinet</a:t>
              </a:r>
              <a:r>
                <a:rPr lang="zh-CN" altLang="zh-CN" sz="800" dirty="0">
                  <a:latin typeface="Arial"/>
                  <a:ea typeface="+mn-ea"/>
                </a:rPr>
                <a:t> </a:t>
              </a:r>
              <a:r>
                <a:rPr lang="en-US" altLang="zh-CN" sz="800" dirty="0">
                  <a:latin typeface="Arial"/>
                  <a:ea typeface="+mn-ea"/>
                </a:rPr>
                <a:t>provides 8-channel 60 A output. Each channel provides 2200 W output. The power distribution box provides 8-input-8-output or 4-input-8-output.</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b="1" dirty="0">
                  <a:latin typeface="Arial"/>
                  <a:ea typeface="+mn-ea"/>
                </a:rPr>
                <a:t>AC cabinet </a:t>
              </a:r>
              <a:r>
                <a:rPr lang="en-US" altLang="zh-CN" sz="800" dirty="0">
                  <a:latin typeface="Arial"/>
                  <a:ea typeface="+mn-ea"/>
                </a:rPr>
                <a:t>provides 4-channel 16 A output. Each channel provides 2500 W output. By default, the power distribution box provides 2-input-4-output.</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a:ea typeface="+mn-ea"/>
                </a:rPr>
                <a:t>The cabinet has a power distribution box equipped. Each channel of the power distribution box serves a power supply. If the number of power supplies is larger than the channels of a power distribution box, more power distribution boxes need to be configured.</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a:ea typeface="+mn-ea"/>
                </a:rPr>
                <a:t>When the </a:t>
              </a:r>
              <a:r>
                <a:rPr lang="en-US" altLang="zh-CN" sz="800" b="1" dirty="0">
                  <a:latin typeface="Arial"/>
                  <a:ea typeface="+mn-ea"/>
                </a:rPr>
                <a:t>N68E</a:t>
              </a:r>
              <a:r>
                <a:rPr lang="zh-CN" altLang="en-US" sz="800" dirty="0">
                  <a:latin typeface="Arial"/>
                  <a:ea typeface="+mn-ea"/>
                </a:rPr>
                <a:t> </a:t>
              </a:r>
              <a:r>
                <a:rPr lang="en-US" altLang="zh-CN" sz="800" dirty="0">
                  <a:latin typeface="Arial"/>
                  <a:ea typeface="+mn-ea"/>
                </a:rPr>
                <a:t>cabinet (applicable to NE40E) is used, the power distribution box and external cables need to be configured.</a:t>
              </a: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en-US" altLang="zh-CN" sz="800" dirty="0">
                  <a:latin typeface="Arial"/>
                  <a:ea typeface="+mn-ea"/>
                </a:rPr>
                <a:t>Installed on </a:t>
              </a:r>
              <a:r>
                <a:rPr lang="en-US" altLang="zh-CN" sz="800" dirty="0">
                  <a:latin typeface="Arial" pitchFamily="34" charset="0"/>
                  <a:cs typeface="Arial" pitchFamily="34" charset="0"/>
                </a:rPr>
                <a:t>concrete floor or ESD floor.</a:t>
              </a:r>
              <a:endParaRPr lang="en-US" altLang="zh-CN" sz="800" dirty="0">
                <a:latin typeface="Arial"/>
                <a:ea typeface="+mn-ea"/>
              </a:endParaRPr>
            </a:p>
            <a:p>
              <a:pPr marL="236538" indent="-236538" defTabSz="814388" eaLnBrk="0" fontAlgn="auto" hangingPunct="0">
                <a:lnSpc>
                  <a:spcPct val="110000"/>
                </a:lnSpc>
                <a:spcBef>
                  <a:spcPts val="0"/>
                </a:spcBef>
                <a:spcAft>
                  <a:spcPts val="0"/>
                </a:spcAft>
                <a:buClr>
                  <a:srgbClr val="990000"/>
                </a:buClr>
                <a:buFont typeface="Wingdings" pitchFamily="2" charset="2"/>
                <a:buChar char="l"/>
                <a:defRPr/>
              </a:pPr>
              <a:r>
                <a:rPr lang="zh-CN" altLang="en-US" sz="800" dirty="0">
                  <a:latin typeface="Arial"/>
                  <a:ea typeface="+mn-ea"/>
                </a:rPr>
                <a:t> </a:t>
              </a:r>
              <a:r>
                <a:rPr lang="en-US" altLang="zh-CN" sz="800" dirty="0">
                  <a:latin typeface="Arial"/>
                  <a:ea typeface="+mn-ea"/>
                </a:rPr>
                <a:t>When the cabinet is installed on the ESD floor, the installation suite is required.</a:t>
              </a:r>
              <a:br>
                <a:rPr lang="en-US" altLang="zh-CN" sz="800" dirty="0">
                  <a:latin typeface="Arial"/>
                  <a:ea typeface="+mn-ea"/>
                </a:rPr>
              </a:br>
              <a:endParaRPr lang="en-US" altLang="zh-CN" sz="800" dirty="0">
                <a:latin typeface="Arial"/>
                <a:ea typeface="+mn-ea"/>
              </a:endParaRPr>
            </a:p>
          </p:txBody>
        </p:sp>
      </p:grpSp>
      <p:graphicFrame>
        <p:nvGraphicFramePr>
          <p:cNvPr id="37" name="表格 36"/>
          <p:cNvGraphicFramePr>
            <a:graphicFrameLocks noGrp="1"/>
          </p:cNvGraphicFramePr>
          <p:nvPr/>
        </p:nvGraphicFramePr>
        <p:xfrm>
          <a:off x="330200" y="4246563"/>
          <a:ext cx="5480048" cy="408453"/>
        </p:xfrm>
        <a:graphic>
          <a:graphicData uri="http://schemas.openxmlformats.org/drawingml/2006/table">
            <a:tbl>
              <a:tblPr/>
              <a:tblGrid>
                <a:gridCol w="632314"/>
                <a:gridCol w="754963"/>
                <a:gridCol w="603683"/>
                <a:gridCol w="1463164"/>
                <a:gridCol w="2025924"/>
              </a:tblGrid>
              <a:tr h="198707">
                <a:tc>
                  <a:txBody>
                    <a:bodyPr/>
                    <a:lstStyle/>
                    <a:p>
                      <a:pPr algn="l" fontAlgn="ctr"/>
                      <a:r>
                        <a:rPr lang="en-US" sz="800" b="0" i="0" u="none" strike="noStrike" dirty="0">
                          <a:solidFill>
                            <a:srgbClr val="000000"/>
                          </a:solidFill>
                          <a:latin typeface="Arial" pitchFamily="34" charset="0"/>
                          <a:cs typeface="Arial" pitchFamily="34" charset="0"/>
                        </a:rPr>
                        <a:t>21150568</a:t>
                      </a:r>
                    </a:p>
                  </a:txBody>
                  <a:tcPr marL="36000" marR="7993" marT="7993"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latin typeface="Arial" pitchFamily="34" charset="0"/>
                          <a:cs typeface="Arial" pitchFamily="34" charset="0"/>
                        </a:rPr>
                        <a:t>EN6XUSM01</a:t>
                      </a: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800" b="1" i="0" u="none" strike="noStrike" dirty="0" smtClean="0">
                          <a:solidFill>
                            <a:srgbClr val="000000"/>
                          </a:solidFill>
                          <a:latin typeface="Arial" pitchFamily="34" charset="0"/>
                          <a:cs typeface="Arial" pitchFamily="34" charset="0"/>
                        </a:rPr>
                        <a:t>Mount Kit I</a:t>
                      </a:r>
                      <a:endParaRPr lang="zh-CN" altLang="en-US" sz="800" b="1"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800" b="0" i="0" u="none" strike="noStrike" dirty="0" smtClean="0">
                          <a:solidFill>
                            <a:srgbClr val="000000"/>
                          </a:solidFill>
                          <a:latin typeface="Arial" pitchFamily="34" charset="0"/>
                          <a:cs typeface="Arial" pitchFamily="34" charset="0"/>
                        </a:rPr>
                        <a:t>Adjustable height </a:t>
                      </a:r>
                      <a:r>
                        <a:rPr lang="zh-CN" altLang="en-US" sz="800" b="0" i="0" u="none" strike="noStrike" dirty="0" smtClean="0">
                          <a:solidFill>
                            <a:srgbClr val="000000"/>
                          </a:solidFill>
                          <a:latin typeface="Arial" pitchFamily="34" charset="0"/>
                          <a:cs typeface="Arial" pitchFamily="34" charset="0"/>
                        </a:rPr>
                        <a:t> </a:t>
                      </a:r>
                      <a:r>
                        <a:rPr lang="en-US" altLang="zh-CN" sz="800" b="0" i="0" u="none" strike="noStrike" dirty="0" smtClean="0">
                          <a:solidFill>
                            <a:srgbClr val="000000"/>
                          </a:solidFill>
                          <a:latin typeface="Arial" pitchFamily="34" charset="0"/>
                          <a:cs typeface="Arial" pitchFamily="34" charset="0"/>
                        </a:rPr>
                        <a:t>296-465 </a:t>
                      </a:r>
                      <a:r>
                        <a:rPr lang="en-US" sz="800" b="0" i="0" u="none" strike="noStrike" dirty="0" smtClean="0">
                          <a:solidFill>
                            <a:srgbClr val="000000"/>
                          </a:solidFill>
                          <a:latin typeface="Arial" pitchFamily="34" charset="0"/>
                          <a:cs typeface="Arial" pitchFamily="34" charset="0"/>
                        </a:rPr>
                        <a:t>mm</a:t>
                      </a:r>
                      <a:endParaRPr lang="en-US" sz="800" b="0"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altLang="zh-CN" sz="800" b="0" i="0" u="none" strike="noStrike" dirty="0" smtClean="0">
                          <a:solidFill>
                            <a:srgbClr val="000000"/>
                          </a:solidFill>
                          <a:latin typeface="Arial" pitchFamily="34" charset="0"/>
                          <a:cs typeface="Arial" pitchFamily="34" charset="0"/>
                        </a:rPr>
                        <a:t>Installation height in the equipment room where ESD floor is installed: distance between floor and cabinet</a:t>
                      </a:r>
                      <a:endParaRPr lang="zh-CN" altLang="en-US" sz="900" b="0"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9746">
                <a:tc>
                  <a:txBody>
                    <a:bodyPr/>
                    <a:lstStyle/>
                    <a:p>
                      <a:pPr algn="l" fontAlgn="ctr"/>
                      <a:r>
                        <a:rPr lang="en-US" sz="800" b="0" i="0" u="none" strike="noStrike" dirty="0">
                          <a:solidFill>
                            <a:srgbClr val="000000"/>
                          </a:solidFill>
                          <a:latin typeface="Arial" pitchFamily="34" charset="0"/>
                          <a:cs typeface="Arial" pitchFamily="34" charset="0"/>
                        </a:rPr>
                        <a:t>21150569</a:t>
                      </a:r>
                    </a:p>
                  </a:txBody>
                  <a:tcPr marL="36000" marR="7993" marT="7993"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latin typeface="Arial" pitchFamily="34" charset="0"/>
                          <a:cs typeface="Arial" pitchFamily="34" charset="0"/>
                        </a:rPr>
                        <a:t>EN6XUSM02</a:t>
                      </a: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800" b="1" i="0" u="none" strike="noStrike" dirty="0" smtClean="0">
                          <a:solidFill>
                            <a:srgbClr val="000000"/>
                          </a:solidFill>
                          <a:latin typeface="Arial" pitchFamily="34" charset="0"/>
                          <a:cs typeface="Arial" pitchFamily="34" charset="0"/>
                        </a:rPr>
                        <a:t>Mount Kit II</a:t>
                      </a:r>
                      <a:endParaRPr lang="zh-CN" altLang="en-US" sz="800" b="1"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800" b="0" i="0" u="none" strike="noStrike" kern="1200" dirty="0" smtClean="0">
                          <a:solidFill>
                            <a:srgbClr val="000000"/>
                          </a:solidFill>
                          <a:latin typeface="Arial" pitchFamily="34" charset="0"/>
                          <a:ea typeface="+mn-ea"/>
                          <a:cs typeface="Arial" pitchFamily="34" charset="0"/>
                        </a:rPr>
                        <a:t>(Height &gt;= 150 mm)</a:t>
                      </a:r>
                      <a:endParaRPr lang="en-US" altLang="en-US" sz="800" b="0" i="0" u="none" strike="noStrike" kern="1200" dirty="0">
                        <a:solidFill>
                          <a:srgbClr val="000000"/>
                        </a:solidFill>
                        <a:latin typeface="Arial" pitchFamily="34" charset="0"/>
                        <a:ea typeface="+mn-ea"/>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r>
            </a:tbl>
          </a:graphicData>
        </a:graphic>
      </p:graphicFrame>
      <p:sp>
        <p:nvSpPr>
          <p:cNvPr id="36" name="AutoShape 44"/>
          <p:cNvSpPr>
            <a:spLocks noChangeArrowheads="1"/>
          </p:cNvSpPr>
          <p:nvPr/>
        </p:nvSpPr>
        <p:spPr bwMode="auto">
          <a:xfrm>
            <a:off x="840428" y="1085850"/>
            <a:ext cx="1836097" cy="257175"/>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814388" eaLnBrk="0" fontAlgn="auto" hangingPunct="0">
              <a:lnSpc>
                <a:spcPct val="75000"/>
              </a:lnSpc>
              <a:spcBef>
                <a:spcPct val="50000"/>
              </a:spcBef>
              <a:spcAft>
                <a:spcPts val="0"/>
              </a:spcAft>
              <a:buClr>
                <a:srgbClr val="000000"/>
              </a:buClr>
              <a:defRPr/>
            </a:pPr>
            <a:r>
              <a:rPr lang="en-US" altLang="zh-CN" sz="1000" b="1" kern="0" dirty="0">
                <a:solidFill>
                  <a:schemeClr val="tx1"/>
                </a:solidFill>
                <a:latin typeface="Arial" pitchFamily="34" charset="0"/>
                <a:ea typeface="微软雅黑" pitchFamily="34" charset="-122"/>
                <a:cs typeface="Arial" pitchFamily="34" charset="0"/>
              </a:rPr>
              <a:t>S12712 one chassis in one cabinet</a:t>
            </a:r>
          </a:p>
        </p:txBody>
      </p:sp>
      <p:sp>
        <p:nvSpPr>
          <p:cNvPr id="38" name="AutoShape 44"/>
          <p:cNvSpPr>
            <a:spLocks noChangeArrowheads="1"/>
          </p:cNvSpPr>
          <p:nvPr/>
        </p:nvSpPr>
        <p:spPr bwMode="auto">
          <a:xfrm>
            <a:off x="3564578" y="1085850"/>
            <a:ext cx="1836097" cy="257175"/>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814388" eaLnBrk="0" fontAlgn="auto" hangingPunct="0">
              <a:lnSpc>
                <a:spcPct val="75000"/>
              </a:lnSpc>
              <a:spcBef>
                <a:spcPct val="50000"/>
              </a:spcBef>
              <a:spcAft>
                <a:spcPts val="0"/>
              </a:spcAft>
              <a:buClr>
                <a:srgbClr val="000000"/>
              </a:buClr>
              <a:defRPr/>
            </a:pPr>
            <a:r>
              <a:rPr lang="en-US" altLang="zh-CN" sz="1000" b="1" kern="0" dirty="0">
                <a:solidFill>
                  <a:schemeClr val="tx1"/>
                </a:solidFill>
                <a:latin typeface="Arial" pitchFamily="34" charset="0"/>
                <a:ea typeface="微软雅黑" pitchFamily="34" charset="-122"/>
                <a:cs typeface="Arial" pitchFamily="34" charset="0"/>
              </a:rPr>
              <a:t>S12708 one chassis in one cabinet</a:t>
            </a:r>
          </a:p>
        </p:txBody>
      </p:sp>
      <p:sp>
        <p:nvSpPr>
          <p:cNvPr id="61474" name="矩形 38"/>
          <p:cNvSpPr>
            <a:spLocks noChangeArrowheads="1"/>
          </p:cNvSpPr>
          <p:nvPr/>
        </p:nvSpPr>
        <p:spPr bwMode="auto">
          <a:xfrm>
            <a:off x="234950" y="3987800"/>
            <a:ext cx="1711325" cy="246063"/>
          </a:xfrm>
          <a:prstGeom prst="rect">
            <a:avLst/>
          </a:prstGeom>
          <a:noFill/>
          <a:ln w="9525">
            <a:noFill/>
            <a:miter lim="800000"/>
            <a:headEnd/>
            <a:tailEnd/>
          </a:ln>
        </p:spPr>
        <p:txBody>
          <a:bodyPr wrap="none">
            <a:spAutoFit/>
          </a:bodyPr>
          <a:lstStyle/>
          <a:p>
            <a:r>
              <a:rPr lang="en-US" altLang="zh-CN" sz="1000" b="1" dirty="0">
                <a:latin typeface="Arial" pitchFamily="34" charset="0"/>
              </a:rPr>
              <a:t>ESD floor</a:t>
            </a:r>
            <a:r>
              <a:rPr lang="zh-CN" altLang="en-US" sz="1000" dirty="0">
                <a:latin typeface="Arial" pitchFamily="34" charset="0"/>
              </a:rPr>
              <a:t> </a:t>
            </a:r>
            <a:r>
              <a:rPr lang="en-US" altLang="zh-CN" sz="1000" dirty="0">
                <a:latin typeface="Arial" pitchFamily="34" charset="0"/>
              </a:rPr>
              <a:t>installation suite</a:t>
            </a:r>
            <a:endParaRPr lang="zh-CN" altLang="en-US" sz="1000" dirty="0">
              <a:latin typeface="Arial" pitchFamily="34" charset="0"/>
            </a:endParaRPr>
          </a:p>
        </p:txBody>
      </p:sp>
      <p:grpSp>
        <p:nvGrpSpPr>
          <p:cNvPr id="61475" name="组合 24"/>
          <p:cNvGrpSpPr>
            <a:grpSpLocks/>
          </p:cNvGrpSpPr>
          <p:nvPr/>
        </p:nvGrpSpPr>
        <p:grpSpPr bwMode="auto">
          <a:xfrm>
            <a:off x="3314700" y="0"/>
            <a:ext cx="5514975" cy="266700"/>
            <a:chOff x="3314602" y="0"/>
            <a:chExt cx="5515073" cy="266700"/>
          </a:xfrm>
        </p:grpSpPr>
        <p:sp>
          <p:nvSpPr>
            <p:cNvPr id="26" name="剪去单角的矩形 25"/>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27" name="剪去单角的矩形 26"/>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31" name="剪去单角的矩形 30"/>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2" name="剪去单角的矩形 31"/>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3" name="剪去单角的矩形 32"/>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34" name="剪去单角的矩形 33"/>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35" name="剪去单角的矩形 34"/>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pic>
        <p:nvPicPr>
          <p:cNvPr id="61476" name="图片 39"/>
          <p:cNvPicPr>
            <a:picLocks noChangeAspect="1" noChangeArrowheads="1"/>
          </p:cNvPicPr>
          <p:nvPr/>
        </p:nvPicPr>
        <p:blipFill>
          <a:blip r:embed="rId4" cstate="print"/>
          <a:srcRect/>
          <a:stretch>
            <a:fillRect/>
          </a:stretch>
        </p:blipFill>
        <p:spPr bwMode="auto">
          <a:xfrm>
            <a:off x="709613" y="1365250"/>
            <a:ext cx="1052512" cy="2632075"/>
          </a:xfrm>
          <a:prstGeom prst="rect">
            <a:avLst/>
          </a:prstGeom>
          <a:noFill/>
          <a:ln w="9525">
            <a:noFill/>
            <a:miter lim="800000"/>
            <a:headEnd/>
            <a:tailEnd/>
          </a:ln>
        </p:spPr>
      </p:pic>
      <p:pic>
        <p:nvPicPr>
          <p:cNvPr id="61477" name="图片 40"/>
          <p:cNvPicPr>
            <a:picLocks noChangeAspect="1" noChangeArrowheads="1"/>
          </p:cNvPicPr>
          <p:nvPr/>
        </p:nvPicPr>
        <p:blipFill>
          <a:blip r:embed="rId5" cstate="print"/>
          <a:srcRect/>
          <a:stretch>
            <a:fillRect/>
          </a:stretch>
        </p:blipFill>
        <p:spPr bwMode="auto">
          <a:xfrm>
            <a:off x="1776413" y="1363663"/>
            <a:ext cx="1084262" cy="2636837"/>
          </a:xfrm>
          <a:prstGeom prst="rect">
            <a:avLst/>
          </a:prstGeom>
          <a:noFill/>
          <a:ln w="9525">
            <a:noFill/>
            <a:miter lim="800000"/>
            <a:headEnd/>
            <a:tailEnd/>
          </a:ln>
        </p:spPr>
      </p:pic>
      <p:pic>
        <p:nvPicPr>
          <p:cNvPr id="61478" name="图片 41"/>
          <p:cNvPicPr>
            <a:picLocks noChangeAspect="1" noChangeArrowheads="1"/>
          </p:cNvPicPr>
          <p:nvPr/>
        </p:nvPicPr>
        <p:blipFill>
          <a:blip r:embed="rId6" cstate="print"/>
          <a:srcRect/>
          <a:stretch>
            <a:fillRect/>
          </a:stretch>
        </p:blipFill>
        <p:spPr bwMode="auto">
          <a:xfrm>
            <a:off x="3455988" y="1357313"/>
            <a:ext cx="1031875" cy="2633662"/>
          </a:xfrm>
          <a:prstGeom prst="rect">
            <a:avLst/>
          </a:prstGeom>
          <a:noFill/>
          <a:ln w="9525">
            <a:noFill/>
            <a:miter lim="800000"/>
            <a:headEnd/>
            <a:tailEnd/>
          </a:ln>
        </p:spPr>
      </p:pic>
      <p:pic>
        <p:nvPicPr>
          <p:cNvPr id="61479" name="图片 42"/>
          <p:cNvPicPr>
            <a:picLocks noChangeAspect="1" noChangeArrowheads="1"/>
          </p:cNvPicPr>
          <p:nvPr/>
        </p:nvPicPr>
        <p:blipFill>
          <a:blip r:embed="rId7" cstate="print"/>
          <a:srcRect/>
          <a:stretch>
            <a:fillRect/>
          </a:stretch>
        </p:blipFill>
        <p:spPr bwMode="auto">
          <a:xfrm>
            <a:off x="4508500" y="1358900"/>
            <a:ext cx="1004888" cy="2630488"/>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内容占位符 2"/>
          <p:cNvSpPr>
            <a:spLocks noGrp="1"/>
          </p:cNvSpPr>
          <p:nvPr>
            <p:ph idx="1"/>
          </p:nvPr>
        </p:nvSpPr>
        <p:spPr bwMode="auto">
          <a:xfrm>
            <a:off x="609600" y="806450"/>
            <a:ext cx="7543800" cy="365125"/>
          </a:xfrm>
          <a:noFill/>
          <a:ln>
            <a:miter lim="800000"/>
            <a:headEnd/>
            <a:tailEnd/>
          </a:ln>
        </p:spPr>
        <p:txBody>
          <a:bodyPr vert="horz" wrap="square" numCol="1" anchor="t" anchorCtr="0" compatLnSpc="1">
            <a:prstTxWarp prst="textNoShape">
              <a:avLst/>
            </a:prstTxWarp>
          </a:bodyPr>
          <a:lstStyle/>
          <a:p>
            <a:pPr>
              <a:lnSpc>
                <a:spcPct val="100000"/>
              </a:lnSpc>
            </a:pPr>
            <a:r>
              <a:rPr lang="en-US" altLang="zh-CN" sz="1200" b="0" dirty="0" smtClean="0">
                <a:latin typeface="Arial" pitchFamily="34" charset="0"/>
                <a:ea typeface="微软雅黑" pitchFamily="34" charset="-122"/>
              </a:rPr>
              <a:t>The power distribution box is an important part of a cabinet. It implements centralized power management, and is a mandatory component of the assembly cabinet.</a:t>
            </a:r>
            <a:endParaRPr lang="zh-CN" altLang="en-US" sz="2400" dirty="0" smtClean="0">
              <a:latin typeface="Arial" pitchFamily="34" charset="0"/>
            </a:endParaRPr>
          </a:p>
        </p:txBody>
      </p:sp>
      <p:sp>
        <p:nvSpPr>
          <p:cNvPr id="62467" name="Rectangle 4"/>
          <p:cNvSpPr>
            <a:spLocks noGrp="1" noChangeArrowheads="1"/>
          </p:cNvSpPr>
          <p:nvPr>
            <p:ph type="title"/>
          </p:nvPr>
        </p:nvSpPr>
        <p:spPr bwMode="auto">
          <a:xfrm>
            <a:off x="609600" y="206375"/>
            <a:ext cx="7543800" cy="5175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Power Distribution Box</a:t>
            </a:r>
            <a:endParaRPr lang="zh-CN" altLang="en-US" dirty="0" smtClean="0">
              <a:latin typeface="Arial" pitchFamily="34" charset="0"/>
            </a:endParaRPr>
          </a:p>
        </p:txBody>
      </p:sp>
      <p:sp>
        <p:nvSpPr>
          <p:cNvPr id="62468" name="矩形 4"/>
          <p:cNvSpPr>
            <a:spLocks noChangeArrowheads="1"/>
          </p:cNvSpPr>
          <p:nvPr/>
        </p:nvSpPr>
        <p:spPr bwMode="auto">
          <a:xfrm>
            <a:off x="962025" y="1206500"/>
            <a:ext cx="3051175" cy="307975"/>
          </a:xfrm>
          <a:prstGeom prst="rect">
            <a:avLst/>
          </a:prstGeom>
          <a:noFill/>
          <a:ln w="9525">
            <a:noFill/>
            <a:miter lim="800000"/>
            <a:headEnd/>
            <a:tailEnd/>
          </a:ln>
        </p:spPr>
        <p:txBody>
          <a:bodyPr wrap="none">
            <a:spAutoFit/>
          </a:bodyPr>
          <a:lstStyle/>
          <a:p>
            <a:r>
              <a:rPr lang="en-US" altLang="zh-CN" sz="1400" dirty="0">
                <a:latin typeface="Arial" pitchFamily="34" charset="0"/>
                <a:ea typeface="微软雅黑" pitchFamily="34" charset="-122"/>
              </a:rPr>
              <a:t>1. 2200W DC power distribution box</a:t>
            </a:r>
            <a:endParaRPr lang="zh-CN" altLang="en-US" sz="1400" dirty="0">
              <a:latin typeface="Arial" pitchFamily="34" charset="0"/>
              <a:ea typeface="微软雅黑" pitchFamily="34" charset="-122"/>
            </a:endParaRPr>
          </a:p>
        </p:txBody>
      </p:sp>
      <p:pic>
        <p:nvPicPr>
          <p:cNvPr id="62469" name="图片 5"/>
          <p:cNvPicPr>
            <a:picLocks noChangeAspect="1" noChangeArrowheads="1"/>
          </p:cNvPicPr>
          <p:nvPr/>
        </p:nvPicPr>
        <p:blipFill>
          <a:blip r:embed="rId3" cstate="print"/>
          <a:srcRect/>
          <a:stretch>
            <a:fillRect/>
          </a:stretch>
        </p:blipFill>
        <p:spPr bwMode="auto">
          <a:xfrm>
            <a:off x="985838" y="1579563"/>
            <a:ext cx="3252787" cy="2239962"/>
          </a:xfrm>
          <a:prstGeom prst="rect">
            <a:avLst/>
          </a:prstGeom>
          <a:noFill/>
          <a:ln w="9525">
            <a:noFill/>
            <a:miter lim="800000"/>
            <a:headEnd/>
            <a:tailEnd/>
          </a:ln>
        </p:spPr>
      </p:pic>
      <p:pic>
        <p:nvPicPr>
          <p:cNvPr id="62470" name="图片 6"/>
          <p:cNvPicPr>
            <a:picLocks noChangeAspect="1" noChangeArrowheads="1"/>
          </p:cNvPicPr>
          <p:nvPr/>
        </p:nvPicPr>
        <p:blipFill>
          <a:blip r:embed="rId4" cstate="print"/>
          <a:srcRect/>
          <a:stretch>
            <a:fillRect/>
          </a:stretch>
        </p:blipFill>
        <p:spPr bwMode="auto">
          <a:xfrm>
            <a:off x="4362450" y="1579563"/>
            <a:ext cx="3819525" cy="2239962"/>
          </a:xfrm>
          <a:prstGeom prst="rect">
            <a:avLst/>
          </a:prstGeom>
          <a:noFill/>
          <a:ln w="9525">
            <a:noFill/>
            <a:miter lim="800000"/>
            <a:headEnd/>
            <a:tailEnd/>
          </a:ln>
        </p:spPr>
      </p:pic>
      <p:sp>
        <p:nvSpPr>
          <p:cNvPr id="62471" name="矩形 7"/>
          <p:cNvSpPr>
            <a:spLocks noChangeArrowheads="1"/>
          </p:cNvSpPr>
          <p:nvPr/>
        </p:nvSpPr>
        <p:spPr bwMode="auto">
          <a:xfrm>
            <a:off x="876300" y="3929063"/>
            <a:ext cx="7477125" cy="830262"/>
          </a:xfrm>
          <a:prstGeom prst="rect">
            <a:avLst/>
          </a:prstGeom>
          <a:noFill/>
          <a:ln w="9525">
            <a:noFill/>
            <a:miter lim="800000"/>
            <a:headEnd/>
            <a:tailEnd/>
          </a:ln>
        </p:spPr>
        <p:txBody>
          <a:bodyPr>
            <a:spAutoFit/>
          </a:bodyPr>
          <a:lstStyle/>
          <a:p>
            <a:r>
              <a:rPr lang="en-US" altLang="zh-CN" sz="1200" dirty="0">
                <a:latin typeface="Arial" pitchFamily="34" charset="0"/>
                <a:ea typeface="微软雅黑" pitchFamily="34" charset="-122"/>
              </a:rPr>
              <a:t>The 2200 W DC power distribution box provides 8-channel DC inputs (4-channel DC inputs can be implemented by adding copper fitting. The maximum input current should reach 120 A.). The 8-channel circuit breakers control 8-channel power outputs (each circuit breaker controls 1-channel output). The air breaker current is 63 A.</a:t>
            </a:r>
            <a:endParaRPr lang="zh-CN" altLang="en-US" sz="1200" dirty="0">
              <a:latin typeface="Arial" pitchFamily="34" charset="0"/>
              <a:ea typeface="微软雅黑" pitchFamily="34" charset="-122"/>
            </a:endParaRPr>
          </a:p>
        </p:txBody>
      </p:sp>
      <p:grpSp>
        <p:nvGrpSpPr>
          <p:cNvPr id="62472" name="组合 16"/>
          <p:cNvGrpSpPr>
            <a:grpSpLocks/>
          </p:cNvGrpSpPr>
          <p:nvPr/>
        </p:nvGrpSpPr>
        <p:grpSpPr bwMode="auto">
          <a:xfrm>
            <a:off x="3314700" y="0"/>
            <a:ext cx="5514975" cy="266700"/>
            <a:chOff x="3314602" y="0"/>
            <a:chExt cx="5515073" cy="266700"/>
          </a:xfrm>
        </p:grpSpPr>
        <p:sp>
          <p:nvSpPr>
            <p:cNvPr id="18" name="剪去单角的矩形 17"/>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19" name="剪去单角的矩形 18"/>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24" name="剪去单角的矩形 23"/>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内容占位符 2"/>
          <p:cNvSpPr>
            <a:spLocks noGrp="1"/>
          </p:cNvSpPr>
          <p:nvPr>
            <p:ph idx="1"/>
          </p:nvPr>
        </p:nvSpPr>
        <p:spPr bwMode="auto">
          <a:xfrm>
            <a:off x="609600" y="806450"/>
            <a:ext cx="7543800" cy="365125"/>
          </a:xfrm>
          <a:noFill/>
          <a:ln>
            <a:miter lim="800000"/>
            <a:headEnd/>
            <a:tailEnd/>
          </a:ln>
        </p:spPr>
        <p:txBody>
          <a:bodyPr vert="horz" wrap="square" numCol="1" anchor="t" anchorCtr="0" compatLnSpc="1">
            <a:prstTxWarp prst="textNoShape">
              <a:avLst/>
            </a:prstTxWarp>
          </a:bodyPr>
          <a:lstStyle/>
          <a:p>
            <a:pPr>
              <a:lnSpc>
                <a:spcPct val="100000"/>
              </a:lnSpc>
            </a:pPr>
            <a:r>
              <a:rPr lang="en-US" altLang="zh-CN" sz="1200" b="0" dirty="0" smtClean="0">
                <a:latin typeface="Arial" pitchFamily="34" charset="0"/>
                <a:ea typeface="微软雅黑" pitchFamily="34" charset="-122"/>
              </a:rPr>
              <a:t>The power distribution box is an important part of a cabinet. It implements centralized power management, and is a mandatory component of the assembly cabinet.</a:t>
            </a:r>
            <a:endParaRPr lang="zh-CN" altLang="en-US" sz="2400" dirty="0" smtClean="0">
              <a:latin typeface="Arial" pitchFamily="34" charset="0"/>
            </a:endParaRPr>
          </a:p>
        </p:txBody>
      </p:sp>
      <p:sp>
        <p:nvSpPr>
          <p:cNvPr id="63491" name="Rectangle 4"/>
          <p:cNvSpPr>
            <a:spLocks noGrp="1" noChangeArrowheads="1"/>
          </p:cNvSpPr>
          <p:nvPr>
            <p:ph type="title"/>
          </p:nvPr>
        </p:nvSpPr>
        <p:spPr bwMode="auto">
          <a:xfrm>
            <a:off x="609600" y="206375"/>
            <a:ext cx="7543800" cy="55403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Power Distribution Box</a:t>
            </a:r>
            <a:endParaRPr lang="zh-CN" altLang="en-US" dirty="0" smtClean="0">
              <a:latin typeface="Arial" pitchFamily="34" charset="0"/>
            </a:endParaRPr>
          </a:p>
        </p:txBody>
      </p:sp>
      <p:sp>
        <p:nvSpPr>
          <p:cNvPr id="63492" name="矩形 4"/>
          <p:cNvSpPr>
            <a:spLocks noChangeArrowheads="1"/>
          </p:cNvSpPr>
          <p:nvPr/>
        </p:nvSpPr>
        <p:spPr bwMode="auto">
          <a:xfrm>
            <a:off x="952500" y="1206500"/>
            <a:ext cx="3051175" cy="307975"/>
          </a:xfrm>
          <a:prstGeom prst="rect">
            <a:avLst/>
          </a:prstGeom>
          <a:noFill/>
          <a:ln w="9525">
            <a:noFill/>
            <a:miter lim="800000"/>
            <a:headEnd/>
            <a:tailEnd/>
          </a:ln>
        </p:spPr>
        <p:txBody>
          <a:bodyPr wrap="none">
            <a:spAutoFit/>
          </a:bodyPr>
          <a:lstStyle/>
          <a:p>
            <a:r>
              <a:rPr lang="en-US" altLang="zh-CN" sz="1400" dirty="0">
                <a:latin typeface="Arial" pitchFamily="34" charset="0"/>
                <a:ea typeface="微软雅黑" pitchFamily="34" charset="-122"/>
              </a:rPr>
              <a:t>2. 2200W AC power distribution box</a:t>
            </a:r>
            <a:endParaRPr lang="zh-CN" altLang="en-US" sz="1400" dirty="0">
              <a:latin typeface="Arial" pitchFamily="34" charset="0"/>
              <a:ea typeface="微软雅黑" pitchFamily="34" charset="-122"/>
            </a:endParaRPr>
          </a:p>
        </p:txBody>
      </p:sp>
      <p:sp>
        <p:nvSpPr>
          <p:cNvPr id="63493" name="矩形 7"/>
          <p:cNvSpPr>
            <a:spLocks noChangeArrowheads="1"/>
          </p:cNvSpPr>
          <p:nvPr/>
        </p:nvSpPr>
        <p:spPr bwMode="auto">
          <a:xfrm>
            <a:off x="876300" y="3929063"/>
            <a:ext cx="7477125" cy="646112"/>
          </a:xfrm>
          <a:prstGeom prst="rect">
            <a:avLst/>
          </a:prstGeom>
          <a:noFill/>
          <a:ln w="9525">
            <a:noFill/>
            <a:miter lim="800000"/>
            <a:headEnd/>
            <a:tailEnd/>
          </a:ln>
        </p:spPr>
        <p:txBody>
          <a:bodyPr>
            <a:spAutoFit/>
          </a:bodyPr>
          <a:lstStyle/>
          <a:p>
            <a:r>
              <a:rPr lang="en-US" altLang="zh-CN" sz="1200" dirty="0">
                <a:latin typeface="Arial" pitchFamily="34" charset="0"/>
                <a:ea typeface="微软雅黑" pitchFamily="34" charset="-122"/>
              </a:rPr>
              <a:t>The 2200 W AC power distribution box provides 2-channel AC inputs (4-channel AC inputs can be implemented by removing copper fitting). The 4-channel circuit breakers control 4-channel power outputs (each circuit breaker controls 1-channel output). The air breaker current is 16 A.</a:t>
            </a:r>
            <a:endParaRPr lang="zh-CN" altLang="en-US" sz="1200" dirty="0">
              <a:latin typeface="Arial" pitchFamily="34" charset="0"/>
              <a:ea typeface="微软雅黑" pitchFamily="34" charset="-122"/>
            </a:endParaRPr>
          </a:p>
        </p:txBody>
      </p:sp>
      <p:pic>
        <p:nvPicPr>
          <p:cNvPr id="63494" name="图片 8"/>
          <p:cNvPicPr>
            <a:picLocks noChangeAspect="1" noChangeArrowheads="1"/>
          </p:cNvPicPr>
          <p:nvPr/>
        </p:nvPicPr>
        <p:blipFill>
          <a:blip r:embed="rId3" cstate="print"/>
          <a:srcRect/>
          <a:stretch>
            <a:fillRect/>
          </a:stretch>
        </p:blipFill>
        <p:spPr bwMode="auto">
          <a:xfrm>
            <a:off x="996950" y="1603375"/>
            <a:ext cx="3203575" cy="2197100"/>
          </a:xfrm>
          <a:prstGeom prst="rect">
            <a:avLst/>
          </a:prstGeom>
          <a:noFill/>
          <a:ln w="9525">
            <a:noFill/>
            <a:miter lim="800000"/>
            <a:headEnd/>
            <a:tailEnd/>
          </a:ln>
        </p:spPr>
      </p:pic>
      <p:pic>
        <p:nvPicPr>
          <p:cNvPr id="63495" name="图片 9"/>
          <p:cNvPicPr>
            <a:picLocks noChangeAspect="1" noChangeArrowheads="1"/>
          </p:cNvPicPr>
          <p:nvPr/>
        </p:nvPicPr>
        <p:blipFill>
          <a:blip r:embed="rId4" cstate="print"/>
          <a:srcRect/>
          <a:stretch>
            <a:fillRect/>
          </a:stretch>
        </p:blipFill>
        <p:spPr bwMode="auto">
          <a:xfrm>
            <a:off x="4271963" y="1592263"/>
            <a:ext cx="3805237" cy="2236787"/>
          </a:xfrm>
          <a:prstGeom prst="rect">
            <a:avLst/>
          </a:prstGeom>
          <a:noFill/>
          <a:ln w="9525">
            <a:noFill/>
            <a:miter lim="800000"/>
            <a:headEnd/>
            <a:tailEnd/>
          </a:ln>
        </p:spPr>
      </p:pic>
      <p:grpSp>
        <p:nvGrpSpPr>
          <p:cNvPr id="63496" name="组合 18"/>
          <p:cNvGrpSpPr>
            <a:grpSpLocks/>
          </p:cNvGrpSpPr>
          <p:nvPr/>
        </p:nvGrpSpPr>
        <p:grpSpPr bwMode="auto">
          <a:xfrm>
            <a:off x="3314700" y="0"/>
            <a:ext cx="5514975" cy="266700"/>
            <a:chOff x="3314602" y="0"/>
            <a:chExt cx="5515073" cy="266700"/>
          </a:xfrm>
        </p:grpSpPr>
        <p:sp>
          <p:nvSpPr>
            <p:cNvPr id="20" name="剪去单角的矩形 19"/>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21" name="剪去单角的矩形 20"/>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26" name="剪去单角的矩形 25"/>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Contents</a:t>
            </a:r>
          </a:p>
        </p:txBody>
      </p:sp>
      <p:sp>
        <p:nvSpPr>
          <p:cNvPr id="64515" name="Rectangle 3"/>
          <p:cNvSpPr>
            <a:spLocks noGrp="1" noChangeArrowheads="1"/>
          </p:cNvSpPr>
          <p:nvPr>
            <p:ph type="body" idx="1"/>
          </p:nvPr>
        </p:nvSpPr>
        <p:spPr bwMode="auto">
          <a:xfrm>
            <a:off x="609600" y="1235075"/>
            <a:ext cx="7543800" cy="309403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S12700</a:t>
            </a:r>
            <a:r>
              <a:rPr lang="zh-CN" altLang="en-US" dirty="0" smtClean="0">
                <a:latin typeface="Arial" pitchFamily="34" charset="0"/>
              </a:rPr>
              <a:t> </a:t>
            </a:r>
            <a:r>
              <a:rPr lang="en-US" altLang="zh-CN" dirty="0" smtClean="0">
                <a:latin typeface="Arial" pitchFamily="34" charset="0"/>
              </a:rPr>
              <a:t>Configuration</a:t>
            </a:r>
          </a:p>
          <a:p>
            <a:endParaRPr lang="en-US" altLang="zh-CN" dirty="0" smtClean="0">
              <a:latin typeface="Arial" pitchFamily="34" charset="0"/>
            </a:endParaRPr>
          </a:p>
          <a:p>
            <a:r>
              <a:rPr lang="en-US" altLang="zh-CN" dirty="0" smtClean="0">
                <a:solidFill>
                  <a:srgbClr val="C00000"/>
                </a:solidFill>
                <a:latin typeface="Arial" pitchFamily="34" charset="0"/>
              </a:rPr>
              <a:t>S9700</a:t>
            </a:r>
            <a:r>
              <a:rPr lang="zh-CN" altLang="en-US" dirty="0" smtClean="0">
                <a:solidFill>
                  <a:srgbClr val="C00000"/>
                </a:solidFill>
                <a:latin typeface="Arial" pitchFamily="34" charset="0"/>
              </a:rPr>
              <a:t> </a:t>
            </a:r>
            <a:r>
              <a:rPr lang="en-US" altLang="zh-CN" dirty="0" smtClean="0">
                <a:solidFill>
                  <a:srgbClr val="C00000"/>
                </a:solidFill>
                <a:latin typeface="Arial" pitchFamily="34" charset="0"/>
              </a:rPr>
              <a:t>Configuration</a:t>
            </a:r>
          </a:p>
          <a:p>
            <a:endParaRPr lang="en-US" altLang="zh-CN" dirty="0" smtClean="0">
              <a:latin typeface="Arial" pitchFamily="34" charset="0"/>
            </a:endParaRPr>
          </a:p>
          <a:p>
            <a:r>
              <a:rPr lang="en-US" altLang="zh-CN" dirty="0" smtClean="0">
                <a:latin typeface="Arial" pitchFamily="34" charset="0"/>
              </a:rPr>
              <a:t>S7700</a:t>
            </a:r>
            <a:r>
              <a:rPr lang="zh-CN" altLang="en-US" dirty="0" smtClean="0">
                <a:latin typeface="Arial" pitchFamily="34" charset="0"/>
              </a:rPr>
              <a:t> </a:t>
            </a:r>
            <a:r>
              <a:rPr lang="en-US" altLang="zh-CN" dirty="0" smtClean="0">
                <a:latin typeface="Arial" pitchFamily="34" charset="0"/>
              </a:rPr>
              <a:t>Configuration</a:t>
            </a:r>
          </a:p>
        </p:txBody>
      </p:sp>
    </p:spTree>
  </p:cSld>
  <p:clrMapOvr>
    <a:masterClrMapping/>
  </p:clrMapOvr>
  <p:transition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bwMode="auto">
          <a:xfrm>
            <a:off x="506413"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solidFill>
                  <a:srgbClr val="0000FF"/>
                </a:solidFill>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Installation auxiliaries</a:t>
            </a:r>
          </a:p>
          <a:p>
            <a:r>
              <a:rPr lang="en-US" altLang="zh-CN" dirty="0" smtClean="0">
                <a:latin typeface="Arial" pitchFamily="34" charset="0"/>
              </a:rPr>
              <a:t>S7700</a:t>
            </a:r>
          </a:p>
        </p:txBody>
      </p:sp>
      <p:pic>
        <p:nvPicPr>
          <p:cNvPr id="65539"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421063" y="3203575"/>
            <a:ext cx="5799137" cy="744538"/>
          </a:xfrm>
          <a:prstGeom prst="rect">
            <a:avLst/>
          </a:prstGeom>
          <a:noFill/>
          <a:ln w="9525">
            <a:noFill/>
            <a:miter lim="800000"/>
            <a:headEnd/>
            <a:tailEnd/>
          </a:ln>
        </p:spPr>
      </p:pic>
      <p:sp>
        <p:nvSpPr>
          <p:cNvPr id="65540" name="TextBox 8"/>
          <p:cNvSpPr txBox="1">
            <a:spLocks noChangeArrowheads="1"/>
          </p:cNvSpPr>
          <p:nvPr/>
        </p:nvSpPr>
        <p:spPr bwMode="auto">
          <a:xfrm>
            <a:off x="4102100" y="3440113"/>
            <a:ext cx="868363"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S9703</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65541"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grpSp>
        <p:nvGrpSpPr>
          <p:cNvPr id="65542" name="组合 25"/>
          <p:cNvGrpSpPr>
            <a:grpSpLocks/>
          </p:cNvGrpSpPr>
          <p:nvPr/>
        </p:nvGrpSpPr>
        <p:grpSpPr bwMode="auto">
          <a:xfrm>
            <a:off x="3721100" y="1625600"/>
            <a:ext cx="5100638" cy="1898650"/>
            <a:chOff x="3053737" y="506286"/>
            <a:chExt cx="5100436" cy="1899714"/>
          </a:xfrm>
        </p:grpSpPr>
        <p:pic>
          <p:nvPicPr>
            <p:cNvPr id="65545" name="Picture 1" descr="D:\V2R1\照片\S9700\S9703\02-Front_looking down.png"/>
            <p:cNvPicPr>
              <a:picLocks noChangeAspect="1" noChangeArrowheads="1"/>
            </p:cNvPicPr>
            <p:nvPr/>
          </p:nvPicPr>
          <p:blipFill>
            <a:blip r:embed="rId4" cstate="print"/>
            <a:srcRect/>
            <a:stretch>
              <a:fillRect/>
            </a:stretch>
          </p:blipFill>
          <p:spPr bwMode="auto">
            <a:xfrm>
              <a:off x="3053737" y="1609471"/>
              <a:ext cx="1530875" cy="796529"/>
            </a:xfrm>
            <a:prstGeom prst="rect">
              <a:avLst/>
            </a:prstGeom>
            <a:noFill/>
            <a:ln w="9525">
              <a:noFill/>
              <a:miter lim="800000"/>
              <a:headEnd/>
              <a:tailEnd/>
            </a:ln>
          </p:spPr>
        </p:pic>
        <p:pic>
          <p:nvPicPr>
            <p:cNvPr id="65546" name="Picture 2" descr="D:\V2R1\照片\S9700\S9706\02-Front_looking down.png"/>
            <p:cNvPicPr>
              <a:picLocks noChangeAspect="1" noChangeArrowheads="1"/>
            </p:cNvPicPr>
            <p:nvPr/>
          </p:nvPicPr>
          <p:blipFill>
            <a:blip r:embed="rId5" cstate="print"/>
            <a:srcRect/>
            <a:stretch>
              <a:fillRect/>
            </a:stretch>
          </p:blipFill>
          <p:spPr bwMode="auto">
            <a:xfrm>
              <a:off x="4655017" y="1006320"/>
              <a:ext cx="1615564" cy="1399680"/>
            </a:xfrm>
            <a:prstGeom prst="rect">
              <a:avLst/>
            </a:prstGeom>
            <a:noFill/>
            <a:ln w="9525">
              <a:noFill/>
              <a:miter lim="800000"/>
              <a:headEnd/>
              <a:tailEnd/>
            </a:ln>
          </p:spPr>
        </p:pic>
        <p:pic>
          <p:nvPicPr>
            <p:cNvPr id="65547" name="Picture 3" descr="D:\V2R1\照片\S9700\S9712\02-Front_looking down.png"/>
            <p:cNvPicPr>
              <a:picLocks noChangeAspect="1" noChangeArrowheads="1"/>
            </p:cNvPicPr>
            <p:nvPr/>
          </p:nvPicPr>
          <p:blipFill>
            <a:blip r:embed="rId6" cstate="print"/>
            <a:srcRect/>
            <a:stretch>
              <a:fillRect/>
            </a:stretch>
          </p:blipFill>
          <p:spPr bwMode="auto">
            <a:xfrm>
              <a:off x="6340986" y="506286"/>
              <a:ext cx="1813187" cy="1899714"/>
            </a:xfrm>
            <a:prstGeom prst="rect">
              <a:avLst/>
            </a:prstGeom>
            <a:noFill/>
            <a:ln w="9525">
              <a:noFill/>
              <a:miter lim="800000"/>
              <a:headEnd/>
              <a:tailEnd/>
            </a:ln>
          </p:spPr>
        </p:pic>
      </p:grpSp>
      <p:sp>
        <p:nvSpPr>
          <p:cNvPr id="65543" name="TextBox 10"/>
          <p:cNvSpPr txBox="1">
            <a:spLocks noChangeArrowheads="1"/>
          </p:cNvSpPr>
          <p:nvPr/>
        </p:nvSpPr>
        <p:spPr bwMode="auto">
          <a:xfrm>
            <a:off x="569436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S9706</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65544" name="TextBox 13"/>
          <p:cNvSpPr txBox="1">
            <a:spLocks noChangeArrowheads="1"/>
          </p:cNvSpPr>
          <p:nvPr/>
        </p:nvSpPr>
        <p:spPr bwMode="auto">
          <a:xfrm>
            <a:off x="752316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S9712</a:t>
            </a:r>
            <a:endParaRPr lang="zh-CN" altLang="en-US" sz="1400" b="1" dirty="0">
              <a:solidFill>
                <a:srgbClr val="990000"/>
              </a:solidFill>
              <a:latin typeface="Arial" pitchFamily="34" charset="0"/>
              <a:ea typeface="微软雅黑" pitchFamily="34" charset="-122"/>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endParaRPr lang="zh-CN" altLang="en-US" dirty="0" smtClean="0">
              <a:latin typeface="Arial" pitchFamily="34" charset="0"/>
            </a:endParaRPr>
          </a:p>
        </p:txBody>
      </p:sp>
      <p:sp>
        <p:nvSpPr>
          <p:cNvPr id="28" name="单圆角矩形 27"/>
          <p:cNvSpPr/>
          <p:nvPr/>
        </p:nvSpPr>
        <p:spPr bwMode="auto">
          <a:xfrm>
            <a:off x="660400" y="695325"/>
            <a:ext cx="1168400" cy="200025"/>
          </a:xfrm>
          <a:prstGeom prst="round1Rect">
            <a:avLst/>
          </a:prstGeom>
          <a:solidFill>
            <a:schemeClr val="tx2">
              <a:lumMod val="60000"/>
              <a:lumOff val="40000"/>
            </a:schemeClr>
          </a:solidFill>
          <a:ln>
            <a:noFill/>
          </a:ln>
          <a:effectLst/>
          <a:extLst>
            <a:ext uri="{909E8E84-426E-40DD-AFC4-6F175D3DCCD1}"/>
            <a:ext uri="{91240B29-F687-4F45-9708-019B960494DF}"/>
            <a:ext uri="{AF507438-7753-43E0-B8FC-AC1667EBCBE1}"/>
          </a:extLst>
        </p:spPr>
        <p:txBody>
          <a:bodyPr anchor="ctr"/>
          <a:lstStyle/>
          <a:p>
            <a:pPr>
              <a:buClr>
                <a:srgbClr val="CC9900"/>
              </a:buClr>
              <a:defRPr/>
            </a:pPr>
            <a:r>
              <a:rPr lang="en-US" altLang="zh-CN" sz="1000" dirty="0" err="1">
                <a:solidFill>
                  <a:schemeClr val="bg1"/>
                </a:solidFill>
                <a:latin typeface="Arial" charset="0"/>
                <a:ea typeface="宋体" charset="-122"/>
              </a:rPr>
              <a:t>UniSTAR</a:t>
            </a:r>
            <a:r>
              <a:rPr lang="en-US" altLang="zh-CN" sz="1000" dirty="0">
                <a:solidFill>
                  <a:schemeClr val="bg1"/>
                </a:solidFill>
                <a:latin typeface="Arial" charset="0"/>
                <a:ea typeface="宋体" charset="-122"/>
              </a:rPr>
              <a:t>  </a:t>
            </a:r>
            <a:r>
              <a:rPr lang="en-US" altLang="zh-CN" sz="1000" dirty="0" err="1">
                <a:solidFill>
                  <a:schemeClr val="bg1"/>
                </a:solidFill>
                <a:latin typeface="Arial" charset="0"/>
                <a:ea typeface="宋体" charset="-122"/>
              </a:rPr>
              <a:t>eCFG</a:t>
            </a:r>
            <a:endParaRPr lang="zh-CN" altLang="en-US" sz="1000" dirty="0">
              <a:solidFill>
                <a:schemeClr val="bg1"/>
              </a:solidFill>
              <a:latin typeface="Arial" charset="0"/>
              <a:ea typeface="宋体" charset="-122"/>
            </a:endParaRPr>
          </a:p>
        </p:txBody>
      </p:sp>
      <p:sp>
        <p:nvSpPr>
          <p:cNvPr id="22" name="单圆角矩形 21"/>
          <p:cNvSpPr/>
          <p:nvPr/>
        </p:nvSpPr>
        <p:spPr bwMode="auto">
          <a:xfrm>
            <a:off x="660400" y="2952750"/>
            <a:ext cx="1158875" cy="180975"/>
          </a:xfrm>
          <a:prstGeom prst="round1Rect">
            <a:avLst/>
          </a:prstGeom>
          <a:solidFill>
            <a:schemeClr val="tx2">
              <a:lumMod val="60000"/>
              <a:lumOff val="40000"/>
            </a:schemeClr>
          </a:solidFill>
          <a:ln>
            <a:noFill/>
          </a:ln>
          <a:effectLst/>
          <a:extLst>
            <a:ext uri="{909E8E84-426E-40DD-AFC4-6F175D3DCCD1}"/>
            <a:ext uri="{91240B29-F687-4F45-9708-019B960494DF}"/>
            <a:ext uri="{AF507438-7753-43E0-B8FC-AC1667EBCBE1}"/>
          </a:extLst>
        </p:spPr>
        <p:txBody>
          <a:bodyPr anchor="ctr"/>
          <a:lstStyle/>
          <a:p>
            <a:pPr>
              <a:buClr>
                <a:srgbClr val="CC9900"/>
              </a:buClr>
              <a:defRPr/>
            </a:pPr>
            <a:r>
              <a:rPr lang="en-US" altLang="zh-CN" sz="1000" dirty="0" err="1">
                <a:solidFill>
                  <a:schemeClr val="bg1"/>
                </a:solidFill>
                <a:latin typeface="Arial" charset="0"/>
                <a:ea typeface="宋体" charset="-122"/>
              </a:rPr>
              <a:t>UniSTAR</a:t>
            </a:r>
            <a:r>
              <a:rPr lang="en-US" altLang="zh-CN" sz="1000" dirty="0">
                <a:solidFill>
                  <a:schemeClr val="bg1"/>
                </a:solidFill>
                <a:latin typeface="Arial" charset="0"/>
                <a:ea typeface="宋体" charset="-122"/>
              </a:rPr>
              <a:t>  SCT</a:t>
            </a:r>
            <a:endParaRPr lang="zh-CN" altLang="en-US" sz="1000" dirty="0">
              <a:solidFill>
                <a:schemeClr val="bg1"/>
              </a:solidFill>
              <a:latin typeface="Arial" charset="0"/>
              <a:ea typeface="宋体" charset="-122"/>
            </a:endParaRPr>
          </a:p>
        </p:txBody>
      </p:sp>
      <p:pic>
        <p:nvPicPr>
          <p:cNvPr id="66565" name="Picture 1"/>
          <p:cNvPicPr>
            <a:picLocks noChangeAspect="1" noChangeArrowheads="1"/>
          </p:cNvPicPr>
          <p:nvPr/>
        </p:nvPicPr>
        <p:blipFill>
          <a:blip r:embed="rId3" cstate="print"/>
          <a:srcRect/>
          <a:stretch>
            <a:fillRect/>
          </a:stretch>
        </p:blipFill>
        <p:spPr bwMode="auto">
          <a:xfrm>
            <a:off x="615950" y="942975"/>
            <a:ext cx="3998913" cy="1900238"/>
          </a:xfrm>
          <a:prstGeom prst="rect">
            <a:avLst/>
          </a:prstGeom>
          <a:noFill/>
          <a:ln w="9525">
            <a:noFill/>
            <a:miter lim="800000"/>
            <a:headEnd/>
            <a:tailEnd/>
          </a:ln>
        </p:spPr>
      </p:pic>
      <p:pic>
        <p:nvPicPr>
          <p:cNvPr id="66566" name="Picture 2"/>
          <p:cNvPicPr>
            <a:picLocks noChangeAspect="1" noChangeArrowheads="1"/>
          </p:cNvPicPr>
          <p:nvPr/>
        </p:nvPicPr>
        <p:blipFill>
          <a:blip r:embed="rId4" cstate="print"/>
          <a:srcRect/>
          <a:stretch>
            <a:fillRect/>
          </a:stretch>
        </p:blipFill>
        <p:spPr bwMode="auto">
          <a:xfrm>
            <a:off x="666750" y="3171825"/>
            <a:ext cx="3848100" cy="1579563"/>
          </a:xfrm>
          <a:prstGeom prst="rect">
            <a:avLst/>
          </a:prstGeom>
          <a:noFill/>
          <a:ln w="9525">
            <a:noFill/>
            <a:miter lim="800000"/>
            <a:headEnd/>
            <a:tailEnd/>
          </a:ln>
        </p:spPr>
      </p:pic>
      <p:grpSp>
        <p:nvGrpSpPr>
          <p:cNvPr id="66567" name="组合 16"/>
          <p:cNvGrpSpPr>
            <a:grpSpLocks/>
          </p:cNvGrpSpPr>
          <p:nvPr/>
        </p:nvGrpSpPr>
        <p:grpSpPr bwMode="auto">
          <a:xfrm>
            <a:off x="3267075" y="0"/>
            <a:ext cx="5559425" cy="266700"/>
            <a:chOff x="3267075" y="0"/>
            <a:chExt cx="5560029" cy="266700"/>
          </a:xfrm>
        </p:grpSpPr>
        <p:sp>
          <p:nvSpPr>
            <p:cNvPr id="18" name="剪去单角的矩形 17"/>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19" name="剪去单角的矩形 18"/>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
        <p:nvSpPr>
          <p:cNvPr id="26" name="Rectangle 3"/>
          <p:cNvSpPr txBox="1">
            <a:spLocks noChangeArrowheads="1"/>
          </p:cNvSpPr>
          <p:nvPr/>
        </p:nvSpPr>
        <p:spPr>
          <a:xfrm>
            <a:off x="5203825" y="603250"/>
            <a:ext cx="3048000" cy="3286125"/>
          </a:xfrm>
          <a:prstGeom prst="rect">
            <a:avLst/>
          </a:prstGeom>
          <a:solidFill>
            <a:schemeClr val="accent3">
              <a:lumMod val="85000"/>
            </a:schemeClr>
          </a:solidFill>
        </p:spPr>
        <p:txBody>
          <a:bodyPr lIns="91375" tIns="45690" rIns="91375" bIns="45690"/>
          <a:lstStyle/>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Basic configuration</a:t>
            </a:r>
          </a:p>
          <a:p>
            <a:pPr marL="742425" lvl="1" indent="-285548" eaLnBrk="0" hangingPunct="0">
              <a:lnSpc>
                <a:spcPct val="150000"/>
              </a:lnSpc>
              <a:buSzPct val="50000"/>
              <a:buFont typeface="Wingdings" pitchFamily="2" charset="2"/>
              <a:buChar char="p"/>
              <a:defRPr/>
            </a:pPr>
            <a:r>
              <a:rPr lang="en-US" altLang="zh-CN" sz="1200" kern="0" dirty="0">
                <a:latin typeface="Arial"/>
                <a:ea typeface="+mn-ea"/>
              </a:rPr>
              <a:t>Cabinet</a:t>
            </a:r>
          </a:p>
          <a:p>
            <a:pPr marL="742425" lvl="1" indent="-285548" eaLnBrk="0" hangingPunct="0">
              <a:lnSpc>
                <a:spcPct val="150000"/>
              </a:lnSpc>
              <a:buSzPct val="50000"/>
              <a:buFont typeface="Wingdings" pitchFamily="2" charset="2"/>
              <a:buChar char="p"/>
              <a:defRPr/>
            </a:pPr>
            <a:r>
              <a:rPr lang="en-US" altLang="zh-CN" sz="1200" kern="0" dirty="0">
                <a:latin typeface="Arial"/>
                <a:ea typeface="+mn-ea"/>
              </a:rPr>
              <a:t>Chassis</a:t>
            </a:r>
          </a:p>
          <a:p>
            <a:pPr marL="742425" lvl="1" indent="-285548" eaLnBrk="0" hangingPunct="0">
              <a:lnSpc>
                <a:spcPct val="150000"/>
              </a:lnSpc>
              <a:buSzPct val="50000"/>
              <a:buFont typeface="Wingdings" pitchFamily="2" charset="2"/>
              <a:buChar char="p"/>
              <a:defRPr/>
            </a:pPr>
            <a:r>
              <a:rPr lang="en-US" altLang="zh-CN" sz="1200" kern="0" dirty="0">
                <a:latin typeface="Arial"/>
                <a:ea typeface="+mn-ea"/>
              </a:rPr>
              <a:t>Installation suite</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MPU</a:t>
            </a:r>
          </a:p>
          <a:p>
            <a:pPr marL="742425" lvl="1" indent="-285548" eaLnBrk="0" hangingPunct="0">
              <a:lnSpc>
                <a:spcPct val="150000"/>
              </a:lnSpc>
              <a:buClr>
                <a:srgbClr val="777777"/>
              </a:buClr>
              <a:buSzPct val="50000"/>
              <a:buFont typeface="Wingdings" pitchFamily="2" charset="2"/>
              <a:buChar char="p"/>
              <a:defRPr/>
            </a:pPr>
            <a:r>
              <a:rPr lang="en-US" altLang="zh-CN" sz="1200" kern="0" dirty="0">
                <a:latin typeface="Arial"/>
                <a:ea typeface="+mn-ea"/>
              </a:rPr>
              <a:t>SRU/MCU</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CMU</a:t>
            </a:r>
          </a:p>
          <a:p>
            <a:pPr marL="742425" lvl="1" indent="-285548" eaLnBrk="0" hangingPunct="0">
              <a:lnSpc>
                <a:spcPct val="150000"/>
              </a:lnSpc>
              <a:buClr>
                <a:srgbClr val="777777"/>
              </a:buClr>
              <a:buSzPct val="50000"/>
              <a:buFont typeface="Wingdings" pitchFamily="2" charset="2"/>
              <a:buChar char="p"/>
              <a:defRPr/>
            </a:pPr>
            <a:r>
              <a:rPr lang="en-US" altLang="zh-CN" sz="1200" kern="0" dirty="0">
                <a:solidFill>
                  <a:srgbClr val="000000"/>
                </a:solidFill>
                <a:latin typeface="Arial"/>
                <a:ea typeface="华文细黑"/>
              </a:rPr>
              <a:t>CMU</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Power supply</a:t>
            </a:r>
            <a:endParaRPr lang="zh-CN" altLang="en-US" sz="1600" b="1" kern="0" dirty="0">
              <a:latin typeface="Arial"/>
              <a:ea typeface="黑体" pitchFamily="49" charset="-122"/>
            </a:endParaRPr>
          </a:p>
          <a:p>
            <a:pPr marL="342659" indent="-342659" eaLnBrk="0" hangingPunct="0">
              <a:lnSpc>
                <a:spcPct val="140000"/>
              </a:lnSpc>
              <a:buClr>
                <a:srgbClr val="777777"/>
              </a:buClr>
              <a:buSzPct val="60000"/>
              <a:defRPr/>
            </a:pPr>
            <a:endParaRPr lang="en-US" altLang="zh-CN" sz="1600" b="1" kern="0" dirty="0">
              <a:latin typeface="Arial"/>
              <a:ea typeface="黑体" pitchFamily="49" charset="-122"/>
            </a:endParaRPr>
          </a:p>
        </p:txBody>
      </p:sp>
      <p:sp>
        <p:nvSpPr>
          <p:cNvPr id="27" name="TextBox 26"/>
          <p:cNvSpPr txBox="1"/>
          <p:nvPr/>
        </p:nvSpPr>
        <p:spPr>
          <a:xfrm>
            <a:off x="5213350" y="4079875"/>
            <a:ext cx="3038475" cy="600075"/>
          </a:xfrm>
          <a:prstGeom prst="rect">
            <a:avLst/>
          </a:prstGeom>
          <a:solidFill>
            <a:schemeClr val="bg1">
              <a:lumMod val="85000"/>
            </a:schemeClr>
          </a:solidFill>
          <a:ln>
            <a:solidFill>
              <a:schemeClr val="accent1"/>
            </a:solidFill>
          </a:ln>
        </p:spPr>
        <p:txBody>
          <a:bodyPr>
            <a:spAutoFit/>
          </a:bodyPr>
          <a:lstStyle/>
          <a:p>
            <a:pPr>
              <a:defRPr/>
            </a:pPr>
            <a:r>
              <a:rPr lang="en-US" altLang="zh-CN" sz="1100" dirty="0">
                <a:latin typeface="Arial"/>
                <a:ea typeface="+mn-ea"/>
              </a:rPr>
              <a:t>When a product is added to </a:t>
            </a:r>
            <a:r>
              <a:rPr lang="en-US" altLang="zh-CN" sz="1100" dirty="0" err="1">
                <a:latin typeface="Arial"/>
                <a:ea typeface="+mn-ea"/>
              </a:rPr>
              <a:t>UniSTAR</a:t>
            </a:r>
            <a:r>
              <a:rPr lang="en-US" altLang="zh-CN" sz="1100" dirty="0">
                <a:latin typeface="Arial"/>
                <a:ea typeface="+mn-ea"/>
              </a:rPr>
              <a:t> SCT, the chassis type is determined. You can select one from multiple options.</a:t>
            </a:r>
            <a:endParaRPr lang="zh-CN" altLang="en-US" sz="1100" dirty="0">
              <a:latin typeface="Arial"/>
              <a:ea typeface="+mn-ea"/>
            </a:endParaRPr>
          </a:p>
        </p:txBody>
      </p:sp>
    </p:spTree>
  </p:cSld>
  <p:clrMapOvr>
    <a:masterClrMapping/>
  </p:clrMapOvr>
  <p:transition advClick="0" advTm="8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4"/>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Cabinet: N66E</a:t>
            </a:r>
            <a:endParaRPr lang="zh-CN" altLang="en-US" dirty="0" smtClean="0">
              <a:latin typeface="Arial" pitchFamily="34" charset="0"/>
            </a:endParaRPr>
          </a:p>
        </p:txBody>
      </p:sp>
      <p:pic>
        <p:nvPicPr>
          <p:cNvPr id="3079" name="图片 5"/>
          <p:cNvPicPr>
            <a:picLocks noChangeAspect="1" noChangeArrowheads="1"/>
          </p:cNvPicPr>
          <p:nvPr/>
        </p:nvPicPr>
        <p:blipFill>
          <a:blip r:embed="rId4" cstate="print"/>
          <a:srcRect/>
          <a:stretch>
            <a:fillRect/>
          </a:stretch>
        </p:blipFill>
        <p:spPr bwMode="auto">
          <a:xfrm>
            <a:off x="8332788" y="268288"/>
            <a:ext cx="504825" cy="1235075"/>
          </a:xfrm>
          <a:prstGeom prst="rect">
            <a:avLst/>
          </a:prstGeom>
          <a:noFill/>
          <a:ln w="9525">
            <a:noFill/>
            <a:miter lim="800000"/>
            <a:headEnd/>
            <a:tailEnd/>
          </a:ln>
        </p:spPr>
      </p:pic>
      <p:sp>
        <p:nvSpPr>
          <p:cNvPr id="308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3081"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308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sp>
        <p:nvSpPr>
          <p:cNvPr id="3083"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Arial" pitchFamily="34" charset="0"/>
            </a:endParaRPr>
          </a:p>
        </p:txBody>
      </p:sp>
      <p:grpSp>
        <p:nvGrpSpPr>
          <p:cNvPr id="3084" name="组合 26"/>
          <p:cNvGrpSpPr>
            <a:grpSpLocks/>
          </p:cNvGrpSpPr>
          <p:nvPr/>
        </p:nvGrpSpPr>
        <p:grpSpPr bwMode="auto">
          <a:xfrm>
            <a:off x="6035675" y="1503363"/>
            <a:ext cx="2801938" cy="3143250"/>
            <a:chOff x="5047801" y="710315"/>
            <a:chExt cx="3744513" cy="3982265"/>
          </a:xfrm>
        </p:grpSpPr>
        <p:sp>
          <p:nvSpPr>
            <p:cNvPr id="28"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9" name="AutoShape 44"/>
            <p:cNvSpPr>
              <a:spLocks noChangeArrowheads="1"/>
            </p:cNvSpPr>
            <p:nvPr/>
          </p:nvSpPr>
          <p:spPr bwMode="auto">
            <a:xfrm>
              <a:off x="5054327" y="710430"/>
              <a:ext cx="3737987" cy="264331"/>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30" name="Rectangle 4"/>
            <p:cNvSpPr>
              <a:spLocks noChangeArrowheads="1"/>
            </p:cNvSpPr>
            <p:nvPr/>
          </p:nvSpPr>
          <p:spPr bwMode="auto">
            <a:xfrm>
              <a:off x="5109326" y="1034125"/>
              <a:ext cx="3549330" cy="3374869"/>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dirty="0">
                  <a:latin typeface="Arial" pitchFamily="34" charset="0"/>
                  <a:cs typeface="Arial" pitchFamily="34" charset="0"/>
                </a:rPr>
                <a:t>Standard 19-inch rack N66E</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D*W*H: 600x600x2200 mm</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No recommended configuration for S9703. A maximum of four S9703 chassis can be installed in a cabinet.</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When the number of quoted 800 W AC power modules </a:t>
              </a:r>
              <a:r>
                <a:rPr lang="en-US" altLang="zh-CN" sz="900" b="1" dirty="0">
                  <a:latin typeface="Arial" pitchFamily="34" charset="0"/>
                  <a:cs typeface="Arial" pitchFamily="34" charset="0"/>
                </a:rPr>
                <a:t>exceeds 8</a:t>
              </a:r>
              <a:r>
                <a:rPr lang="en-US" altLang="zh-CN" sz="900" dirty="0">
                  <a:latin typeface="Arial" pitchFamily="34" charset="0"/>
                  <a:cs typeface="Arial" pitchFamily="34" charset="0"/>
                </a:rPr>
                <a:t>, one more power distribution box  needs to be configured.</a:t>
              </a:r>
            </a:p>
            <a:p>
              <a:pPr marL="236538" indent="-236538" defTabSz="814388" eaLnBrk="0" fontAlgn="auto" hangingPunct="0">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Three models are available: one standard and two enhanced. They differ in power. The models can be selected..</a:t>
              </a:r>
            </a:p>
            <a:p>
              <a:pPr marL="236538" indent="-236538" defTabSz="814388" eaLnBrk="0" fontAlgn="auto" hangingPunct="0">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When the N68E cabinet (applicable to NE40E) is used, the </a:t>
              </a:r>
              <a:r>
                <a:rPr lang="en-US" altLang="zh-CN" sz="900" b="1" dirty="0">
                  <a:latin typeface="Arial" pitchFamily="34" charset="0"/>
                  <a:cs typeface="Arial" pitchFamily="34" charset="0"/>
                </a:rPr>
                <a:t>power distribution box and external cables  </a:t>
              </a:r>
              <a:r>
                <a:rPr lang="en-US" altLang="zh-CN" sz="900" dirty="0">
                  <a:latin typeface="Arial" pitchFamily="34" charset="0"/>
                  <a:cs typeface="Arial" pitchFamily="34" charset="0"/>
                </a:rPr>
                <a:t>need to be quoted for power distribution.</a:t>
              </a:r>
            </a:p>
            <a:p>
              <a:pPr marL="236538" indent="-236538" defTabSz="814388" eaLnBrk="0" fontAlgn="auto" hangingPunct="0">
                <a:spcBef>
                  <a:spcPct val="50000"/>
                </a:spcBef>
                <a:spcAft>
                  <a:spcPts val="0"/>
                </a:spcAft>
                <a:buClr>
                  <a:srgbClr val="990000"/>
                </a:buClr>
                <a:buFont typeface="Wingdings" pitchFamily="2" charset="2"/>
                <a:buChar char="l"/>
                <a:defRPr/>
              </a:pPr>
              <a:r>
                <a:rPr lang="en-US" altLang="zh-CN" sz="900" dirty="0">
                  <a:latin typeface="Arial" pitchFamily="34" charset="0"/>
                  <a:cs typeface="Arial" pitchFamily="34" charset="0"/>
                </a:rPr>
                <a:t>The cabinet can be installed on the concrete floor or ESD floor.</a:t>
              </a:r>
            </a:p>
            <a:p>
              <a:pPr marL="236538" indent="-236538" defTabSz="814388" eaLnBrk="0" fontAlgn="auto" hangingPunct="0">
                <a:spcBef>
                  <a:spcPct val="50000"/>
                </a:spcBef>
                <a:spcAft>
                  <a:spcPts val="0"/>
                </a:spcAft>
                <a:buClr>
                  <a:srgbClr val="990000"/>
                </a:buClr>
                <a:defRPr/>
              </a:pPr>
              <a:r>
                <a:rPr lang="zh-CN" altLang="en-US" sz="900" b="1" dirty="0">
                  <a:latin typeface="Arial" pitchFamily="34" charset="0"/>
                  <a:cs typeface="Arial" pitchFamily="34" charset="0"/>
                </a:rPr>
                <a:t>* </a:t>
              </a:r>
              <a:r>
                <a:rPr lang="en-US" altLang="zh-CN" sz="900" b="1" dirty="0">
                  <a:latin typeface="Arial" pitchFamily="34" charset="0"/>
                  <a:cs typeface="Arial" pitchFamily="34" charset="0"/>
                </a:rPr>
                <a:t>When the cabinet is installed on the ESD floor, the installation suite is required.</a:t>
              </a:r>
              <a:r>
                <a:rPr lang="en-US" altLang="zh-CN" sz="1100" dirty="0">
                  <a:latin typeface="Arial" pitchFamily="34" charset="0"/>
                  <a:cs typeface="Arial" pitchFamily="34" charset="0"/>
                </a:rPr>
                <a:t/>
              </a:r>
              <a:br>
                <a:rPr lang="en-US" altLang="zh-CN" sz="1100" dirty="0">
                  <a:latin typeface="Arial" pitchFamily="34" charset="0"/>
                  <a:cs typeface="Arial" pitchFamily="34" charset="0"/>
                </a:rPr>
              </a:br>
              <a:endParaRPr lang="en-US" altLang="zh-CN" sz="11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150000"/>
                </a:lnSpc>
                <a:spcBef>
                  <a:spcPts val="0"/>
                </a:spcBef>
                <a:spcAft>
                  <a:spcPts val="0"/>
                </a:spcAft>
                <a:buClr>
                  <a:srgbClr val="990000"/>
                </a:buClr>
                <a:buFont typeface="Arial" charset="0"/>
                <a:buChar char="•"/>
                <a:defRPr/>
              </a:pPr>
              <a:r>
                <a:rPr lang="en-US" altLang="zh-CN" sz="1100" dirty="0">
                  <a:latin typeface="Arial"/>
                </a:rPr>
                <a:t/>
              </a:r>
              <a:br>
                <a:rPr lang="en-US" altLang="zh-CN" sz="1100" dirty="0">
                  <a:latin typeface="Arial"/>
                </a:rPr>
              </a:br>
              <a:endParaRPr lang="en-US" altLang="zh-CN" sz="1100" kern="0" dirty="0">
                <a:solidFill>
                  <a:sysClr val="windowText" lastClr="000000"/>
                </a:solidFill>
                <a:latin typeface="Arial"/>
                <a:ea typeface="微软雅黑" pitchFamily="34" charset="-122"/>
                <a:cs typeface="Arial" pitchFamily="34" charset="0"/>
              </a:endParaRPr>
            </a:p>
          </p:txBody>
        </p:sp>
      </p:grpSp>
      <p:sp>
        <p:nvSpPr>
          <p:cNvPr id="36" name="AutoShape 44"/>
          <p:cNvSpPr>
            <a:spLocks noChangeArrowheads="1"/>
          </p:cNvSpPr>
          <p:nvPr/>
        </p:nvSpPr>
        <p:spPr bwMode="auto">
          <a:xfrm>
            <a:off x="1021403" y="923925"/>
            <a:ext cx="1836097" cy="257175"/>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000" b="1" kern="0" dirty="0">
                <a:solidFill>
                  <a:schemeClr val="tx1"/>
                </a:solidFill>
                <a:latin typeface="Arial" pitchFamily="34" charset="0"/>
                <a:ea typeface="微软雅黑" pitchFamily="34" charset="-122"/>
                <a:cs typeface="Arial" pitchFamily="34" charset="0"/>
              </a:rPr>
              <a:t>S9712 one chassis in one cabinet</a:t>
            </a:r>
          </a:p>
        </p:txBody>
      </p:sp>
      <p:sp>
        <p:nvSpPr>
          <p:cNvPr id="38" name="AutoShape 44"/>
          <p:cNvSpPr>
            <a:spLocks noChangeArrowheads="1"/>
          </p:cNvSpPr>
          <p:nvPr/>
        </p:nvSpPr>
        <p:spPr bwMode="auto">
          <a:xfrm>
            <a:off x="3726503" y="923925"/>
            <a:ext cx="1836097" cy="257175"/>
          </a:xfrm>
          <a:prstGeom prst="round2SameRect">
            <a:avLst>
              <a:gd name="adj1" fmla="val 0"/>
              <a:gd name="adj2" fmla="val 0"/>
            </a:avLst>
          </a:prstGeom>
          <a:solidFill>
            <a:schemeClr val="bg1"/>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000" b="1" kern="0" dirty="0">
                <a:solidFill>
                  <a:schemeClr val="tx1"/>
                </a:solidFill>
                <a:latin typeface="Arial" pitchFamily="34" charset="0"/>
                <a:ea typeface="微软雅黑" pitchFamily="34" charset="-122"/>
                <a:cs typeface="Arial" pitchFamily="34" charset="0"/>
              </a:rPr>
              <a:t>S9706 two chassis in one cabinet</a:t>
            </a:r>
          </a:p>
        </p:txBody>
      </p:sp>
      <p:grpSp>
        <p:nvGrpSpPr>
          <p:cNvPr id="3091" name="组合 33"/>
          <p:cNvGrpSpPr>
            <a:grpSpLocks/>
          </p:cNvGrpSpPr>
          <p:nvPr/>
        </p:nvGrpSpPr>
        <p:grpSpPr bwMode="auto">
          <a:xfrm>
            <a:off x="3267075" y="0"/>
            <a:ext cx="5559425" cy="266700"/>
            <a:chOff x="3267075" y="0"/>
            <a:chExt cx="5560029" cy="266700"/>
          </a:xfrm>
        </p:grpSpPr>
        <p:sp>
          <p:nvSpPr>
            <p:cNvPr id="35" name="剪去单角的矩形 34"/>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0" name="剪去单角的矩形 39"/>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41" name="剪去单角的矩形 40"/>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42" name="剪去单角的矩形 41"/>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43" name="剪去单角的矩形 42"/>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44" name="剪去单角的矩形 43"/>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45" name="剪去单角的矩形 44"/>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graphicFrame>
        <p:nvGraphicFramePr>
          <p:cNvPr id="3074" name="Object 6"/>
          <p:cNvGraphicFramePr>
            <a:graphicFrameLocks noChangeAspect="1"/>
          </p:cNvGraphicFramePr>
          <p:nvPr/>
        </p:nvGraphicFramePr>
        <p:xfrm>
          <a:off x="387350" y="1243013"/>
          <a:ext cx="1468438" cy="2806700"/>
        </p:xfrm>
        <a:graphic>
          <a:graphicData uri="http://schemas.openxmlformats.org/presentationml/2006/ole">
            <p:oleObj spid="_x0000_s3074" r:id="rId5" imgW="1959388" imgH="4419695" progId="">
              <p:embed/>
            </p:oleObj>
          </a:graphicData>
        </a:graphic>
      </p:graphicFrame>
      <p:graphicFrame>
        <p:nvGraphicFramePr>
          <p:cNvPr id="3075" name="Object 7"/>
          <p:cNvGraphicFramePr>
            <a:graphicFrameLocks noChangeAspect="1"/>
          </p:cNvGraphicFramePr>
          <p:nvPr/>
        </p:nvGraphicFramePr>
        <p:xfrm>
          <a:off x="1809750" y="1243013"/>
          <a:ext cx="1481138" cy="2806700"/>
        </p:xfrm>
        <a:graphic>
          <a:graphicData uri="http://schemas.openxmlformats.org/presentationml/2006/ole">
            <p:oleObj spid="_x0000_s3075" r:id="rId6" imgW="1959388" imgH="4419695" progId="">
              <p:embed/>
            </p:oleObj>
          </a:graphicData>
        </a:graphic>
      </p:graphicFrame>
      <p:graphicFrame>
        <p:nvGraphicFramePr>
          <p:cNvPr id="3076" name="Object 8"/>
          <p:cNvGraphicFramePr>
            <a:graphicFrameLocks noChangeAspect="1"/>
          </p:cNvGraphicFramePr>
          <p:nvPr/>
        </p:nvGraphicFramePr>
        <p:xfrm>
          <a:off x="3244850" y="1243013"/>
          <a:ext cx="1303338" cy="2806700"/>
        </p:xfrm>
        <a:graphic>
          <a:graphicData uri="http://schemas.openxmlformats.org/presentationml/2006/ole">
            <p:oleObj spid="_x0000_s3076" name="Visio" r:id="rId7" imgW="1778222" imgH="4353973" progId="">
              <p:embed/>
            </p:oleObj>
          </a:graphicData>
        </a:graphic>
      </p:graphicFrame>
      <p:graphicFrame>
        <p:nvGraphicFramePr>
          <p:cNvPr id="3077" name="Object 9"/>
          <p:cNvGraphicFramePr>
            <a:graphicFrameLocks noChangeAspect="1"/>
          </p:cNvGraphicFramePr>
          <p:nvPr/>
        </p:nvGraphicFramePr>
        <p:xfrm>
          <a:off x="4502150" y="1243013"/>
          <a:ext cx="1312863" cy="2806700"/>
        </p:xfrm>
        <a:graphic>
          <a:graphicData uri="http://schemas.openxmlformats.org/presentationml/2006/ole">
            <p:oleObj spid="_x0000_s3077" name="Visio" r:id="rId8" imgW="1778222" imgH="4353973" progId="">
              <p:embed/>
            </p:oleObj>
          </a:graphicData>
        </a:graphic>
      </p:graphicFrame>
      <p:graphicFrame>
        <p:nvGraphicFramePr>
          <p:cNvPr id="33" name="表格 32"/>
          <p:cNvGraphicFramePr>
            <a:graphicFrameLocks noGrp="1"/>
          </p:cNvGraphicFramePr>
          <p:nvPr/>
        </p:nvGraphicFramePr>
        <p:xfrm>
          <a:off x="349250" y="4338638"/>
          <a:ext cx="5480048" cy="408453"/>
        </p:xfrm>
        <a:graphic>
          <a:graphicData uri="http://schemas.openxmlformats.org/drawingml/2006/table">
            <a:tbl>
              <a:tblPr/>
              <a:tblGrid>
                <a:gridCol w="632314"/>
                <a:gridCol w="754963"/>
                <a:gridCol w="603683"/>
                <a:gridCol w="1463164"/>
                <a:gridCol w="2025924"/>
              </a:tblGrid>
              <a:tr h="198707">
                <a:tc>
                  <a:txBody>
                    <a:bodyPr/>
                    <a:lstStyle/>
                    <a:p>
                      <a:pPr algn="l" fontAlgn="ctr"/>
                      <a:r>
                        <a:rPr lang="en-US" sz="800" b="0" i="0" u="none" strike="noStrike" dirty="0">
                          <a:solidFill>
                            <a:srgbClr val="000000"/>
                          </a:solidFill>
                          <a:latin typeface="Arial" pitchFamily="34" charset="0"/>
                          <a:cs typeface="Arial" pitchFamily="34" charset="0"/>
                        </a:rPr>
                        <a:t>21150568</a:t>
                      </a:r>
                    </a:p>
                  </a:txBody>
                  <a:tcPr marL="36000" marR="7993" marT="7993"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latin typeface="Arial" pitchFamily="34" charset="0"/>
                          <a:cs typeface="Arial" pitchFamily="34" charset="0"/>
                        </a:rPr>
                        <a:t>EN6XUSM01</a:t>
                      </a: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800" b="1" i="0" u="none" strike="noStrike" dirty="0" smtClean="0">
                          <a:solidFill>
                            <a:srgbClr val="000000"/>
                          </a:solidFill>
                          <a:latin typeface="Arial" pitchFamily="34" charset="0"/>
                          <a:cs typeface="Arial" pitchFamily="34" charset="0"/>
                        </a:rPr>
                        <a:t>Mount Kit I</a:t>
                      </a:r>
                      <a:endParaRPr lang="zh-CN" altLang="en-US" sz="800" b="1"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altLang="zh-CN" sz="800" b="0" i="0" u="none" strike="noStrike" dirty="0" smtClean="0">
                          <a:solidFill>
                            <a:srgbClr val="000000"/>
                          </a:solidFill>
                          <a:latin typeface="Arial" pitchFamily="34" charset="0"/>
                          <a:cs typeface="Arial" pitchFamily="34" charset="0"/>
                        </a:rPr>
                        <a:t>Adjustable height </a:t>
                      </a:r>
                      <a:r>
                        <a:rPr lang="zh-CN" altLang="en-US" sz="800" b="0" i="0" u="none" strike="noStrike" dirty="0" smtClean="0">
                          <a:solidFill>
                            <a:srgbClr val="000000"/>
                          </a:solidFill>
                          <a:latin typeface="Arial" pitchFamily="34" charset="0"/>
                          <a:cs typeface="Arial" pitchFamily="34" charset="0"/>
                        </a:rPr>
                        <a:t> </a:t>
                      </a:r>
                      <a:r>
                        <a:rPr lang="en-US" altLang="zh-CN" sz="800" b="0" i="0" u="none" strike="noStrike" dirty="0" smtClean="0">
                          <a:solidFill>
                            <a:srgbClr val="000000"/>
                          </a:solidFill>
                          <a:latin typeface="Arial" pitchFamily="34" charset="0"/>
                          <a:cs typeface="Arial" pitchFamily="34" charset="0"/>
                        </a:rPr>
                        <a:t>296-465 </a:t>
                      </a:r>
                      <a:r>
                        <a:rPr lang="en-US" sz="800" b="0" i="0" u="none" strike="noStrike" dirty="0" smtClean="0">
                          <a:solidFill>
                            <a:srgbClr val="000000"/>
                          </a:solidFill>
                          <a:latin typeface="Arial" pitchFamily="34" charset="0"/>
                          <a:cs typeface="Arial" pitchFamily="34" charset="0"/>
                        </a:rPr>
                        <a:t>mm</a:t>
                      </a:r>
                      <a:endParaRPr lang="en-US" sz="800" b="0"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altLang="zh-CN" sz="800" b="0" i="0" u="none" strike="noStrike" dirty="0" smtClean="0">
                          <a:solidFill>
                            <a:srgbClr val="000000"/>
                          </a:solidFill>
                          <a:latin typeface="Arial" pitchFamily="34" charset="0"/>
                          <a:cs typeface="Arial" pitchFamily="34" charset="0"/>
                        </a:rPr>
                        <a:t>Installation height in the equipment room where ESD floor is installed: distance between floor and cabinet</a:t>
                      </a:r>
                      <a:endParaRPr lang="zh-CN" altLang="en-US" sz="900" b="0"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209746">
                <a:tc>
                  <a:txBody>
                    <a:bodyPr/>
                    <a:lstStyle/>
                    <a:p>
                      <a:pPr algn="l" fontAlgn="ctr"/>
                      <a:r>
                        <a:rPr lang="en-US" sz="800" b="0" i="0" u="none" strike="noStrike" dirty="0">
                          <a:solidFill>
                            <a:srgbClr val="000000"/>
                          </a:solidFill>
                          <a:latin typeface="Arial" pitchFamily="34" charset="0"/>
                          <a:cs typeface="Arial" pitchFamily="34" charset="0"/>
                        </a:rPr>
                        <a:t>21150569</a:t>
                      </a:r>
                    </a:p>
                  </a:txBody>
                  <a:tcPr marL="36000" marR="7993" marT="7993" marB="0" anchor="ctr">
                    <a:lnL w="952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800" b="0" i="0" u="none" strike="noStrike" dirty="0">
                          <a:solidFill>
                            <a:srgbClr val="000000"/>
                          </a:solidFill>
                          <a:latin typeface="Arial" pitchFamily="34" charset="0"/>
                          <a:cs typeface="Arial" pitchFamily="34" charset="0"/>
                        </a:rPr>
                        <a:t>EN6XUSM02</a:t>
                      </a: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800" b="1" i="0" u="none" strike="noStrike" dirty="0" smtClean="0">
                          <a:solidFill>
                            <a:srgbClr val="000000"/>
                          </a:solidFill>
                          <a:latin typeface="Arial" pitchFamily="34" charset="0"/>
                          <a:cs typeface="Arial" pitchFamily="34" charset="0"/>
                        </a:rPr>
                        <a:t>Mount Kit II</a:t>
                      </a:r>
                      <a:endParaRPr lang="zh-CN" altLang="en-US" sz="800" b="1" i="0" u="none" strike="noStrike" dirty="0">
                        <a:solidFill>
                          <a:srgbClr val="000000"/>
                        </a:solidFill>
                        <a:latin typeface="Arial" pitchFamily="34" charset="0"/>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800" b="0" i="0" u="none" strike="noStrike" dirty="0" smtClean="0">
                          <a:solidFill>
                            <a:srgbClr val="000000"/>
                          </a:solidFill>
                          <a:latin typeface="Arial"/>
                        </a:rPr>
                        <a:t>150-296 mm  OR &gt; 465mm</a:t>
                      </a:r>
                      <a:endParaRPr lang="en-US" altLang="en-US" sz="800" b="0" i="0" u="none" strike="noStrike" kern="1200" dirty="0">
                        <a:solidFill>
                          <a:srgbClr val="000000"/>
                        </a:solidFill>
                        <a:latin typeface="Arial" pitchFamily="34" charset="0"/>
                        <a:ea typeface="+mn-ea"/>
                        <a:cs typeface="Arial" pitchFamily="34" charset="0"/>
                      </a:endParaRPr>
                    </a:p>
                  </a:txBody>
                  <a:tcPr marL="36000" marR="7993" marT="79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r>
            </a:tbl>
          </a:graphicData>
        </a:graphic>
      </p:graphicFrame>
      <p:sp>
        <p:nvSpPr>
          <p:cNvPr id="3111" name="矩形 45"/>
          <p:cNvSpPr>
            <a:spLocks noChangeArrowheads="1"/>
          </p:cNvSpPr>
          <p:nvPr/>
        </p:nvSpPr>
        <p:spPr bwMode="auto">
          <a:xfrm>
            <a:off x="254000" y="4079875"/>
            <a:ext cx="1711325" cy="246063"/>
          </a:xfrm>
          <a:prstGeom prst="rect">
            <a:avLst/>
          </a:prstGeom>
          <a:noFill/>
          <a:ln w="9525">
            <a:noFill/>
            <a:miter lim="800000"/>
            <a:headEnd/>
            <a:tailEnd/>
          </a:ln>
        </p:spPr>
        <p:txBody>
          <a:bodyPr wrap="none">
            <a:spAutoFit/>
          </a:bodyPr>
          <a:lstStyle/>
          <a:p>
            <a:r>
              <a:rPr lang="en-US" altLang="zh-CN" sz="1000" b="1" dirty="0">
                <a:latin typeface="Arial" pitchFamily="34" charset="0"/>
              </a:rPr>
              <a:t>ESD floor</a:t>
            </a:r>
            <a:r>
              <a:rPr lang="zh-CN" altLang="en-US" sz="1000" dirty="0">
                <a:latin typeface="Arial" pitchFamily="34" charset="0"/>
              </a:rPr>
              <a:t> </a:t>
            </a:r>
            <a:r>
              <a:rPr lang="en-US" altLang="zh-CN" sz="1000" dirty="0">
                <a:latin typeface="Arial" pitchFamily="34" charset="0"/>
              </a:rPr>
              <a:t>installation suite</a:t>
            </a:r>
            <a:endParaRPr lang="zh-CN" altLang="en-US" sz="1000" dirty="0">
              <a:latin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cs typeface="Arial" pitchFamily="34" charset="0"/>
              </a:rPr>
              <a:t>Integrated Chassis</a:t>
            </a:r>
            <a:endParaRPr lang="en-US" altLang="zh-CN" dirty="0" smtClean="0">
              <a:latin typeface="Arial" pitchFamily="34" charset="0"/>
            </a:endParaRPr>
          </a:p>
        </p:txBody>
      </p:sp>
      <p:grpSp>
        <p:nvGrpSpPr>
          <p:cNvPr id="67587" name="组合 26"/>
          <p:cNvGrpSpPr>
            <a:grpSpLocks/>
          </p:cNvGrpSpPr>
          <p:nvPr/>
        </p:nvGrpSpPr>
        <p:grpSpPr bwMode="auto">
          <a:xfrm>
            <a:off x="6296025" y="746125"/>
            <a:ext cx="2519363" cy="1825625"/>
            <a:chOff x="5047801" y="710315"/>
            <a:chExt cx="3744513" cy="3982265"/>
          </a:xfrm>
        </p:grpSpPr>
        <p:sp>
          <p:nvSpPr>
            <p:cNvPr id="35"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36" name="AutoShape 44"/>
            <p:cNvSpPr>
              <a:spLocks noChangeArrowheads="1"/>
            </p:cNvSpPr>
            <p:nvPr/>
          </p:nvSpPr>
          <p:spPr bwMode="auto">
            <a:xfrm>
              <a:off x="5054327" y="710428"/>
              <a:ext cx="3737987" cy="62226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Configuration tips</a:t>
              </a:r>
            </a:p>
          </p:txBody>
        </p:sp>
      </p:grpSp>
      <p:grpSp>
        <p:nvGrpSpPr>
          <p:cNvPr id="67588" name="组合 57"/>
          <p:cNvGrpSpPr>
            <a:grpSpLocks/>
          </p:cNvGrpSpPr>
          <p:nvPr/>
        </p:nvGrpSpPr>
        <p:grpSpPr bwMode="auto">
          <a:xfrm>
            <a:off x="341313" y="836613"/>
            <a:ext cx="8507412" cy="2886075"/>
            <a:chOff x="330200" y="933435"/>
            <a:chExt cx="8507413" cy="3383619"/>
          </a:xfrm>
        </p:grpSpPr>
        <p:grpSp>
          <p:nvGrpSpPr>
            <p:cNvPr id="67640" name="组合 56"/>
            <p:cNvGrpSpPr>
              <a:grpSpLocks/>
            </p:cNvGrpSpPr>
            <p:nvPr/>
          </p:nvGrpSpPr>
          <p:grpSpPr bwMode="auto">
            <a:xfrm>
              <a:off x="330200" y="933435"/>
              <a:ext cx="2520000" cy="3383619"/>
              <a:chOff x="330200" y="933435"/>
              <a:chExt cx="2520000" cy="3383619"/>
            </a:xfrm>
          </p:grpSpPr>
          <p:grpSp>
            <p:nvGrpSpPr>
              <p:cNvPr id="67651" name="组合 41"/>
              <p:cNvGrpSpPr>
                <a:grpSpLocks/>
              </p:cNvGrpSpPr>
              <p:nvPr/>
            </p:nvGrpSpPr>
            <p:grpSpPr bwMode="auto">
              <a:xfrm>
                <a:off x="330200" y="933435"/>
                <a:ext cx="2520000" cy="3383619"/>
                <a:chOff x="330200" y="933435"/>
                <a:chExt cx="2520000" cy="3383619"/>
              </a:xfrm>
            </p:grpSpPr>
            <p:pic>
              <p:nvPicPr>
                <p:cNvPr id="67655" name="Picture 4"/>
                <p:cNvPicPr>
                  <a:picLocks noChangeAspect="1" noChangeArrowheads="1"/>
                </p:cNvPicPr>
                <p:nvPr/>
              </p:nvPicPr>
              <p:blipFill>
                <a:blip r:embed="rId3" cstate="print"/>
                <a:srcRect/>
                <a:stretch>
                  <a:fillRect/>
                </a:stretch>
              </p:blipFill>
              <p:spPr bwMode="auto">
                <a:xfrm>
                  <a:off x="330200" y="933435"/>
                  <a:ext cx="2520000" cy="3383619"/>
                </a:xfrm>
                <a:prstGeom prst="rect">
                  <a:avLst/>
                </a:prstGeom>
                <a:noFill/>
                <a:ln w="9525">
                  <a:noFill/>
                  <a:miter lim="800000"/>
                  <a:headEnd/>
                  <a:tailEnd/>
                </a:ln>
              </p:spPr>
            </p:pic>
            <p:grpSp>
              <p:nvGrpSpPr>
                <p:cNvPr id="67656" name="组合 67"/>
                <p:cNvGrpSpPr>
                  <a:grpSpLocks/>
                </p:cNvGrpSpPr>
                <p:nvPr/>
              </p:nvGrpSpPr>
              <p:grpSpPr bwMode="auto">
                <a:xfrm>
                  <a:off x="469244" y="3568646"/>
                  <a:ext cx="2261562" cy="646002"/>
                  <a:chOff x="832781" y="3581893"/>
                  <a:chExt cx="2927793" cy="733425"/>
                </a:xfrm>
              </p:grpSpPr>
              <p:pic>
                <p:nvPicPr>
                  <p:cNvPr id="67657" name="Picture 10"/>
                  <p:cNvPicPr>
                    <a:picLocks noChangeAspect="1" noChangeArrowheads="1"/>
                  </p:cNvPicPr>
                  <p:nvPr/>
                </p:nvPicPr>
                <p:blipFill>
                  <a:blip r:embed="rId4" cstate="print"/>
                  <a:srcRect/>
                  <a:stretch>
                    <a:fillRect/>
                  </a:stretch>
                </p:blipFill>
                <p:spPr bwMode="auto">
                  <a:xfrm>
                    <a:off x="2290151" y="3595318"/>
                    <a:ext cx="218681" cy="720000"/>
                  </a:xfrm>
                  <a:prstGeom prst="rect">
                    <a:avLst/>
                  </a:prstGeom>
                  <a:noFill/>
                  <a:ln w="9525">
                    <a:noFill/>
                    <a:miter lim="800000"/>
                    <a:headEnd/>
                    <a:tailEnd/>
                  </a:ln>
                </p:spPr>
              </p:pic>
              <p:pic>
                <p:nvPicPr>
                  <p:cNvPr id="67658" name="Picture 10"/>
                  <p:cNvPicPr>
                    <a:picLocks noChangeAspect="1" noChangeArrowheads="1"/>
                  </p:cNvPicPr>
                  <p:nvPr/>
                </p:nvPicPr>
                <p:blipFill>
                  <a:blip r:embed="rId4" cstate="print"/>
                  <a:srcRect/>
                  <a:stretch>
                    <a:fillRect/>
                  </a:stretch>
                </p:blipFill>
                <p:spPr bwMode="auto">
                  <a:xfrm>
                    <a:off x="2104153" y="3595318"/>
                    <a:ext cx="218681" cy="720000"/>
                  </a:xfrm>
                  <a:prstGeom prst="rect">
                    <a:avLst/>
                  </a:prstGeom>
                  <a:noFill/>
                  <a:ln w="9525">
                    <a:noFill/>
                    <a:miter lim="800000"/>
                    <a:headEnd/>
                    <a:tailEnd/>
                  </a:ln>
                </p:spPr>
              </p:pic>
              <p:pic>
                <p:nvPicPr>
                  <p:cNvPr id="67659" name="Picture 13"/>
                  <p:cNvPicPr>
                    <a:picLocks noChangeAspect="1" noChangeArrowheads="1"/>
                  </p:cNvPicPr>
                  <p:nvPr/>
                </p:nvPicPr>
                <p:blipFill>
                  <a:blip r:embed="rId5" cstate="print"/>
                  <a:srcRect/>
                  <a:stretch>
                    <a:fillRect/>
                  </a:stretch>
                </p:blipFill>
                <p:spPr bwMode="auto">
                  <a:xfrm>
                    <a:off x="3113734" y="3581893"/>
                    <a:ext cx="342900" cy="733425"/>
                  </a:xfrm>
                  <a:prstGeom prst="rect">
                    <a:avLst/>
                  </a:prstGeom>
                  <a:noFill/>
                  <a:ln w="9525">
                    <a:noFill/>
                    <a:miter lim="800000"/>
                    <a:headEnd/>
                    <a:tailEnd/>
                  </a:ln>
                </p:spPr>
              </p:pic>
              <p:pic>
                <p:nvPicPr>
                  <p:cNvPr id="67660" name="Picture 14"/>
                  <p:cNvPicPr>
                    <a:picLocks noChangeAspect="1" noChangeArrowheads="1"/>
                  </p:cNvPicPr>
                  <p:nvPr/>
                </p:nvPicPr>
                <p:blipFill>
                  <a:blip r:embed="rId6" cstate="print"/>
                  <a:srcRect/>
                  <a:stretch>
                    <a:fillRect/>
                  </a:stretch>
                </p:blipFill>
                <p:spPr bwMode="auto">
                  <a:xfrm>
                    <a:off x="832781" y="3595318"/>
                    <a:ext cx="350526" cy="720000"/>
                  </a:xfrm>
                  <a:prstGeom prst="rect">
                    <a:avLst/>
                  </a:prstGeom>
                  <a:noFill/>
                  <a:ln w="9525">
                    <a:noFill/>
                    <a:miter lim="800000"/>
                    <a:headEnd/>
                    <a:tailEnd/>
                  </a:ln>
                </p:spPr>
              </p:pic>
              <p:pic>
                <p:nvPicPr>
                  <p:cNvPr id="67661" name="Picture 14"/>
                  <p:cNvPicPr>
                    <a:picLocks noChangeAspect="1" noChangeArrowheads="1"/>
                  </p:cNvPicPr>
                  <p:nvPr/>
                </p:nvPicPr>
                <p:blipFill>
                  <a:blip r:embed="rId6" cstate="print"/>
                  <a:srcRect/>
                  <a:stretch>
                    <a:fillRect/>
                  </a:stretch>
                </p:blipFill>
                <p:spPr bwMode="auto">
                  <a:xfrm>
                    <a:off x="1150624" y="3595318"/>
                    <a:ext cx="350526" cy="720000"/>
                  </a:xfrm>
                  <a:prstGeom prst="rect">
                    <a:avLst/>
                  </a:prstGeom>
                  <a:noFill/>
                  <a:ln w="9525">
                    <a:noFill/>
                    <a:miter lim="800000"/>
                    <a:headEnd/>
                    <a:tailEnd/>
                  </a:ln>
                </p:spPr>
              </p:pic>
              <p:pic>
                <p:nvPicPr>
                  <p:cNvPr id="67662" name="Picture 14"/>
                  <p:cNvPicPr>
                    <a:picLocks noChangeAspect="1" noChangeArrowheads="1"/>
                  </p:cNvPicPr>
                  <p:nvPr/>
                </p:nvPicPr>
                <p:blipFill>
                  <a:blip r:embed="rId6" cstate="print"/>
                  <a:srcRect/>
                  <a:stretch>
                    <a:fillRect/>
                  </a:stretch>
                </p:blipFill>
                <p:spPr bwMode="auto">
                  <a:xfrm>
                    <a:off x="1468467" y="3595318"/>
                    <a:ext cx="350526" cy="720000"/>
                  </a:xfrm>
                  <a:prstGeom prst="rect">
                    <a:avLst/>
                  </a:prstGeom>
                  <a:noFill/>
                  <a:ln w="9525">
                    <a:noFill/>
                    <a:miter lim="800000"/>
                    <a:headEnd/>
                    <a:tailEnd/>
                  </a:ln>
                </p:spPr>
              </p:pic>
              <p:pic>
                <p:nvPicPr>
                  <p:cNvPr id="67663" name="Picture 14"/>
                  <p:cNvPicPr>
                    <a:picLocks noChangeAspect="1" noChangeArrowheads="1"/>
                  </p:cNvPicPr>
                  <p:nvPr/>
                </p:nvPicPr>
                <p:blipFill>
                  <a:blip r:embed="rId6" cstate="print"/>
                  <a:srcRect/>
                  <a:stretch>
                    <a:fillRect/>
                  </a:stretch>
                </p:blipFill>
                <p:spPr bwMode="auto">
                  <a:xfrm>
                    <a:off x="1786310" y="3595318"/>
                    <a:ext cx="350526" cy="720000"/>
                  </a:xfrm>
                  <a:prstGeom prst="rect">
                    <a:avLst/>
                  </a:prstGeom>
                  <a:noFill/>
                  <a:ln w="9525">
                    <a:noFill/>
                    <a:miter lim="800000"/>
                    <a:headEnd/>
                    <a:tailEnd/>
                  </a:ln>
                </p:spPr>
              </p:pic>
              <p:pic>
                <p:nvPicPr>
                  <p:cNvPr id="67664" name="Picture 14"/>
                  <p:cNvPicPr>
                    <a:picLocks noChangeAspect="1" noChangeArrowheads="1"/>
                  </p:cNvPicPr>
                  <p:nvPr/>
                </p:nvPicPr>
                <p:blipFill>
                  <a:blip r:embed="rId6" cstate="print"/>
                  <a:srcRect/>
                  <a:stretch>
                    <a:fillRect/>
                  </a:stretch>
                </p:blipFill>
                <p:spPr bwMode="auto">
                  <a:xfrm>
                    <a:off x="2476149" y="3595318"/>
                    <a:ext cx="350526" cy="720000"/>
                  </a:xfrm>
                  <a:prstGeom prst="rect">
                    <a:avLst/>
                  </a:prstGeom>
                  <a:noFill/>
                  <a:ln w="9525">
                    <a:noFill/>
                    <a:miter lim="800000"/>
                    <a:headEnd/>
                    <a:tailEnd/>
                  </a:ln>
                </p:spPr>
              </p:pic>
              <p:pic>
                <p:nvPicPr>
                  <p:cNvPr id="67665" name="Picture 14"/>
                  <p:cNvPicPr>
                    <a:picLocks noChangeAspect="1" noChangeArrowheads="1"/>
                  </p:cNvPicPr>
                  <p:nvPr/>
                </p:nvPicPr>
                <p:blipFill>
                  <a:blip r:embed="rId6" cstate="print"/>
                  <a:srcRect/>
                  <a:stretch>
                    <a:fillRect/>
                  </a:stretch>
                </p:blipFill>
                <p:spPr bwMode="auto">
                  <a:xfrm>
                    <a:off x="2793992" y="3591418"/>
                    <a:ext cx="352425" cy="723900"/>
                  </a:xfrm>
                  <a:prstGeom prst="rect">
                    <a:avLst/>
                  </a:prstGeom>
                  <a:noFill/>
                  <a:ln w="9525">
                    <a:noFill/>
                    <a:miter lim="800000"/>
                    <a:headEnd/>
                    <a:tailEnd/>
                  </a:ln>
                </p:spPr>
              </p:pic>
              <p:pic>
                <p:nvPicPr>
                  <p:cNvPr id="67666" name="Picture 13"/>
                  <p:cNvPicPr>
                    <a:picLocks noChangeAspect="1" noChangeArrowheads="1"/>
                  </p:cNvPicPr>
                  <p:nvPr/>
                </p:nvPicPr>
                <p:blipFill>
                  <a:blip r:embed="rId5" cstate="print"/>
                  <a:srcRect/>
                  <a:stretch>
                    <a:fillRect/>
                  </a:stretch>
                </p:blipFill>
                <p:spPr bwMode="auto">
                  <a:xfrm>
                    <a:off x="3423951" y="3595318"/>
                    <a:ext cx="336623" cy="720000"/>
                  </a:xfrm>
                  <a:prstGeom prst="rect">
                    <a:avLst/>
                  </a:prstGeom>
                  <a:noFill/>
                  <a:ln w="9525">
                    <a:noFill/>
                    <a:miter lim="800000"/>
                    <a:headEnd/>
                    <a:tailEnd/>
                  </a:ln>
                </p:spPr>
              </p:pic>
            </p:grpSp>
          </p:grpSp>
          <p:sp>
            <p:nvSpPr>
              <p:cNvPr id="39" name="圆角矩形 38"/>
              <p:cNvSpPr/>
              <p:nvPr/>
            </p:nvSpPr>
            <p:spPr bwMode="auto">
              <a:xfrm>
                <a:off x="382751" y="2207172"/>
                <a:ext cx="2413002" cy="346842"/>
              </a:xfrm>
              <a:prstGeom prst="roundRect">
                <a:avLst/>
              </a:prstGeom>
              <a:noFill/>
              <a:ln w="19050">
                <a:solidFill>
                  <a:srgbClr val="0000FF"/>
                </a:solidFill>
              </a:ln>
              <a:effectLst>
                <a:glow rad="139700">
                  <a:schemeClr val="accent3">
                    <a:satMod val="175000"/>
                    <a:alpha val="40000"/>
                  </a:schemeClr>
                </a:glo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grpSp>
        <p:grpSp>
          <p:nvGrpSpPr>
            <p:cNvPr id="67641" name="组合 55"/>
            <p:cNvGrpSpPr>
              <a:grpSpLocks/>
            </p:cNvGrpSpPr>
            <p:nvPr/>
          </p:nvGrpSpPr>
          <p:grpSpPr bwMode="auto">
            <a:xfrm>
              <a:off x="3324856" y="1862283"/>
              <a:ext cx="2518102" cy="2445034"/>
              <a:chOff x="3324856" y="1862283"/>
              <a:chExt cx="2518102" cy="2445034"/>
            </a:xfrm>
          </p:grpSpPr>
          <p:pic>
            <p:nvPicPr>
              <p:cNvPr id="67647" name="Picture 3"/>
              <p:cNvPicPr>
                <a:picLocks noChangeAspect="1" noChangeArrowheads="1"/>
              </p:cNvPicPr>
              <p:nvPr/>
            </p:nvPicPr>
            <p:blipFill>
              <a:blip r:embed="rId7" cstate="print"/>
              <a:srcRect/>
              <a:stretch>
                <a:fillRect/>
              </a:stretch>
            </p:blipFill>
            <p:spPr bwMode="auto">
              <a:xfrm>
                <a:off x="3324856" y="1862283"/>
                <a:ext cx="2518102" cy="2445034"/>
              </a:xfrm>
              <a:prstGeom prst="rect">
                <a:avLst/>
              </a:prstGeom>
              <a:noFill/>
              <a:ln w="9525">
                <a:noFill/>
                <a:miter lim="800000"/>
                <a:headEnd/>
                <a:tailEnd/>
              </a:ln>
            </p:spPr>
          </p:pic>
          <p:sp>
            <p:nvSpPr>
              <p:cNvPr id="40" name="圆角矩形 39"/>
              <p:cNvSpPr/>
              <p:nvPr/>
            </p:nvSpPr>
            <p:spPr bwMode="auto">
              <a:xfrm>
                <a:off x="3357179" y="2648607"/>
                <a:ext cx="2434021" cy="346842"/>
              </a:xfrm>
              <a:prstGeom prst="roundRect">
                <a:avLst/>
              </a:prstGeom>
              <a:noFill/>
              <a:ln w="19050">
                <a:solidFill>
                  <a:srgbClr val="0000FF"/>
                </a:solidFill>
              </a:ln>
              <a:effectLst>
                <a:glow rad="139700">
                  <a:schemeClr val="accent3">
                    <a:satMod val="175000"/>
                    <a:alpha val="40000"/>
                  </a:schemeClr>
                </a:glo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grpSp>
        <p:grpSp>
          <p:nvGrpSpPr>
            <p:cNvPr id="67642" name="组合 54"/>
            <p:cNvGrpSpPr>
              <a:grpSpLocks/>
            </p:cNvGrpSpPr>
            <p:nvPr/>
          </p:nvGrpSpPr>
          <p:grpSpPr bwMode="auto">
            <a:xfrm>
              <a:off x="6317613" y="3058510"/>
              <a:ext cx="2520000" cy="1247096"/>
              <a:chOff x="6317613" y="3058510"/>
              <a:chExt cx="2520000" cy="1247096"/>
            </a:xfrm>
          </p:grpSpPr>
          <p:pic>
            <p:nvPicPr>
              <p:cNvPr id="67643" name="Picture 4"/>
              <p:cNvPicPr>
                <a:picLocks noChangeAspect="1" noChangeArrowheads="1"/>
              </p:cNvPicPr>
              <p:nvPr/>
            </p:nvPicPr>
            <p:blipFill>
              <a:blip r:embed="rId8" cstate="print"/>
              <a:srcRect/>
              <a:stretch>
                <a:fillRect/>
              </a:stretch>
            </p:blipFill>
            <p:spPr bwMode="auto">
              <a:xfrm>
                <a:off x="6317613" y="3058510"/>
                <a:ext cx="2520000" cy="1247096"/>
              </a:xfrm>
              <a:prstGeom prst="rect">
                <a:avLst/>
              </a:prstGeom>
              <a:noFill/>
              <a:ln w="9525">
                <a:noFill/>
                <a:miter lim="800000"/>
                <a:headEnd/>
                <a:tailEnd/>
              </a:ln>
            </p:spPr>
          </p:pic>
          <p:sp>
            <p:nvSpPr>
              <p:cNvPr id="41" name="圆角矩形 40"/>
              <p:cNvSpPr/>
              <p:nvPr/>
            </p:nvSpPr>
            <p:spPr bwMode="auto">
              <a:xfrm>
                <a:off x="6351042" y="3783721"/>
                <a:ext cx="2434021" cy="189187"/>
              </a:xfrm>
              <a:prstGeom prst="roundRect">
                <a:avLst/>
              </a:prstGeom>
              <a:noFill/>
              <a:ln w="19050">
                <a:solidFill>
                  <a:srgbClr val="0000FF"/>
                </a:solidFill>
              </a:ln>
              <a:effectLst>
                <a:glow rad="139700">
                  <a:schemeClr val="accent3">
                    <a:satMod val="175000"/>
                    <a:alpha val="40000"/>
                  </a:schemeClr>
                </a:glo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grpSp>
      </p:grpSp>
      <p:graphicFrame>
        <p:nvGraphicFramePr>
          <p:cNvPr id="38" name="表格 37"/>
          <p:cNvGraphicFramePr>
            <a:graphicFrameLocks noGrp="1"/>
          </p:cNvGraphicFramePr>
          <p:nvPr/>
        </p:nvGraphicFramePr>
        <p:xfrm>
          <a:off x="369888" y="3752850"/>
          <a:ext cx="8440382" cy="1138742"/>
        </p:xfrm>
        <a:graphic>
          <a:graphicData uri="http://schemas.openxmlformats.org/drawingml/2006/table">
            <a:tbl>
              <a:tblPr/>
              <a:tblGrid>
                <a:gridCol w="1484013"/>
                <a:gridCol w="731530"/>
                <a:gridCol w="742874"/>
                <a:gridCol w="849548"/>
                <a:gridCol w="1650210"/>
                <a:gridCol w="940342"/>
                <a:gridCol w="2041865"/>
              </a:tblGrid>
              <a:tr h="226471">
                <a:tc>
                  <a:txBody>
                    <a:bodyPr/>
                    <a:lstStyle/>
                    <a:p>
                      <a:pPr algn="ctr">
                        <a:spcAft>
                          <a:spcPts val="0"/>
                        </a:spcAft>
                      </a:pPr>
                      <a:r>
                        <a:rPr lang="en-US" altLang="zh-CN" sz="900" b="1" kern="100" dirty="0" smtClean="0">
                          <a:latin typeface="Arial"/>
                          <a:ea typeface="微软雅黑" pitchFamily="34" charset="-122"/>
                          <a:cs typeface="Arial"/>
                        </a:rPr>
                        <a:t>Item</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900" b="1" kern="100" dirty="0" smtClean="0">
                          <a:latin typeface="Arial"/>
                          <a:ea typeface="微软雅黑" pitchFamily="34" charset="-122"/>
                          <a:cs typeface="Times New Roman"/>
                        </a:rPr>
                        <a:t>MPUs</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900" b="1" kern="100" dirty="0" smtClean="0">
                          <a:latin typeface="Arial"/>
                          <a:ea typeface="微软雅黑" pitchFamily="34" charset="-122"/>
                          <a:cs typeface="Times New Roman"/>
                        </a:rPr>
                        <a:t>LPUs</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900" b="1" kern="100" baseline="0" dirty="0" smtClean="0">
                          <a:latin typeface="Arial"/>
                          <a:ea typeface="微软雅黑" pitchFamily="34" charset="-122"/>
                          <a:cs typeface="Arial"/>
                        </a:rPr>
                        <a:t>Power Slots</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sz="900" b="1" kern="100" dirty="0" smtClean="0">
                          <a:latin typeface="Arial"/>
                          <a:ea typeface="微软雅黑" pitchFamily="34" charset="-122"/>
                          <a:cs typeface="Times New Roman"/>
                        </a:rPr>
                        <a:t>CMUs</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900" b="1" kern="100" dirty="0" smtClean="0">
                          <a:latin typeface="Arial"/>
                          <a:ea typeface="微软雅黑" pitchFamily="34" charset="-122"/>
                          <a:cs typeface="Arial"/>
                        </a:rPr>
                        <a:t>Max Power Consumption</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en-US" altLang="zh-CN" sz="900" b="1" kern="100" dirty="0" smtClean="0">
                          <a:latin typeface="Arial"/>
                          <a:ea typeface="微软雅黑" pitchFamily="34" charset="-122"/>
                          <a:cs typeface="Times New Roman"/>
                        </a:rPr>
                        <a:t>Dimensions</a:t>
                      </a:r>
                      <a:endParaRPr lang="zh-CN" sz="900" b="1"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26471">
                <a:tc>
                  <a:txBody>
                    <a:bodyPr/>
                    <a:lstStyle/>
                    <a:p>
                      <a:pPr algn="ctr">
                        <a:spcAft>
                          <a:spcPts val="0"/>
                        </a:spcAft>
                      </a:pPr>
                      <a:r>
                        <a:rPr lang="en-US" sz="900" kern="100" dirty="0" smtClean="0">
                          <a:latin typeface="Arial"/>
                          <a:ea typeface="微软雅黑" pitchFamily="34" charset="-122"/>
                          <a:cs typeface="Times New Roman"/>
                        </a:rPr>
                        <a:t>S9703</a:t>
                      </a:r>
                      <a:r>
                        <a:rPr lang="en-US" sz="900" kern="100" baseline="0" dirty="0" smtClean="0">
                          <a:latin typeface="Arial"/>
                          <a:ea typeface="微软雅黑" pitchFamily="34" charset="-122"/>
                          <a:cs typeface="Arial"/>
                        </a:rPr>
                        <a:t> chassis</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3">
                  <a:txBody>
                    <a:bodyPr/>
                    <a:lstStyle/>
                    <a:p>
                      <a:pPr algn="ctr">
                        <a:spcAft>
                          <a:spcPts val="0"/>
                        </a:spcAft>
                      </a:pPr>
                      <a:r>
                        <a:rPr lang="en-US" sz="900" kern="100" dirty="0" smtClean="0">
                          <a:latin typeface="Arial"/>
                          <a:ea typeface="微软雅黑" pitchFamily="34" charset="-122"/>
                          <a:cs typeface="Times New Roman"/>
                        </a:rPr>
                        <a:t>1+1 backup</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3</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2</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en-US" sz="900" kern="100" dirty="0" smtClean="0">
                          <a:latin typeface="Arial"/>
                          <a:ea typeface="微软雅黑" pitchFamily="34" charset="-122"/>
                          <a:cs typeface="Times New Roman"/>
                        </a:rPr>
                        <a:t>CMU is integrated within the cabinet. No independent CMU card is available</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&lt;=2200W</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u="none" strike="noStrike" dirty="0" smtClean="0">
                          <a:latin typeface="Arial"/>
                          <a:ea typeface="微软雅黑" pitchFamily="34" charset="-122"/>
                        </a:rPr>
                        <a:t>442 x 476 x 175mm (4 U) </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471">
                <a:tc>
                  <a:txBody>
                    <a:bodyPr/>
                    <a:lstStyle/>
                    <a:p>
                      <a:pPr algn="ctr">
                        <a:spcAft>
                          <a:spcPts val="0"/>
                        </a:spcAft>
                      </a:pPr>
                      <a:r>
                        <a:rPr lang="en-US" sz="900" kern="100" dirty="0" smtClean="0">
                          <a:latin typeface="Arial"/>
                          <a:ea typeface="微软雅黑" pitchFamily="34" charset="-122"/>
                          <a:cs typeface="Times New Roman"/>
                        </a:rPr>
                        <a:t>S9706</a:t>
                      </a:r>
                      <a:r>
                        <a:rPr lang="en-US" altLang="zh-CN" sz="900" kern="100" dirty="0" smtClean="0">
                          <a:latin typeface="Arial"/>
                          <a:ea typeface="微软雅黑" pitchFamily="34" charset="-122"/>
                          <a:cs typeface="Arial"/>
                        </a:rPr>
                        <a:t> chassis</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c>
                  <a:txBody>
                    <a:bodyPr/>
                    <a:lstStyle/>
                    <a:p>
                      <a:pPr algn="ctr">
                        <a:spcAft>
                          <a:spcPts val="0"/>
                        </a:spcAft>
                      </a:pPr>
                      <a:r>
                        <a:rPr lang="en-US" sz="900" kern="100" dirty="0">
                          <a:latin typeface="Arial"/>
                          <a:ea typeface="微软雅黑" pitchFamily="34" charset="-122"/>
                          <a:cs typeface="Times New Roman"/>
                        </a:rPr>
                        <a:t>6</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4</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ctr">
                        <a:spcAft>
                          <a:spcPts val="0"/>
                        </a:spcAft>
                      </a:pPr>
                      <a:r>
                        <a:rPr lang="en-US" sz="900" kern="100" dirty="0" smtClean="0">
                          <a:latin typeface="Arial"/>
                          <a:ea typeface="微软雅黑" pitchFamily="34" charset="-122"/>
                          <a:cs typeface="Times New Roman"/>
                        </a:rPr>
                        <a:t>1+1</a:t>
                      </a:r>
                      <a:r>
                        <a:rPr lang="en-US" sz="900" kern="100" baseline="0" dirty="0" smtClean="0">
                          <a:latin typeface="Arial"/>
                          <a:ea typeface="微软雅黑" pitchFamily="34" charset="-122"/>
                          <a:cs typeface="Times New Roman"/>
                        </a:rPr>
                        <a:t> backup</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&lt;=4400W</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u="none" strike="noStrike" dirty="0" smtClean="0">
                          <a:latin typeface="Arial"/>
                          <a:ea typeface="微软雅黑" pitchFamily="34" charset="-122"/>
                        </a:rPr>
                        <a:t>442 x 476 x 441.7mm</a:t>
                      </a:r>
                      <a:r>
                        <a:rPr lang="en-US" altLang="zh-CN" sz="900" u="none" strike="noStrike" baseline="0" dirty="0" smtClean="0">
                          <a:latin typeface="Arial"/>
                          <a:ea typeface="微软雅黑" pitchFamily="34" charset="-122"/>
                        </a:rPr>
                        <a:t> (</a:t>
                      </a:r>
                      <a:r>
                        <a:rPr lang="en-US" altLang="zh-CN" sz="900" u="none" strike="noStrike" dirty="0" smtClean="0">
                          <a:latin typeface="Arial"/>
                          <a:ea typeface="微软雅黑" pitchFamily="34" charset="-122"/>
                        </a:rPr>
                        <a:t>10 U) </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471">
                <a:tc>
                  <a:txBody>
                    <a:bodyPr/>
                    <a:lstStyle/>
                    <a:p>
                      <a:pPr algn="ctr">
                        <a:spcAft>
                          <a:spcPts val="0"/>
                        </a:spcAft>
                      </a:pPr>
                      <a:r>
                        <a:rPr lang="en-US" sz="900" kern="100" dirty="0" smtClean="0">
                          <a:latin typeface="Arial"/>
                          <a:ea typeface="微软雅黑" pitchFamily="34" charset="-122"/>
                          <a:cs typeface="Times New Roman"/>
                        </a:rPr>
                        <a:t>S9712</a:t>
                      </a:r>
                      <a:r>
                        <a:rPr lang="en-US" altLang="zh-CN" sz="900" kern="100" dirty="0" smtClean="0">
                          <a:latin typeface="Arial"/>
                          <a:ea typeface="微软雅黑" pitchFamily="34" charset="-122"/>
                          <a:cs typeface="Arial"/>
                        </a:rPr>
                        <a:t> chassis</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c>
                  <a:txBody>
                    <a:bodyPr/>
                    <a:lstStyle/>
                    <a:p>
                      <a:pPr algn="ctr">
                        <a:spcAft>
                          <a:spcPts val="0"/>
                        </a:spcAft>
                      </a:pPr>
                      <a:r>
                        <a:rPr lang="en-US" sz="900" kern="100">
                          <a:latin typeface="Arial"/>
                          <a:ea typeface="微软雅黑" pitchFamily="34" charset="-122"/>
                          <a:cs typeface="Times New Roman"/>
                        </a:rPr>
                        <a:t>12</a:t>
                      </a:r>
                      <a:endParaRPr lang="zh-CN" sz="900" kern="10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100" dirty="0">
                          <a:latin typeface="Arial"/>
                          <a:ea typeface="微软雅黑" pitchFamily="34" charset="-122"/>
                          <a:cs typeface="Times New Roman"/>
                        </a:rPr>
                        <a:t>6</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c>
                  <a:txBody>
                    <a:bodyPr/>
                    <a:lstStyle/>
                    <a:p>
                      <a:pPr algn="ctr">
                        <a:spcAft>
                          <a:spcPts val="0"/>
                        </a:spcAft>
                      </a:pPr>
                      <a:r>
                        <a:rPr lang="en-US" sz="900" kern="100" dirty="0">
                          <a:latin typeface="Arial"/>
                          <a:ea typeface="微软雅黑" pitchFamily="34" charset="-122"/>
                          <a:cs typeface="Times New Roman"/>
                        </a:rPr>
                        <a:t>&lt;=6600W</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u="none" strike="noStrike" dirty="0" smtClean="0">
                          <a:latin typeface="Arial"/>
                          <a:ea typeface="微软雅黑" pitchFamily="34" charset="-122"/>
                        </a:rPr>
                        <a:t>442 x 476 x 663.95mm</a:t>
                      </a:r>
                      <a:r>
                        <a:rPr lang="en-US" altLang="zh-CN" sz="900" u="none" strike="noStrike" baseline="0" dirty="0" smtClean="0">
                          <a:latin typeface="Arial"/>
                          <a:ea typeface="微软雅黑" pitchFamily="34" charset="-122"/>
                        </a:rPr>
                        <a:t> (</a:t>
                      </a:r>
                      <a:r>
                        <a:rPr lang="en-US" altLang="zh-CN" sz="900" u="none" strike="noStrike" dirty="0" smtClean="0">
                          <a:latin typeface="Arial"/>
                          <a:ea typeface="微软雅黑" pitchFamily="34" charset="-122"/>
                        </a:rPr>
                        <a:t>15 U) </a:t>
                      </a:r>
                      <a:endParaRPr lang="zh-CN" sz="900" kern="100" dirty="0">
                        <a:latin typeface="Arial"/>
                        <a:ea typeface="微软雅黑" pitchFamily="34" charset="-122"/>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7631" name="组合 41"/>
          <p:cNvGrpSpPr>
            <a:grpSpLocks/>
          </p:cNvGrpSpPr>
          <p:nvPr/>
        </p:nvGrpSpPr>
        <p:grpSpPr bwMode="auto">
          <a:xfrm>
            <a:off x="3267075" y="0"/>
            <a:ext cx="5559425" cy="266700"/>
            <a:chOff x="3267075" y="0"/>
            <a:chExt cx="5560029" cy="266700"/>
          </a:xfrm>
        </p:grpSpPr>
        <p:sp>
          <p:nvSpPr>
            <p:cNvPr id="43" name="剪去单角的矩形 42"/>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4" name="剪去单角的矩形 43"/>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51" name="剪去单角的矩形 50"/>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52" name="剪去单角的矩形 51"/>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53" name="剪去单角的矩形 52"/>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54" name="剪去单角的矩形 53"/>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55" name="剪去单角的矩形 54"/>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
        <p:nvSpPr>
          <p:cNvPr id="45" name="矩形 44"/>
          <p:cNvSpPr/>
          <p:nvPr/>
        </p:nvSpPr>
        <p:spPr>
          <a:xfrm>
            <a:off x="6273800" y="1036638"/>
            <a:ext cx="2528888" cy="1616075"/>
          </a:xfrm>
          <a:prstGeom prst="rect">
            <a:avLst/>
          </a:prstGeom>
        </p:spPr>
        <p:txBody>
          <a:bodyPr>
            <a:spAutoFit/>
          </a:bodyPr>
          <a:lstStyle/>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900" kern="0" dirty="0">
                <a:solidFill>
                  <a:sysClr val="windowText" lastClr="000000"/>
                </a:solidFill>
                <a:latin typeface="Arial" pitchFamily="34" charset="0"/>
                <a:ea typeface="微软雅黑" pitchFamily="34" charset="-122"/>
                <a:cs typeface="Arial" pitchFamily="34" charset="0"/>
              </a:rPr>
              <a:t>The integrated chassis can be installed in a 19-inch cabinet or not installed in a cabinet.</a:t>
            </a:r>
            <a:endParaRPr lang="zh-CN" altLang="en-US" sz="9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900" kern="0" dirty="0">
                <a:solidFill>
                  <a:sysClr val="windowText" lastClr="000000"/>
                </a:solidFill>
                <a:latin typeface="Arial" pitchFamily="34" charset="0"/>
                <a:ea typeface="微软雅黑" pitchFamily="34" charset="-122"/>
                <a:cs typeface="Arial" pitchFamily="34" charset="0"/>
              </a:rPr>
              <a:t>All components support redundancy and hot-swapping.</a:t>
            </a:r>
            <a:endParaRPr lang="zh-CN" altLang="en-US" sz="9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ts val="0"/>
              </a:spcBef>
              <a:spcAft>
                <a:spcPts val="0"/>
              </a:spcAft>
              <a:buClr>
                <a:srgbClr val="990000"/>
              </a:buClr>
              <a:buFont typeface="Wingdings" pitchFamily="2" charset="2"/>
              <a:buChar char="l"/>
              <a:defRPr/>
            </a:pPr>
            <a:r>
              <a:rPr lang="en-US" altLang="zh-CN" sz="900" kern="0" dirty="0">
                <a:solidFill>
                  <a:sysClr val="windowText" lastClr="000000"/>
                </a:solidFill>
                <a:latin typeface="Arial" pitchFamily="34" charset="0"/>
                <a:ea typeface="微软雅黑" pitchFamily="34" charset="-122"/>
                <a:cs typeface="Arial" pitchFamily="34" charset="0"/>
              </a:rPr>
              <a:t>AC and DC power supplies are supported, but only the power supplies of the same type can be installed on the same device. The AC and DC power supplies cannot be installed on a device. </a:t>
            </a:r>
            <a:r>
              <a:rPr lang="en-US" altLang="zh-CN" sz="900" kern="0" dirty="0" err="1">
                <a:solidFill>
                  <a:sysClr val="windowText" lastClr="000000"/>
                </a:solidFill>
                <a:latin typeface="Arial" pitchFamily="34" charset="0"/>
                <a:ea typeface="微软雅黑" pitchFamily="34" charset="-122"/>
                <a:cs typeface="Arial" pitchFamily="34" charset="0"/>
              </a:rPr>
              <a:t>PoE</a:t>
            </a:r>
            <a:r>
              <a:rPr lang="en-US" altLang="zh-CN" sz="900" kern="0" dirty="0">
                <a:solidFill>
                  <a:sysClr val="windowText" lastClr="000000"/>
                </a:solidFill>
                <a:latin typeface="Arial" pitchFamily="34" charset="0"/>
                <a:ea typeface="微软雅黑" pitchFamily="34" charset="-122"/>
                <a:cs typeface="Arial" pitchFamily="34" charset="0"/>
              </a:rPr>
              <a:t> is not supported.</a:t>
            </a:r>
          </a:p>
        </p:txBody>
      </p:sp>
    </p:spTree>
  </p:cSld>
  <p:clrMapOvr>
    <a:masterClrMapping/>
  </p:clrMapOvr>
  <p:transition advClick="0" advTm="8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bwMode="auto">
          <a:xfrm>
            <a:off x="609600" y="206375"/>
            <a:ext cx="7543800" cy="5810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Power Supply</a:t>
            </a:r>
            <a:endParaRPr lang="zh-CN" altLang="en-US" dirty="0" smtClean="0">
              <a:latin typeface="Arial" pitchFamily="34" charset="0"/>
            </a:endParaRPr>
          </a:p>
        </p:txBody>
      </p:sp>
      <p:graphicFrame>
        <p:nvGraphicFramePr>
          <p:cNvPr id="9" name="表格 8"/>
          <p:cNvGraphicFramePr>
            <a:graphicFrameLocks noGrp="1"/>
          </p:cNvGraphicFramePr>
          <p:nvPr/>
        </p:nvGraphicFramePr>
        <p:xfrm>
          <a:off x="660400" y="771933"/>
          <a:ext cx="8177212" cy="3842107"/>
        </p:xfrm>
        <a:graphic>
          <a:graphicData uri="http://schemas.openxmlformats.org/drawingml/2006/table">
            <a:tbl>
              <a:tblPr>
                <a:effectLst>
                  <a:outerShdw blurRad="63500" sx="102000" sy="102000" algn="ctr" rotWithShape="0">
                    <a:prstClr val="black">
                      <a:alpha val="40000"/>
                    </a:prstClr>
                  </a:outerShdw>
                </a:effectLst>
                <a:tableStyleId>{D7AC3CCA-C797-4891-BE02-D94E43425B78}</a:tableStyleId>
              </a:tblPr>
              <a:tblGrid>
                <a:gridCol w="1405862"/>
                <a:gridCol w="1346789"/>
                <a:gridCol w="1828800"/>
                <a:gridCol w="3595761"/>
              </a:tblGrid>
              <a:tr h="191720">
                <a:tc rowSpan="2">
                  <a:txBody>
                    <a:bodyPr/>
                    <a:lstStyle/>
                    <a:p>
                      <a:pPr algn="ctr" fontAlgn="ctr"/>
                      <a:endParaRPr lang="zh-CN" sz="1400" b="1" i="0" u="none" strike="noStrike" dirty="0">
                        <a:solidFill>
                          <a:schemeClr val="bg1"/>
                        </a:solidFill>
                        <a:latin typeface="宋体"/>
                      </a:endParaRPr>
                    </a:p>
                  </a:txBody>
                  <a:tcPr marL="72000" marR="9525" marT="18000" marB="18000" anchor="ctr">
                    <a:lnL w="1905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2">
                  <a:txBody>
                    <a:bodyPr/>
                    <a:lstStyle/>
                    <a:p>
                      <a:pPr algn="ctr" fontAlgn="ctr"/>
                      <a:r>
                        <a:rPr lang="en-US" altLang="zh-CN" sz="1400" b="1" i="0" u="none" strike="noStrike" dirty="0" smtClean="0">
                          <a:solidFill>
                            <a:schemeClr val="bg1"/>
                          </a:solidFill>
                          <a:latin typeface="Arial" pitchFamily="34" charset="0"/>
                          <a:cs typeface="Arial" pitchFamily="34" charset="0"/>
                        </a:rPr>
                        <a:t>Recommended Configuration</a:t>
                      </a:r>
                      <a:endParaRPr lang="zh-CN" sz="1400" b="1" i="0" u="none" strike="noStrike" dirty="0">
                        <a:solidFill>
                          <a:schemeClr val="bg1"/>
                        </a:solidFill>
                        <a:latin typeface="Arial" pitchFamily="34" charset="0"/>
                        <a:cs typeface="Arial" pitchFamily="34" charset="0"/>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lang="zh-CN" altLang="en-US"/>
                    </a:p>
                  </a:txBody>
                  <a:tcPr/>
                </a:tc>
                <a:tc>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1400" b="1" u="none" strike="noStrike" dirty="0" smtClean="0">
                          <a:solidFill>
                            <a:schemeClr val="bg1"/>
                          </a:solidFill>
                          <a:latin typeface="Arial" pitchFamily="34" charset="0"/>
                          <a:cs typeface="Arial" pitchFamily="34" charset="0"/>
                        </a:rPr>
                        <a:t>Remarks</a:t>
                      </a:r>
                      <a:endParaRPr lang="zh-CN" altLang="en-US" sz="1400" dirty="0">
                        <a:latin typeface="Arial" pitchFamily="34" charset="0"/>
                        <a:cs typeface="Arial" pitchFamily="34" charset="0"/>
                      </a:endParaRPr>
                    </a:p>
                  </a:txBody>
                  <a:tcPr marL="72000" marR="9525" marT="18000" marB="18000" anchor="ctr">
                    <a:lnL w="6350" cap="flat" cmpd="sng" algn="ctr">
                      <a:solidFill>
                        <a:schemeClr val="bg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r>
              <a:tr h="456996">
                <a:tc vMerge="1">
                  <a:txBody>
                    <a:bodyPr/>
                    <a:lstStyle/>
                    <a:p>
                      <a:endParaRPr lang="zh-CN" altLang="en-US"/>
                    </a:p>
                  </a:txBody>
                  <a:tcPr/>
                </a:tc>
                <a:tc gridSpan="2">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zh-CN" altLang="zh-CN" sz="1000" b="1" u="none" strike="noStrike" dirty="0" smtClean="0">
                          <a:latin typeface="Arial"/>
                          <a:ea typeface="微软雅黑" pitchFamily="34" charset="-122"/>
                        </a:rPr>
                        <a:t>P</a:t>
                      </a:r>
                      <a:r>
                        <a:rPr lang="en-US" altLang="zh-CN" sz="1000" b="1" u="none" strike="noStrike" dirty="0" smtClean="0">
                          <a:latin typeface="Arial"/>
                          <a:ea typeface="微软雅黑" pitchFamily="34" charset="-122"/>
                        </a:rPr>
                        <a:t>o</a:t>
                      </a:r>
                      <a:r>
                        <a:rPr lang="zh-CN" altLang="zh-CN" sz="1000" b="1" u="none" strike="noStrike" dirty="0" smtClean="0">
                          <a:latin typeface="Arial"/>
                          <a:ea typeface="微软雅黑" pitchFamily="34" charset="-122"/>
                        </a:rPr>
                        <a:t>E</a:t>
                      </a:r>
                      <a:r>
                        <a:rPr lang="en-US" altLang="zh-CN" sz="1000" b="0" u="none" strike="noStrike" baseline="0" dirty="0" smtClean="0">
                          <a:latin typeface="Arial"/>
                          <a:ea typeface="微软雅黑" pitchFamily="34" charset="-122"/>
                        </a:rPr>
                        <a:t> is not supported</a:t>
                      </a:r>
                      <a:endParaRPr lang="en-US" altLang="zh-CN" sz="1000" u="none" strike="noStrike" dirty="0" smtClean="0">
                        <a:latin typeface="Arial"/>
                        <a:ea typeface="微软雅黑" pitchFamily="34" charset="-122"/>
                      </a:endParaRPr>
                    </a:p>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u="none" strike="noStrike" kern="1200" dirty="0" smtClean="0">
                          <a:solidFill>
                            <a:schemeClr val="dk1"/>
                          </a:solidFill>
                          <a:latin typeface="Arial"/>
                          <a:ea typeface="微软雅黑" pitchFamily="34" charset="-122"/>
                          <a:cs typeface="+mn-cs"/>
                        </a:rPr>
                        <a:t>Three types</a:t>
                      </a:r>
                      <a:r>
                        <a:rPr lang="en-US" altLang="zh-CN" sz="1000" u="none" strike="noStrike" kern="1200" baseline="0" dirty="0" smtClean="0">
                          <a:solidFill>
                            <a:schemeClr val="dk1"/>
                          </a:solidFill>
                          <a:latin typeface="Arial"/>
                          <a:ea typeface="微软雅黑" pitchFamily="34" charset="-122"/>
                          <a:cs typeface="+mn-cs"/>
                        </a:rPr>
                        <a:t> of power supplies are not interchangeable</a:t>
                      </a:r>
                      <a:endParaRPr lang="en-US" altLang="zh-CN" sz="1000" u="none" strike="noStrike" dirty="0" smtClean="0">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hMerge="1">
                  <a:txBody>
                    <a:bodyPr/>
                    <a:lstStyle/>
                    <a:p>
                      <a:endParaRPr lang="zh-CN" altLang="en-US"/>
                    </a:p>
                  </a:txBody>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a:ea typeface="微软雅黑" pitchFamily="34" charset="-122"/>
                        </a:rPr>
                        <a:t>Rated voltage: </a:t>
                      </a:r>
                      <a:r>
                        <a:rPr lang="zh-CN" altLang="zh-CN" sz="1000" b="1" u="none" strike="noStrike" dirty="0" smtClean="0">
                          <a:latin typeface="Arial"/>
                          <a:ea typeface="微软雅黑" pitchFamily="34" charset="-122"/>
                        </a:rPr>
                        <a:t>-48V DC</a:t>
                      </a:r>
                      <a:r>
                        <a:rPr lang="zh-CN" altLang="zh-CN" sz="1000" u="none" strike="noStrike" dirty="0" smtClean="0">
                          <a:latin typeface="Arial"/>
                          <a:ea typeface="微软雅黑" pitchFamily="34" charset="-122"/>
                        </a:rPr>
                        <a:t> </a:t>
                      </a:r>
                      <a:r>
                        <a:rPr lang="en-US" altLang="zh-CN" sz="1000" u="none" strike="noStrike" dirty="0" smtClean="0">
                          <a:latin typeface="Arial"/>
                          <a:ea typeface="微软雅黑" pitchFamily="34" charset="-122"/>
                        </a:rPr>
                        <a:t>or</a:t>
                      </a:r>
                      <a:r>
                        <a:rPr lang="zh-CN" altLang="zh-CN" sz="1000" b="1" u="none" strike="noStrike" dirty="0" smtClean="0">
                          <a:latin typeface="Arial"/>
                          <a:ea typeface="微软雅黑" pitchFamily="34" charset="-122"/>
                        </a:rPr>
                        <a:t> 220V AC</a:t>
                      </a:r>
                      <a:r>
                        <a:rPr lang="en-US" altLang="zh-CN" sz="1000" b="0" u="none" strike="noStrike" baseline="0" dirty="0" smtClean="0">
                          <a:latin typeface="Arial"/>
                          <a:ea typeface="微软雅黑" pitchFamily="34" charset="-122"/>
                        </a:rPr>
                        <a:t> input</a:t>
                      </a:r>
                      <a:r>
                        <a:rPr lang="zh-CN" sz="1000" u="none" strike="noStrike" dirty="0">
                          <a:latin typeface="Arial"/>
                          <a:ea typeface="微软雅黑" pitchFamily="34" charset="-122"/>
                        </a:rPr>
                        <a:t/>
                      </a:r>
                      <a:br>
                        <a:rPr lang="zh-CN" sz="1000" u="none" strike="noStrike" dirty="0">
                          <a:latin typeface="Arial"/>
                          <a:ea typeface="微软雅黑" pitchFamily="34" charset="-122"/>
                        </a:rPr>
                      </a:br>
                      <a:r>
                        <a:rPr lang="en-US" altLang="zh-CN" sz="1000" dirty="0" smtClean="0">
                          <a:latin typeface="Arial"/>
                          <a:ea typeface="微软雅黑" pitchFamily="34" charset="-122"/>
                        </a:rPr>
                        <a:t>110</a:t>
                      </a:r>
                      <a:r>
                        <a:rPr lang="en-US" altLang="zh-CN" sz="1000" baseline="0" dirty="0" smtClean="0">
                          <a:latin typeface="Arial"/>
                          <a:ea typeface="微软雅黑" pitchFamily="34" charset="-122"/>
                        </a:rPr>
                        <a:t> V AC input, output power reduced by a half</a:t>
                      </a:r>
                    </a:p>
                  </a:txBody>
                  <a:tcPr marL="72000" marR="9525" marT="18000" marB="18000" anchor="ctr">
                    <a:lnL w="6350" cap="flat" cmpd="sng" algn="ctr">
                      <a:solidFill>
                        <a:schemeClr val="tx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191720">
                <a:tc rowSpan="3">
                  <a:txBody>
                    <a:bodyPr/>
                    <a:lstStyle/>
                    <a:p>
                      <a:pPr algn="ctr" fontAlgn="ctr"/>
                      <a:r>
                        <a:rPr lang="en-US" sz="1400" b="1" u="none" strike="noStrike" dirty="0" smtClean="0">
                          <a:solidFill>
                            <a:schemeClr val="bg1"/>
                          </a:solidFill>
                          <a:latin typeface="Arial" pitchFamily="34" charset="0"/>
                          <a:cs typeface="Arial" pitchFamily="34" charset="0"/>
                        </a:rPr>
                        <a:t>S9703 chassis</a:t>
                      </a:r>
                      <a:endParaRPr lang="zh-CN" sz="1400" b="1" i="0" u="none" strike="noStrike" dirty="0">
                        <a:solidFill>
                          <a:schemeClr val="bg1"/>
                        </a:solidFill>
                        <a:latin typeface="Arial" pitchFamily="34" charset="0"/>
                        <a:cs typeface="Arial" pitchFamily="34" charset="0"/>
                      </a:endParaRPr>
                    </a:p>
                  </a:txBody>
                  <a:tcPr marL="72000" marR="9525" marT="18000" marB="18000" anchor="ctr">
                    <a:lnL w="1905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DC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US" sz="1000" u="none" strike="noStrike" dirty="0" smtClean="0">
                          <a:latin typeface="Arial"/>
                          <a:ea typeface="微软雅黑" pitchFamily="34" charset="-122"/>
                        </a:rPr>
                        <a:t>1+1:</a:t>
                      </a:r>
                      <a:r>
                        <a:rPr lang="en-US" sz="1000" u="none" strike="noStrike" baseline="0" dirty="0" smtClean="0">
                          <a:latin typeface="Arial"/>
                          <a:ea typeface="微软雅黑" pitchFamily="34" charset="-122"/>
                        </a:rPr>
                        <a:t> </a:t>
                      </a:r>
                      <a:r>
                        <a:rPr lang="en-US"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l" fontAlgn="ctr"/>
                      <a:r>
                        <a:rPr lang="en-US" sz="1000" u="none" strike="noStrike" dirty="0" smtClean="0">
                          <a:latin typeface="Arial"/>
                          <a:ea typeface="微软雅黑" pitchFamily="34" charset="-122"/>
                        </a:rPr>
                        <a:t>Max power consumption of the entire chassis: 1100 W</a:t>
                      </a:r>
                    </a:p>
                    <a:p>
                      <a:pPr algn="l" fontAlgn="ctr"/>
                      <a:r>
                        <a:rPr lang="en-US" altLang="zh-CN" sz="1000" u="none" strike="noStrike" dirty="0" smtClean="0">
                          <a:latin typeface="Arial"/>
                          <a:ea typeface="微软雅黑" pitchFamily="34" charset="-122"/>
                        </a:rPr>
                        <a:t>One system power</a:t>
                      </a:r>
                      <a:r>
                        <a:rPr lang="en-US" altLang="zh-CN" sz="1000" u="none" strike="noStrike" baseline="0" dirty="0" smtClean="0">
                          <a:latin typeface="Arial"/>
                          <a:ea typeface="微软雅黑" pitchFamily="34" charset="-122"/>
                        </a:rPr>
                        <a:t> supply: supports </a:t>
                      </a:r>
                      <a:r>
                        <a:rPr lang="en-US" altLang="zh-CN" sz="1000" b="1" u="none" strike="noStrike" dirty="0" smtClean="0">
                          <a:latin typeface="Arial"/>
                          <a:ea typeface="微软雅黑" pitchFamily="34" charset="-122"/>
                        </a:rPr>
                        <a:t>1+1</a:t>
                      </a:r>
                      <a:r>
                        <a:rPr lang="en-US" altLang="zh-CN" sz="1000" b="0" u="none" strike="noStrike" baseline="0" dirty="0" smtClean="0">
                          <a:latin typeface="Arial"/>
                          <a:ea typeface="微软雅黑" pitchFamily="34" charset="-122"/>
                        </a:rPr>
                        <a:t> backup</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191720">
                <a:tc vMerge="1">
                  <a:txBody>
                    <a:bodyPr/>
                    <a:lstStyle/>
                    <a:p>
                      <a:endParaRPr lang="zh-CN" altLang="en-US"/>
                    </a:p>
                  </a:txBody>
                  <a:tcPr/>
                </a:tc>
                <a:tc>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a:txBody>
                    <a:bodyPr/>
                    <a:lstStyle/>
                    <a:p>
                      <a:pPr algn="just" fontAlgn="ctr"/>
                      <a:r>
                        <a:rPr lang="zh-CN" sz="1000" u="none" strike="noStrike" dirty="0" smtClean="0">
                          <a:latin typeface="Arial"/>
                          <a:ea typeface="微软雅黑" pitchFamily="34" charset="-122"/>
                        </a:rPr>
                        <a:t>800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800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rowSpan="6">
                  <a:txBody>
                    <a:bodyPr/>
                    <a:lstStyle/>
                    <a:p>
                      <a:pPr algn="ctr" fontAlgn="ctr"/>
                      <a:r>
                        <a:rPr lang="en-US" sz="1400" b="1" u="none" strike="noStrike" dirty="0" smtClean="0">
                          <a:solidFill>
                            <a:schemeClr val="bg1"/>
                          </a:solidFill>
                          <a:latin typeface="Arial" pitchFamily="34" charset="0"/>
                          <a:cs typeface="Arial" pitchFamily="34" charset="0"/>
                        </a:rPr>
                        <a:t>S9706 </a:t>
                      </a:r>
                      <a:r>
                        <a:rPr lang="en-US" altLang="zh-CN" sz="1400" b="1" u="none" strike="noStrike" dirty="0" smtClean="0">
                          <a:solidFill>
                            <a:schemeClr val="bg1"/>
                          </a:solidFill>
                          <a:latin typeface="Arial" pitchFamily="34" charset="0"/>
                          <a:cs typeface="Arial" pitchFamily="34" charset="0"/>
                        </a:rPr>
                        <a:t>chassis</a:t>
                      </a:r>
                      <a:endParaRPr lang="zh-CN" sz="1400" b="1" i="0" u="none" strike="noStrike" dirty="0">
                        <a:solidFill>
                          <a:schemeClr val="bg1"/>
                        </a:solidFill>
                        <a:latin typeface="Arial" pitchFamily="34" charset="0"/>
                        <a:cs typeface="Arial" pitchFamily="34" charset="0"/>
                      </a:endParaRPr>
                    </a:p>
                  </a:txBody>
                  <a:tcPr marL="72000" marR="9525" marT="18000" marB="18000" anchor="ctr">
                    <a:lnL w="1905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rowSpan="2">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DC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6">
                  <a:txBody>
                    <a:bodyPr/>
                    <a:lstStyle/>
                    <a:p>
                      <a:pPr algn="l" fontAlgn="ctr"/>
                      <a:r>
                        <a:rPr lang="en-US" altLang="zh-CN" sz="1000" u="none" strike="noStrike" dirty="0" smtClean="0">
                          <a:latin typeface="Arial"/>
                          <a:ea typeface="微软雅黑" pitchFamily="34" charset="-122"/>
                        </a:rPr>
                        <a:t>Max power consumption of the entire chassis: </a:t>
                      </a:r>
                      <a:r>
                        <a:rPr lang="en-US" sz="1000" u="none" strike="noStrike" dirty="0" smtClean="0">
                          <a:latin typeface="Arial"/>
                          <a:ea typeface="微软雅黑" pitchFamily="34" charset="-122"/>
                        </a:rPr>
                        <a:t>2200 W</a:t>
                      </a:r>
                      <a:r>
                        <a:rPr lang="en-US" sz="1000" u="none" strike="noStrike" dirty="0">
                          <a:latin typeface="Arial"/>
                          <a:ea typeface="微软雅黑" pitchFamily="34" charset="-122"/>
                        </a:rPr>
                        <a:t/>
                      </a:r>
                      <a:br>
                        <a:rPr lang="en-US" sz="1000" u="none" strike="noStrike" dirty="0">
                          <a:latin typeface="Arial"/>
                          <a:ea typeface="微软雅黑" pitchFamily="34" charset="-122"/>
                        </a:rPr>
                      </a:br>
                      <a:endParaRPr lang="en-US" sz="1000" u="none" strike="noStrike" dirty="0" smtClean="0">
                        <a:latin typeface="Arial"/>
                        <a:ea typeface="微软雅黑" pitchFamily="34" charset="-122"/>
                      </a:endParaRPr>
                    </a:p>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u="none" strike="noStrike" dirty="0" smtClean="0">
                          <a:latin typeface="Arial"/>
                          <a:ea typeface="微软雅黑" pitchFamily="34" charset="-122"/>
                        </a:rPr>
                        <a:t>Four system power</a:t>
                      </a:r>
                      <a:r>
                        <a:rPr lang="en-US" altLang="zh-CN" sz="1000" u="none" strike="noStrike" baseline="0" dirty="0" smtClean="0">
                          <a:latin typeface="Arial"/>
                          <a:ea typeface="微软雅黑" pitchFamily="34" charset="-122"/>
                        </a:rPr>
                        <a:t> supplies: support </a:t>
                      </a:r>
                      <a:r>
                        <a:rPr lang="en-US" altLang="zh-CN" sz="1000" b="1" u="none" strike="noStrike" baseline="0" dirty="0" smtClean="0">
                          <a:latin typeface="Arial"/>
                          <a:ea typeface="微软雅黑" pitchFamily="34" charset="-122"/>
                        </a:rPr>
                        <a:t>M</a:t>
                      </a:r>
                      <a:r>
                        <a:rPr lang="en-US" altLang="zh-CN" sz="1000" b="1" u="none" strike="noStrike" dirty="0" smtClean="0">
                          <a:latin typeface="Arial"/>
                          <a:ea typeface="微软雅黑" pitchFamily="34" charset="-122"/>
                        </a:rPr>
                        <a:t>+N</a:t>
                      </a:r>
                      <a:r>
                        <a:rPr lang="en-US" altLang="zh-CN" sz="1000" b="0" u="none" strike="noStrike" baseline="0" dirty="0" smtClean="0">
                          <a:latin typeface="Arial"/>
                          <a:ea typeface="微软雅黑" pitchFamily="34" charset="-122"/>
                        </a:rPr>
                        <a:t> backup</a:t>
                      </a:r>
                      <a:endParaRPr lang="en-US" altLang="zh-CN" sz="1000" u="none" strike="noStrike" dirty="0" smtClean="0">
                        <a:latin typeface="Arial"/>
                        <a:ea typeface="微软雅黑" pitchFamily="34" charset="-122"/>
                      </a:endParaRPr>
                    </a:p>
                    <a:p>
                      <a:pPr algn="l" fontAlgn="ctr"/>
                      <a:endParaRPr lang="en-US" altLang="zh-CN" sz="1000" u="none" strike="noStrike" dirty="0" smtClean="0">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2+2</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44</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r>
              <a:tr h="191720">
                <a:tc vMerge="1">
                  <a:txBody>
                    <a:bodyPr/>
                    <a:lstStyle/>
                    <a:p>
                      <a:endParaRPr lang="zh-CN" altLang="en-US"/>
                    </a:p>
                  </a:txBody>
                  <a:tcPr/>
                </a:tc>
                <a:tc rowSpan="2">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2+2</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44</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rowSpan="2">
                  <a:txBody>
                    <a:bodyPr/>
                    <a:lstStyle/>
                    <a:p>
                      <a:pPr algn="just" fontAlgn="ctr"/>
                      <a:r>
                        <a:rPr lang="zh-CN" sz="1000" u="none" strike="noStrike" dirty="0" smtClean="0">
                          <a:latin typeface="Arial"/>
                          <a:ea typeface="微软雅黑" pitchFamily="34" charset="-122"/>
                        </a:rPr>
                        <a:t>800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2+1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16</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3+1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2400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rowSpan="7">
                  <a:txBody>
                    <a:bodyPr/>
                    <a:lstStyle/>
                    <a:p>
                      <a:pPr algn="ctr" fontAlgn="ctr"/>
                      <a:r>
                        <a:rPr lang="en-US" sz="1400" b="1" u="none" strike="noStrike" dirty="0" smtClean="0">
                          <a:solidFill>
                            <a:schemeClr val="bg1"/>
                          </a:solidFill>
                          <a:latin typeface="Arial" pitchFamily="34" charset="0"/>
                          <a:cs typeface="Arial" pitchFamily="34" charset="0"/>
                        </a:rPr>
                        <a:t>S9712 </a:t>
                      </a:r>
                      <a:r>
                        <a:rPr lang="en-US" altLang="zh-CN" sz="1400" b="1" u="none" strike="noStrike" dirty="0" smtClean="0">
                          <a:solidFill>
                            <a:schemeClr val="bg1"/>
                          </a:solidFill>
                          <a:latin typeface="Arial" pitchFamily="34" charset="0"/>
                          <a:cs typeface="Arial" pitchFamily="34" charset="0"/>
                        </a:rPr>
                        <a:t>chassis</a:t>
                      </a:r>
                      <a:endParaRPr lang="zh-CN" sz="1400" b="1" i="0" u="none" strike="noStrike" dirty="0">
                        <a:solidFill>
                          <a:schemeClr val="bg1"/>
                        </a:solidFill>
                        <a:latin typeface="Arial" pitchFamily="34" charset="0"/>
                        <a:cs typeface="Arial" pitchFamily="34" charset="0"/>
                      </a:endParaRPr>
                    </a:p>
                  </a:txBody>
                  <a:tcPr marL="72000" marR="9525" marT="18000" marB="18000" anchor="ctr">
                    <a:lnL w="1905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tx2">
                        <a:lumMod val="75000"/>
                      </a:schemeClr>
                    </a:solidFill>
                  </a:tcPr>
                </a:tc>
                <a:tc rowSpan="2">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baseline="0" dirty="0" smtClean="0">
                          <a:latin typeface="Arial"/>
                          <a:ea typeface="微软雅黑" pitchFamily="34" charset="-122"/>
                        </a:rPr>
                        <a:t> DC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7">
                  <a:txBody>
                    <a:bodyPr/>
                    <a:lstStyle/>
                    <a:p>
                      <a:pPr algn="l" fontAlgn="ctr"/>
                      <a:r>
                        <a:rPr lang="en-US" altLang="zh-CN" sz="1000" u="none" strike="noStrike" dirty="0" smtClean="0">
                          <a:latin typeface="Arial"/>
                          <a:ea typeface="微软雅黑" pitchFamily="34" charset="-122"/>
                        </a:rPr>
                        <a:t>Max power consumption of the entire chassis: </a:t>
                      </a:r>
                      <a:r>
                        <a:rPr lang="en-US" sz="1000" u="none" strike="noStrike" dirty="0" smtClean="0">
                          <a:latin typeface="Arial"/>
                          <a:ea typeface="微软雅黑" pitchFamily="34" charset="-122"/>
                        </a:rPr>
                        <a:t>4400 W</a:t>
                      </a:r>
                      <a:r>
                        <a:rPr lang="en-US" sz="1000" u="none" strike="noStrike" dirty="0">
                          <a:latin typeface="Arial"/>
                          <a:ea typeface="微软雅黑" pitchFamily="34" charset="-122"/>
                        </a:rPr>
                        <a:t/>
                      </a:r>
                      <a:br>
                        <a:rPr lang="en-US" sz="1000" u="none" strike="noStrike" dirty="0">
                          <a:latin typeface="Arial"/>
                          <a:ea typeface="微软雅黑" pitchFamily="34" charset="-122"/>
                        </a:rPr>
                      </a:br>
                      <a:endParaRPr lang="en-US" sz="1000" u="none" strike="noStrike" dirty="0" smtClean="0">
                        <a:latin typeface="Arial"/>
                        <a:ea typeface="微软雅黑" pitchFamily="34" charset="-122"/>
                      </a:endParaRPr>
                    </a:p>
                    <a:p>
                      <a:pPr algn="l" fontAlgn="ctr"/>
                      <a:r>
                        <a:rPr lang="en-US" altLang="zh-CN" sz="1000" u="none" strike="noStrike" dirty="0" smtClean="0">
                          <a:latin typeface="Arial"/>
                          <a:ea typeface="微软雅黑" pitchFamily="34" charset="-122"/>
                        </a:rPr>
                        <a:t>Six</a:t>
                      </a:r>
                      <a:r>
                        <a:rPr lang="en-US" altLang="zh-CN" sz="1000" u="none" strike="noStrike" baseline="0" dirty="0" smtClean="0">
                          <a:latin typeface="Arial"/>
                          <a:ea typeface="微软雅黑" pitchFamily="34" charset="-122"/>
                        </a:rPr>
                        <a:t> system power supplies: support </a:t>
                      </a:r>
                      <a:r>
                        <a:rPr lang="en-US" altLang="zh-CN" sz="1000" b="1" u="none" strike="noStrike" dirty="0" smtClean="0">
                          <a:latin typeface="Arial"/>
                          <a:ea typeface="微软雅黑" pitchFamily="34" charset="-122"/>
                        </a:rPr>
                        <a:t>M+N</a:t>
                      </a:r>
                      <a:r>
                        <a:rPr lang="en-US" altLang="zh-CN" sz="1000" b="0" u="none" strike="noStrike" baseline="0" dirty="0" smtClean="0">
                          <a:latin typeface="Arial"/>
                          <a:ea typeface="微软雅黑" pitchFamily="34" charset="-122"/>
                        </a:rPr>
                        <a:t> backup: </a:t>
                      </a:r>
                      <a:r>
                        <a:rPr lang="en-US" altLang="zh-CN" sz="1000" u="none" strike="noStrike" dirty="0" smtClean="0">
                          <a:latin typeface="Arial"/>
                          <a:ea typeface="微软雅黑" pitchFamily="34" charset="-122"/>
                        </a:rPr>
                        <a:t>1+1, 2+1, 2+2, 3+1, 3+2, 3+3</a:t>
                      </a:r>
                    </a:p>
                  </a:txBody>
                  <a:tcPr marL="72000" marR="9525" marT="18000" marB="18000" anchor="ctr">
                    <a:lnL w="6350" cap="flat" cmpd="sng" algn="ctr">
                      <a:solidFill>
                        <a:schemeClr val="tx1"/>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3">
                        <a:lumMod val="95000"/>
                      </a:schemeClr>
                    </a:solidFill>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2+2</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44</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tr>
              <a:tr h="191720">
                <a:tc vMerge="1">
                  <a:txBody>
                    <a:bodyPr/>
                    <a:lstStyle/>
                    <a:p>
                      <a:endParaRPr lang="zh-CN" altLang="en-US"/>
                    </a:p>
                  </a:txBody>
                  <a:tcPr/>
                </a:tc>
                <a:tc rowSpan="2">
                  <a:txBody>
                    <a:bodyPr/>
                    <a:lstStyle/>
                    <a:p>
                      <a:pPr algn="just" fontAlgn="ctr"/>
                      <a:r>
                        <a:rPr lang="zh-CN" sz="1000" u="none" strike="noStrike" dirty="0" smtClean="0">
                          <a:latin typeface="Arial"/>
                          <a:ea typeface="微软雅黑" pitchFamily="34" charset="-122"/>
                        </a:rPr>
                        <a:t>2200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1+1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2200 W output</a:t>
                      </a:r>
                      <a:endParaRPr 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2+2</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44</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rowSpan="3">
                  <a:txBody>
                    <a:bodyPr/>
                    <a:lstStyle/>
                    <a:p>
                      <a:pPr algn="just" fontAlgn="ctr"/>
                      <a:r>
                        <a:rPr lang="zh-CN" sz="1000" u="none" strike="noStrike" dirty="0" smtClean="0">
                          <a:latin typeface="Arial"/>
                          <a:ea typeface="微软雅黑" pitchFamily="34" charset="-122"/>
                        </a:rPr>
                        <a:t>800</a:t>
                      </a:r>
                      <a:r>
                        <a:rPr lang="en-US" altLang="zh-CN" sz="1000" u="none" strike="noStrike" dirty="0" smtClean="0">
                          <a:latin typeface="Arial"/>
                          <a:ea typeface="微软雅黑" pitchFamily="34" charset="-122"/>
                        </a:rPr>
                        <a:t> </a:t>
                      </a:r>
                      <a:r>
                        <a:rPr lang="zh-CN" sz="1000" u="none" strike="noStrike" dirty="0" smtClean="0">
                          <a:latin typeface="Arial"/>
                          <a:ea typeface="微软雅黑" pitchFamily="34" charset="-122"/>
                        </a:rPr>
                        <a:t>W</a:t>
                      </a:r>
                      <a:r>
                        <a:rPr lang="en-US" altLang="zh-CN" sz="1000" u="none" strike="noStrike" dirty="0" smtClean="0">
                          <a:latin typeface="Arial"/>
                          <a:ea typeface="微软雅黑" pitchFamily="34" charset="-122"/>
                        </a:rPr>
                        <a:t> AC</a:t>
                      </a:r>
                      <a:endParaRPr lang="zh-CN" sz="1000" b="0" i="0" u="none" strike="noStrike" dirty="0">
                        <a:solidFill>
                          <a:srgbClr val="000000"/>
                        </a:solidFill>
                        <a:latin typeface="Arial"/>
                        <a:ea typeface="微软雅黑" pitchFamily="34" charset="-122"/>
                      </a:endParaRPr>
                    </a:p>
                  </a:txBody>
                  <a:tcPr marL="72000" marR="9525"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3">
                        <a:lumMod val="95000"/>
                      </a:schemeClr>
                    </a:solidFill>
                  </a:tcPr>
                </a:tc>
                <a:tc>
                  <a:txBody>
                    <a:bodyPr/>
                    <a:lstStyle/>
                    <a:p>
                      <a:pPr algn="just" fontAlgn="ctr"/>
                      <a:r>
                        <a:rPr lang="en-US" sz="1000" u="none" strike="noStrike" dirty="0" smtClean="0">
                          <a:latin typeface="Arial"/>
                          <a:ea typeface="微软雅黑" pitchFamily="34" charset="-122"/>
                        </a:rPr>
                        <a:t>3+1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a:t>
                      </a:r>
                      <a:r>
                        <a:rPr lang="en-US" altLang="zh-CN" sz="1000" u="none" strike="noStrike" dirty="0" smtClean="0">
                          <a:latin typeface="Arial"/>
                          <a:ea typeface="微软雅黑" pitchFamily="34" charset="-122"/>
                        </a:rPr>
                        <a:t>2400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191720">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4+1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3</a:t>
                      </a:r>
                      <a:r>
                        <a:rPr lang="en-US" altLang="zh-CN" sz="1000" u="none" strike="noStrike" dirty="0" smtClean="0">
                          <a:latin typeface="Arial"/>
                          <a:ea typeface="微软雅黑" pitchFamily="34" charset="-122"/>
                        </a:rPr>
                        <a:t>200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r h="259951">
                <a:tc vMerge="1">
                  <a:txBody>
                    <a:bodyPr/>
                    <a:lstStyle/>
                    <a:p>
                      <a:endParaRPr lang="zh-CN" altLang="en-US"/>
                    </a:p>
                  </a:txBody>
                  <a:tcPr/>
                </a:tc>
                <a:tc vMerge="1">
                  <a:txBody>
                    <a:bodyPr/>
                    <a:lstStyle/>
                    <a:p>
                      <a:endParaRPr lang="zh-CN" altLang="en-US"/>
                    </a:p>
                  </a:txBody>
                  <a:tcPr/>
                </a:tc>
                <a:tc>
                  <a:txBody>
                    <a:bodyPr/>
                    <a:lstStyle/>
                    <a:p>
                      <a:pPr algn="just" fontAlgn="ctr"/>
                      <a:r>
                        <a:rPr lang="en-US" sz="1000" u="none" strike="noStrike" dirty="0" smtClean="0">
                          <a:latin typeface="Arial"/>
                          <a:ea typeface="微软雅黑" pitchFamily="34" charset="-122"/>
                        </a:rPr>
                        <a:t>5+1</a:t>
                      </a:r>
                      <a:r>
                        <a:rPr lang="en-US" altLang="zh-CN" sz="1000" u="none" strike="noStrike" dirty="0" smtClean="0">
                          <a:latin typeface="Arial"/>
                          <a:ea typeface="微软雅黑" pitchFamily="34" charset="-122"/>
                        </a:rPr>
                        <a:t>:</a:t>
                      </a:r>
                      <a:r>
                        <a:rPr lang="en-US" altLang="zh-CN" sz="1000" u="none" strike="noStrike" baseline="0" dirty="0" smtClean="0">
                          <a:latin typeface="Arial"/>
                          <a:ea typeface="微软雅黑" pitchFamily="34" charset="-122"/>
                        </a:rPr>
                        <a:t> 40</a:t>
                      </a:r>
                      <a:r>
                        <a:rPr lang="en-US" altLang="zh-CN" sz="1000" u="none" strike="noStrike" dirty="0" smtClean="0">
                          <a:latin typeface="Arial"/>
                          <a:ea typeface="微软雅黑" pitchFamily="34" charset="-122"/>
                        </a:rPr>
                        <a:t>00 W output</a:t>
                      </a:r>
                      <a:endParaRPr lang="zh-CN" altLang="zh-CN" sz="1000" b="0" i="0" u="none" strike="noStrike" dirty="0">
                        <a:solidFill>
                          <a:srgbClr val="000000"/>
                        </a:solidFill>
                        <a:latin typeface="Arial"/>
                        <a:ea typeface="微软雅黑" pitchFamily="34" charset="-122"/>
                      </a:endParaRPr>
                    </a:p>
                  </a:txBody>
                  <a:tcPr marL="72000" marR="9525"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3">
                        <a:lumMod val="95000"/>
                      </a:schemeClr>
                    </a:solidFill>
                  </a:tcPr>
                </a:tc>
                <a:tc vMerge="1">
                  <a:txBody>
                    <a:bodyPr/>
                    <a:lstStyle/>
                    <a:p>
                      <a:endParaRPr lang="zh-CN" altLang="en-US"/>
                    </a:p>
                  </a:txBody>
                  <a:tcPr/>
                </a:tc>
              </a:tr>
            </a:tbl>
          </a:graphicData>
        </a:graphic>
      </p:graphicFrame>
      <p:sp>
        <p:nvSpPr>
          <p:cNvPr id="17" name="圆角矩形 16"/>
          <p:cNvSpPr/>
          <p:nvPr/>
        </p:nvSpPr>
        <p:spPr bwMode="auto">
          <a:xfrm rot="19830868">
            <a:off x="463550" y="2441575"/>
            <a:ext cx="4899025" cy="641350"/>
          </a:xfrm>
          <a:prstGeom prst="roundRect">
            <a:avLst/>
          </a:prstGeom>
          <a:solidFill>
            <a:schemeClr val="accent3">
              <a:lumMod val="95000"/>
              <a:alpha val="84000"/>
            </a:schemeClr>
          </a:solidFill>
          <a:ln w="19050">
            <a:solidFill>
              <a:srgbClr val="0000FF"/>
            </a:solidFill>
          </a:ln>
          <a:effectLst/>
          <a:extLst>
            <a:ext uri="{909E8E84-426E-40DD-AFC4-6F175D3DCCD1}"/>
            <a:ext uri="{91240B29-F687-4F45-9708-019B960494DF}"/>
            <a:ext uri="{AF507438-7753-43E0-B8FC-AC1667EBCBE1}"/>
          </a:extLst>
        </p:spPr>
        <p:txBody>
          <a:bodyPr anchor="ctr"/>
          <a:lstStyle/>
          <a:p>
            <a:pPr algn="ctr" defTabSz="913753" fontAlgn="ctr">
              <a:spcBef>
                <a:spcPts val="0"/>
              </a:spcBef>
              <a:spcAft>
                <a:spcPts val="0"/>
              </a:spcAft>
              <a:defRPr/>
            </a:pPr>
            <a:r>
              <a:rPr lang="en-US" altLang="zh-CN" sz="1600" dirty="0">
                <a:latin typeface="Arial" pitchFamily="34" charset="0"/>
                <a:cs typeface="Arial" pitchFamily="34" charset="0"/>
              </a:rPr>
              <a:t>Calculate the quantity of required power supplies according to </a:t>
            </a:r>
            <a:r>
              <a:rPr lang="en-US" altLang="zh-CN" b="1" dirty="0">
                <a:solidFill>
                  <a:srgbClr val="0000FF"/>
                </a:solidFill>
                <a:latin typeface="Arial" pitchFamily="34" charset="0"/>
                <a:cs typeface="Arial" pitchFamily="34" charset="0"/>
              </a:rPr>
              <a:t>total card power consumption</a:t>
            </a:r>
            <a:endParaRPr lang="en-US" altLang="zh-CN" sz="2000" dirty="0">
              <a:latin typeface="Arial" pitchFamily="34" charset="0"/>
              <a:cs typeface="Arial" pitchFamily="34" charset="0"/>
            </a:endParaRPr>
          </a:p>
        </p:txBody>
      </p:sp>
      <p:grpSp>
        <p:nvGrpSpPr>
          <p:cNvPr id="4102" name="组合 17"/>
          <p:cNvGrpSpPr>
            <a:grpSpLocks/>
          </p:cNvGrpSpPr>
          <p:nvPr/>
        </p:nvGrpSpPr>
        <p:grpSpPr bwMode="auto">
          <a:xfrm>
            <a:off x="3267075" y="0"/>
            <a:ext cx="5559425" cy="266700"/>
            <a:chOff x="3267075" y="0"/>
            <a:chExt cx="5560029" cy="266700"/>
          </a:xfrm>
        </p:grpSpPr>
        <p:sp>
          <p:nvSpPr>
            <p:cNvPr id="19" name="剪去单角的矩形 18"/>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20" name="剪去单角的矩形 19"/>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1" name="剪去单角的矩形 20"/>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22" name="剪去单角的矩形 21"/>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3" name="剪去单角的矩形 22"/>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4" name="剪去单角的矩形 23"/>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graphicFrame>
        <p:nvGraphicFramePr>
          <p:cNvPr id="14" name="对象 13"/>
          <p:cNvGraphicFramePr>
            <a:graphicFrameLocks noChangeAspect="1"/>
          </p:cNvGraphicFramePr>
          <p:nvPr/>
        </p:nvGraphicFramePr>
        <p:xfrm>
          <a:off x="7732644" y="3747674"/>
          <a:ext cx="914400" cy="828675"/>
        </p:xfrm>
        <a:graphic>
          <a:graphicData uri="http://schemas.openxmlformats.org/presentationml/2006/ole">
            <p:oleObj spid="_x0000_s4099" name="工作表" showAsIcon="1" r:id="rId4" imgW="914400" imgH="828720" progId="Excel.Sheet.12">
              <p:embed/>
            </p:oleObj>
          </a:graphicData>
        </a:graphic>
      </p:graphicFrame>
    </p:spTree>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09600" y="206375"/>
            <a:ext cx="7543800" cy="4794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ea typeface="微软雅黑" pitchFamily="34" charset="-122"/>
              </a:rPr>
              <a:t>Sx7 Series Switches</a:t>
            </a:r>
            <a:endParaRPr lang="en-US" altLang="zh-CN" dirty="0" smtClean="0">
              <a:latin typeface="Arial" pitchFamily="34" charset="0"/>
            </a:endParaRPr>
          </a:p>
        </p:txBody>
      </p:sp>
      <p:graphicFrame>
        <p:nvGraphicFramePr>
          <p:cNvPr id="102" name="表格 101"/>
          <p:cNvGraphicFramePr>
            <a:graphicFrameLocks noGrp="1"/>
          </p:cNvGraphicFramePr>
          <p:nvPr/>
        </p:nvGraphicFramePr>
        <p:xfrm>
          <a:off x="549275" y="735013"/>
          <a:ext cx="8156772" cy="4019880"/>
        </p:xfrm>
        <a:graphic>
          <a:graphicData uri="http://schemas.openxmlformats.org/drawingml/2006/table">
            <a:tbl>
              <a:tblPr firstRow="1">
                <a:effectLst/>
                <a:tableStyleId>{00A15C55-8517-42AA-B614-E9B94910E393}</a:tableStyleId>
              </a:tblPr>
              <a:tblGrid>
                <a:gridCol w="1660722"/>
                <a:gridCol w="2085975"/>
                <a:gridCol w="4410075"/>
              </a:tblGrid>
              <a:tr h="267992">
                <a:tc>
                  <a:txBody>
                    <a:bodyPr/>
                    <a:lstStyle/>
                    <a:p>
                      <a:pPr algn="ctr"/>
                      <a:r>
                        <a:rPr lang="en-US" altLang="zh-CN" sz="1050" dirty="0" smtClean="0">
                          <a:latin typeface="Arial"/>
                          <a:ea typeface="微软雅黑" pitchFamily="34" charset="-122"/>
                        </a:rPr>
                        <a:t>Product Type</a:t>
                      </a:r>
                      <a:endParaRPr lang="zh-CN" altLang="en-US" sz="1050" dirty="0">
                        <a:latin typeface="Arial"/>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50" dirty="0" smtClean="0">
                          <a:latin typeface="Arial"/>
                          <a:ea typeface="微软雅黑" pitchFamily="34" charset="-122"/>
                        </a:rPr>
                        <a:t>Product Name</a:t>
                      </a:r>
                      <a:endParaRPr lang="zh-CN" altLang="en-US" sz="1050" dirty="0" smtClean="0">
                        <a:latin typeface="Arial"/>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altLang="zh-CN" sz="1050" dirty="0" smtClean="0">
                          <a:latin typeface="Arial"/>
                          <a:ea typeface="微软雅黑" pitchFamily="34" charset="-122"/>
                        </a:rPr>
                        <a:t>Description</a:t>
                      </a:r>
                      <a:endParaRPr lang="zh-CN" altLang="en-US" sz="1050" dirty="0">
                        <a:latin typeface="Arial"/>
                        <a:ea typeface="微软雅黑"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267992">
                <a:tc rowSpan="2">
                  <a:txBody>
                    <a:bodyPr/>
                    <a:lstStyle/>
                    <a:p>
                      <a:pPr algn="l"/>
                      <a:endParaRPr lang="en-US" altLang="zh-CN" sz="1000" kern="1200" dirty="0" smtClean="0">
                        <a:solidFill>
                          <a:schemeClr val="dk1"/>
                        </a:solidFill>
                        <a:latin typeface="Arial"/>
                        <a:ea typeface="微软雅黑" pitchFamily="34" charset="-122"/>
                        <a:cs typeface="+mn-cs"/>
                      </a:endParaRPr>
                    </a:p>
                    <a:p>
                      <a:pPr algn="l"/>
                      <a:r>
                        <a:rPr lang="en-US" altLang="zh-CN" sz="1000" kern="1200" dirty="0" smtClean="0">
                          <a:solidFill>
                            <a:schemeClr val="dk1"/>
                          </a:solidFill>
                          <a:latin typeface="Arial"/>
                          <a:ea typeface="微软雅黑" pitchFamily="34" charset="-122"/>
                          <a:cs typeface="+mn-cs"/>
                        </a:rPr>
                        <a:t>Core</a:t>
                      </a:r>
                      <a:r>
                        <a:rPr lang="en-US" altLang="zh-CN" sz="1000" kern="1200" baseline="0" dirty="0" smtClean="0">
                          <a:solidFill>
                            <a:schemeClr val="dk1"/>
                          </a:solidFill>
                          <a:latin typeface="Arial"/>
                          <a:ea typeface="微软雅黑" pitchFamily="34" charset="-122"/>
                          <a:cs typeface="+mn-cs"/>
                        </a:rPr>
                        <a:t>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S12700</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rgbClr val="FF0000"/>
                          </a:solidFill>
                          <a:latin typeface="Arial"/>
                          <a:ea typeface="微软雅黑" pitchFamily="34" charset="-122"/>
                          <a:cs typeface="+mn-cs"/>
                        </a:rPr>
                        <a:t>Agile chassis switch</a:t>
                      </a:r>
                      <a:endParaRPr lang="zh-CN" altLang="en-US" sz="1000" kern="1200" dirty="0">
                        <a:solidFill>
                          <a:srgbClr val="FF0000"/>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pPr algn="l"/>
                      <a:endParaRPr lang="zh-CN" altLang="en-US" sz="1400" kern="1200" dirty="0">
                        <a:solidFill>
                          <a:schemeClr val="dk1"/>
                        </a:solidFill>
                        <a:latin typeface="微软雅黑" pitchFamily="34" charset="-122"/>
                        <a:ea typeface="微软雅黑" pitchFamily="34" charset="-122"/>
                        <a:cs typeface="+mn-cs"/>
                      </a:endParaRPr>
                    </a:p>
                  </a:txBody>
                  <a:tcPr>
                    <a:lnR w="12700" cmpd="sng">
                      <a:noFill/>
                    </a:lnR>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S9700</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Chassis</a:t>
                      </a:r>
                      <a:r>
                        <a:rPr lang="en-US" altLang="zh-CN" sz="1000" kern="1200" baseline="0" dirty="0" smtClean="0">
                          <a:solidFill>
                            <a:schemeClr val="dk1"/>
                          </a:solidFill>
                          <a:latin typeface="Arial"/>
                          <a:ea typeface="微软雅黑" pitchFamily="34" charset="-122"/>
                          <a:cs typeface="+mn-cs"/>
                        </a:rPr>
                        <a:t> T-bit core routing switch, </a:t>
                      </a:r>
                      <a:r>
                        <a:rPr lang="en-US" altLang="zh-CN" sz="1000" kern="1200" dirty="0" smtClean="0">
                          <a:solidFill>
                            <a:srgbClr val="FF0000"/>
                          </a:solidFill>
                          <a:latin typeface="Arial"/>
                          <a:ea typeface="微软雅黑" pitchFamily="34" charset="-122"/>
                          <a:cs typeface="+mn-cs"/>
                        </a:rPr>
                        <a:t>which</a:t>
                      </a:r>
                      <a:r>
                        <a:rPr lang="en-US" altLang="zh-CN" sz="1000" kern="1200" baseline="0" dirty="0" smtClean="0">
                          <a:solidFill>
                            <a:srgbClr val="FF0000"/>
                          </a:solidFill>
                          <a:latin typeface="Arial"/>
                          <a:ea typeface="微软雅黑" pitchFamily="34" charset="-122"/>
                          <a:cs typeface="+mn-cs"/>
                        </a:rPr>
                        <a:t> can be upgraded to an agile switch</a:t>
                      </a:r>
                      <a:endParaRPr lang="zh-CN" altLang="en-US" sz="1000" kern="1200" dirty="0">
                        <a:solidFill>
                          <a:srgbClr val="FF0000"/>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rowSpan="2">
                  <a:txBody>
                    <a:bodyPr/>
                    <a:lstStyle/>
                    <a:p>
                      <a:pPr algn="l"/>
                      <a:endParaRPr lang="en-US" altLang="zh-CN" sz="1000" kern="1200" dirty="0" smtClean="0">
                        <a:solidFill>
                          <a:schemeClr val="dk1"/>
                        </a:solidFill>
                        <a:latin typeface="Arial"/>
                        <a:ea typeface="微软雅黑" pitchFamily="34" charset="-122"/>
                        <a:cs typeface="+mn-cs"/>
                      </a:endParaRPr>
                    </a:p>
                    <a:p>
                      <a:pPr algn="l"/>
                      <a:r>
                        <a:rPr lang="en-US" altLang="zh-CN" sz="1000" kern="1200" dirty="0" smtClean="0">
                          <a:solidFill>
                            <a:schemeClr val="dk1"/>
                          </a:solidFill>
                          <a:latin typeface="Arial"/>
                          <a:ea typeface="微软雅黑" pitchFamily="34" charset="-122"/>
                          <a:cs typeface="+mn-cs"/>
                        </a:rPr>
                        <a:t>Aggregation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S7700</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Chassis aggregation switch</a:t>
                      </a:r>
                      <a:r>
                        <a:rPr lang="en-US" altLang="zh-CN" sz="1000" kern="1200" baseline="0" dirty="0" smtClean="0">
                          <a:solidFill>
                            <a:schemeClr val="dk1"/>
                          </a:solidFill>
                          <a:latin typeface="Arial"/>
                          <a:ea typeface="微软雅黑" pitchFamily="34" charset="-122"/>
                          <a:cs typeface="+mn-cs"/>
                        </a:rPr>
                        <a:t>, </a:t>
                      </a:r>
                      <a:r>
                        <a:rPr lang="en-US" altLang="zh-CN" sz="1000" kern="1200" dirty="0" smtClean="0">
                          <a:solidFill>
                            <a:srgbClr val="FF0000"/>
                          </a:solidFill>
                          <a:latin typeface="Arial"/>
                          <a:ea typeface="微软雅黑" pitchFamily="34" charset="-122"/>
                          <a:cs typeface="+mn-cs"/>
                        </a:rPr>
                        <a:t>which</a:t>
                      </a:r>
                      <a:r>
                        <a:rPr lang="en-US" altLang="zh-CN" sz="1000" kern="1200" baseline="0" dirty="0" smtClean="0">
                          <a:solidFill>
                            <a:srgbClr val="FF0000"/>
                          </a:solidFill>
                          <a:latin typeface="Arial"/>
                          <a:ea typeface="微软雅黑" pitchFamily="34" charset="-122"/>
                          <a:cs typeface="+mn-cs"/>
                        </a:rPr>
                        <a:t> can be upgraded to an agile switch</a:t>
                      </a:r>
                      <a:endParaRPr lang="zh-CN" altLang="en-US" sz="1000" kern="1200" dirty="0">
                        <a:solidFill>
                          <a:srgbClr val="FF0000"/>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S6700</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Data center 10GE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rowSpan="5">
                  <a:txBody>
                    <a:bodyPr/>
                    <a:lstStyle/>
                    <a:p>
                      <a:pPr algn="l"/>
                      <a:endParaRPr lang="en-US" altLang="zh-CN" sz="1000" kern="1200" dirty="0" smtClean="0">
                        <a:solidFill>
                          <a:schemeClr val="dk1"/>
                        </a:solidFill>
                        <a:latin typeface="Arial"/>
                        <a:ea typeface="微软雅黑" pitchFamily="34" charset="-122"/>
                        <a:cs typeface="+mn-cs"/>
                      </a:endParaRPr>
                    </a:p>
                    <a:p>
                      <a:pPr algn="l"/>
                      <a:endParaRPr lang="en-US" altLang="zh-CN" sz="1000" kern="1200" dirty="0" smtClean="0">
                        <a:solidFill>
                          <a:schemeClr val="dk1"/>
                        </a:solidFill>
                        <a:latin typeface="Arial"/>
                        <a:ea typeface="微软雅黑" pitchFamily="34" charset="-122"/>
                        <a:cs typeface="+mn-cs"/>
                      </a:endParaRPr>
                    </a:p>
                    <a:p>
                      <a:pPr algn="l"/>
                      <a:r>
                        <a:rPr lang="en-US" altLang="zh-CN" sz="1000" kern="1200" dirty="0" smtClean="0">
                          <a:solidFill>
                            <a:schemeClr val="dk1"/>
                          </a:solidFill>
                          <a:latin typeface="Arial"/>
                          <a:ea typeface="微软雅黑" pitchFamily="34" charset="-122"/>
                          <a:cs typeface="+mn-cs"/>
                        </a:rPr>
                        <a:t>1000M</a:t>
                      </a:r>
                      <a:r>
                        <a:rPr lang="en-US" altLang="zh-CN" sz="1000" kern="1200" baseline="0" dirty="0" smtClean="0">
                          <a:solidFill>
                            <a:schemeClr val="dk1"/>
                          </a:solidFill>
                          <a:latin typeface="Arial"/>
                          <a:ea typeface="微软雅黑" pitchFamily="34" charset="-122"/>
                          <a:cs typeface="+mn-cs"/>
                        </a:rPr>
                        <a:t> </a:t>
                      </a:r>
                      <a:r>
                        <a:rPr lang="en-US" altLang="zh-CN" sz="1000" kern="1200" dirty="0" smtClean="0">
                          <a:solidFill>
                            <a:schemeClr val="dk1"/>
                          </a:solidFill>
                          <a:latin typeface="Arial"/>
                          <a:ea typeface="微软雅黑" pitchFamily="34" charset="-122"/>
                          <a:cs typeface="+mn-cs"/>
                        </a:rPr>
                        <a:t>access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5720HI</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rgbClr val="FF0000"/>
                          </a:solidFill>
                          <a:latin typeface="Arial"/>
                          <a:ea typeface="微软雅黑" pitchFamily="34" charset="-122"/>
                          <a:cs typeface="+mn-cs"/>
                        </a:rPr>
                        <a:t>Agile box switch</a:t>
                      </a:r>
                      <a:endParaRPr lang="zh-CN" altLang="en-US" sz="1000" kern="1200" dirty="0">
                        <a:solidFill>
                          <a:srgbClr val="FF0000"/>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pPr algn="l"/>
                      <a:endParaRPr lang="zh-CN" altLang="en-US" sz="1200" kern="1200" dirty="0">
                        <a:solidFill>
                          <a:schemeClr val="dk1"/>
                        </a:solidFill>
                        <a:latin typeface="微软雅黑" pitchFamily="34" charset="-122"/>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S5700HI/S5710HI/S5710EI</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MPLS</a:t>
                      </a:r>
                      <a:r>
                        <a:rPr lang="zh-CN" altLang="en-US" sz="1000" kern="1200" dirty="0" smtClean="0">
                          <a:solidFill>
                            <a:schemeClr val="dk1"/>
                          </a:solidFill>
                          <a:latin typeface="Arial"/>
                          <a:ea typeface="微软雅黑" pitchFamily="34" charset="-122"/>
                          <a:cs typeface="+mn-cs"/>
                        </a:rPr>
                        <a:t> </a:t>
                      </a:r>
                      <a:r>
                        <a:rPr lang="en-US" altLang="zh-CN" sz="1000" kern="1200" dirty="0" smtClean="0">
                          <a:solidFill>
                            <a:schemeClr val="dk1"/>
                          </a:solidFill>
                          <a:latin typeface="Arial"/>
                          <a:ea typeface="微软雅黑" pitchFamily="34" charset="-122"/>
                          <a:cs typeface="+mn-cs"/>
                        </a:rPr>
                        <a:t>multi-service</a:t>
                      </a:r>
                      <a:r>
                        <a:rPr lang="en-US" altLang="zh-CN" sz="1000" kern="1200" baseline="0" dirty="0" smtClean="0">
                          <a:solidFill>
                            <a:schemeClr val="dk1"/>
                          </a:solidFill>
                          <a:latin typeface="Arial"/>
                          <a:ea typeface="微软雅黑" pitchFamily="34" charset="-122"/>
                          <a:cs typeface="+mn-cs"/>
                        </a:rPr>
                        <a:t>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S5700EI</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Enhanced Layer 3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S5700SI</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Standard Layer 3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S5700LI</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Simplified</a:t>
                      </a:r>
                      <a:r>
                        <a:rPr lang="en-US" altLang="zh-CN" sz="1000" kern="1200" baseline="0" dirty="0" smtClean="0">
                          <a:solidFill>
                            <a:schemeClr val="dk1"/>
                          </a:solidFill>
                          <a:latin typeface="Arial"/>
                          <a:ea typeface="微软雅黑" pitchFamily="34" charset="-122"/>
                          <a:cs typeface="+mn-cs"/>
                        </a:rPr>
                        <a:t> Layer 2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rowSpan="4">
                  <a:txBody>
                    <a:bodyPr/>
                    <a:lstStyle/>
                    <a:p>
                      <a:pPr algn="l"/>
                      <a:endParaRPr lang="en-US" altLang="zh-CN" sz="1000" kern="1200" dirty="0" smtClean="0">
                        <a:solidFill>
                          <a:schemeClr val="dk1"/>
                        </a:solidFill>
                        <a:latin typeface="Arial"/>
                        <a:ea typeface="微软雅黑" pitchFamily="34" charset="-122"/>
                        <a:cs typeface="+mn-cs"/>
                      </a:endParaRPr>
                    </a:p>
                    <a:p>
                      <a:pPr algn="l"/>
                      <a:endParaRPr lang="en-US" altLang="zh-CN" sz="1000" kern="1200" dirty="0" smtClean="0">
                        <a:solidFill>
                          <a:schemeClr val="dk1"/>
                        </a:solidFill>
                        <a:latin typeface="Arial"/>
                        <a:ea typeface="微软雅黑" pitchFamily="34" charset="-122"/>
                        <a:cs typeface="+mn-cs"/>
                      </a:endParaRPr>
                    </a:p>
                    <a:p>
                      <a:pPr algn="l"/>
                      <a:endParaRPr lang="en-US" altLang="zh-CN" sz="1000" kern="1200" dirty="0" smtClean="0">
                        <a:solidFill>
                          <a:schemeClr val="dk1"/>
                        </a:solidFill>
                        <a:latin typeface="Arial"/>
                        <a:ea typeface="微软雅黑" pitchFamily="34" charset="-122"/>
                        <a:cs typeface="+mn-cs"/>
                      </a:endParaRPr>
                    </a:p>
                    <a:p>
                      <a:pPr algn="l"/>
                      <a:r>
                        <a:rPr lang="en-US" altLang="zh-CN" sz="1000" kern="1200" dirty="0" smtClean="0">
                          <a:solidFill>
                            <a:schemeClr val="dk1"/>
                          </a:solidFill>
                          <a:latin typeface="Arial"/>
                          <a:ea typeface="微软雅黑" pitchFamily="34" charset="-122"/>
                          <a:cs typeface="+mn-cs"/>
                        </a:rPr>
                        <a:t>100M access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S3700EI</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Enhanced Layer 3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S3700SI</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Standard Layer 3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S2700EI/S2720EI/S2750EI</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Enhanced 100M Layer 2 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S2700SI</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Standard 100M</a:t>
                      </a:r>
                      <a:r>
                        <a:rPr lang="en-US" altLang="zh-CN" sz="1000" kern="1200" baseline="0" dirty="0" smtClean="0">
                          <a:solidFill>
                            <a:schemeClr val="dk1"/>
                          </a:solidFill>
                          <a:latin typeface="Arial"/>
                          <a:ea typeface="微软雅黑" pitchFamily="34" charset="-122"/>
                          <a:cs typeface="+mn-cs"/>
                        </a:rPr>
                        <a:t> </a:t>
                      </a:r>
                      <a:r>
                        <a:rPr lang="en-US" altLang="zh-CN" sz="1000" kern="1200" dirty="0" smtClean="0">
                          <a:solidFill>
                            <a:schemeClr val="dk1"/>
                          </a:solidFill>
                          <a:latin typeface="Arial"/>
                          <a:ea typeface="微软雅黑" pitchFamily="34" charset="-122"/>
                          <a:cs typeface="+mn-cs"/>
                        </a:rPr>
                        <a:t>Layer 2 switch</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992">
                <a:tc>
                  <a:txBody>
                    <a:bodyPr/>
                    <a:lstStyle/>
                    <a:p>
                      <a:pPr algn="l"/>
                      <a:r>
                        <a:rPr lang="en-US" altLang="zh-CN" sz="1000" kern="1200" dirty="0" smtClean="0">
                          <a:solidFill>
                            <a:schemeClr val="dk1"/>
                          </a:solidFill>
                          <a:latin typeface="Arial"/>
                          <a:ea typeface="微软雅黑" pitchFamily="34" charset="-122"/>
                          <a:cs typeface="+mn-cs"/>
                        </a:rPr>
                        <a:t>SMB</a:t>
                      </a:r>
                      <a:r>
                        <a:rPr lang="zh-CN" altLang="en-US" sz="1000" kern="1200" baseline="0" dirty="0" smtClean="0">
                          <a:solidFill>
                            <a:schemeClr val="dk1"/>
                          </a:solidFill>
                          <a:latin typeface="Arial"/>
                          <a:ea typeface="微软雅黑" pitchFamily="34" charset="-122"/>
                          <a:cs typeface="+mn-cs"/>
                        </a:rPr>
                        <a:t> </a:t>
                      </a:r>
                      <a:r>
                        <a:rPr lang="en-US" altLang="zh-CN" sz="1000" kern="1200" baseline="0" dirty="0" smtClean="0">
                          <a:solidFill>
                            <a:schemeClr val="dk1"/>
                          </a:solidFill>
                          <a:latin typeface="Arial"/>
                          <a:ea typeface="微软雅黑" pitchFamily="34" charset="-122"/>
                          <a:cs typeface="+mn-cs"/>
                        </a:rPr>
                        <a:t>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tint val="2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a:ea typeface="微软雅黑" pitchFamily="34" charset="-122"/>
                          <a:cs typeface="+mn-cs"/>
                        </a:rPr>
                        <a:t>S1700/S1720</a:t>
                      </a:r>
                      <a:endParaRPr lang="zh-CN" altLang="en-US" sz="1000" kern="1200" dirty="0" smtClean="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tint val="20000"/>
                        <a:alpha val="52000"/>
                      </a:schemeClr>
                    </a:solidFill>
                  </a:tcPr>
                </a:tc>
                <a:tc>
                  <a:txBody>
                    <a:bodyPr/>
                    <a:lstStyle/>
                    <a:p>
                      <a:pPr marL="0" algn="l" defTabSz="914400" rtl="0" eaLnBrk="1" latinLnBrk="0" hangingPunct="1"/>
                      <a:r>
                        <a:rPr lang="en-US" altLang="zh-CN" sz="1000" kern="1200" dirty="0" smtClean="0">
                          <a:solidFill>
                            <a:schemeClr val="dk1"/>
                          </a:solidFill>
                          <a:latin typeface="Arial"/>
                          <a:ea typeface="微软雅黑" pitchFamily="34" charset="-122"/>
                          <a:cs typeface="+mn-cs"/>
                        </a:rPr>
                        <a:t>SMB</a:t>
                      </a:r>
                      <a:r>
                        <a:rPr lang="zh-CN" altLang="en-US" sz="1000" kern="1200" dirty="0" smtClean="0">
                          <a:solidFill>
                            <a:schemeClr val="dk1"/>
                          </a:solidFill>
                          <a:latin typeface="Arial"/>
                          <a:ea typeface="微软雅黑" pitchFamily="34" charset="-122"/>
                          <a:cs typeface="+mn-cs"/>
                        </a:rPr>
                        <a:t> </a:t>
                      </a:r>
                      <a:r>
                        <a:rPr lang="en-US" altLang="zh-CN" sz="1000" kern="1200" dirty="0" smtClean="0">
                          <a:solidFill>
                            <a:schemeClr val="dk1"/>
                          </a:solidFill>
                          <a:latin typeface="Arial"/>
                          <a:ea typeface="微软雅黑" pitchFamily="34" charset="-122"/>
                          <a:cs typeface="+mn-cs"/>
                        </a:rPr>
                        <a:t>switch</a:t>
                      </a:r>
                      <a:endParaRPr lang="zh-CN" altLang="en-US" sz="1000" kern="1200" dirty="0">
                        <a:solidFill>
                          <a:schemeClr val="dk1"/>
                        </a:solidFill>
                        <a:latin typeface="Arial"/>
                        <a:ea typeface="微软雅黑"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advTm="8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p:cNvSpPr>
            <a:spLocks noGrp="1"/>
          </p:cNvSpPr>
          <p:nvPr>
            <p:ph type="title"/>
          </p:nvPr>
        </p:nvSpPr>
        <p:spPr bwMode="auto">
          <a:xfrm>
            <a:off x="609600" y="206375"/>
            <a:ext cx="8228013" cy="5810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MPU: SRUC/</a:t>
            </a:r>
            <a:r>
              <a:rPr lang="en-US" altLang="zh-CN" sz="2800" dirty="0" smtClean="0">
                <a:latin typeface="Arial" pitchFamily="34" charset="0"/>
              </a:rPr>
              <a:t>SRUD/MCU</a:t>
            </a:r>
            <a:endParaRPr lang="zh-CN" altLang="en-US" dirty="0" smtClean="0">
              <a:latin typeface="Arial" pitchFamily="34" charset="0"/>
            </a:endParaRPr>
          </a:p>
        </p:txBody>
      </p:sp>
      <p:grpSp>
        <p:nvGrpSpPr>
          <p:cNvPr id="5124" name="组合 45"/>
          <p:cNvGrpSpPr>
            <a:grpSpLocks/>
          </p:cNvGrpSpPr>
          <p:nvPr/>
        </p:nvGrpSpPr>
        <p:grpSpPr bwMode="auto">
          <a:xfrm>
            <a:off x="622300" y="3867150"/>
            <a:ext cx="7924800" cy="800100"/>
            <a:chOff x="660400" y="3810000"/>
            <a:chExt cx="7924799" cy="800100"/>
          </a:xfrm>
        </p:grpSpPr>
        <p:grpSp>
          <p:nvGrpSpPr>
            <p:cNvPr id="5183" name="组合 57"/>
            <p:cNvGrpSpPr>
              <a:grpSpLocks/>
            </p:cNvGrpSpPr>
            <p:nvPr/>
          </p:nvGrpSpPr>
          <p:grpSpPr bwMode="auto">
            <a:xfrm>
              <a:off x="660400" y="3810000"/>
              <a:ext cx="7924799" cy="800100"/>
              <a:chOff x="762000" y="3810000"/>
              <a:chExt cx="7823199" cy="800100"/>
            </a:xfrm>
          </p:grpSpPr>
          <p:sp>
            <p:nvSpPr>
              <p:cNvPr id="51" name="Rectangle 5"/>
              <p:cNvSpPr>
                <a:spLocks noChangeArrowheads="1"/>
              </p:cNvSpPr>
              <p:nvPr/>
            </p:nvSpPr>
            <p:spPr bwMode="auto">
              <a:xfrm>
                <a:off x="762000" y="3810000"/>
                <a:ext cx="7823199" cy="800100"/>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4" name="Text Box 4"/>
              <p:cNvSpPr txBox="1">
                <a:spLocks noChangeArrowheads="1"/>
              </p:cNvSpPr>
              <p:nvPr/>
            </p:nvSpPr>
            <p:spPr bwMode="gray">
              <a:xfrm>
                <a:off x="788642" y="4170363"/>
                <a:ext cx="7766782" cy="412750"/>
              </a:xfrm>
              <a:prstGeom prst="rect">
                <a:avLst/>
              </a:prstGeom>
              <a:noFill/>
              <a:ln w="9525" algn="ctr">
                <a:noFill/>
                <a:miter lim="800000"/>
                <a:headEnd/>
                <a:tailEnd/>
              </a:ln>
            </p:spPr>
            <p:txBody>
              <a:bodyPr lIns="0" tIns="28612" rIns="57105" bIns="28612">
                <a:spAutoFit/>
              </a:bodyPr>
              <a:lstStyle/>
              <a:p>
                <a:pPr marL="396373" lvl="1" indent="-53564" defTabSz="586822">
                  <a:lnSpc>
                    <a:spcPct val="110000"/>
                  </a:lnSpc>
                  <a:buSzPct val="60000"/>
                  <a:buFont typeface="Wingdings" pitchFamily="2" charset="2"/>
                  <a:buChar char="l"/>
                  <a:defRPr/>
                </a:pPr>
                <a:r>
                  <a:rPr lang="zh-CN" altLang="en-US" sz="1050" dirty="0">
                    <a:latin typeface="Arial" pitchFamily="34" charset="0"/>
                    <a:ea typeface="微软雅黑" pitchFamily="34" charset="-122"/>
                    <a:cs typeface="Arial" pitchFamily="34" charset="0"/>
                  </a:rPr>
                  <a:t> </a:t>
                </a:r>
                <a:r>
                  <a:rPr lang="en-US" altLang="zh-CN" sz="1050" dirty="0">
                    <a:latin typeface="Arial" pitchFamily="34" charset="0"/>
                    <a:ea typeface="微软雅黑" pitchFamily="34" charset="-122"/>
                    <a:cs typeface="Arial" pitchFamily="34" charset="0"/>
                  </a:rPr>
                  <a:t>Recommended configuration: </a:t>
                </a:r>
                <a:r>
                  <a:rPr lang="en-US" altLang="zh-CN" sz="1050" b="1" dirty="0">
                    <a:latin typeface="Arial" pitchFamily="34" charset="0"/>
                    <a:ea typeface="微软雅黑" pitchFamily="34" charset="-122"/>
                    <a:cs typeface="Arial" pitchFamily="34" charset="0"/>
                  </a:rPr>
                  <a:t>MPUs in 1+1 mode </a:t>
                </a:r>
              </a:p>
              <a:p>
                <a:pPr marL="396373" lvl="1" indent="-53564" defTabSz="586822">
                  <a:lnSpc>
                    <a:spcPct val="110000"/>
                  </a:lnSpc>
                  <a:buSzPct val="60000"/>
                  <a:buFont typeface="Wingdings" pitchFamily="2" charset="2"/>
                  <a:buChar char="l"/>
                  <a:defRPr/>
                </a:pPr>
                <a:r>
                  <a:rPr lang="en-US" altLang="zh-CN" sz="1050" dirty="0">
                    <a:latin typeface="Arial" pitchFamily="34" charset="0"/>
                    <a:ea typeface="微软雅黑" pitchFamily="34" charset="-122"/>
                    <a:cs typeface="Arial" pitchFamily="34" charset="0"/>
                  </a:rPr>
                  <a:t> The chassis includes a clock </a:t>
                </a:r>
                <a:r>
                  <a:rPr lang="en-US" altLang="zh-CN" sz="1050" dirty="0" err="1">
                    <a:latin typeface="Arial" pitchFamily="34" charset="0"/>
                    <a:ea typeface="微软雅黑" pitchFamily="34" charset="-122"/>
                    <a:cs typeface="Arial" pitchFamily="34" charset="0"/>
                  </a:rPr>
                  <a:t>subcard</a:t>
                </a:r>
                <a:r>
                  <a:rPr lang="en-US" altLang="zh-CN" sz="1050" dirty="0">
                    <a:latin typeface="Arial" pitchFamily="34" charset="0"/>
                    <a:ea typeface="微软雅黑" pitchFamily="34" charset="-122"/>
                    <a:cs typeface="Arial" pitchFamily="34" charset="0"/>
                  </a:rPr>
                  <a:t> (installed on the MPU)</a:t>
                </a:r>
              </a:p>
            </p:txBody>
          </p:sp>
        </p:grpSp>
        <p:sp>
          <p:nvSpPr>
            <p:cNvPr id="64" name="AutoShape 44"/>
            <p:cNvSpPr>
              <a:spLocks noChangeArrowheads="1"/>
            </p:cNvSpPr>
            <p:nvPr/>
          </p:nvSpPr>
          <p:spPr bwMode="auto">
            <a:xfrm>
              <a:off x="660400" y="3824842"/>
              <a:ext cx="2515608" cy="274191"/>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Configuration tips</a:t>
              </a:r>
            </a:p>
          </p:txBody>
        </p:sp>
      </p:grpSp>
      <p:sp>
        <p:nvSpPr>
          <p:cNvPr id="57" name="Rectangle 5"/>
          <p:cNvSpPr>
            <a:spLocks noChangeArrowheads="1"/>
          </p:cNvSpPr>
          <p:nvPr/>
        </p:nvSpPr>
        <p:spPr bwMode="auto">
          <a:xfrm>
            <a:off x="657131" y="1087633"/>
            <a:ext cx="4061231" cy="2627118"/>
          </a:xfrm>
          <a:prstGeom prst="rect">
            <a:avLst/>
          </a:prstGeom>
          <a:solidFill>
            <a:schemeClr val="bg1">
              <a:lumMod val="85000"/>
            </a:schemeClr>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5128" name="Text Box 4"/>
          <p:cNvSpPr txBox="1">
            <a:spLocks noChangeArrowheads="1"/>
          </p:cNvSpPr>
          <p:nvPr/>
        </p:nvSpPr>
        <p:spPr bwMode="gray">
          <a:xfrm>
            <a:off x="2794000" y="1136650"/>
            <a:ext cx="1960563" cy="735013"/>
          </a:xfrm>
          <a:prstGeom prst="rect">
            <a:avLst/>
          </a:prstGeom>
          <a:noFill/>
          <a:ln w="9525" algn="ctr">
            <a:noFill/>
            <a:miter lim="800000"/>
            <a:headEnd/>
            <a:tailEnd/>
          </a:ln>
        </p:spPr>
        <p:txBody>
          <a:bodyPr lIns="57105" tIns="28612" rIns="57105" bIns="28612">
            <a:spAutoFit/>
          </a:bodyPr>
          <a:lstStyle/>
          <a:p>
            <a:pPr marL="52388" indent="-52388" defTabSz="585788">
              <a:lnSpc>
                <a:spcPct val="110000"/>
              </a:lnSpc>
              <a:buSzPct val="60000"/>
              <a:buFont typeface="Wingdings" pitchFamily="2" charset="2"/>
              <a:buChar char="l"/>
            </a:pPr>
            <a:r>
              <a:rPr lang="en-US" altLang="zh-CN" sz="1000" dirty="0">
                <a:solidFill>
                  <a:srgbClr val="990000"/>
                </a:solidFill>
                <a:latin typeface="Arial" pitchFamily="34" charset="0"/>
                <a:ea typeface="微软雅黑" pitchFamily="34" charset="-122"/>
                <a:cs typeface="Arial" pitchFamily="34" charset="0"/>
              </a:rPr>
              <a:t>Hardware-based EOAM/BFD</a:t>
            </a:r>
            <a:r>
              <a:rPr lang="zh-CN" altLang="en-US" sz="1000" dirty="0">
                <a:solidFill>
                  <a:srgbClr val="990000"/>
                </a:solidFill>
                <a:latin typeface="Arial" pitchFamily="34" charset="0"/>
                <a:ea typeface="微软雅黑" pitchFamily="34" charset="-122"/>
                <a:cs typeface="Arial" pitchFamily="34" charset="0"/>
              </a:rPr>
              <a:t> </a:t>
            </a:r>
            <a:r>
              <a:rPr lang="en-US" altLang="zh-CN" sz="1000" dirty="0">
                <a:solidFill>
                  <a:srgbClr val="990000"/>
                </a:solidFill>
                <a:latin typeface="Arial" pitchFamily="34" charset="0"/>
                <a:ea typeface="微软雅黑" pitchFamily="34" charset="-122"/>
                <a:cs typeface="Arial" pitchFamily="34" charset="0"/>
              </a:rPr>
              <a:t>engine</a:t>
            </a:r>
          </a:p>
          <a:p>
            <a:pPr marL="0" lvl="1" indent="0"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Max power consumption 180 W</a:t>
            </a:r>
          </a:p>
          <a:p>
            <a:pPr marL="0" lvl="1" indent="0"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Integrated SFU</a:t>
            </a:r>
          </a:p>
        </p:txBody>
      </p:sp>
      <p:pic>
        <p:nvPicPr>
          <p:cNvPr id="5129" name="Picture 1" descr="D:\V2R1\照片\S9700\02-Front_looking down.png"/>
          <p:cNvPicPr>
            <a:picLocks noChangeAspect="1" noChangeArrowheads="1"/>
          </p:cNvPicPr>
          <p:nvPr/>
        </p:nvPicPr>
        <p:blipFill>
          <a:blip r:embed="rId3" cstate="print"/>
          <a:srcRect/>
          <a:stretch>
            <a:fillRect/>
          </a:stretch>
        </p:blipFill>
        <p:spPr bwMode="auto">
          <a:xfrm>
            <a:off x="623888" y="1230313"/>
            <a:ext cx="2136775" cy="706437"/>
          </a:xfrm>
          <a:prstGeom prst="rect">
            <a:avLst/>
          </a:prstGeom>
          <a:noFill/>
          <a:ln w="9525">
            <a:noFill/>
            <a:miter lim="800000"/>
            <a:headEnd/>
            <a:tailEnd/>
          </a:ln>
        </p:spPr>
      </p:pic>
      <p:sp>
        <p:nvSpPr>
          <p:cNvPr id="5130" name="Line 92"/>
          <p:cNvSpPr>
            <a:spLocks noChangeShapeType="1"/>
          </p:cNvSpPr>
          <p:nvPr/>
        </p:nvSpPr>
        <p:spPr bwMode="auto">
          <a:xfrm flipV="1">
            <a:off x="1903413" y="1765300"/>
            <a:ext cx="103187" cy="21113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31" name="Text Box 37"/>
          <p:cNvSpPr txBox="1">
            <a:spLocks noChangeArrowheads="1"/>
          </p:cNvSpPr>
          <p:nvPr/>
        </p:nvSpPr>
        <p:spPr bwMode="auto">
          <a:xfrm>
            <a:off x="1400175" y="1892300"/>
            <a:ext cx="962025" cy="484188"/>
          </a:xfrm>
          <a:prstGeom prst="rect">
            <a:avLst/>
          </a:prstGeom>
          <a:noFill/>
          <a:ln w="9525" algn="ctr">
            <a:noFill/>
            <a:miter lim="800000"/>
            <a:headEnd/>
            <a:tailEnd/>
          </a:ln>
        </p:spPr>
        <p:txBody>
          <a:bodyPr lIns="68562" tIns="34281" rIns="68562" bIns="34281">
            <a:spAutoFit/>
          </a:bodyPr>
          <a:lstStyle/>
          <a:p>
            <a:r>
              <a:rPr lang="en-US" altLang="zh-CN" sz="900" dirty="0">
                <a:latin typeface="Arial" pitchFamily="34" charset="0"/>
                <a:ea typeface="微软雅黑" pitchFamily="34" charset="-122"/>
                <a:cs typeface="Arial" pitchFamily="34" charset="0"/>
              </a:rPr>
              <a:t>Clock synchronization port (2)</a:t>
            </a:r>
            <a:endParaRPr lang="zh-CN" altLang="en-US" sz="900" dirty="0">
              <a:latin typeface="Arial" pitchFamily="34" charset="0"/>
              <a:ea typeface="微软雅黑" pitchFamily="34" charset="-122"/>
              <a:cs typeface="Arial" pitchFamily="34" charset="0"/>
            </a:endParaRPr>
          </a:p>
        </p:txBody>
      </p:sp>
      <p:sp>
        <p:nvSpPr>
          <p:cNvPr id="5132" name="Line 92"/>
          <p:cNvSpPr>
            <a:spLocks noChangeShapeType="1"/>
          </p:cNvSpPr>
          <p:nvPr/>
        </p:nvSpPr>
        <p:spPr bwMode="auto">
          <a:xfrm flipV="1">
            <a:off x="1914525" y="1766888"/>
            <a:ext cx="180975" cy="18097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33" name="Line 92"/>
          <p:cNvSpPr>
            <a:spLocks noChangeShapeType="1"/>
          </p:cNvSpPr>
          <p:nvPr/>
        </p:nvSpPr>
        <p:spPr bwMode="auto">
          <a:xfrm flipV="1">
            <a:off x="2251075" y="1774825"/>
            <a:ext cx="4763" cy="36353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34" name="Text Box 37"/>
          <p:cNvSpPr txBox="1">
            <a:spLocks noChangeArrowheads="1"/>
          </p:cNvSpPr>
          <p:nvPr/>
        </p:nvSpPr>
        <p:spPr bwMode="auto">
          <a:xfrm>
            <a:off x="1936750" y="2130425"/>
            <a:ext cx="792163" cy="207963"/>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Console</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endParaRPr lang="zh-CN" altLang="en-US" sz="900" dirty="0">
              <a:latin typeface="Arial" pitchFamily="34" charset="0"/>
              <a:ea typeface="微软雅黑" pitchFamily="34" charset="-122"/>
              <a:cs typeface="Arial" pitchFamily="34" charset="0"/>
            </a:endParaRPr>
          </a:p>
        </p:txBody>
      </p:sp>
      <p:sp>
        <p:nvSpPr>
          <p:cNvPr id="5135" name="Line 92"/>
          <p:cNvSpPr>
            <a:spLocks noChangeShapeType="1"/>
          </p:cNvSpPr>
          <p:nvPr/>
        </p:nvSpPr>
        <p:spPr bwMode="auto">
          <a:xfrm flipH="1" flipV="1">
            <a:off x="2382838" y="1787525"/>
            <a:ext cx="104775" cy="21113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36" name="Text Box 37"/>
          <p:cNvSpPr txBox="1">
            <a:spLocks noChangeArrowheads="1"/>
          </p:cNvSpPr>
          <p:nvPr/>
        </p:nvSpPr>
        <p:spPr bwMode="auto">
          <a:xfrm>
            <a:off x="2292350" y="1985963"/>
            <a:ext cx="804863" cy="207962"/>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Ethernet port</a:t>
            </a:r>
            <a:endParaRPr lang="zh-CN" altLang="en-US" sz="900" dirty="0">
              <a:latin typeface="Arial" pitchFamily="34" charset="0"/>
              <a:ea typeface="微软雅黑" pitchFamily="34" charset="-122"/>
              <a:cs typeface="Arial" pitchFamily="34" charset="0"/>
            </a:endParaRPr>
          </a:p>
        </p:txBody>
      </p:sp>
      <p:sp>
        <p:nvSpPr>
          <p:cNvPr id="72" name="AutoShape 44"/>
          <p:cNvSpPr>
            <a:spLocks noChangeArrowheads="1"/>
          </p:cNvSpPr>
          <p:nvPr/>
        </p:nvSpPr>
        <p:spPr bwMode="auto">
          <a:xfrm>
            <a:off x="658003" y="788223"/>
            <a:ext cx="4094491" cy="297627"/>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685617">
              <a:defRPr/>
            </a:pPr>
            <a:r>
              <a:rPr lang="en-US" altLang="zh-CN" sz="1400" b="1" dirty="0">
                <a:solidFill>
                  <a:srgbClr val="FFFFFF"/>
                </a:solidFill>
                <a:latin typeface="Arial" pitchFamily="34" charset="0"/>
                <a:ea typeface="微软雅黑" pitchFamily="34" charset="-122"/>
                <a:cs typeface="Arial" pitchFamily="34" charset="0"/>
              </a:rPr>
              <a:t>S9706/S9712 MPU-SRUD/SRUC</a:t>
            </a:r>
          </a:p>
        </p:txBody>
      </p:sp>
      <p:sp>
        <p:nvSpPr>
          <p:cNvPr id="74" name="Rectangle 5"/>
          <p:cNvSpPr>
            <a:spLocks noChangeArrowheads="1"/>
          </p:cNvSpPr>
          <p:nvPr/>
        </p:nvSpPr>
        <p:spPr bwMode="auto">
          <a:xfrm>
            <a:off x="4918878" y="837157"/>
            <a:ext cx="3555540" cy="2877593"/>
          </a:xfrm>
          <a:prstGeom prst="rect">
            <a:avLst/>
          </a:prstGeom>
          <a:solidFill>
            <a:schemeClr val="bg1">
              <a:lumMod val="85000"/>
            </a:schemeClr>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grpSp>
        <p:nvGrpSpPr>
          <p:cNvPr id="5143" name="组合 45"/>
          <p:cNvGrpSpPr>
            <a:grpSpLocks/>
          </p:cNvGrpSpPr>
          <p:nvPr/>
        </p:nvGrpSpPr>
        <p:grpSpPr bwMode="auto">
          <a:xfrm>
            <a:off x="5099050" y="1216025"/>
            <a:ext cx="3375025" cy="1357313"/>
            <a:chOff x="4651888" y="1746589"/>
            <a:chExt cx="3026164" cy="1465811"/>
          </a:xfrm>
        </p:grpSpPr>
        <p:pic>
          <p:nvPicPr>
            <p:cNvPr id="5171" name="Picture 2" descr="\\Info-server\10_photolib\01-Network\03-Enterprise Network\02-S93&amp;S93E&amp;S77&amp;S97\05-Power supply、Sub card、Cable\02-Sub card\02-S9700\24-EH1D2MCUAC00\02-Processed images\02-Front_looking down.png"/>
            <p:cNvPicPr>
              <a:picLocks noChangeAspect="1" noChangeArrowheads="1"/>
            </p:cNvPicPr>
            <p:nvPr/>
          </p:nvPicPr>
          <p:blipFill>
            <a:blip r:embed="rId4" cstate="print"/>
            <a:srcRect/>
            <a:stretch>
              <a:fillRect/>
            </a:stretch>
          </p:blipFill>
          <p:spPr bwMode="auto">
            <a:xfrm>
              <a:off x="5181619" y="1746589"/>
              <a:ext cx="1781885" cy="1016955"/>
            </a:xfrm>
            <a:prstGeom prst="rect">
              <a:avLst/>
            </a:prstGeom>
            <a:noFill/>
            <a:ln w="9525">
              <a:noFill/>
              <a:miter lim="800000"/>
              <a:headEnd/>
              <a:tailEnd/>
            </a:ln>
          </p:spPr>
        </p:pic>
        <p:sp>
          <p:nvSpPr>
            <p:cNvPr id="5172" name="Line 92"/>
            <p:cNvSpPr>
              <a:spLocks noChangeShapeType="1"/>
            </p:cNvSpPr>
            <p:nvPr/>
          </p:nvSpPr>
          <p:spPr bwMode="auto">
            <a:xfrm flipV="1">
              <a:off x="5335795" y="2538011"/>
              <a:ext cx="491562" cy="226003"/>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73" name="Line 92"/>
            <p:cNvSpPr>
              <a:spLocks noChangeShapeType="1"/>
            </p:cNvSpPr>
            <p:nvPr/>
          </p:nvSpPr>
          <p:spPr bwMode="auto">
            <a:xfrm flipV="1">
              <a:off x="5217460" y="2525310"/>
              <a:ext cx="416221" cy="277971"/>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74" name="Text Box 37"/>
            <p:cNvSpPr txBox="1">
              <a:spLocks noChangeArrowheads="1"/>
            </p:cNvSpPr>
            <p:nvPr/>
          </p:nvSpPr>
          <p:spPr bwMode="auto">
            <a:xfrm>
              <a:off x="4651888" y="2783510"/>
              <a:ext cx="1124444" cy="373650"/>
            </a:xfrm>
            <a:prstGeom prst="rect">
              <a:avLst/>
            </a:prstGeom>
            <a:noFill/>
            <a:ln w="9525" algn="ctr">
              <a:noFill/>
              <a:miter lim="800000"/>
              <a:headEnd/>
              <a:tailEnd/>
            </a:ln>
          </p:spPr>
          <p:txBody>
            <a:bodyPr lIns="68562" tIns="34281" rIns="68562" bIns="34281">
              <a:spAutoFit/>
            </a:bodyPr>
            <a:lstStyle/>
            <a:p>
              <a:r>
                <a:rPr lang="en-US" altLang="zh-CN" sz="900">
                  <a:latin typeface="Arial" pitchFamily="34" charset="0"/>
                  <a:ea typeface="微软雅黑" pitchFamily="34" charset="-122"/>
                  <a:cs typeface="Arial" pitchFamily="34" charset="0"/>
                </a:rPr>
                <a:t>Clock synchronization port (2)</a:t>
              </a:r>
              <a:endParaRPr lang="zh-CN" altLang="en-US" sz="900">
                <a:latin typeface="Arial" pitchFamily="34" charset="0"/>
                <a:ea typeface="微软雅黑" pitchFamily="34" charset="-122"/>
                <a:cs typeface="Arial" pitchFamily="34" charset="0"/>
              </a:endParaRPr>
            </a:p>
          </p:txBody>
        </p:sp>
        <p:sp>
          <p:nvSpPr>
            <p:cNvPr id="5175" name="Text Box 37"/>
            <p:cNvSpPr txBox="1">
              <a:spLocks noChangeArrowheads="1"/>
            </p:cNvSpPr>
            <p:nvPr/>
          </p:nvSpPr>
          <p:spPr bwMode="auto">
            <a:xfrm>
              <a:off x="6024207" y="2861672"/>
              <a:ext cx="365673" cy="14217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MON</a:t>
              </a:r>
              <a:endParaRPr lang="zh-CN" altLang="en-US" sz="900">
                <a:latin typeface="Arial" pitchFamily="34" charset="0"/>
                <a:ea typeface="微软雅黑" pitchFamily="34" charset="-122"/>
                <a:cs typeface="Arial" pitchFamily="34" charset="0"/>
              </a:endParaRPr>
            </a:p>
          </p:txBody>
        </p:sp>
        <p:sp>
          <p:nvSpPr>
            <p:cNvPr id="5176" name="Line 92"/>
            <p:cNvSpPr>
              <a:spLocks noChangeShapeType="1"/>
            </p:cNvSpPr>
            <p:nvPr/>
          </p:nvSpPr>
          <p:spPr bwMode="auto">
            <a:xfrm flipH="1" flipV="1">
              <a:off x="6146087" y="2558483"/>
              <a:ext cx="109716" cy="31351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77" name="Text Box 37"/>
            <p:cNvSpPr txBox="1">
              <a:spLocks noChangeArrowheads="1"/>
            </p:cNvSpPr>
            <p:nvPr/>
          </p:nvSpPr>
          <p:spPr bwMode="auto">
            <a:xfrm>
              <a:off x="6376328" y="2988217"/>
              <a:ext cx="710677" cy="224183"/>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Console</a:t>
              </a:r>
              <a:r>
                <a:rPr lang="zh-CN" altLang="en-US" sz="900">
                  <a:latin typeface="Arial" pitchFamily="34" charset="0"/>
                  <a:ea typeface="微软雅黑" pitchFamily="34" charset="-122"/>
                  <a:cs typeface="Arial" pitchFamily="34" charset="0"/>
                </a:rPr>
                <a:t> </a:t>
              </a:r>
              <a:r>
                <a:rPr lang="en-US" altLang="zh-CN" sz="900">
                  <a:latin typeface="Arial" pitchFamily="34" charset="0"/>
                  <a:ea typeface="微软雅黑" pitchFamily="34" charset="-122"/>
                  <a:cs typeface="Arial" pitchFamily="34" charset="0"/>
                </a:rPr>
                <a:t>port</a:t>
              </a:r>
              <a:endParaRPr lang="zh-CN" altLang="en-US" sz="900">
                <a:latin typeface="Arial" pitchFamily="34" charset="0"/>
                <a:ea typeface="微软雅黑" pitchFamily="34" charset="-122"/>
                <a:cs typeface="Arial" pitchFamily="34" charset="0"/>
              </a:endParaRPr>
            </a:p>
          </p:txBody>
        </p:sp>
        <p:sp>
          <p:nvSpPr>
            <p:cNvPr id="5178" name="Line 92"/>
            <p:cNvSpPr>
              <a:spLocks noChangeShapeType="1"/>
            </p:cNvSpPr>
            <p:nvPr/>
          </p:nvSpPr>
          <p:spPr bwMode="auto">
            <a:xfrm flipH="1" flipV="1">
              <a:off x="6332180" y="2531660"/>
              <a:ext cx="327955" cy="46795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79" name="Text Box 37"/>
            <p:cNvSpPr txBox="1">
              <a:spLocks noChangeArrowheads="1"/>
            </p:cNvSpPr>
            <p:nvPr/>
          </p:nvSpPr>
          <p:spPr bwMode="auto">
            <a:xfrm>
              <a:off x="6955875" y="2760621"/>
              <a:ext cx="722177" cy="224183"/>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Ethernet port</a:t>
              </a:r>
              <a:endParaRPr lang="zh-CN" altLang="en-US" sz="900">
                <a:latin typeface="Arial" pitchFamily="34" charset="0"/>
                <a:ea typeface="微软雅黑" pitchFamily="34" charset="-122"/>
                <a:cs typeface="Arial" pitchFamily="34" charset="0"/>
              </a:endParaRPr>
            </a:p>
          </p:txBody>
        </p:sp>
        <p:sp>
          <p:nvSpPr>
            <p:cNvPr id="5180" name="Line 92"/>
            <p:cNvSpPr>
              <a:spLocks noChangeShapeType="1"/>
            </p:cNvSpPr>
            <p:nvPr/>
          </p:nvSpPr>
          <p:spPr bwMode="auto">
            <a:xfrm flipH="1" flipV="1">
              <a:off x="6494105" y="2496735"/>
              <a:ext cx="487609" cy="286912"/>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81" name="Line 92"/>
            <p:cNvSpPr>
              <a:spLocks noChangeShapeType="1"/>
            </p:cNvSpPr>
            <p:nvPr/>
          </p:nvSpPr>
          <p:spPr bwMode="auto">
            <a:xfrm flipV="1">
              <a:off x="5819890" y="2537485"/>
              <a:ext cx="145224" cy="38359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82" name="Text Box 37"/>
            <p:cNvSpPr txBox="1">
              <a:spLocks noChangeArrowheads="1"/>
            </p:cNvSpPr>
            <p:nvPr/>
          </p:nvSpPr>
          <p:spPr bwMode="auto">
            <a:xfrm>
              <a:off x="5584644" y="2906671"/>
              <a:ext cx="440424" cy="14217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RS485</a:t>
              </a:r>
              <a:endParaRPr lang="zh-CN" altLang="en-US" sz="900">
                <a:latin typeface="Arial" pitchFamily="34" charset="0"/>
                <a:ea typeface="微软雅黑" pitchFamily="34" charset="-122"/>
                <a:cs typeface="Arial" pitchFamily="34" charset="0"/>
              </a:endParaRPr>
            </a:p>
          </p:txBody>
        </p:sp>
      </p:grpSp>
      <p:sp>
        <p:nvSpPr>
          <p:cNvPr id="5144" name="Text Box 4"/>
          <p:cNvSpPr txBox="1">
            <a:spLocks noChangeArrowheads="1"/>
          </p:cNvSpPr>
          <p:nvPr/>
        </p:nvSpPr>
        <p:spPr bwMode="gray">
          <a:xfrm>
            <a:off x="5086350" y="2557463"/>
            <a:ext cx="2944813" cy="566737"/>
          </a:xfrm>
          <a:prstGeom prst="rect">
            <a:avLst/>
          </a:prstGeom>
          <a:noFill/>
          <a:ln w="9525" algn="ctr">
            <a:noFill/>
            <a:miter lim="800000"/>
            <a:headEnd/>
            <a:tailEnd/>
          </a:ln>
        </p:spPr>
        <p:txBody>
          <a:bodyPr lIns="57105" tIns="28612" rIns="57105" bIns="28612">
            <a:spAutoFit/>
          </a:bodyPr>
          <a:lstStyle/>
          <a:p>
            <a:pPr marL="52388" indent="-52388"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No SFU </a:t>
            </a:r>
          </a:p>
          <a:p>
            <a:pPr marL="52388" indent="-52388"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Integrated monitoring module</a:t>
            </a:r>
          </a:p>
          <a:p>
            <a:pPr marL="52388" indent="-52388"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Max power consumption 26 W</a:t>
            </a:r>
          </a:p>
        </p:txBody>
      </p:sp>
      <p:sp>
        <p:nvSpPr>
          <p:cNvPr id="77" name="AutoShape 44"/>
          <p:cNvSpPr>
            <a:spLocks noChangeArrowheads="1"/>
          </p:cNvSpPr>
          <p:nvPr/>
        </p:nvSpPr>
        <p:spPr bwMode="auto">
          <a:xfrm>
            <a:off x="4902964" y="788224"/>
            <a:ext cx="3584658" cy="269051"/>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685617">
              <a:defRPr/>
            </a:pPr>
            <a:r>
              <a:rPr lang="en-US" altLang="zh-CN" sz="1400" b="1" dirty="0">
                <a:solidFill>
                  <a:srgbClr val="FFFFFF"/>
                </a:solidFill>
                <a:latin typeface="Arial" pitchFamily="34" charset="0"/>
                <a:ea typeface="微软雅黑" pitchFamily="34" charset="-122"/>
                <a:cs typeface="Arial" pitchFamily="34" charset="0"/>
              </a:rPr>
              <a:t>S9703</a:t>
            </a:r>
            <a:r>
              <a:rPr lang="zh-CN" altLang="en-US" sz="1400" b="1" dirty="0">
                <a:solidFill>
                  <a:srgbClr val="FFFFFF"/>
                </a:solidFill>
                <a:latin typeface="Arial" pitchFamily="34" charset="0"/>
                <a:ea typeface="微软雅黑" pitchFamily="34" charset="-122"/>
                <a:cs typeface="Arial" pitchFamily="34" charset="0"/>
              </a:rPr>
              <a:t> </a:t>
            </a:r>
            <a:r>
              <a:rPr lang="en-US" altLang="zh-CN" sz="1400" b="1" dirty="0">
                <a:solidFill>
                  <a:srgbClr val="FFFFFF"/>
                </a:solidFill>
                <a:latin typeface="Arial" pitchFamily="34" charset="0"/>
                <a:ea typeface="微软雅黑" pitchFamily="34" charset="-122"/>
                <a:cs typeface="Arial" pitchFamily="34" charset="0"/>
              </a:rPr>
              <a:t>MPU-MCU</a:t>
            </a:r>
          </a:p>
        </p:txBody>
      </p:sp>
      <p:pic>
        <p:nvPicPr>
          <p:cNvPr id="5148" name="Picture 1"/>
          <p:cNvPicPr>
            <a:picLocks noChangeAspect="1" noChangeArrowheads="1"/>
          </p:cNvPicPr>
          <p:nvPr/>
        </p:nvPicPr>
        <p:blipFill>
          <a:blip r:embed="rId5" cstate="print">
            <a:clrChange>
              <a:clrFrom>
                <a:srgbClr val="CCE8CF"/>
              </a:clrFrom>
              <a:clrTo>
                <a:srgbClr val="CCE8CF">
                  <a:alpha val="0"/>
                </a:srgbClr>
              </a:clrTo>
            </a:clrChange>
          </a:blip>
          <a:srcRect/>
          <a:stretch>
            <a:fillRect/>
          </a:stretch>
        </p:blipFill>
        <p:spPr bwMode="auto">
          <a:xfrm>
            <a:off x="620713" y="2381250"/>
            <a:ext cx="2144712" cy="981075"/>
          </a:xfrm>
          <a:prstGeom prst="rect">
            <a:avLst/>
          </a:prstGeom>
          <a:noFill/>
          <a:ln w="9525">
            <a:noFill/>
            <a:miter lim="800000"/>
            <a:headEnd/>
            <a:tailEnd/>
          </a:ln>
        </p:spPr>
      </p:pic>
      <p:sp>
        <p:nvSpPr>
          <p:cNvPr id="91" name="Text Box 4"/>
          <p:cNvSpPr txBox="1">
            <a:spLocks noChangeArrowheads="1"/>
          </p:cNvSpPr>
          <p:nvPr/>
        </p:nvSpPr>
        <p:spPr bwMode="gray">
          <a:xfrm>
            <a:off x="2825750" y="2443163"/>
            <a:ext cx="1981200" cy="396875"/>
          </a:xfrm>
          <a:prstGeom prst="rect">
            <a:avLst/>
          </a:prstGeom>
          <a:noFill/>
          <a:ln w="9525" algn="ctr">
            <a:noFill/>
            <a:miter lim="800000"/>
            <a:headEnd/>
            <a:tailEnd/>
          </a:ln>
        </p:spPr>
        <p:txBody>
          <a:bodyPr lIns="57105" tIns="28612" rIns="57105" bIns="28612">
            <a:spAutoFit/>
          </a:bodyPr>
          <a:lstStyle/>
          <a:p>
            <a:pPr marL="53564" lvl="1" indent="-53564" defTabSz="586822">
              <a:lnSpc>
                <a:spcPct val="110000"/>
              </a:lnSpc>
              <a:buSzPct val="60000"/>
              <a:buFont typeface="Wingdings" pitchFamily="2" charset="2"/>
              <a:buChar char="l"/>
              <a:defRPr/>
            </a:pPr>
            <a:r>
              <a:rPr lang="en-US" altLang="zh-CN" sz="1000" dirty="0">
                <a:latin typeface="Arial" pitchFamily="34" charset="0"/>
                <a:ea typeface="微软雅黑" pitchFamily="34" charset="-122"/>
                <a:cs typeface="Arial" pitchFamily="34" charset="0"/>
              </a:rPr>
              <a:t>Max power consumption 132 W</a:t>
            </a:r>
            <a:endParaRPr lang="en-US" altLang="zh-CN" sz="1000" dirty="0">
              <a:solidFill>
                <a:srgbClr val="990000"/>
              </a:solidFill>
              <a:latin typeface="Arial" pitchFamily="34" charset="0"/>
              <a:ea typeface="微软雅黑" pitchFamily="34" charset="-122"/>
              <a:cs typeface="Arial" pitchFamily="34" charset="0"/>
            </a:endParaRPr>
          </a:p>
          <a:p>
            <a:pPr marL="0" lvl="1" indent="0" defTabSz="586822">
              <a:lnSpc>
                <a:spcPct val="110000"/>
              </a:lnSpc>
              <a:buSzPct val="60000"/>
              <a:buFont typeface="Wingdings" pitchFamily="2" charset="2"/>
              <a:buChar char="l"/>
              <a:defRPr/>
            </a:pPr>
            <a:r>
              <a:rPr lang="en-US" altLang="zh-CN" sz="1000" dirty="0">
                <a:latin typeface="Arial" pitchFamily="34" charset="0"/>
                <a:ea typeface="微软雅黑" pitchFamily="34" charset="-122"/>
                <a:cs typeface="Arial" pitchFamily="34" charset="0"/>
              </a:rPr>
              <a:t>Integrated SFU</a:t>
            </a:r>
          </a:p>
        </p:txBody>
      </p:sp>
      <p:sp>
        <p:nvSpPr>
          <p:cNvPr id="5150" name="矩形 91"/>
          <p:cNvSpPr>
            <a:spLocks noChangeArrowheads="1"/>
          </p:cNvSpPr>
          <p:nvPr/>
        </p:nvSpPr>
        <p:spPr bwMode="auto">
          <a:xfrm>
            <a:off x="901700" y="1952625"/>
            <a:ext cx="625475" cy="369888"/>
          </a:xfrm>
          <a:prstGeom prst="rect">
            <a:avLst/>
          </a:prstGeom>
          <a:noFill/>
          <a:ln w="9525">
            <a:noFill/>
            <a:miter lim="800000"/>
            <a:headEnd/>
            <a:tailEnd/>
          </a:ln>
        </p:spPr>
        <p:txBody>
          <a:bodyPr wrap="none">
            <a:spAutoFit/>
          </a:bodyPr>
          <a:lstStyle/>
          <a:p>
            <a:r>
              <a:rPr lang="en-US" altLang="zh-CN" b="1" dirty="0">
                <a:solidFill>
                  <a:srgbClr val="FFFFFF"/>
                </a:solidFill>
                <a:latin typeface="Arial" pitchFamily="34" charset="0"/>
                <a:ea typeface="微软雅黑" pitchFamily="34" charset="-122"/>
                <a:cs typeface="Arial" pitchFamily="34" charset="0"/>
              </a:rPr>
              <a:t>-</a:t>
            </a:r>
            <a:r>
              <a:rPr lang="en-US" altLang="zh-CN" sz="1000" b="1" dirty="0">
                <a:solidFill>
                  <a:srgbClr val="990000"/>
                </a:solidFill>
                <a:latin typeface="Arial" pitchFamily="34" charset="0"/>
                <a:ea typeface="微软雅黑" pitchFamily="34" charset="-122"/>
                <a:cs typeface="Arial" pitchFamily="34" charset="0"/>
              </a:rPr>
              <a:t>SRUD</a:t>
            </a:r>
            <a:endParaRPr lang="zh-CN" altLang="en-US" sz="1200" dirty="0">
              <a:solidFill>
                <a:srgbClr val="990000"/>
              </a:solidFill>
              <a:latin typeface="Arial" pitchFamily="34" charset="0"/>
              <a:ea typeface="微软雅黑" pitchFamily="34" charset="-122"/>
              <a:cs typeface="Arial" pitchFamily="34" charset="0"/>
            </a:endParaRPr>
          </a:p>
        </p:txBody>
      </p:sp>
      <p:sp>
        <p:nvSpPr>
          <p:cNvPr id="5151" name="矩形 92"/>
          <p:cNvSpPr>
            <a:spLocks noChangeArrowheads="1"/>
          </p:cNvSpPr>
          <p:nvPr/>
        </p:nvSpPr>
        <p:spPr bwMode="auto">
          <a:xfrm>
            <a:off x="904875" y="3290888"/>
            <a:ext cx="625475" cy="369887"/>
          </a:xfrm>
          <a:prstGeom prst="rect">
            <a:avLst/>
          </a:prstGeom>
          <a:noFill/>
          <a:ln w="9525">
            <a:noFill/>
            <a:miter lim="800000"/>
            <a:headEnd/>
            <a:tailEnd/>
          </a:ln>
        </p:spPr>
        <p:txBody>
          <a:bodyPr wrap="none">
            <a:spAutoFit/>
          </a:bodyPr>
          <a:lstStyle/>
          <a:p>
            <a:r>
              <a:rPr lang="en-US" altLang="zh-CN" b="1" dirty="0">
                <a:solidFill>
                  <a:srgbClr val="FFFFFF"/>
                </a:solidFill>
                <a:latin typeface="Arial" pitchFamily="34" charset="0"/>
                <a:ea typeface="微软雅黑" pitchFamily="34" charset="-122"/>
                <a:cs typeface="Arial" pitchFamily="34" charset="0"/>
              </a:rPr>
              <a:t>-</a:t>
            </a:r>
            <a:r>
              <a:rPr lang="en-US" altLang="zh-CN" sz="1000" b="1" dirty="0">
                <a:solidFill>
                  <a:srgbClr val="990000"/>
                </a:solidFill>
                <a:latin typeface="Arial" pitchFamily="34" charset="0"/>
                <a:ea typeface="微软雅黑" pitchFamily="34" charset="-122"/>
                <a:cs typeface="Arial" pitchFamily="34" charset="0"/>
              </a:rPr>
              <a:t>SRUC</a:t>
            </a:r>
            <a:endParaRPr lang="zh-CN" altLang="en-US" sz="1200" dirty="0">
              <a:solidFill>
                <a:srgbClr val="990000"/>
              </a:solidFill>
              <a:latin typeface="Arial" pitchFamily="34" charset="0"/>
              <a:ea typeface="微软雅黑" pitchFamily="34" charset="-122"/>
              <a:cs typeface="Arial" pitchFamily="34" charset="0"/>
            </a:endParaRPr>
          </a:p>
        </p:txBody>
      </p:sp>
      <p:sp>
        <p:nvSpPr>
          <p:cNvPr id="5152" name="Line 92"/>
          <p:cNvSpPr>
            <a:spLocks noChangeShapeType="1"/>
          </p:cNvSpPr>
          <p:nvPr/>
        </p:nvSpPr>
        <p:spPr bwMode="auto">
          <a:xfrm flipH="1" flipV="1">
            <a:off x="1438275" y="3054350"/>
            <a:ext cx="125413" cy="24923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53" name="Text Box 37"/>
          <p:cNvSpPr txBox="1">
            <a:spLocks noChangeArrowheads="1"/>
          </p:cNvSpPr>
          <p:nvPr/>
        </p:nvSpPr>
        <p:spPr bwMode="auto">
          <a:xfrm>
            <a:off x="1065213" y="3255963"/>
            <a:ext cx="779462" cy="207962"/>
          </a:xfrm>
          <a:prstGeom prst="rect">
            <a:avLst/>
          </a:prstGeom>
          <a:noFill/>
          <a:ln w="9525" algn="ctr">
            <a:noFill/>
            <a:miter lim="800000"/>
            <a:headEnd/>
            <a:tailEnd/>
          </a:ln>
        </p:spPr>
        <p:txBody>
          <a:bodyPr wrap="none" lIns="68562" tIns="34281" rIns="68562" bIns="34281">
            <a:spAutoFit/>
          </a:bodyPr>
          <a:lstStyle/>
          <a:p>
            <a:r>
              <a:rPr lang="en-US" altLang="zh-CN" sz="900" dirty="0" err="1">
                <a:latin typeface="Arial" pitchFamily="34" charset="0"/>
                <a:ea typeface="微软雅黑" pitchFamily="34" charset="-122"/>
                <a:cs typeface="Arial" pitchFamily="34" charset="0"/>
              </a:rPr>
              <a:t>Subcard</a:t>
            </a:r>
            <a:r>
              <a:rPr lang="en-US" altLang="zh-CN" sz="900" dirty="0">
                <a:latin typeface="Arial" pitchFamily="34" charset="0"/>
                <a:ea typeface="微软雅黑" pitchFamily="34" charset="-122"/>
                <a:cs typeface="Arial" pitchFamily="34" charset="0"/>
              </a:rPr>
              <a:t> slot</a:t>
            </a:r>
            <a:endParaRPr lang="zh-CN" altLang="en-US" sz="900" dirty="0">
              <a:latin typeface="Arial" pitchFamily="34" charset="0"/>
              <a:ea typeface="微软雅黑" pitchFamily="34" charset="-122"/>
              <a:cs typeface="Arial" pitchFamily="34" charset="0"/>
            </a:endParaRPr>
          </a:p>
        </p:txBody>
      </p:sp>
      <p:sp>
        <p:nvSpPr>
          <p:cNvPr id="5154" name="Line 92"/>
          <p:cNvSpPr>
            <a:spLocks noChangeShapeType="1"/>
          </p:cNvSpPr>
          <p:nvPr/>
        </p:nvSpPr>
        <p:spPr bwMode="auto">
          <a:xfrm flipV="1">
            <a:off x="1836738" y="3074988"/>
            <a:ext cx="179387" cy="179387"/>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55" name="Text Box 37"/>
          <p:cNvSpPr txBox="1">
            <a:spLocks noChangeArrowheads="1"/>
          </p:cNvSpPr>
          <p:nvPr/>
        </p:nvSpPr>
        <p:spPr bwMode="auto">
          <a:xfrm>
            <a:off x="1493838" y="3149600"/>
            <a:ext cx="606425" cy="206375"/>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USB</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endParaRPr lang="zh-CN" altLang="en-US" sz="900" dirty="0">
              <a:latin typeface="Arial" pitchFamily="34" charset="0"/>
              <a:ea typeface="微软雅黑" pitchFamily="34" charset="-122"/>
              <a:cs typeface="Arial" pitchFamily="34" charset="0"/>
            </a:endParaRPr>
          </a:p>
        </p:txBody>
      </p:sp>
      <p:sp>
        <p:nvSpPr>
          <p:cNvPr id="5156" name="Line 92"/>
          <p:cNvSpPr>
            <a:spLocks noChangeShapeType="1"/>
          </p:cNvSpPr>
          <p:nvPr/>
        </p:nvSpPr>
        <p:spPr bwMode="auto">
          <a:xfrm flipH="1" flipV="1">
            <a:off x="2430463" y="2970213"/>
            <a:ext cx="104775" cy="21272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57" name="Text Box 37"/>
          <p:cNvSpPr txBox="1">
            <a:spLocks noChangeArrowheads="1"/>
          </p:cNvSpPr>
          <p:nvPr/>
        </p:nvSpPr>
        <p:spPr bwMode="auto">
          <a:xfrm>
            <a:off x="2386013" y="3105150"/>
            <a:ext cx="804862" cy="207963"/>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Ethernet port</a:t>
            </a:r>
            <a:endParaRPr lang="zh-CN" altLang="en-US" sz="900" dirty="0">
              <a:latin typeface="Arial" pitchFamily="34" charset="0"/>
              <a:ea typeface="微软雅黑" pitchFamily="34" charset="-122"/>
              <a:cs typeface="Arial" pitchFamily="34" charset="0"/>
            </a:endParaRPr>
          </a:p>
        </p:txBody>
      </p:sp>
      <p:sp>
        <p:nvSpPr>
          <p:cNvPr id="5158" name="Line 92"/>
          <p:cNvSpPr>
            <a:spLocks noChangeShapeType="1"/>
          </p:cNvSpPr>
          <p:nvPr/>
        </p:nvSpPr>
        <p:spPr bwMode="auto">
          <a:xfrm flipV="1">
            <a:off x="2322513" y="2997200"/>
            <a:ext cx="0" cy="56038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59" name="Text Box 37"/>
          <p:cNvSpPr txBox="1">
            <a:spLocks noChangeArrowheads="1"/>
          </p:cNvSpPr>
          <p:nvPr/>
        </p:nvSpPr>
        <p:spPr bwMode="auto">
          <a:xfrm>
            <a:off x="2058988" y="3467100"/>
            <a:ext cx="792162" cy="207963"/>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Console</a:t>
            </a:r>
            <a:r>
              <a:rPr lang="zh-CN" altLang="en-US" sz="900" dirty="0">
                <a:latin typeface="Arial" pitchFamily="34" charset="0"/>
                <a:ea typeface="微软雅黑" pitchFamily="34" charset="-122"/>
                <a:cs typeface="Arial" pitchFamily="34" charset="0"/>
              </a:rPr>
              <a:t> </a:t>
            </a:r>
            <a:r>
              <a:rPr lang="en-US" altLang="zh-CN" sz="900" dirty="0">
                <a:latin typeface="Arial" pitchFamily="34" charset="0"/>
                <a:ea typeface="微软雅黑" pitchFamily="34" charset="-122"/>
                <a:cs typeface="Arial" pitchFamily="34" charset="0"/>
              </a:rPr>
              <a:t>port</a:t>
            </a:r>
            <a:endParaRPr lang="zh-CN" altLang="en-US" sz="900" dirty="0">
              <a:latin typeface="Arial" pitchFamily="34" charset="0"/>
              <a:ea typeface="微软雅黑" pitchFamily="34" charset="-122"/>
              <a:cs typeface="Arial" pitchFamily="34" charset="0"/>
            </a:endParaRPr>
          </a:p>
        </p:txBody>
      </p:sp>
      <p:sp>
        <p:nvSpPr>
          <p:cNvPr id="5160" name="Line 92"/>
          <p:cNvSpPr>
            <a:spLocks noChangeShapeType="1"/>
          </p:cNvSpPr>
          <p:nvPr/>
        </p:nvSpPr>
        <p:spPr bwMode="auto">
          <a:xfrm flipV="1">
            <a:off x="2085975" y="3054350"/>
            <a:ext cx="179388" cy="18097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61" name="Line 92"/>
          <p:cNvSpPr>
            <a:spLocks noChangeShapeType="1"/>
          </p:cNvSpPr>
          <p:nvPr/>
        </p:nvSpPr>
        <p:spPr bwMode="auto">
          <a:xfrm flipV="1">
            <a:off x="2074863" y="3021013"/>
            <a:ext cx="103187" cy="211137"/>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5162" name="Text Box 37"/>
          <p:cNvSpPr txBox="1">
            <a:spLocks noChangeArrowheads="1"/>
          </p:cNvSpPr>
          <p:nvPr/>
        </p:nvSpPr>
        <p:spPr bwMode="auto">
          <a:xfrm>
            <a:off x="1949450" y="3208338"/>
            <a:ext cx="798513" cy="206375"/>
          </a:xfrm>
          <a:prstGeom prst="rect">
            <a:avLst/>
          </a:prstGeom>
          <a:noFill/>
          <a:ln w="9525" algn="ctr">
            <a:noFill/>
            <a:miter lim="800000"/>
            <a:headEnd/>
            <a:tailEnd/>
          </a:ln>
        </p:spPr>
        <p:txBody>
          <a:bodyPr wrap="none" lIns="68562" tIns="34281" rIns="68562" bIns="34281">
            <a:spAutoFit/>
          </a:bodyPr>
          <a:lstStyle/>
          <a:p>
            <a:r>
              <a:rPr lang="en-US" altLang="zh-CN" sz="900" dirty="0">
                <a:latin typeface="Arial" pitchFamily="34" charset="0"/>
                <a:ea typeface="微软雅黑" pitchFamily="34" charset="-122"/>
                <a:cs typeface="Arial" pitchFamily="34" charset="0"/>
              </a:rPr>
              <a:t>BITS port (2)</a:t>
            </a:r>
            <a:endParaRPr lang="zh-CN" altLang="en-US" sz="900" dirty="0">
              <a:latin typeface="Arial" pitchFamily="34" charset="0"/>
              <a:ea typeface="微软雅黑" pitchFamily="34" charset="-122"/>
              <a:cs typeface="Arial" pitchFamily="34" charset="0"/>
            </a:endParaRPr>
          </a:p>
        </p:txBody>
      </p:sp>
      <p:grpSp>
        <p:nvGrpSpPr>
          <p:cNvPr id="5163" name="组合 58"/>
          <p:cNvGrpSpPr>
            <a:grpSpLocks/>
          </p:cNvGrpSpPr>
          <p:nvPr/>
        </p:nvGrpSpPr>
        <p:grpSpPr bwMode="auto">
          <a:xfrm>
            <a:off x="3267075" y="0"/>
            <a:ext cx="5559425" cy="266700"/>
            <a:chOff x="3267075" y="0"/>
            <a:chExt cx="5560029" cy="266700"/>
          </a:xfrm>
        </p:grpSpPr>
        <p:sp>
          <p:nvSpPr>
            <p:cNvPr id="60" name="剪去单角的矩形 59"/>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61" name="剪去单角的矩形 60"/>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62" name="剪去单角的矩形 61"/>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73" name="剪去单角的矩形 72"/>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05" name="剪去单角的矩形 104"/>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06" name="剪去单角的矩形 105"/>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107" name="剪去单角的矩形 106"/>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
        <p:nvSpPr>
          <p:cNvPr id="5122" name="AutoShape 2"/>
          <p:cNvSpPr>
            <a:spLocks noChangeAspect="1" noChangeArrowheads="1"/>
          </p:cNvSpPr>
          <p:nvPr/>
        </p:nvSpPr>
        <p:spPr bwMode="auto">
          <a:xfrm>
            <a:off x="6162675" y="3668713"/>
            <a:ext cx="2411413" cy="873125"/>
          </a:xfrm>
          <a:prstGeom prst="rect">
            <a:avLst/>
          </a:prstGeom>
          <a:noFill/>
        </p:spPr>
        <p:txBody>
          <a:bodyPr/>
          <a:lstStyle/>
          <a:p>
            <a:endParaRPr lang="zh-CN" altLang="en-US"/>
          </a:p>
        </p:txBody>
      </p:sp>
    </p:spTree>
  </p:cSld>
  <p:clrMapOvr>
    <a:masterClrMapping/>
  </p:clrMapOvr>
  <p:transition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p:nvPr>
        </p:nvSpPr>
        <p:spPr bwMode="auto">
          <a:xfrm>
            <a:off x="609600" y="206375"/>
            <a:ext cx="8258175"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CMU – Center Manage Unit</a:t>
            </a:r>
            <a:endParaRPr lang="zh-CN" altLang="en-US" dirty="0" smtClean="0">
              <a:latin typeface="Arial" pitchFamily="34" charset="0"/>
            </a:endParaRPr>
          </a:p>
        </p:txBody>
      </p:sp>
      <p:sp>
        <p:nvSpPr>
          <p:cNvPr id="6" name="下箭头 5"/>
          <p:cNvSpPr/>
          <p:nvPr/>
        </p:nvSpPr>
        <p:spPr bwMode="auto">
          <a:xfrm rot="7576217">
            <a:off x="1948740" y="3234715"/>
            <a:ext cx="484632" cy="398805"/>
          </a:xfrm>
          <a:prstGeom prst="downArrow">
            <a:avLst/>
          </a:prstGeom>
          <a:ln/>
          <a:effectLst>
            <a:glow rad="63500">
              <a:schemeClr val="accent1">
                <a:satMod val="175000"/>
                <a:alpha val="40000"/>
              </a:schemeClr>
            </a:glow>
          </a:effectLst>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a:lstStyle/>
          <a:p>
            <a:pPr>
              <a:buClr>
                <a:srgbClr val="CC9900"/>
              </a:buClr>
              <a:buFont typeface="Wingdings" pitchFamily="2" charset="2"/>
              <a:buChar char="n"/>
              <a:defRPr/>
            </a:pPr>
            <a:endParaRPr lang="zh-CN" altLang="en-US">
              <a:solidFill>
                <a:schemeClr val="tx1"/>
              </a:solidFill>
              <a:latin typeface="Arial" charset="0"/>
              <a:ea typeface="宋体" charset="-122"/>
            </a:endParaRPr>
          </a:p>
        </p:txBody>
      </p:sp>
      <p:sp>
        <p:nvSpPr>
          <p:cNvPr id="8" name="下箭头 7"/>
          <p:cNvSpPr/>
          <p:nvPr/>
        </p:nvSpPr>
        <p:spPr bwMode="auto">
          <a:xfrm rot="5400000">
            <a:off x="3111071" y="1702674"/>
            <a:ext cx="484632" cy="283779"/>
          </a:xfrm>
          <a:prstGeom prst="downArrow">
            <a:avLst/>
          </a:prstGeom>
          <a:ln/>
          <a:effectLst>
            <a:glow rad="63500">
              <a:schemeClr val="accent1">
                <a:satMod val="175000"/>
                <a:alpha val="40000"/>
              </a:schemeClr>
            </a:glow>
          </a:effectLst>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a:lstStyle/>
          <a:p>
            <a:pPr>
              <a:buClr>
                <a:srgbClr val="CC9900"/>
              </a:buClr>
              <a:buFont typeface="Wingdings" pitchFamily="2" charset="2"/>
              <a:buChar char="n"/>
              <a:defRPr/>
            </a:pPr>
            <a:endParaRPr lang="zh-CN" altLang="en-US">
              <a:solidFill>
                <a:schemeClr val="tx1"/>
              </a:solidFill>
              <a:latin typeface="Arial" charset="0"/>
              <a:ea typeface="宋体" charset="-122"/>
            </a:endParaRPr>
          </a:p>
        </p:txBody>
      </p:sp>
      <p:grpSp>
        <p:nvGrpSpPr>
          <p:cNvPr id="68617" name="组合 19"/>
          <p:cNvGrpSpPr>
            <a:grpSpLocks/>
          </p:cNvGrpSpPr>
          <p:nvPr/>
        </p:nvGrpSpPr>
        <p:grpSpPr bwMode="auto">
          <a:xfrm>
            <a:off x="3805238" y="3644900"/>
            <a:ext cx="2120900" cy="896938"/>
            <a:chOff x="1597299" y="3644573"/>
            <a:chExt cx="2122377" cy="897265"/>
          </a:xfrm>
        </p:grpSpPr>
        <p:pic>
          <p:nvPicPr>
            <p:cNvPr id="68663" name="d0e10472"/>
            <p:cNvPicPr>
              <a:picLocks noChangeAspect="1" noChangeArrowheads="1"/>
            </p:cNvPicPr>
            <p:nvPr/>
          </p:nvPicPr>
          <p:blipFill>
            <a:blip r:embed="rId3" cstate="print"/>
            <a:srcRect/>
            <a:stretch>
              <a:fillRect/>
            </a:stretch>
          </p:blipFill>
          <p:spPr bwMode="auto">
            <a:xfrm>
              <a:off x="1597299" y="3644573"/>
              <a:ext cx="2122377" cy="897265"/>
            </a:xfrm>
            <a:prstGeom prst="rect">
              <a:avLst/>
            </a:prstGeom>
            <a:noFill/>
            <a:ln w="9525">
              <a:noFill/>
              <a:miter lim="800000"/>
              <a:headEnd/>
              <a:tailEnd/>
            </a:ln>
          </p:spPr>
        </p:pic>
        <p:sp>
          <p:nvSpPr>
            <p:cNvPr id="9" name="矩形 8"/>
            <p:cNvSpPr/>
            <p:nvPr/>
          </p:nvSpPr>
          <p:spPr>
            <a:xfrm>
              <a:off x="1638603" y="4203577"/>
              <a:ext cx="684688" cy="32396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600" dirty="0">
                  <a:latin typeface="Arial"/>
                </a:rPr>
                <a:t>CMU</a:t>
              </a:r>
              <a:endParaRPr lang="zh-CN" altLang="en-US" sz="1600" dirty="0">
                <a:latin typeface="Arial"/>
              </a:endParaRPr>
            </a:p>
          </p:txBody>
        </p:sp>
      </p:grpSp>
      <p:grpSp>
        <p:nvGrpSpPr>
          <p:cNvPr id="68618" name="组合 26"/>
          <p:cNvGrpSpPr>
            <a:grpSpLocks/>
          </p:cNvGrpSpPr>
          <p:nvPr/>
        </p:nvGrpSpPr>
        <p:grpSpPr bwMode="auto">
          <a:xfrm>
            <a:off x="6470650" y="963613"/>
            <a:ext cx="2519363" cy="1787525"/>
            <a:chOff x="5047801" y="710315"/>
            <a:chExt cx="3744513" cy="3982265"/>
          </a:xfrm>
        </p:grpSpPr>
        <p:sp>
          <p:nvSpPr>
            <p:cNvPr id="16"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7" name="AutoShape 44"/>
            <p:cNvSpPr>
              <a:spLocks noChangeArrowheads="1"/>
            </p:cNvSpPr>
            <p:nvPr/>
          </p:nvSpPr>
          <p:spPr bwMode="auto">
            <a:xfrm>
              <a:off x="5054327" y="710428"/>
              <a:ext cx="3737987" cy="62226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CSS configuration tips</a:t>
              </a:r>
            </a:p>
          </p:txBody>
        </p:sp>
        <p:sp>
          <p:nvSpPr>
            <p:cNvPr id="18" name="Rectangle 4"/>
            <p:cNvSpPr>
              <a:spLocks noChangeArrowheads="1"/>
            </p:cNvSpPr>
            <p:nvPr/>
          </p:nvSpPr>
          <p:spPr bwMode="auto">
            <a:xfrm>
              <a:off x="5212965" y="1138248"/>
              <a:ext cx="3579349" cy="3377499"/>
            </a:xfrm>
            <a:prstGeom prst="rect">
              <a:avLst/>
            </a:prstGeom>
            <a:noFill/>
            <a:ln w="9525" algn="ctr">
              <a:noFill/>
              <a:miter lim="800000"/>
              <a:headEnd/>
              <a:tailEnd/>
            </a:ln>
          </p:spPr>
          <p:txBody>
            <a:bodyPr lIns="82124" tIns="41061" rIns="82124" bIns="41061"/>
            <a:lstStyle/>
            <a:p>
              <a:pPr marL="236538" indent="-236538" defTabSz="814388" eaLnBrk="0" hangingPunct="0">
                <a:lnSpc>
                  <a:spcPct val="75000"/>
                </a:lnSpc>
                <a:spcBef>
                  <a:spcPct val="50000"/>
                </a:spcBef>
                <a:buClr>
                  <a:srgbClr val="000000"/>
                </a:buClr>
              </a:pPr>
              <a:endParaRPr lang="en-US" altLang="zh-CN" sz="1000">
                <a:solidFill>
                  <a:srgbClr val="000000"/>
                </a:solidFill>
                <a:latin typeface="Arial" pitchFamily="34" charset="0"/>
                <a:ea typeface="微软雅黑" pitchFamily="34" charset="-122"/>
                <a:cs typeface="Arial" pitchFamily="34" charset="0"/>
              </a:endParaRPr>
            </a:p>
            <a:p>
              <a:pPr marL="236538" indent="-236538" defTabSz="814388" eaLnBrk="0" hangingPunct="0">
                <a:lnSpc>
                  <a:spcPct val="75000"/>
                </a:lnSpc>
                <a:spcBef>
                  <a:spcPct val="50000"/>
                </a:spcBef>
                <a:buClr>
                  <a:srgbClr val="990000"/>
                </a:buClr>
                <a:buFont typeface="Wingdings" pitchFamily="2" charset="2"/>
                <a:buChar char="l"/>
              </a:pPr>
              <a:r>
                <a:rPr lang="en-US" altLang="zh-CN" sz="1000">
                  <a:solidFill>
                    <a:srgbClr val="000000"/>
                  </a:solidFill>
                  <a:latin typeface="Arial" pitchFamily="34" charset="0"/>
                  <a:ea typeface="微软雅黑" pitchFamily="34" charset="-122"/>
                  <a:cs typeface="Arial" pitchFamily="34" charset="0"/>
                </a:rPr>
                <a:t>Only applicable to dual-MPU mode</a:t>
              </a:r>
            </a:p>
            <a:p>
              <a:pPr marL="236538" indent="-236538" defTabSz="814388" eaLnBrk="0" hangingPunct="0">
                <a:lnSpc>
                  <a:spcPct val="75000"/>
                </a:lnSpc>
                <a:spcBef>
                  <a:spcPct val="50000"/>
                </a:spcBef>
                <a:buClr>
                  <a:srgbClr val="990000"/>
                </a:buClr>
                <a:buFont typeface="Wingdings" pitchFamily="2" charset="2"/>
                <a:buChar char="l"/>
              </a:pPr>
              <a:r>
                <a:rPr lang="en-US" altLang="zh-CN" sz="1000">
                  <a:solidFill>
                    <a:srgbClr val="000000"/>
                  </a:solidFill>
                  <a:latin typeface="Arial" pitchFamily="34" charset="0"/>
                  <a:ea typeface="微软雅黑" pitchFamily="34" charset="-122"/>
                  <a:cs typeface="Arial" pitchFamily="34" charset="0"/>
                </a:rPr>
                <a:t>3 stack scenarios: </a:t>
              </a:r>
            </a:p>
            <a:p>
              <a:pPr marL="530225" lvl="1" indent="-73025" defTabSz="814388">
                <a:lnSpc>
                  <a:spcPct val="110000"/>
                </a:lnSpc>
                <a:buClr>
                  <a:srgbClr val="FF9900"/>
                </a:buClr>
                <a:buFont typeface="Arial" pitchFamily="34" charset="0"/>
                <a:buChar char="•"/>
              </a:pPr>
              <a:r>
                <a:rPr lang="en-US" altLang="zh-CN" sz="1000">
                  <a:solidFill>
                    <a:srgbClr val="000000"/>
                  </a:solidFill>
                  <a:latin typeface="Arial" pitchFamily="34" charset="0"/>
                  <a:ea typeface="微软雅黑" pitchFamily="34" charset="-122"/>
                  <a:cs typeface="Arial" pitchFamily="34" charset="0"/>
                </a:rPr>
                <a:t> 2 S9706</a:t>
              </a:r>
            </a:p>
            <a:p>
              <a:pPr marL="530225" lvl="1" indent="-73025" defTabSz="814388">
                <a:lnSpc>
                  <a:spcPct val="110000"/>
                </a:lnSpc>
                <a:buClr>
                  <a:srgbClr val="FF9900"/>
                </a:buClr>
                <a:buFont typeface="Arial" pitchFamily="34" charset="0"/>
                <a:buChar char="•"/>
              </a:pPr>
              <a:r>
                <a:rPr lang="en-US" altLang="zh-CN" sz="1000">
                  <a:solidFill>
                    <a:srgbClr val="000000"/>
                  </a:solidFill>
                  <a:latin typeface="Arial" pitchFamily="34" charset="0"/>
                  <a:ea typeface="微软雅黑" pitchFamily="34" charset="-122"/>
                  <a:cs typeface="Arial" pitchFamily="34" charset="0"/>
                </a:rPr>
                <a:t> 2 S9712</a:t>
              </a:r>
            </a:p>
            <a:p>
              <a:pPr marL="530225" lvl="1" indent="-73025" defTabSz="814388">
                <a:lnSpc>
                  <a:spcPct val="110000"/>
                </a:lnSpc>
                <a:buClr>
                  <a:srgbClr val="FF9900"/>
                </a:buClr>
                <a:buFont typeface="Arial" pitchFamily="34" charset="0"/>
                <a:buChar char="•"/>
              </a:pPr>
              <a:r>
                <a:rPr lang="en-US" altLang="zh-CN" sz="1000">
                  <a:solidFill>
                    <a:srgbClr val="000000"/>
                  </a:solidFill>
                  <a:latin typeface="Arial" pitchFamily="34" charset="0"/>
                  <a:ea typeface="微软雅黑" pitchFamily="34" charset="-122"/>
                  <a:cs typeface="Arial" pitchFamily="34" charset="0"/>
                </a:rPr>
                <a:t> 1 S9706  vs 1 S9712</a:t>
              </a:r>
            </a:p>
            <a:p>
              <a:pPr marL="236538" indent="-236538" defTabSz="814388" eaLnBrk="0" hangingPunct="0">
                <a:lnSpc>
                  <a:spcPct val="75000"/>
                </a:lnSpc>
                <a:spcBef>
                  <a:spcPct val="50000"/>
                </a:spcBef>
                <a:buClr>
                  <a:srgbClr val="990000"/>
                </a:buClr>
                <a:buFont typeface="Wingdings" pitchFamily="2" charset="2"/>
                <a:buChar char="l"/>
              </a:pPr>
              <a:r>
                <a:rPr lang="en-US" altLang="zh-CN" sz="1000">
                  <a:solidFill>
                    <a:srgbClr val="000000"/>
                  </a:solidFill>
                  <a:latin typeface="Arial" pitchFamily="34" charset="0"/>
                  <a:ea typeface="微软雅黑" pitchFamily="34" charset="-122"/>
                  <a:cs typeface="Arial" pitchFamily="34" charset="0"/>
                </a:rPr>
                <a:t>A cluster consisting of two chassis, stack cable required:</a:t>
              </a:r>
            </a:p>
            <a:p>
              <a:pPr marL="236538" indent="-236538" defTabSz="814388" eaLnBrk="0" hangingPunct="0">
                <a:lnSpc>
                  <a:spcPct val="75000"/>
                </a:lnSpc>
                <a:spcBef>
                  <a:spcPct val="50000"/>
                </a:spcBef>
                <a:buClr>
                  <a:srgbClr val="990000"/>
                </a:buClr>
              </a:pPr>
              <a:r>
                <a:rPr lang="en-US" altLang="zh-CN" sz="1000">
                  <a:solidFill>
                    <a:srgbClr val="000000"/>
                  </a:solidFill>
                  <a:latin typeface="Arial" pitchFamily="34" charset="0"/>
                  <a:ea typeface="微软雅黑" pitchFamily="34" charset="-122"/>
                  <a:cs typeface="Arial" pitchFamily="34" charset="0"/>
                </a:rPr>
                <a:t>	4 CSS cards * 2 = 8 cables</a:t>
              </a:r>
            </a:p>
          </p:txBody>
        </p:sp>
      </p:grpSp>
      <p:grpSp>
        <p:nvGrpSpPr>
          <p:cNvPr id="68619" name="组合 21"/>
          <p:cNvGrpSpPr>
            <a:grpSpLocks/>
          </p:cNvGrpSpPr>
          <p:nvPr/>
        </p:nvGrpSpPr>
        <p:grpSpPr bwMode="auto">
          <a:xfrm>
            <a:off x="660400" y="3741738"/>
            <a:ext cx="2938463" cy="1116012"/>
            <a:chOff x="762000" y="3809999"/>
            <a:chExt cx="7835813" cy="1116509"/>
          </a:xfrm>
        </p:grpSpPr>
        <p:sp>
          <p:nvSpPr>
            <p:cNvPr id="23" name="Rectangle 5"/>
            <p:cNvSpPr>
              <a:spLocks noChangeArrowheads="1"/>
            </p:cNvSpPr>
            <p:nvPr/>
          </p:nvSpPr>
          <p:spPr bwMode="auto">
            <a:xfrm>
              <a:off x="762000" y="3809999"/>
              <a:ext cx="7823199" cy="1116509"/>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4" name="Text Box 4"/>
            <p:cNvSpPr txBox="1">
              <a:spLocks noChangeArrowheads="1"/>
            </p:cNvSpPr>
            <p:nvPr/>
          </p:nvSpPr>
          <p:spPr bwMode="gray">
            <a:xfrm>
              <a:off x="829733" y="3852880"/>
              <a:ext cx="7768080" cy="1018041"/>
            </a:xfrm>
            <a:prstGeom prst="rect">
              <a:avLst/>
            </a:prstGeom>
            <a:noFill/>
            <a:ln w="9525" algn="ctr">
              <a:noFill/>
              <a:miter lim="800000"/>
              <a:headEnd/>
              <a:tailEnd/>
            </a:ln>
          </p:spPr>
          <p:txBody>
            <a:bodyPr lIns="57105" tIns="28612" rIns="57105" bIns="28612">
              <a:spAutoFit/>
            </a:bodyPr>
            <a:lstStyle/>
            <a:p>
              <a:pPr>
                <a:lnSpc>
                  <a:spcPct val="130000"/>
                </a:lnSpc>
                <a:defRPr/>
              </a:pPr>
              <a:r>
                <a:rPr lang="zh-CN" altLang="en-US" sz="1050" dirty="0">
                  <a:latin typeface="Arial" pitchFamily="34" charset="0"/>
                  <a:ea typeface="微软雅黑" pitchFamily="34" charset="-122"/>
                  <a:cs typeface="Arial" pitchFamily="34" charset="0"/>
                </a:rPr>
                <a:t> </a:t>
              </a:r>
              <a:r>
                <a:rPr lang="en-US" altLang="zh-CN" sz="1200" b="1" dirty="0">
                  <a:latin typeface="Arial"/>
                </a:rPr>
                <a:t>CMU functions:</a:t>
              </a:r>
            </a:p>
            <a:p>
              <a:pPr>
                <a:lnSpc>
                  <a:spcPct val="130000"/>
                </a:lnSpc>
                <a:defRPr/>
              </a:pPr>
              <a:r>
                <a:rPr lang="en-US" altLang="zh-CN" sz="1200" dirty="0">
                  <a:latin typeface="Arial"/>
                </a:rPr>
                <a:t>Manages power supplies and fans to implement intelligent energy-saving and reduce noise.</a:t>
              </a:r>
              <a:endParaRPr lang="zh-CN" altLang="en-US" sz="1200" dirty="0">
                <a:latin typeface="Arial"/>
              </a:endParaRPr>
            </a:p>
          </p:txBody>
        </p:sp>
      </p:grpSp>
      <p:grpSp>
        <p:nvGrpSpPr>
          <p:cNvPr id="68620" name="组合 26"/>
          <p:cNvGrpSpPr>
            <a:grpSpLocks/>
          </p:cNvGrpSpPr>
          <p:nvPr/>
        </p:nvGrpSpPr>
        <p:grpSpPr bwMode="auto">
          <a:xfrm>
            <a:off x="6470650" y="2867025"/>
            <a:ext cx="2519363" cy="1787525"/>
            <a:chOff x="5047801" y="710315"/>
            <a:chExt cx="3744513" cy="3982265"/>
          </a:xfrm>
        </p:grpSpPr>
        <p:sp>
          <p:nvSpPr>
            <p:cNvPr id="40"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41" name="AutoShape 44"/>
            <p:cNvSpPr>
              <a:spLocks noChangeArrowheads="1"/>
            </p:cNvSpPr>
            <p:nvPr/>
          </p:nvSpPr>
          <p:spPr bwMode="auto">
            <a:xfrm>
              <a:off x="5054327" y="710428"/>
              <a:ext cx="3737987" cy="62226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CMU configuration tips</a:t>
              </a:r>
            </a:p>
          </p:txBody>
        </p:sp>
        <p:sp>
          <p:nvSpPr>
            <p:cNvPr id="42" name="Rectangle 4"/>
            <p:cNvSpPr>
              <a:spLocks noChangeArrowheads="1"/>
            </p:cNvSpPr>
            <p:nvPr/>
          </p:nvSpPr>
          <p:spPr bwMode="auto">
            <a:xfrm>
              <a:off x="5212965" y="1138250"/>
              <a:ext cx="3579349" cy="3377497"/>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S9703 </a:t>
              </a:r>
              <a:r>
                <a:rPr lang="zh-CN" altLang="en-US" sz="1000" kern="0" dirty="0">
                  <a:solidFill>
                    <a:sysClr val="windowText" lastClr="000000"/>
                  </a:solidFill>
                  <a:latin typeface="Arial" pitchFamily="34" charset="0"/>
                  <a:ea typeface="微软雅黑" pitchFamily="34" charset="-122"/>
                  <a:cs typeface="Arial" pitchFamily="34" charset="0"/>
                </a:rPr>
                <a:t> </a:t>
              </a:r>
              <a:r>
                <a:rPr lang="en-US" altLang="zh-CN" sz="1000" kern="0" dirty="0">
                  <a:solidFill>
                    <a:sysClr val="windowText" lastClr="000000"/>
                  </a:solidFill>
                  <a:latin typeface="Arial" pitchFamily="34" charset="0"/>
                  <a:ea typeface="微软雅黑" pitchFamily="34" charset="-122"/>
                  <a:cs typeface="Arial" pitchFamily="34" charset="0"/>
                </a:rPr>
                <a:t>MCUA with a CMU integrated</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S9706 /12 with one CMU configured</a:t>
              </a: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kern="0" dirty="0">
                  <a:solidFill>
                    <a:sysClr val="windowText" lastClr="000000"/>
                  </a:solidFill>
                  <a:latin typeface="Arial" pitchFamily="34" charset="0"/>
                  <a:ea typeface="微软雅黑" pitchFamily="34" charset="-122"/>
                  <a:cs typeface="Arial" pitchFamily="34" charset="0"/>
                </a:rPr>
                <a:t>One more CMU can be configured to implement </a:t>
              </a:r>
              <a:r>
                <a:rPr lang="zh-CN" altLang="en-US" sz="1000" kern="0" dirty="0">
                  <a:solidFill>
                    <a:sysClr val="windowText" lastClr="000000"/>
                  </a:solidFill>
                  <a:latin typeface="Arial" pitchFamily="34" charset="0"/>
                  <a:ea typeface="微软雅黑" pitchFamily="34" charset="-122"/>
                  <a:cs typeface="Arial" pitchFamily="34" charset="0"/>
                </a:rPr>
                <a:t> </a:t>
              </a:r>
              <a:r>
                <a:rPr lang="en-US" altLang="zh-CN" sz="1000" kern="0" dirty="0">
                  <a:solidFill>
                    <a:sysClr val="windowText" lastClr="000000"/>
                  </a:solidFill>
                  <a:latin typeface="Arial" pitchFamily="34" charset="0"/>
                  <a:ea typeface="微软雅黑" pitchFamily="34" charset="-122"/>
                  <a:cs typeface="Arial" pitchFamily="34" charset="0"/>
                </a:rPr>
                <a:t>1+1 backup</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Suggestion: not needed</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CMU faults do not affect service</a:t>
              </a:r>
              <a:endParaRPr lang="en-US" altLang="zh-CN" sz="1000" kern="0" dirty="0">
                <a:solidFill>
                  <a:sysClr val="windowText" lastClr="000000"/>
                </a:solidFill>
                <a:latin typeface="Arial" pitchFamily="34" charset="0"/>
                <a:ea typeface="微软雅黑" pitchFamily="34" charset="-122"/>
                <a:cs typeface="Arial" pitchFamily="34" charset="0"/>
              </a:endParaRPr>
            </a:p>
          </p:txBody>
        </p:sp>
      </p:grpSp>
      <p:grpSp>
        <p:nvGrpSpPr>
          <p:cNvPr id="68621" name="组合 45"/>
          <p:cNvGrpSpPr>
            <a:grpSpLocks/>
          </p:cNvGrpSpPr>
          <p:nvPr/>
        </p:nvGrpSpPr>
        <p:grpSpPr bwMode="auto">
          <a:xfrm>
            <a:off x="3535363" y="1274763"/>
            <a:ext cx="2827337" cy="1157287"/>
            <a:chOff x="3815256" y="1177160"/>
            <a:chExt cx="2827282" cy="1158844"/>
          </a:xfrm>
        </p:grpSpPr>
        <p:grpSp>
          <p:nvGrpSpPr>
            <p:cNvPr id="68638" name="组合 42"/>
            <p:cNvGrpSpPr>
              <a:grpSpLocks/>
            </p:cNvGrpSpPr>
            <p:nvPr/>
          </p:nvGrpSpPr>
          <p:grpSpPr bwMode="auto">
            <a:xfrm>
              <a:off x="3815256" y="1177160"/>
              <a:ext cx="2827282" cy="1120410"/>
              <a:chOff x="3815256" y="1177160"/>
              <a:chExt cx="2747816" cy="1146548"/>
            </a:xfrm>
          </p:grpSpPr>
          <p:sp>
            <p:nvSpPr>
              <p:cNvPr id="10" name="矩形 9"/>
              <p:cNvSpPr/>
              <p:nvPr/>
            </p:nvSpPr>
            <p:spPr>
              <a:xfrm>
                <a:off x="3846113" y="2040948"/>
                <a:ext cx="575483" cy="28304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SRUC</a:t>
                </a:r>
                <a:endParaRPr lang="zh-CN" altLang="en-US" sz="1200" dirty="0">
                  <a:latin typeface="Arial"/>
                </a:endParaRPr>
              </a:p>
            </p:txBody>
          </p:sp>
          <p:grpSp>
            <p:nvGrpSpPr>
              <p:cNvPr id="68641" name="组合 37"/>
              <p:cNvGrpSpPr>
                <a:grpSpLocks/>
              </p:cNvGrpSpPr>
              <p:nvPr/>
            </p:nvGrpSpPr>
            <p:grpSpPr bwMode="auto">
              <a:xfrm>
                <a:off x="3815256" y="1177160"/>
                <a:ext cx="2747816" cy="1082564"/>
                <a:chOff x="3815256" y="1177159"/>
                <a:chExt cx="2747816" cy="1198179"/>
              </a:xfrm>
            </p:grpSpPr>
            <p:pic>
              <p:nvPicPr>
                <p:cNvPr id="68643" name="Picture 3" descr="component-11"/>
                <p:cNvPicPr>
                  <a:picLocks noChangeAspect="1" noChangeArrowheads="1"/>
                </p:cNvPicPr>
                <p:nvPr/>
              </p:nvPicPr>
              <p:blipFill>
                <a:blip r:embed="rId4" cstate="print">
                  <a:clrChange>
                    <a:clrFrom>
                      <a:srgbClr val="FFFFFF"/>
                    </a:clrFrom>
                    <a:clrTo>
                      <a:srgbClr val="FFFFFF">
                        <a:alpha val="0"/>
                      </a:srgbClr>
                    </a:clrTo>
                  </a:clrChange>
                </a:blip>
                <a:srcRect l="2831" t="23415" r="3198" b="20099"/>
                <a:stretch>
                  <a:fillRect/>
                </a:stretch>
              </p:blipFill>
              <p:spPr bwMode="auto">
                <a:xfrm>
                  <a:off x="3815256" y="1177159"/>
                  <a:ext cx="2747816" cy="892855"/>
                </a:xfrm>
                <a:prstGeom prst="rect">
                  <a:avLst/>
                </a:prstGeom>
                <a:noFill/>
                <a:ln w="9525">
                  <a:noFill/>
                  <a:miter lim="800000"/>
                  <a:headEnd/>
                  <a:tailEnd/>
                </a:ln>
              </p:spPr>
            </p:pic>
            <p:pic>
              <p:nvPicPr>
                <p:cNvPr id="68644" name="Picture 16" descr="CSS集群子卡-6副本"/>
                <p:cNvPicPr>
                  <a:picLocks noChangeAspect="1" noChangeArrowheads="1"/>
                </p:cNvPicPr>
                <p:nvPr/>
              </p:nvPicPr>
              <p:blipFill>
                <a:blip r:embed="rId5" cstate="print">
                  <a:clrChange>
                    <a:clrFrom>
                      <a:srgbClr val="FFFFFF"/>
                    </a:clrFrom>
                    <a:clrTo>
                      <a:srgbClr val="FFFFFF">
                        <a:alpha val="0"/>
                      </a:srgbClr>
                    </a:clrTo>
                  </a:clrChange>
                </a:blip>
                <a:srcRect l="6041" t="19162" r="2823" b="28732"/>
                <a:stretch>
                  <a:fillRect/>
                </a:stretch>
              </p:blipFill>
              <p:spPr bwMode="auto">
                <a:xfrm>
                  <a:off x="4723088" y="1652963"/>
                  <a:ext cx="1772436" cy="722375"/>
                </a:xfrm>
                <a:prstGeom prst="rect">
                  <a:avLst/>
                </a:prstGeom>
                <a:noFill/>
                <a:ln w="9525">
                  <a:noFill/>
                  <a:miter lim="800000"/>
                  <a:headEnd/>
                  <a:tailEnd/>
                </a:ln>
              </p:spPr>
            </p:pic>
          </p:grpSp>
          <p:sp>
            <p:nvSpPr>
              <p:cNvPr id="37" name="矩形 36"/>
              <p:cNvSpPr/>
              <p:nvPr/>
            </p:nvSpPr>
            <p:spPr>
              <a:xfrm>
                <a:off x="4767194" y="2040948"/>
                <a:ext cx="501427" cy="27654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CSS</a:t>
                </a:r>
                <a:endParaRPr lang="zh-CN" altLang="en-US" sz="1200" dirty="0">
                  <a:latin typeface="Arial"/>
                </a:endParaRPr>
              </a:p>
            </p:txBody>
          </p:sp>
        </p:grpSp>
        <p:sp>
          <p:nvSpPr>
            <p:cNvPr id="68639" name="矩形 34"/>
            <p:cNvSpPr>
              <a:spLocks noChangeArrowheads="1"/>
            </p:cNvSpPr>
            <p:nvPr/>
          </p:nvSpPr>
          <p:spPr bwMode="auto">
            <a:xfrm>
              <a:off x="4500084" y="1966672"/>
              <a:ext cx="300082" cy="369332"/>
            </a:xfrm>
            <a:prstGeom prst="rect">
              <a:avLst/>
            </a:prstGeom>
            <a:noFill/>
            <a:ln w="9525">
              <a:noFill/>
              <a:miter lim="800000"/>
              <a:headEnd/>
              <a:tailEnd/>
            </a:ln>
          </p:spPr>
          <p:txBody>
            <a:bodyPr>
              <a:spAutoFit/>
            </a:bodyPr>
            <a:lstStyle/>
            <a:p>
              <a:r>
                <a:rPr lang="en-US" altLang="zh-CN" b="1">
                  <a:latin typeface="Arial" pitchFamily="34" charset="0"/>
                </a:rPr>
                <a:t>+</a:t>
              </a:r>
              <a:endParaRPr lang="zh-CN" altLang="en-US">
                <a:latin typeface="Arial" pitchFamily="34" charset="0"/>
              </a:endParaRPr>
            </a:p>
          </p:txBody>
        </p:sp>
      </p:grpSp>
      <p:pic>
        <p:nvPicPr>
          <p:cNvPr id="49" name="Picture 1" descr="E:\0EMO\91Temp\图片\设备照片\9712\9706-正面左侧30°，俯视15°.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0200" y="923925"/>
            <a:ext cx="2797175" cy="2292350"/>
          </a:xfrm>
          <a:prstGeom prst="rect">
            <a:avLst/>
          </a:prstGeom>
          <a:ln>
            <a:noFill/>
          </a:ln>
          <a:effectLst>
            <a:outerShdw blurRad="292100" dist="139700" dir="2700000" algn="tl" rotWithShape="0">
              <a:srgbClr val="333333">
                <a:alpha val="65000"/>
              </a:srgbClr>
            </a:outerShdw>
          </a:effectLst>
        </p:spPr>
      </p:pic>
      <p:sp>
        <p:nvSpPr>
          <p:cNvPr id="50" name="圆角矩形 49"/>
          <p:cNvSpPr/>
          <p:nvPr/>
        </p:nvSpPr>
        <p:spPr bwMode="auto">
          <a:xfrm rot="21276886">
            <a:off x="990259" y="1693717"/>
            <a:ext cx="1894653" cy="299041"/>
          </a:xfrm>
          <a:prstGeom prst="roundRect">
            <a:avLst/>
          </a:prstGeom>
          <a:noFill/>
          <a:ln w="19050">
            <a:solidFill>
              <a:srgbClr val="0000FF"/>
            </a:solidFill>
          </a:ln>
          <a:effectLst>
            <a:glow rad="139700">
              <a:schemeClr val="accent3">
                <a:satMod val="175000"/>
                <a:alpha val="40000"/>
              </a:schemeClr>
            </a:glo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sp>
        <p:nvSpPr>
          <p:cNvPr id="51" name="流程图: 数据 50"/>
          <p:cNvSpPr/>
          <p:nvPr/>
        </p:nvSpPr>
        <p:spPr bwMode="auto">
          <a:xfrm rot="21066809">
            <a:off x="1797270" y="2438400"/>
            <a:ext cx="346841" cy="612648"/>
          </a:xfrm>
          <a:prstGeom prst="flowChartInputOutput">
            <a:avLst/>
          </a:prstGeom>
          <a:noFill/>
          <a:ln>
            <a:solidFill>
              <a:srgbClr val="0000FF"/>
            </a:solidFill>
          </a:ln>
          <a:effectLst>
            <a:glow rad="101600">
              <a:schemeClr val="accent3">
                <a:satMod val="175000"/>
                <a:alpha val="40000"/>
              </a:schemeClr>
            </a:glo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sp>
        <p:nvSpPr>
          <p:cNvPr id="44" name="圆角矩形 43"/>
          <p:cNvSpPr/>
          <p:nvPr/>
        </p:nvSpPr>
        <p:spPr bwMode="auto">
          <a:xfrm rot="2264907">
            <a:off x="4783138" y="1104900"/>
            <a:ext cx="1354137" cy="633413"/>
          </a:xfrm>
          <a:prstGeom prst="roundRect">
            <a:avLst/>
          </a:prstGeom>
          <a:solidFill>
            <a:schemeClr val="accent1">
              <a:alpha val="73000"/>
            </a:schemeClr>
          </a:solidFill>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buSzPct val="100000"/>
              <a:defRPr/>
            </a:pPr>
            <a:r>
              <a:rPr lang="en-US" altLang="zh-CN" sz="900" dirty="0">
                <a:solidFill>
                  <a:schemeClr val="tx1"/>
                </a:solidFill>
                <a:latin typeface="Arial" pitchFamily="34" charset="0"/>
                <a:ea typeface="微软雅黑" pitchFamily="34" charset="-122"/>
                <a:cs typeface="Arial" pitchFamily="34" charset="0"/>
                <a:sym typeface="Calibri" pitchFamily="34" charset="0"/>
              </a:rPr>
              <a:t>SRUC is available in </a:t>
            </a:r>
            <a:r>
              <a:rPr lang="zh-CN" altLang="en-US" sz="900" dirty="0">
                <a:solidFill>
                  <a:schemeClr val="tx1"/>
                </a:solidFill>
                <a:latin typeface="Arial" pitchFamily="34" charset="0"/>
                <a:ea typeface="微软雅黑" pitchFamily="34" charset="-122"/>
                <a:cs typeface="Arial" pitchFamily="34" charset="0"/>
                <a:sym typeface="Calibri" pitchFamily="34" charset="0"/>
              </a:rPr>
              <a:t> </a:t>
            </a:r>
            <a:r>
              <a:rPr lang="en-US" altLang="zh-CN" sz="1000" b="1" dirty="0">
                <a:solidFill>
                  <a:srgbClr val="FFFFFF"/>
                </a:solidFill>
                <a:latin typeface="Arial" pitchFamily="34" charset="0"/>
                <a:ea typeface="微软雅黑" pitchFamily="34" charset="-122"/>
                <a:cs typeface="Arial" pitchFamily="34" charset="0"/>
                <a:sym typeface="Calibri" pitchFamily="34" charset="0"/>
              </a:rPr>
              <a:t>V2R3</a:t>
            </a:r>
            <a:endParaRPr lang="en-US" altLang="zh-CN" sz="900" b="1" dirty="0">
              <a:solidFill>
                <a:srgbClr val="FFFFFF"/>
              </a:solidFill>
              <a:latin typeface="Arial" pitchFamily="34" charset="0"/>
              <a:ea typeface="微软雅黑" pitchFamily="34" charset="-122"/>
              <a:cs typeface="Arial" pitchFamily="34" charset="0"/>
              <a:sym typeface="Calibri" pitchFamily="34" charset="0"/>
            </a:endParaRPr>
          </a:p>
          <a:p>
            <a:pPr algn="ctr" eaLnBrk="0" hangingPunct="0">
              <a:buSzPct val="100000"/>
              <a:defRPr/>
            </a:pPr>
            <a:r>
              <a:rPr lang="en-US" altLang="zh-CN" sz="800" dirty="0">
                <a:solidFill>
                  <a:schemeClr val="tx1"/>
                </a:solidFill>
                <a:latin typeface="Arial" pitchFamily="34" charset="0"/>
                <a:ea typeface="微软雅黑" pitchFamily="34" charset="-122"/>
                <a:cs typeface="Arial" pitchFamily="34" charset="0"/>
                <a:sym typeface="Calibri" pitchFamily="34" charset="0"/>
              </a:rPr>
              <a:t>2013Q2</a:t>
            </a:r>
            <a:endParaRPr lang="en-US" altLang="zh-CN" sz="1200" dirty="0">
              <a:solidFill>
                <a:schemeClr val="tx1"/>
              </a:solidFill>
              <a:latin typeface="Arial" pitchFamily="34" charset="0"/>
              <a:ea typeface="微软雅黑" pitchFamily="34" charset="-122"/>
              <a:cs typeface="Arial" pitchFamily="34" charset="0"/>
              <a:sym typeface="Calibri" pitchFamily="34" charset="0"/>
            </a:endParaRPr>
          </a:p>
        </p:txBody>
      </p:sp>
      <p:grpSp>
        <p:nvGrpSpPr>
          <p:cNvPr id="68630" name="组合 37"/>
          <p:cNvGrpSpPr>
            <a:grpSpLocks/>
          </p:cNvGrpSpPr>
          <p:nvPr/>
        </p:nvGrpSpPr>
        <p:grpSpPr bwMode="auto">
          <a:xfrm>
            <a:off x="3267075" y="0"/>
            <a:ext cx="5559425" cy="266700"/>
            <a:chOff x="3267075" y="0"/>
            <a:chExt cx="5560029" cy="266700"/>
          </a:xfrm>
        </p:grpSpPr>
        <p:sp>
          <p:nvSpPr>
            <p:cNvPr id="39" name="剪去单角的矩形 38"/>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43" name="剪去单角的矩形 42"/>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45" name="剪去单角的矩形 44"/>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46" name="剪去单角的矩形 45"/>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47" name="剪去单角的矩形 46"/>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48" name="剪去单角的矩形 47"/>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52" name="剪去单角的矩形 51"/>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sp>
        <p:nvSpPr>
          <p:cNvPr id="69635" name="Rectangle 3"/>
          <p:cNvSpPr>
            <a:spLocks noGrp="1" noChangeArrowheads="1"/>
          </p:cNvSpPr>
          <p:nvPr>
            <p:ph type="body" idx="1"/>
          </p:nvPr>
        </p:nvSpPr>
        <p:spPr bwMode="auto">
          <a:xfrm>
            <a:off x="500063" y="1235075"/>
            <a:ext cx="3773487"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solidFill>
                  <a:srgbClr val="0000FF"/>
                </a:solidFill>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Installation auxiliaries</a:t>
            </a:r>
          </a:p>
          <a:p>
            <a:r>
              <a:rPr lang="en-US" altLang="zh-CN" dirty="0" smtClean="0">
                <a:latin typeface="Arial" pitchFamily="34" charset="0"/>
              </a:rPr>
              <a:t>S7700</a:t>
            </a:r>
          </a:p>
        </p:txBody>
      </p:sp>
      <p:pic>
        <p:nvPicPr>
          <p:cNvPr id="69636"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421063" y="3203575"/>
            <a:ext cx="5799137" cy="744538"/>
          </a:xfrm>
          <a:prstGeom prst="rect">
            <a:avLst/>
          </a:prstGeom>
          <a:noFill/>
          <a:ln w="9525">
            <a:noFill/>
            <a:miter lim="800000"/>
            <a:headEnd/>
            <a:tailEnd/>
          </a:ln>
        </p:spPr>
      </p:pic>
      <p:sp>
        <p:nvSpPr>
          <p:cNvPr id="69637" name="TextBox 4"/>
          <p:cNvSpPr txBox="1">
            <a:spLocks noChangeArrowheads="1"/>
          </p:cNvSpPr>
          <p:nvPr/>
        </p:nvSpPr>
        <p:spPr bwMode="auto">
          <a:xfrm>
            <a:off x="4102100" y="3440113"/>
            <a:ext cx="868363"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S9703</a:t>
            </a:r>
            <a:endParaRPr lang="zh-CN" altLang="en-US" sz="1400" b="1" dirty="0">
              <a:solidFill>
                <a:srgbClr val="990000"/>
              </a:solidFill>
              <a:latin typeface="Arial" pitchFamily="34" charset="0"/>
              <a:ea typeface="微软雅黑" pitchFamily="34" charset="-122"/>
              <a:cs typeface="Arial" pitchFamily="34" charset="0"/>
            </a:endParaRPr>
          </a:p>
        </p:txBody>
      </p:sp>
      <p:grpSp>
        <p:nvGrpSpPr>
          <p:cNvPr id="69638" name="组合 25"/>
          <p:cNvGrpSpPr>
            <a:grpSpLocks/>
          </p:cNvGrpSpPr>
          <p:nvPr/>
        </p:nvGrpSpPr>
        <p:grpSpPr bwMode="auto">
          <a:xfrm>
            <a:off x="3721100" y="1625600"/>
            <a:ext cx="5100638" cy="1898650"/>
            <a:chOff x="3053737" y="506286"/>
            <a:chExt cx="5100436" cy="1899714"/>
          </a:xfrm>
        </p:grpSpPr>
        <p:pic>
          <p:nvPicPr>
            <p:cNvPr id="69641" name="Picture 1" descr="D:\V2R1\照片\S9700\S9703\02-Front_looking down.png"/>
            <p:cNvPicPr>
              <a:picLocks noChangeAspect="1" noChangeArrowheads="1"/>
            </p:cNvPicPr>
            <p:nvPr/>
          </p:nvPicPr>
          <p:blipFill>
            <a:blip r:embed="rId4" cstate="print"/>
            <a:srcRect/>
            <a:stretch>
              <a:fillRect/>
            </a:stretch>
          </p:blipFill>
          <p:spPr bwMode="auto">
            <a:xfrm>
              <a:off x="3053737" y="1609471"/>
              <a:ext cx="1530875" cy="796529"/>
            </a:xfrm>
            <a:prstGeom prst="rect">
              <a:avLst/>
            </a:prstGeom>
            <a:noFill/>
            <a:ln w="9525">
              <a:noFill/>
              <a:miter lim="800000"/>
              <a:headEnd/>
              <a:tailEnd/>
            </a:ln>
          </p:spPr>
        </p:pic>
        <p:pic>
          <p:nvPicPr>
            <p:cNvPr id="69642" name="Picture 2" descr="D:\V2R1\照片\S9700\S9706\02-Front_looking down.png"/>
            <p:cNvPicPr>
              <a:picLocks noChangeAspect="1" noChangeArrowheads="1"/>
            </p:cNvPicPr>
            <p:nvPr/>
          </p:nvPicPr>
          <p:blipFill>
            <a:blip r:embed="rId5" cstate="print"/>
            <a:srcRect/>
            <a:stretch>
              <a:fillRect/>
            </a:stretch>
          </p:blipFill>
          <p:spPr bwMode="auto">
            <a:xfrm>
              <a:off x="4655017" y="1006320"/>
              <a:ext cx="1615564" cy="1399680"/>
            </a:xfrm>
            <a:prstGeom prst="rect">
              <a:avLst/>
            </a:prstGeom>
            <a:noFill/>
            <a:ln w="9525">
              <a:noFill/>
              <a:miter lim="800000"/>
              <a:headEnd/>
              <a:tailEnd/>
            </a:ln>
          </p:spPr>
        </p:pic>
        <p:pic>
          <p:nvPicPr>
            <p:cNvPr id="69643" name="Picture 3" descr="D:\V2R1\照片\S9700\S9712\02-Front_looking down.png"/>
            <p:cNvPicPr>
              <a:picLocks noChangeAspect="1" noChangeArrowheads="1"/>
            </p:cNvPicPr>
            <p:nvPr/>
          </p:nvPicPr>
          <p:blipFill>
            <a:blip r:embed="rId6" cstate="print"/>
            <a:srcRect/>
            <a:stretch>
              <a:fillRect/>
            </a:stretch>
          </p:blipFill>
          <p:spPr bwMode="auto">
            <a:xfrm>
              <a:off x="6340986" y="506286"/>
              <a:ext cx="1813187" cy="1899714"/>
            </a:xfrm>
            <a:prstGeom prst="rect">
              <a:avLst/>
            </a:prstGeom>
            <a:noFill/>
            <a:ln w="9525">
              <a:noFill/>
              <a:miter lim="800000"/>
              <a:headEnd/>
              <a:tailEnd/>
            </a:ln>
          </p:spPr>
        </p:pic>
      </p:grpSp>
      <p:sp>
        <p:nvSpPr>
          <p:cNvPr id="69639" name="TextBox 9"/>
          <p:cNvSpPr txBox="1">
            <a:spLocks noChangeArrowheads="1"/>
          </p:cNvSpPr>
          <p:nvPr/>
        </p:nvSpPr>
        <p:spPr bwMode="auto">
          <a:xfrm>
            <a:off x="569436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S9706</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69640" name="TextBox 10"/>
          <p:cNvSpPr txBox="1">
            <a:spLocks noChangeArrowheads="1"/>
          </p:cNvSpPr>
          <p:nvPr/>
        </p:nvSpPr>
        <p:spPr bwMode="auto">
          <a:xfrm>
            <a:off x="752316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S9712</a:t>
            </a:r>
            <a:endParaRPr lang="zh-CN" altLang="en-US" sz="1400" b="1" dirty="0">
              <a:solidFill>
                <a:srgbClr val="990000"/>
              </a:solidFill>
              <a:latin typeface="Arial" pitchFamily="34" charset="0"/>
              <a:ea typeface="微软雅黑" pitchFamily="34" charset="-122"/>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527050" y="168275"/>
            <a:ext cx="7829550" cy="48418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LPU</a:t>
            </a:r>
            <a:r>
              <a:rPr lang="zh-CN" altLang="en-US" dirty="0" smtClean="0">
                <a:latin typeface="Arial" pitchFamily="34" charset="0"/>
              </a:rPr>
              <a:t> </a:t>
            </a:r>
            <a:r>
              <a:rPr lang="en-US" altLang="zh-CN" dirty="0" smtClean="0">
                <a:latin typeface="Arial" pitchFamily="34" charset="0"/>
              </a:rPr>
              <a:t>- </a:t>
            </a:r>
            <a:r>
              <a:rPr lang="en-US" altLang="zh-CN" sz="2800" dirty="0" smtClean="0">
                <a:latin typeface="Arial" pitchFamily="34" charset="0"/>
              </a:rPr>
              <a:t>S/F/E/B</a:t>
            </a:r>
            <a:endParaRPr lang="zh-CN" altLang="en-US" dirty="0" smtClean="0">
              <a:latin typeface="Arial" pitchFamily="34" charset="0"/>
            </a:endParaRPr>
          </a:p>
        </p:txBody>
      </p:sp>
      <p:graphicFrame>
        <p:nvGraphicFramePr>
          <p:cNvPr id="4" name="内容占位符 3"/>
          <p:cNvGraphicFramePr>
            <a:graphicFrameLocks noGrp="1"/>
          </p:cNvGraphicFramePr>
          <p:nvPr>
            <p:ph idx="1"/>
          </p:nvPr>
        </p:nvGraphicFramePr>
        <p:xfrm>
          <a:off x="650973" y="716292"/>
          <a:ext cx="8177211" cy="4378164"/>
        </p:xfrm>
        <a:graphic>
          <a:graphicData uri="http://schemas.openxmlformats.org/drawingml/2006/table">
            <a:tbl>
              <a:tblPr firstRow="1" bandRow="1">
                <a:effectLst>
                  <a:outerShdw blurRad="63500" sx="102000" sy="102000" algn="ctr" rotWithShape="0">
                    <a:prstClr val="black">
                      <a:alpha val="40000"/>
                    </a:prstClr>
                  </a:outerShdw>
                </a:effectLst>
                <a:tableStyleId>{073A0DAA-6AF3-43AB-8588-CEC1D06C72B9}</a:tableStyleId>
              </a:tblPr>
              <a:tblGrid>
                <a:gridCol w="1094696"/>
                <a:gridCol w="1021385"/>
                <a:gridCol w="1071445"/>
                <a:gridCol w="2124979"/>
                <a:gridCol w="2864706"/>
              </a:tblGrid>
              <a:tr h="275297">
                <a:tc>
                  <a:txBody>
                    <a:bodyPr/>
                    <a:lstStyle/>
                    <a:p>
                      <a:pPr algn="ctr"/>
                      <a:r>
                        <a:rPr lang="en-US" altLang="zh-CN" sz="1100" b="0" dirty="0" smtClean="0">
                          <a:latin typeface="Arial" pitchFamily="34" charset="0"/>
                          <a:ea typeface="微软雅黑" pitchFamily="34" charset="-122"/>
                          <a:cs typeface="Arial" pitchFamily="34" charset="0"/>
                        </a:rPr>
                        <a:t>Type</a:t>
                      </a:r>
                      <a:endParaRPr lang="zh-CN" altLang="en-US" sz="1100" b="0" dirty="0">
                        <a:latin typeface="Arial" pitchFamily="34" charset="0"/>
                        <a:ea typeface="微软雅黑" pitchFamily="34" charset="-122"/>
                        <a:cs typeface="Arial" pitchFamily="34" charset="0"/>
                      </a:endParaRPr>
                    </a:p>
                  </a:txBody>
                  <a:tcPr marL="68562" marR="6856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algn="ctr"/>
                      <a:r>
                        <a:rPr lang="en-US" altLang="zh-CN" sz="1100" b="0" dirty="0" smtClean="0">
                          <a:latin typeface="Arial" pitchFamily="34" charset="0"/>
                          <a:ea typeface="微软雅黑" pitchFamily="34" charset="-122"/>
                          <a:cs typeface="Arial" pitchFamily="34" charset="0"/>
                        </a:rPr>
                        <a:t>Series</a:t>
                      </a:r>
                      <a:endParaRPr lang="zh-CN" altLang="en-US" sz="1100" b="0" dirty="0">
                        <a:latin typeface="Arial" pitchFamily="34" charset="0"/>
                        <a:ea typeface="微软雅黑" pitchFamily="34" charset="-122"/>
                        <a:cs typeface="Arial" pitchFamily="34" charset="0"/>
                      </a:endParaRPr>
                    </a:p>
                  </a:txBody>
                  <a:tcPr marL="68562" marR="6856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Sub-series</a:t>
                      </a:r>
                      <a:endParaRPr lang="zh-CN" altLang="en-US" sz="1100" b="0" dirty="0" smtClean="0">
                        <a:latin typeface="Arial" pitchFamily="34" charset="0"/>
                        <a:ea typeface="微软雅黑" pitchFamily="34" charset="-122"/>
                        <a:cs typeface="Arial" pitchFamily="34" charset="0"/>
                      </a:endParaRPr>
                    </a:p>
                  </a:txBody>
                  <a:tcPr marL="68562" marR="6856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Main Features</a:t>
                      </a:r>
                      <a:endParaRPr lang="zh-CN" altLang="en-US" sz="1100" b="0" dirty="0" smtClean="0">
                        <a:latin typeface="Arial" pitchFamily="34" charset="0"/>
                        <a:ea typeface="微软雅黑" pitchFamily="34" charset="-122"/>
                        <a:cs typeface="Arial" pitchFamily="34" charset="0"/>
                      </a:endParaRPr>
                    </a:p>
                  </a:txBody>
                  <a:tcPr marL="68562" marR="6856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0" dirty="0" smtClean="0">
                          <a:latin typeface="Arial" pitchFamily="34" charset="0"/>
                          <a:ea typeface="微软雅黑" pitchFamily="34" charset="-122"/>
                          <a:cs typeface="Arial" pitchFamily="34" charset="0"/>
                        </a:rPr>
                        <a:t>Orientation</a:t>
                      </a:r>
                      <a:endParaRPr lang="zh-CN" altLang="en-US" sz="1100" b="0" dirty="0" smtClean="0">
                        <a:latin typeface="Arial" pitchFamily="34" charset="0"/>
                        <a:ea typeface="微软雅黑" pitchFamily="34" charset="-122"/>
                        <a:cs typeface="Arial" pitchFamily="34" charset="0"/>
                      </a:endParaRPr>
                    </a:p>
                  </a:txBody>
                  <a:tcPr marL="68562" marR="6856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00"/>
                    </a:solidFill>
                  </a:tcPr>
                </a:tc>
              </a:tr>
              <a:tr h="652668">
                <a:tc>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High-end</a:t>
                      </a:r>
                    </a:p>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baseline="0" dirty="0" smtClean="0">
                          <a:latin typeface="Arial" pitchFamily="34" charset="0"/>
                          <a:ea typeface="微软雅黑" pitchFamily="34" charset="-122"/>
                          <a:cs typeface="Arial" pitchFamily="34" charset="0"/>
                        </a:rPr>
                        <a:t>(Super-large specification)</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dirty="0" smtClean="0">
                          <a:latin typeface="Arial" pitchFamily="34" charset="0"/>
                          <a:ea typeface="微软雅黑" pitchFamily="34" charset="-122"/>
                          <a:cs typeface="Arial" pitchFamily="34" charset="0"/>
                        </a:rPr>
                        <a:t>X1E 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900" dirty="0" smtClean="0">
                          <a:latin typeface="Arial" pitchFamily="34" charset="0"/>
                          <a:ea typeface="微软雅黑" pitchFamily="34" charset="-122"/>
                          <a:cs typeface="Arial" pitchFamily="34" charset="0"/>
                        </a:rPr>
                        <a:t>X1E</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pPr>
                      <a:r>
                        <a:rPr lang="en-US" altLang="zh-CN" sz="900" b="1" dirty="0" smtClean="0">
                          <a:latin typeface="Arial" pitchFamily="34" charset="0"/>
                          <a:ea typeface="微软雅黑" pitchFamily="34" charset="-122"/>
                          <a:cs typeface="Arial" pitchFamily="34" charset="0"/>
                        </a:rPr>
                        <a:t>Native AC</a:t>
                      </a:r>
                    </a:p>
                    <a:p>
                      <a:pPr>
                        <a:lnSpc>
                          <a:spcPct val="130000"/>
                        </a:lnSpc>
                      </a:pPr>
                      <a:r>
                        <a:rPr lang="en-US" altLang="zh-CN" sz="900" b="1" dirty="0" smtClean="0">
                          <a:latin typeface="Arial" pitchFamily="34" charset="0"/>
                          <a:ea typeface="微软雅黑" pitchFamily="34" charset="-122"/>
                          <a:cs typeface="Arial" pitchFamily="34" charset="0"/>
                        </a:rPr>
                        <a:t>Unified user management</a:t>
                      </a:r>
                    </a:p>
                    <a:p>
                      <a:pPr marL="0" marR="0" indent="0" algn="l" defTabSz="913753" rtl="0" eaLnBrk="1" fontAlgn="auto" latinLnBrk="0" hangingPunct="1">
                        <a:lnSpc>
                          <a:spcPct val="130000"/>
                        </a:lnSpc>
                        <a:spcBef>
                          <a:spcPts val="0"/>
                        </a:spcBef>
                        <a:spcAft>
                          <a:spcPts val="0"/>
                        </a:spcAft>
                        <a:buClrTx/>
                        <a:buSzTx/>
                        <a:buFontTx/>
                        <a:buNone/>
                        <a:tabLst/>
                        <a:defRPr/>
                      </a:pPr>
                      <a:r>
                        <a:rPr lang="en-US" altLang="zh-CN" sz="900" b="1" dirty="0" err="1" smtClean="0">
                          <a:latin typeface="Arial" pitchFamily="34" charset="0"/>
                          <a:ea typeface="微软雅黑" pitchFamily="34" charset="-122"/>
                          <a:cs typeface="Arial" pitchFamily="34" charset="0"/>
                        </a:rPr>
                        <a:t>iPCA</a:t>
                      </a:r>
                      <a:endParaRPr lang="en-US" altLang="zh-CN" sz="900" b="1" dirty="0" smtClean="0">
                        <a:latin typeface="Arial" pitchFamily="34" charset="0"/>
                        <a:ea typeface="微软雅黑" pitchFamily="34" charset="-122"/>
                        <a:cs typeface="Arial" pitchFamily="34" charset="0"/>
                      </a:endParaRPr>
                    </a:p>
                    <a:p>
                      <a:pPr marL="0" marR="0" indent="0" algn="l" defTabSz="913753" rtl="0" eaLnBrk="1" fontAlgn="auto" latinLnBrk="0" hangingPunct="1">
                        <a:lnSpc>
                          <a:spcPct val="130000"/>
                        </a:lnSpc>
                        <a:spcBef>
                          <a:spcPts val="0"/>
                        </a:spcBef>
                        <a:spcAft>
                          <a:spcPts val="0"/>
                        </a:spcAft>
                        <a:buClrTx/>
                        <a:buSzTx/>
                        <a:buFontTx/>
                        <a:buNone/>
                        <a:tabLst/>
                        <a:defRPr/>
                      </a:pPr>
                      <a:r>
                        <a:rPr lang="en-US" altLang="zh-CN" sz="900" b="1" dirty="0" err="1" smtClean="0">
                          <a:latin typeface="Arial" pitchFamily="34" charset="0"/>
                          <a:ea typeface="微软雅黑" pitchFamily="34" charset="-122"/>
                          <a:cs typeface="Arial" pitchFamily="34" charset="0"/>
                        </a:rPr>
                        <a:t>Netstream</a:t>
                      </a:r>
                      <a:r>
                        <a:rPr lang="en-US" altLang="zh-CN" sz="900" b="1" dirty="0" smtClean="0">
                          <a:latin typeface="Arial" pitchFamily="34" charset="0"/>
                          <a:ea typeface="微软雅黑" pitchFamily="34" charset="-122"/>
                          <a:cs typeface="Arial" pitchFamily="34" charset="0"/>
                        </a:rPr>
                        <a:t>/MPLS</a:t>
                      </a:r>
                      <a:endParaRPr lang="zh-CN" altLang="en-US" sz="900" b="1"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Suggestion: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Aggregation of campus and data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With an X1E card, an S9700 can be upgraded to an agile switch.</a:t>
                      </a:r>
                      <a:endParaRPr lang="zh-CN" altLang="en-US" sz="900" dirty="0" smtClean="0">
                        <a:latin typeface="Arial" pitchFamily="34" charset="0"/>
                        <a:ea typeface="微软雅黑" pitchFamily="34" charset="-122"/>
                        <a:cs typeface="Arial" pitchFamily="34" charset="0"/>
                      </a:endParaRPr>
                    </a:p>
                    <a:p>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52668">
                <a:tc rowSpan="3">
                  <a:txBody>
                    <a:bodyPr/>
                    <a:lstStyle/>
                    <a:p>
                      <a:pPr algn="ctr"/>
                      <a:r>
                        <a:rPr lang="en-US" altLang="zh-CN" sz="900" dirty="0" smtClean="0">
                          <a:latin typeface="Arial" pitchFamily="34" charset="0"/>
                          <a:ea typeface="微软雅黑" pitchFamily="34" charset="-122"/>
                          <a:cs typeface="Arial" pitchFamily="34" charset="0"/>
                        </a:rPr>
                        <a:t>Standard</a:t>
                      </a:r>
                    </a:p>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(Low</a:t>
                      </a:r>
                      <a:r>
                        <a:rPr lang="en-US" altLang="zh-CN" sz="900" baseline="0" dirty="0" smtClean="0">
                          <a:latin typeface="Arial" pitchFamily="34" charset="0"/>
                          <a:ea typeface="微软雅黑" pitchFamily="34" charset="-122"/>
                          <a:cs typeface="Arial" pitchFamily="34" charset="0"/>
                        </a:rPr>
                        <a:t> specification)</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900" dirty="0" smtClean="0">
                          <a:latin typeface="Arial" pitchFamily="34" charset="0"/>
                          <a:ea typeface="微软雅黑" pitchFamily="34" charset="-122"/>
                          <a:cs typeface="Arial" pitchFamily="34" charset="0"/>
                        </a:rPr>
                        <a:t>S 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900" dirty="0" smtClean="0">
                          <a:latin typeface="Arial" pitchFamily="34" charset="0"/>
                          <a:ea typeface="微软雅黑" pitchFamily="34" charset="-122"/>
                          <a:cs typeface="Arial" pitchFamily="34" charset="0"/>
                        </a:rPr>
                        <a:t>SA</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LPU</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pPr>
                      <a:r>
                        <a:rPr lang="en-US" altLang="zh-CN" sz="900" b="1" kern="1200" dirty="0" err="1" smtClean="0">
                          <a:latin typeface="Arial" pitchFamily="34" charset="0"/>
                          <a:ea typeface="微软雅黑" pitchFamily="34" charset="-122"/>
                          <a:cs typeface="Arial" pitchFamily="34" charset="0"/>
                        </a:rPr>
                        <a:t>sFlow</a:t>
                      </a:r>
                      <a:endParaRPr lang="en-US" altLang="zh-CN" sz="900" b="1" kern="1200" dirty="0" smtClean="0">
                        <a:latin typeface="Arial" pitchFamily="34" charset="0"/>
                        <a:ea typeface="微软雅黑" pitchFamily="34" charset="-122"/>
                        <a:cs typeface="Arial" pitchFamily="34" charset="0"/>
                      </a:endParaRPr>
                    </a:p>
                    <a:p>
                      <a:pPr>
                        <a:lnSpc>
                          <a:spcPct val="130000"/>
                        </a:lnSpc>
                      </a:pPr>
                      <a:r>
                        <a:rPr lang="en-US" altLang="zh-CN" sz="900" kern="1200" dirty="0" smtClean="0">
                          <a:latin typeface="Arial" pitchFamily="34" charset="0"/>
                          <a:ea typeface="微软雅黑" pitchFamily="34" charset="-122"/>
                          <a:cs typeface="Arial" pitchFamily="34" charset="0"/>
                        </a:rPr>
                        <a:t>Not support MPLS</a:t>
                      </a:r>
                    </a:p>
                    <a:p>
                      <a:pPr>
                        <a:lnSpc>
                          <a:spcPct val="130000"/>
                        </a:lnSpc>
                      </a:pPr>
                      <a:r>
                        <a:rPr lang="en-US" altLang="zh-CN" sz="900" kern="1200" dirty="0" smtClean="0">
                          <a:latin typeface="Arial" pitchFamily="34" charset="0"/>
                          <a:ea typeface="微软雅黑" pitchFamily="34" charset="-122"/>
                          <a:cs typeface="Arial" pitchFamily="34" charset="0"/>
                        </a:rPr>
                        <a:t>Not support external TCAM</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US" altLang="zh-CN" sz="900" dirty="0" smtClean="0">
                        <a:latin typeface="Arial" pitchFamily="34" charset="0"/>
                        <a:ea typeface="微软雅黑" pitchFamily="34" charset="-122"/>
                        <a:cs typeface="Arial" pitchFamily="34" charset="0"/>
                      </a:endParaRPr>
                    </a:p>
                    <a:p>
                      <a:r>
                        <a:rPr lang="en-US" altLang="zh-CN" sz="900" dirty="0" smtClean="0">
                          <a:latin typeface="Arial" pitchFamily="34" charset="0"/>
                          <a:ea typeface="微软雅黑" pitchFamily="34" charset="-122"/>
                          <a:cs typeface="Arial" pitchFamily="34" charset="0"/>
                        </a:rPr>
                        <a:t>Suggestion:</a:t>
                      </a:r>
                    </a:p>
                    <a:p>
                      <a:r>
                        <a:rPr lang="en-US" altLang="zh-CN" sz="900" dirty="0" smtClean="0">
                          <a:latin typeface="Arial" pitchFamily="34" charset="0"/>
                          <a:ea typeface="微软雅黑" pitchFamily="34" charset="-122"/>
                          <a:cs typeface="Arial" pitchFamily="34" charset="0"/>
                        </a:rPr>
                        <a:t>Access of campus and data center</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51">
                <a:tc vMerge="1">
                  <a:txBody>
                    <a:bodyPr/>
                    <a:lstStyle/>
                    <a:p>
                      <a:pPr algn="ctr"/>
                      <a:endParaRPr lang="zh-CN" altLang="en-US" dirty="0"/>
                    </a:p>
                  </a:txBody>
                  <a:tcPr/>
                </a:tc>
                <a:tc rowSpan="2">
                  <a:txBody>
                    <a:bodyPr/>
                    <a:lstStyle/>
                    <a:p>
                      <a:pPr algn="ctr"/>
                      <a:r>
                        <a:rPr lang="en-US" altLang="zh-CN" sz="900" dirty="0" smtClean="0">
                          <a:latin typeface="Arial" pitchFamily="34" charset="0"/>
                          <a:ea typeface="微软雅黑" pitchFamily="34" charset="-122"/>
                          <a:cs typeface="Arial" pitchFamily="34" charset="0"/>
                        </a:rPr>
                        <a:t>F</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900" dirty="0" smtClean="0">
                          <a:latin typeface="Arial" pitchFamily="34" charset="0"/>
                          <a:ea typeface="微软雅黑" pitchFamily="34" charset="-122"/>
                          <a:cs typeface="Arial" pitchFamily="34" charset="0"/>
                        </a:rPr>
                        <a:t>FA</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30000"/>
                        </a:lnSpc>
                      </a:pPr>
                      <a:r>
                        <a:rPr lang="en-US" altLang="zh-CN" sz="900" b="1" kern="1200" dirty="0" err="1" smtClean="0">
                          <a:latin typeface="Arial" pitchFamily="34" charset="0"/>
                          <a:ea typeface="微软雅黑" pitchFamily="34" charset="-122"/>
                          <a:cs typeface="Arial" pitchFamily="34" charset="0"/>
                        </a:rPr>
                        <a:t>sFlow</a:t>
                      </a:r>
                      <a:endParaRPr lang="en-US" altLang="zh-CN" sz="900" b="1" kern="1200" dirty="0" smtClean="0">
                        <a:latin typeface="Arial" pitchFamily="34" charset="0"/>
                        <a:ea typeface="微软雅黑" pitchFamily="34" charset="-122"/>
                        <a:cs typeface="Arial" pitchFamily="34" charset="0"/>
                      </a:endParaRPr>
                    </a:p>
                    <a:p>
                      <a:pPr>
                        <a:lnSpc>
                          <a:spcPct val="130000"/>
                        </a:lnSpc>
                      </a:pPr>
                      <a:r>
                        <a:rPr lang="en-US" altLang="zh-CN" sz="900" b="1" kern="1200" dirty="0" smtClean="0">
                          <a:latin typeface="Arial" pitchFamily="34" charset="0"/>
                          <a:ea typeface="微软雅黑" pitchFamily="34" charset="-122"/>
                          <a:cs typeface="Arial" pitchFamily="34" charset="0"/>
                        </a:rPr>
                        <a:t>MPLS</a:t>
                      </a:r>
                    </a:p>
                    <a:p>
                      <a:pPr>
                        <a:lnSpc>
                          <a:spcPct val="130000"/>
                        </a:lnSpc>
                      </a:pPr>
                      <a:r>
                        <a:rPr lang="en-US" altLang="zh-CN" sz="900" kern="1200" dirty="0" smtClean="0">
                          <a:latin typeface="Arial" pitchFamily="34" charset="0"/>
                          <a:ea typeface="微软雅黑" pitchFamily="34" charset="-122"/>
                          <a:cs typeface="Arial" pitchFamily="34" charset="0"/>
                        </a:rPr>
                        <a:t>Not support external TCAM</a:t>
                      </a:r>
                      <a:endParaRPr lang="zh-CN" altLang="en-US" sz="900" dirty="0">
                        <a:solidFill>
                          <a:srgbClr val="990000"/>
                        </a:solidFill>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tc>
              </a:tr>
              <a:tr h="395017">
                <a:tc vMerge="1">
                  <a:txBody>
                    <a:bodyPr/>
                    <a:lstStyle/>
                    <a:p>
                      <a:pPr algn="ctr"/>
                      <a:endParaRPr lang="zh-CN" altLang="en-US" dirty="0"/>
                    </a:p>
                  </a:txBody>
                  <a:tcPr/>
                </a:tc>
                <a:tc vMerge="1">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FC</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tc>
                <a:tc vMerge="1">
                  <a:txBody>
                    <a:bodyPr/>
                    <a:lstStyle/>
                    <a:p>
                      <a:endParaRPr lang="zh-CN" altLang="en-US" dirty="0"/>
                    </a:p>
                  </a:txBody>
                  <a:tcPr/>
                </a:tc>
              </a:tr>
              <a:tr h="257651">
                <a:tc rowSpan="4">
                  <a:txBody>
                    <a:bodyPr/>
                    <a:lstStyle/>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Enhanced</a:t>
                      </a:r>
                    </a:p>
                    <a:p>
                      <a:pPr marL="0" marR="0" indent="0" algn="ctr" defTabSz="913753"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(High</a:t>
                      </a:r>
                      <a:r>
                        <a:rPr lang="en-US" altLang="zh-CN" sz="900" baseline="0" dirty="0" smtClean="0">
                          <a:latin typeface="Arial" pitchFamily="34" charset="0"/>
                          <a:ea typeface="微软雅黑" pitchFamily="34" charset="-122"/>
                          <a:cs typeface="Arial" pitchFamily="34" charset="0"/>
                        </a:rPr>
                        <a:t> specification)</a:t>
                      </a:r>
                      <a:endParaRPr lang="en-US" altLang="zh-CN"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E</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series</a:t>
                      </a:r>
                      <a:endParaRPr lang="zh-CN" altLang="en-US"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EA</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130000"/>
                        </a:lnSpc>
                      </a:pPr>
                      <a:r>
                        <a:rPr lang="en-US" altLang="zh-CN" sz="900" b="1" kern="1200" dirty="0" err="1" smtClean="0">
                          <a:latin typeface="Arial" pitchFamily="34" charset="0"/>
                          <a:ea typeface="微软雅黑" pitchFamily="34" charset="-122"/>
                          <a:cs typeface="Arial" pitchFamily="34" charset="0"/>
                        </a:rPr>
                        <a:t>Netstream</a:t>
                      </a:r>
                      <a:endParaRPr lang="en-US" altLang="zh-CN" sz="900" b="1" kern="1200" dirty="0" smtClean="0">
                        <a:latin typeface="Arial" pitchFamily="34" charset="0"/>
                        <a:ea typeface="微软雅黑" pitchFamily="34" charset="-122"/>
                        <a:cs typeface="Arial" pitchFamily="34" charset="0"/>
                      </a:endParaRPr>
                    </a:p>
                    <a:p>
                      <a:pPr>
                        <a:lnSpc>
                          <a:spcPct val="130000"/>
                        </a:lnSpc>
                      </a:pPr>
                      <a:r>
                        <a:rPr lang="en-US" altLang="zh-CN" sz="900" b="1" kern="1200" dirty="0" smtClean="0">
                          <a:latin typeface="Arial" pitchFamily="34" charset="0"/>
                          <a:ea typeface="微软雅黑" pitchFamily="34" charset="-122"/>
                          <a:cs typeface="Arial" pitchFamily="34" charset="0"/>
                        </a:rPr>
                        <a:t>MPLS</a:t>
                      </a:r>
                    </a:p>
                    <a:p>
                      <a:pPr>
                        <a:lnSpc>
                          <a:spcPct val="130000"/>
                        </a:lnSpc>
                      </a:pPr>
                      <a:r>
                        <a:rPr lang="en-US" altLang="zh-CN" sz="900" b="1" kern="1200" dirty="0" smtClean="0">
                          <a:latin typeface="Arial" pitchFamily="34" charset="0"/>
                          <a:ea typeface="微软雅黑" pitchFamily="34" charset="-122"/>
                          <a:cs typeface="Arial" pitchFamily="34" charset="0"/>
                        </a:rPr>
                        <a:t>External TCAM</a:t>
                      </a:r>
                      <a:endParaRPr lang="zh-CN" altLang="en-US" sz="900" b="1"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Suggestion: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Aggregation of campus and data center</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7651">
                <a:tc vMerge="1">
                  <a:txBody>
                    <a:bodyPr/>
                    <a:lstStyle/>
                    <a:p>
                      <a:pPr algn="ctr"/>
                      <a:endParaRPr lang="zh-CN" altLang="en-US"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txBody>
                  <a:tcPr/>
                </a:tc>
                <a:tc>
                  <a:txBody>
                    <a:bodyPr/>
                    <a:lstStyle/>
                    <a:p>
                      <a:pPr algn="ctr"/>
                      <a:r>
                        <a:rPr lang="en-US" altLang="zh-CN" sz="900" dirty="0" smtClean="0">
                          <a:latin typeface="Arial" pitchFamily="34" charset="0"/>
                          <a:ea typeface="微软雅黑" pitchFamily="34" charset="-122"/>
                          <a:cs typeface="Arial" pitchFamily="34" charset="0"/>
                        </a:rPr>
                        <a:t>EC</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tc>
                <a:tc vMerge="1">
                  <a:txBody>
                    <a:bodyPr/>
                    <a:lstStyle/>
                    <a:p>
                      <a:endParaRPr lang="zh-CN" altLang="en-US" dirty="0"/>
                    </a:p>
                  </a:txBody>
                  <a:tcPr/>
                </a:tc>
              </a:tr>
              <a:tr h="261610">
                <a:tc vMerge="1">
                  <a:txBody>
                    <a:bodyPr/>
                    <a:lstStyle/>
                    <a:p>
                      <a:pPr algn="ctr"/>
                      <a:endParaRPr lang="zh-CN" altLang="en-US" dirty="0"/>
                    </a:p>
                  </a:txBody>
                  <a:tcPr/>
                </a:tc>
                <a:tc vMerge="1">
                  <a:txBody>
                    <a:bodyPr/>
                    <a:lstStyle/>
                    <a:p>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ED</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dirty="0"/>
                    </a:p>
                  </a:txBody>
                  <a:tcPr/>
                </a:tc>
                <a:tc vMerge="1">
                  <a:txBody>
                    <a:bodyPr/>
                    <a:lstStyle/>
                    <a:p>
                      <a:endParaRPr lang="zh-CN" altLang="en-US" dirty="0"/>
                    </a:p>
                  </a:txBody>
                  <a:tcPr/>
                </a:tc>
              </a:tr>
              <a:tr h="549389">
                <a:tc vMerge="1">
                  <a:txBody>
                    <a:bodyPr/>
                    <a:lstStyle/>
                    <a:p>
                      <a:endParaRPr lang="zh-CN" altLang="en-US" dirty="0"/>
                    </a:p>
                  </a:txBody>
                  <a:tcPr/>
                </a:tc>
                <a:tc>
                  <a:txBody>
                    <a:bodyPr/>
                    <a:lstStyle/>
                    <a:p>
                      <a:pPr algn="ctr"/>
                      <a:r>
                        <a:rPr lang="en-US" altLang="zh-CN" sz="900" dirty="0" smtClean="0">
                          <a:latin typeface="Arial" pitchFamily="34" charset="0"/>
                          <a:ea typeface="微软雅黑" pitchFamily="34" charset="-122"/>
                          <a:cs typeface="Arial" pitchFamily="34" charset="0"/>
                        </a:rPr>
                        <a:t>B</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BC</a:t>
                      </a:r>
                      <a:r>
                        <a:rPr lang="zh-CN" altLang="en-US" sz="900" baseline="0" dirty="0" smtClean="0">
                          <a:latin typeface="Arial" pitchFamily="34" charset="0"/>
                          <a:ea typeface="微软雅黑" pitchFamily="34" charset="-122"/>
                          <a:cs typeface="Arial" pitchFamily="34" charset="0"/>
                        </a:rPr>
                        <a:t> </a:t>
                      </a:r>
                      <a:r>
                        <a:rPr lang="en-US" altLang="zh-CN" sz="900" baseline="0" dirty="0" smtClean="0">
                          <a:latin typeface="Arial" pitchFamily="34" charset="0"/>
                          <a:ea typeface="微软雅黑" pitchFamily="34" charset="-122"/>
                          <a:cs typeface="Arial" pitchFamily="34" charset="0"/>
                        </a:rPr>
                        <a:t>LPU</a:t>
                      </a:r>
                      <a:endParaRPr lang="zh-CN" altLang="en-US" sz="900" dirty="0" smtClean="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pPr>
                      <a:r>
                        <a:rPr lang="en-US" altLang="zh-CN" sz="900" b="1" dirty="0" smtClean="0">
                          <a:latin typeface="Arial" pitchFamily="34" charset="0"/>
                          <a:ea typeface="微软雅黑" pitchFamily="34" charset="-122"/>
                          <a:cs typeface="Arial" pitchFamily="34" charset="0"/>
                        </a:rPr>
                        <a:t>1.25 GB large buffer</a:t>
                      </a:r>
                    </a:p>
                    <a:p>
                      <a:pPr>
                        <a:lnSpc>
                          <a:spcPct val="130000"/>
                        </a:lnSpc>
                      </a:pPr>
                      <a:r>
                        <a:rPr lang="en-US" altLang="zh-CN" sz="900" dirty="0" smtClean="0">
                          <a:latin typeface="Arial" pitchFamily="34" charset="0"/>
                          <a:ea typeface="微软雅黑" pitchFamily="34" charset="-122"/>
                          <a:cs typeface="Arial" pitchFamily="34" charset="0"/>
                        </a:rPr>
                        <a:t>Other specifications are the same as those</a:t>
                      </a:r>
                      <a:r>
                        <a:rPr lang="en-US" altLang="zh-CN" sz="900" baseline="0" dirty="0" smtClean="0">
                          <a:latin typeface="Arial" pitchFamily="34" charset="0"/>
                          <a:ea typeface="微软雅黑" pitchFamily="34" charset="-122"/>
                          <a:cs typeface="Arial" pitchFamily="34" charset="0"/>
                        </a:rPr>
                        <a:t> of EC series</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dirty="0" smtClean="0">
                          <a:latin typeface="Arial" pitchFamily="34" charset="0"/>
                          <a:ea typeface="微软雅黑" pitchFamily="34" charset="-122"/>
                          <a:cs typeface="Arial" pitchFamily="34" charset="0"/>
                        </a:rPr>
                        <a:t>Suggestion:</a:t>
                      </a:r>
                    </a:p>
                    <a:p>
                      <a:r>
                        <a:rPr lang="en-US" altLang="zh-CN" sz="900" dirty="0" smtClean="0">
                          <a:latin typeface="Arial" pitchFamily="34" charset="0"/>
                          <a:ea typeface="微软雅黑" pitchFamily="34" charset="-122"/>
                          <a:cs typeface="Arial" pitchFamily="34" charset="0"/>
                        </a:rPr>
                        <a:t>Data center and video scenario</a:t>
                      </a:r>
                      <a:endParaRPr lang="zh-CN" altLang="en-US" sz="900" dirty="0">
                        <a:latin typeface="Arial" pitchFamily="34" charset="0"/>
                        <a:ea typeface="微软雅黑" pitchFamily="34" charset="-122"/>
                        <a:cs typeface="Arial" pitchFamily="34" charset="0"/>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35303">
                <a:tc gridSpan="5">
                  <a:txBody>
                    <a:bodyPr/>
                    <a:lstStyle/>
                    <a:p>
                      <a:pPr marL="228600" marR="0" lvl="0" indent="-228600" algn="l" defTabSz="914400" rtl="0" eaLnBrk="1" fontAlgn="b" latinLnBrk="0" hangingPunct="1">
                        <a:lnSpc>
                          <a:spcPct val="100000"/>
                        </a:lnSpc>
                        <a:spcBef>
                          <a:spcPct val="0"/>
                        </a:spcBef>
                        <a:spcAft>
                          <a:spcPct val="0"/>
                        </a:spcAft>
                        <a:buClrTx/>
                        <a:buSzTx/>
                        <a:buFont typeface="+mj-lt"/>
                        <a:buAutoNum type="arabicPeriod"/>
                        <a:tabLst/>
                      </a:pP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Series: S/ E / F /B: function extension</a:t>
                      </a:r>
                    </a:p>
                    <a:p>
                      <a:pPr marL="228600" marR="0" lvl="0" indent="-228600" algn="l" defTabSz="914400" rtl="0" eaLnBrk="1" fontAlgn="b" latinLnBrk="0" hangingPunct="1">
                        <a:lnSpc>
                          <a:spcPct val="100000"/>
                        </a:lnSpc>
                        <a:spcBef>
                          <a:spcPct val="0"/>
                        </a:spcBef>
                        <a:spcAft>
                          <a:spcPct val="0"/>
                        </a:spcAft>
                        <a:buClrTx/>
                        <a:buSzTx/>
                        <a:buFont typeface="+mj-lt"/>
                        <a:buAutoNum type="arabicPeriod"/>
                        <a:tabLst/>
                      </a:pP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Sub-series (default): </a:t>
                      </a:r>
                      <a:r>
                        <a:rPr kumimoji="0" lang="zh-CN" altLang="en-US" sz="900" b="1" i="0" u="none" strike="noStrike" kern="1200" cap="none" normalizeH="0" baseline="0" dirty="0" smtClean="0">
                          <a:ln>
                            <a:noFill/>
                          </a:ln>
                          <a:solidFill>
                            <a:srgbClr val="0000FF"/>
                          </a:solidFill>
                          <a:effectLst/>
                          <a:latin typeface="Arial"/>
                          <a:ea typeface="宋体" pitchFamily="2" charset="-122"/>
                          <a:cs typeface="+mn-cs"/>
                        </a:rPr>
                        <a:t> </a:t>
                      </a:r>
                      <a:r>
                        <a:rPr kumimoji="0" lang="en-US" altLang="zh-CN" sz="900" b="1" i="0" u="none" strike="noStrike" kern="1200" cap="none" normalizeH="0" baseline="0" dirty="0" smtClean="0">
                          <a:ln>
                            <a:noFill/>
                          </a:ln>
                          <a:solidFill>
                            <a:schemeClr val="tx1"/>
                          </a:solidFill>
                          <a:effectLst/>
                          <a:latin typeface="Arial"/>
                          <a:ea typeface="宋体" pitchFamily="2" charset="-122"/>
                          <a:cs typeface="+mn-cs"/>
                        </a:rPr>
                        <a:t>A: 32K </a:t>
                      </a: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MAC        </a:t>
                      </a:r>
                      <a:r>
                        <a:rPr kumimoji="0" lang="en-US" altLang="zh-CN" sz="900" b="1" i="0" u="none" strike="noStrike" kern="1200" cap="none" normalizeH="0" baseline="0" dirty="0" smtClean="0">
                          <a:ln>
                            <a:noFill/>
                          </a:ln>
                          <a:solidFill>
                            <a:schemeClr val="tx1"/>
                          </a:solidFill>
                          <a:effectLst/>
                          <a:latin typeface="Arial"/>
                          <a:ea typeface="宋体" pitchFamily="2" charset="-122"/>
                          <a:cs typeface="+mn-cs"/>
                        </a:rPr>
                        <a:t>C: 128K</a:t>
                      </a: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 MAC      </a:t>
                      </a:r>
                      <a:r>
                        <a:rPr kumimoji="0" lang="en-US" altLang="zh-CN" sz="900" b="1" i="0" u="none" strike="noStrike" kern="1200" cap="none" normalizeH="0" baseline="0" dirty="0" smtClean="0">
                          <a:ln>
                            <a:noFill/>
                          </a:ln>
                          <a:solidFill>
                            <a:schemeClr val="tx1"/>
                          </a:solidFill>
                          <a:effectLst/>
                          <a:latin typeface="Arial"/>
                          <a:ea typeface="宋体" pitchFamily="2" charset="-122"/>
                          <a:cs typeface="+mn-cs"/>
                        </a:rPr>
                        <a:t>D: 512K </a:t>
                      </a: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MAC  </a:t>
                      </a:r>
                      <a:r>
                        <a:rPr kumimoji="0" lang="en-US" altLang="zh-CN" sz="900" b="0" i="0" u="none" strike="noStrike" kern="1200" cap="none" normalizeH="0" baseline="0" dirty="0" smtClean="0">
                          <a:ln>
                            <a:noFill/>
                          </a:ln>
                          <a:solidFill>
                            <a:schemeClr val="tx1"/>
                          </a:solidFill>
                          <a:effectLst/>
                          <a:latin typeface="Arial"/>
                          <a:ea typeface="宋体" pitchFamily="2" charset="-122"/>
                          <a:cs typeface="+mn-cs"/>
                        </a:rPr>
                        <a:t>(The number of MAC address entries, FIB entries, and ACL entries is modified in different scenarios)</a:t>
                      </a:r>
                    </a:p>
                    <a:p>
                      <a:pPr marL="228600" marR="0" lvl="0" indent="-228600" algn="l" defTabSz="914400" rtl="0" eaLnBrk="1" fontAlgn="b" latinLnBrk="0" hangingPunct="1">
                        <a:lnSpc>
                          <a:spcPct val="100000"/>
                        </a:lnSpc>
                        <a:spcBef>
                          <a:spcPct val="0"/>
                        </a:spcBef>
                        <a:spcAft>
                          <a:spcPct val="0"/>
                        </a:spcAft>
                        <a:buClrTx/>
                        <a:buSzTx/>
                        <a:buFont typeface="+mj-lt"/>
                        <a:buAutoNum type="arabicPeriod"/>
                        <a:tabLst/>
                      </a:pP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  X1E: MAC 1 MB,</a:t>
                      </a:r>
                      <a:r>
                        <a:rPr kumimoji="0" lang="zh-CN" altLang="en-US" sz="900" b="1" i="0" u="none" strike="noStrike" kern="1200" cap="none" normalizeH="0" baseline="0" dirty="0" smtClean="0">
                          <a:ln>
                            <a:noFill/>
                          </a:ln>
                          <a:solidFill>
                            <a:srgbClr val="0000FF"/>
                          </a:solidFill>
                          <a:effectLst/>
                          <a:latin typeface="Arial"/>
                          <a:ea typeface="宋体" pitchFamily="2" charset="-122"/>
                          <a:cs typeface="+mn-cs"/>
                        </a:rPr>
                        <a:t> </a:t>
                      </a:r>
                      <a:r>
                        <a:rPr kumimoji="0" lang="en-US" altLang="zh-CN" sz="900" b="1" i="0" u="none" strike="noStrike" kern="1200" cap="none" normalizeH="0" baseline="0" dirty="0" smtClean="0">
                          <a:ln>
                            <a:noFill/>
                          </a:ln>
                          <a:solidFill>
                            <a:srgbClr val="0000FF"/>
                          </a:solidFill>
                          <a:effectLst/>
                          <a:latin typeface="Arial"/>
                          <a:ea typeface="宋体" pitchFamily="2" charset="-122"/>
                          <a:cs typeface="+mn-cs"/>
                        </a:rPr>
                        <a:t>FIB: 1 MB (256K by default, which can be expanded using License)</a:t>
                      </a:r>
                      <a:endParaRPr kumimoji="0" lang="zh-CN" altLang="en-US" sz="900" b="1" i="0" u="none" strike="noStrike" kern="1200" cap="none" normalizeH="0" baseline="0" dirty="0">
                        <a:ln>
                          <a:noFill/>
                        </a:ln>
                        <a:solidFill>
                          <a:srgbClr val="0000FF"/>
                        </a:solidFill>
                        <a:effectLst/>
                        <a:latin typeface="Arial"/>
                        <a:ea typeface="宋体" pitchFamily="2" charset="-122"/>
                        <a:cs typeface="+mn-cs"/>
                      </a:endParaRPr>
                    </a:p>
                  </a:txBody>
                  <a:tcPr marL="68562" marR="6856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sz="1200" dirty="0">
                        <a:latin typeface="Arial" pitchFamily="34" charset="0"/>
                        <a:ea typeface="微软雅黑" pitchFamily="34" charset="-122"/>
                        <a:cs typeface="Arial" pitchFamily="34" charset="0"/>
                      </a:endParaRPr>
                    </a:p>
                  </a:txBody>
                  <a:tcPr marL="68562" marR="68562" marT="34290" marB="3429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latin typeface="Arial" pitchFamily="34" charset="0"/>
                        <a:ea typeface="微软雅黑" pitchFamily="34" charset="-122"/>
                        <a:cs typeface="Arial" pitchFamily="34" charset="0"/>
                      </a:endParaRPr>
                    </a:p>
                  </a:txBody>
                  <a:tcPr marL="68562" marR="68562" marT="34290" marB="34290" anchor="ctr"/>
                </a:tc>
                <a:tc hMerge="1">
                  <a:txBody>
                    <a:bodyPr/>
                    <a:lstStyle/>
                    <a:p>
                      <a:endParaRPr lang="zh-CN" altLang="en-US" sz="1200" dirty="0">
                        <a:latin typeface="Arial" pitchFamily="34" charset="0"/>
                        <a:ea typeface="微软雅黑" pitchFamily="34" charset="-122"/>
                        <a:cs typeface="Arial" pitchFamily="34" charset="0"/>
                      </a:endParaRPr>
                    </a:p>
                  </a:txBody>
                  <a:tcPr marL="68562" marR="68562" marT="34290" marB="34290"/>
                </a:tc>
                <a:tc hMerge="1">
                  <a:txBody>
                    <a:bodyPr/>
                    <a:lstStyle/>
                    <a:p>
                      <a:endParaRPr lang="zh-CN" altLang="en-US" sz="1200" dirty="0">
                        <a:latin typeface="Arial" pitchFamily="34" charset="0"/>
                        <a:ea typeface="微软雅黑" pitchFamily="34" charset="-122"/>
                        <a:cs typeface="Arial" pitchFamily="34" charset="0"/>
                      </a:endParaRPr>
                    </a:p>
                  </a:txBody>
                  <a:tcPr marL="68562" marR="68562" marT="34290" marB="34290" anchor="ctr"/>
                </a:tc>
              </a:tr>
            </a:tbl>
          </a:graphicData>
        </a:graphic>
      </p:graphicFrame>
      <p:grpSp>
        <p:nvGrpSpPr>
          <p:cNvPr id="70660" name="组合 10"/>
          <p:cNvGrpSpPr>
            <a:grpSpLocks/>
          </p:cNvGrpSpPr>
          <p:nvPr/>
        </p:nvGrpSpPr>
        <p:grpSpPr bwMode="auto">
          <a:xfrm>
            <a:off x="3314700" y="0"/>
            <a:ext cx="5511800" cy="266700"/>
            <a:chOff x="3314602" y="0"/>
            <a:chExt cx="5512502" cy="266700"/>
          </a:xfrm>
        </p:grpSpPr>
        <p:sp>
          <p:nvSpPr>
            <p:cNvPr id="12" name="剪去单角的矩形 11"/>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3" name="剪去单角的矩形 12"/>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5" name="剪去单角的矩形 14"/>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7" name="剪去单角的矩形 16"/>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bwMode="auto">
          <a:xfrm>
            <a:off x="609600" y="206375"/>
            <a:ext cx="7543800" cy="47783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Special LPUs</a:t>
            </a:r>
            <a:endParaRPr lang="zh-CN" altLang="en-US" dirty="0" smtClean="0">
              <a:latin typeface="Arial" pitchFamily="34" charset="0"/>
            </a:endParaRPr>
          </a:p>
        </p:txBody>
      </p:sp>
      <p:graphicFrame>
        <p:nvGraphicFramePr>
          <p:cNvPr id="4" name="表格 3"/>
          <p:cNvGraphicFramePr>
            <a:graphicFrameLocks noGrp="1"/>
          </p:cNvGraphicFramePr>
          <p:nvPr/>
        </p:nvGraphicFramePr>
        <p:xfrm>
          <a:off x="488950" y="1120775"/>
          <a:ext cx="8224047" cy="1838915"/>
        </p:xfrm>
        <a:graphic>
          <a:graphicData uri="http://schemas.openxmlformats.org/drawingml/2006/table">
            <a:tbl>
              <a:tblPr/>
              <a:tblGrid>
                <a:gridCol w="2167491"/>
                <a:gridCol w="2603350"/>
                <a:gridCol w="3453206"/>
              </a:tblGrid>
              <a:tr h="235109">
                <a:tc>
                  <a:txBody>
                    <a:bodyPr/>
                    <a:lstStyle/>
                    <a:p>
                      <a:pPr indent="266700" algn="ctr">
                        <a:lnSpc>
                          <a:spcPct val="150000"/>
                        </a:lnSpc>
                        <a:spcAft>
                          <a:spcPts val="0"/>
                        </a:spcAft>
                      </a:pPr>
                      <a:r>
                        <a:rPr lang="en-US" altLang="zh-CN" sz="1100" b="1" kern="100" dirty="0" smtClean="0">
                          <a:latin typeface="Arial"/>
                          <a:ea typeface="微软雅黑" pitchFamily="34" charset="-122"/>
                          <a:cs typeface="Arial"/>
                        </a:rPr>
                        <a:t>Type</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100" b="1" kern="100" dirty="0" smtClean="0">
                          <a:latin typeface="Arial"/>
                          <a:ea typeface="微软雅黑" pitchFamily="34" charset="-122"/>
                          <a:cs typeface="Arial"/>
                        </a:rPr>
                        <a:t>Functions</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100" b="1" kern="100" dirty="0" smtClean="0">
                          <a:latin typeface="Arial"/>
                          <a:ea typeface="微软雅黑" pitchFamily="34" charset="-122"/>
                          <a:cs typeface="Times New Roman"/>
                        </a:rPr>
                        <a:t>Remarks</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705328">
                <a:tc>
                  <a:txBody>
                    <a:bodyPr/>
                    <a:lstStyle/>
                    <a:p>
                      <a:pPr algn="l">
                        <a:spcAft>
                          <a:spcPts val="0"/>
                        </a:spcAft>
                      </a:pPr>
                      <a:r>
                        <a:rPr lang="en-US" sz="1100" kern="100" dirty="0" smtClean="0">
                          <a:latin typeface="Arial"/>
                          <a:ea typeface="微软雅黑" pitchFamily="34" charset="-122"/>
                          <a:cs typeface="Times New Roman"/>
                        </a:rPr>
                        <a:t>CMU</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0" indent="-180000" algn="just">
                        <a:spcAft>
                          <a:spcPts val="0"/>
                        </a:spcAft>
                        <a:buFont typeface="Wingdings"/>
                        <a:buChar char=""/>
                      </a:pPr>
                      <a:r>
                        <a:rPr lang="en-US" altLang="zh-CN" sz="1100" kern="100" dirty="0" smtClean="0">
                          <a:latin typeface="Arial"/>
                          <a:ea typeface="微软雅黑" pitchFamily="34" charset="-122"/>
                          <a:cs typeface="Arial"/>
                        </a:rPr>
                        <a:t>Monitors and manages the power in the chassis</a:t>
                      </a:r>
                      <a:endParaRPr lang="zh-CN" altLang="zh-CN" sz="1100" kern="100" dirty="0" smtClean="0">
                        <a:latin typeface="Arial"/>
                        <a:ea typeface="微软雅黑" pitchFamily="34" charset="-122"/>
                        <a:cs typeface="Times New Roman"/>
                      </a:endParaRPr>
                    </a:p>
                    <a:p>
                      <a:pPr marL="180000" lvl="0" indent="-180000" algn="just">
                        <a:spcAft>
                          <a:spcPts val="0"/>
                        </a:spcAft>
                        <a:buFont typeface="Wingdings"/>
                        <a:buChar char=""/>
                      </a:pPr>
                      <a:r>
                        <a:rPr lang="en-US" altLang="zh-CN" sz="1100" kern="100" dirty="0" smtClean="0">
                          <a:latin typeface="Arial"/>
                          <a:ea typeface="微软雅黑" pitchFamily="34" charset="-122"/>
                          <a:cs typeface="Arial"/>
                        </a:rPr>
                        <a:t>Monitors and manages fans</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342900" lvl="0" indent="-342900" algn="l">
                        <a:spcAft>
                          <a:spcPts val="0"/>
                        </a:spcAft>
                        <a:buFont typeface="Wingdings"/>
                        <a:buChar char=""/>
                      </a:pPr>
                      <a:r>
                        <a:rPr lang="en-US" sz="1100" kern="100" dirty="0" smtClean="0">
                          <a:latin typeface="Arial"/>
                          <a:ea typeface="微软雅黑" pitchFamily="34" charset="-122"/>
                          <a:cs typeface="Arial"/>
                        </a:rPr>
                        <a:t>S9703</a:t>
                      </a:r>
                      <a:r>
                        <a:rPr lang="en-US" altLang="zh-CN" sz="1100" kern="100" dirty="0" smtClean="0">
                          <a:latin typeface="Arial"/>
                          <a:ea typeface="微软雅黑" pitchFamily="34" charset="-122"/>
                          <a:cs typeface="Arial"/>
                        </a:rPr>
                        <a:t> does not need </a:t>
                      </a:r>
                      <a:r>
                        <a:rPr lang="en-US" sz="1100" kern="100" dirty="0" smtClean="0">
                          <a:latin typeface="Arial"/>
                          <a:ea typeface="微软雅黑" pitchFamily="34" charset="-122"/>
                          <a:cs typeface="Arial"/>
                        </a:rPr>
                        <a:t>CMU</a:t>
                      </a:r>
                      <a:endParaRPr lang="zh-CN" sz="1100" kern="100" dirty="0">
                        <a:latin typeface="Arial"/>
                        <a:ea typeface="微软雅黑" pitchFamily="34" charset="-122"/>
                        <a:cs typeface="Times New Roman"/>
                      </a:endParaRPr>
                    </a:p>
                    <a:p>
                      <a:pPr marL="342900" lvl="0" indent="-342900" algn="l">
                        <a:spcAft>
                          <a:spcPts val="0"/>
                        </a:spcAft>
                        <a:buFont typeface="Wingdings"/>
                        <a:buChar char=""/>
                      </a:pPr>
                      <a:r>
                        <a:rPr lang="en-US" sz="1100" kern="100" dirty="0" smtClean="0">
                          <a:latin typeface="Arial"/>
                          <a:ea typeface="微软雅黑" pitchFamily="34" charset="-122"/>
                          <a:cs typeface="Arial"/>
                        </a:rPr>
                        <a:t>S9706/9712 supports</a:t>
                      </a:r>
                      <a:r>
                        <a:rPr lang="en-US" sz="1100" kern="100" baseline="0" dirty="0" smtClean="0">
                          <a:latin typeface="Arial"/>
                          <a:ea typeface="微软雅黑" pitchFamily="34" charset="-122"/>
                          <a:cs typeface="Arial"/>
                        </a:rPr>
                        <a:t> CMUs in </a:t>
                      </a:r>
                      <a:r>
                        <a:rPr lang="en-US" sz="1100" kern="100" dirty="0" smtClean="0">
                          <a:latin typeface="Arial"/>
                          <a:ea typeface="微软雅黑" pitchFamily="34" charset="-122"/>
                          <a:cs typeface="Arial"/>
                        </a:rPr>
                        <a:t>1+1 mode. </a:t>
                      </a:r>
                      <a:r>
                        <a:rPr lang="en-US" altLang="zh-CN" sz="1100" kern="100" dirty="0" smtClean="0">
                          <a:latin typeface="Arial"/>
                          <a:ea typeface="微软雅黑" pitchFamily="34" charset="-122"/>
                          <a:cs typeface="Arial"/>
                        </a:rPr>
                        <a:t>The chassis includes one CMU. You can configure a redundant CMU.</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19">
                <a:tc>
                  <a:txBody>
                    <a:bodyPr/>
                    <a:lstStyle/>
                    <a:p>
                      <a:pPr algn="l">
                        <a:spcAft>
                          <a:spcPts val="0"/>
                        </a:spcAft>
                      </a:pPr>
                      <a:r>
                        <a:rPr lang="en-US" sz="1100" kern="100" dirty="0">
                          <a:latin typeface="Arial"/>
                          <a:ea typeface="微软雅黑" pitchFamily="34" charset="-122"/>
                          <a:cs typeface="Times New Roman"/>
                        </a:rPr>
                        <a:t>WLAN ACU2 </a:t>
                      </a:r>
                      <a:r>
                        <a:rPr lang="en-US" sz="1100" kern="100" dirty="0" smtClean="0">
                          <a:latin typeface="Arial"/>
                          <a:ea typeface="微软雅黑" pitchFamily="34" charset="-122"/>
                          <a:cs typeface="Times New Roman"/>
                        </a:rPr>
                        <a:t>wireless access control card</a:t>
                      </a:r>
                      <a:r>
                        <a:rPr lang="en-US" sz="1100" kern="100" baseline="0" dirty="0" smtClean="0">
                          <a:latin typeface="Arial"/>
                          <a:ea typeface="微软雅黑" pitchFamily="34" charset="-122"/>
                          <a:cs typeface="Times New Roman"/>
                        </a:rPr>
                        <a:t> (</a:t>
                      </a:r>
                      <a:r>
                        <a:rPr lang="en-US" sz="1100" kern="100" dirty="0" smtClean="0">
                          <a:latin typeface="Arial"/>
                          <a:ea typeface="微软雅黑" pitchFamily="34" charset="-122"/>
                          <a:cs typeface="Times New Roman"/>
                        </a:rPr>
                        <a:t>128 AP)</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lvl="0" indent="-182563" algn="l">
                        <a:spcAft>
                          <a:spcPts val="0"/>
                        </a:spcAft>
                        <a:buFont typeface="Wingdings"/>
                        <a:buChar char=""/>
                      </a:pPr>
                      <a:r>
                        <a:rPr lang="en-US" altLang="zh-CN" sz="1100" kern="100" dirty="0">
                          <a:solidFill>
                            <a:schemeClr val="tx1"/>
                          </a:solidFill>
                          <a:latin typeface="Arial"/>
                          <a:ea typeface="微软雅黑" pitchFamily="34" charset="-122"/>
                          <a:cs typeface="Arial"/>
                        </a:rPr>
                        <a:t>WLAN</a:t>
                      </a:r>
                      <a:r>
                        <a:rPr lang="en-US" sz="1100" kern="100" dirty="0">
                          <a:latin typeface="Arial"/>
                          <a:ea typeface="微软雅黑" pitchFamily="34" charset="-122"/>
                          <a:cs typeface="Arial"/>
                        </a:rPr>
                        <a:t> AC</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1100" kern="100" dirty="0" smtClean="0">
                          <a:latin typeface="Arial"/>
                          <a:ea typeface="微软雅黑" pitchFamily="34" charset="-122"/>
                          <a:cs typeface="Arial"/>
                        </a:rPr>
                        <a:t>This card is available for</a:t>
                      </a:r>
                      <a:r>
                        <a:rPr lang="en-US" altLang="zh-CN" sz="1100" kern="100" baseline="0" dirty="0" smtClean="0">
                          <a:latin typeface="Arial"/>
                          <a:ea typeface="微软雅黑" pitchFamily="34" charset="-122"/>
                          <a:cs typeface="Arial"/>
                        </a:rPr>
                        <a:t> </a:t>
                      </a:r>
                      <a:r>
                        <a:rPr lang="en-US" sz="1100" kern="100" dirty="0" smtClean="0">
                          <a:latin typeface="Arial"/>
                          <a:ea typeface="微软雅黑" pitchFamily="34" charset="-122"/>
                          <a:cs typeface="Arial"/>
                        </a:rPr>
                        <a:t>S12700, S9700, and S7700</a:t>
                      </a:r>
                      <a:r>
                        <a:rPr lang="en-US" altLang="zh-CN" sz="1100" kern="100" dirty="0" smtClean="0">
                          <a:latin typeface="Arial"/>
                          <a:ea typeface="微软雅黑" pitchFamily="34" charset="-122"/>
                          <a:cs typeface="Arial"/>
                        </a:rPr>
                        <a:t>.</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08">
                <a:tc>
                  <a:txBody>
                    <a:bodyPr/>
                    <a:lstStyle/>
                    <a:p>
                      <a:pPr algn="l">
                        <a:spcAft>
                          <a:spcPts val="0"/>
                        </a:spcAft>
                      </a:pPr>
                      <a:r>
                        <a:rPr lang="en-US" sz="1100" kern="100" dirty="0" smtClean="0">
                          <a:latin typeface="Arial"/>
                          <a:ea typeface="微软雅黑" pitchFamily="34" charset="-122"/>
                          <a:cs typeface="Times New Roman"/>
                        </a:rPr>
                        <a:t>8-port 10GE cluster </a:t>
                      </a:r>
                      <a:r>
                        <a:rPr lang="en-US" sz="1100" kern="100" dirty="0" err="1" smtClean="0">
                          <a:latin typeface="Arial"/>
                          <a:ea typeface="微软雅黑" pitchFamily="34" charset="-122"/>
                          <a:cs typeface="Times New Roman"/>
                        </a:rPr>
                        <a:t>subcard</a:t>
                      </a:r>
                      <a:r>
                        <a:rPr lang="en-US" sz="1100" kern="100" dirty="0" smtClean="0">
                          <a:latin typeface="Arial"/>
                          <a:ea typeface="微软雅黑" pitchFamily="34" charset="-122"/>
                          <a:cs typeface="Times New Roman"/>
                        </a:rPr>
                        <a:t> (SFP</a:t>
                      </a:r>
                      <a:r>
                        <a:rPr lang="en-US" sz="1100" kern="100" dirty="0">
                          <a:latin typeface="Arial"/>
                          <a:ea typeface="微软雅黑" pitchFamily="34" charset="-122"/>
                          <a:cs typeface="Times New Roman"/>
                        </a:rPr>
                        <a:t>+)</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100" dirty="0" smtClean="0">
                          <a:latin typeface="Arial"/>
                          <a:ea typeface="微软雅黑" pitchFamily="34" charset="-122"/>
                          <a:cs typeface="Arial"/>
                        </a:rPr>
                        <a:t>S9700 cluster</a:t>
                      </a:r>
                      <a:r>
                        <a:rPr lang="en-US" sz="1100" kern="100" baseline="0" dirty="0" smtClean="0">
                          <a:latin typeface="Arial"/>
                          <a:ea typeface="微软雅黑" pitchFamily="34" charset="-122"/>
                          <a:cs typeface="Arial"/>
                        </a:rPr>
                        <a:t> </a:t>
                      </a:r>
                      <a:r>
                        <a:rPr lang="en-US" sz="1100" kern="100" baseline="0" dirty="0" err="1" smtClean="0">
                          <a:latin typeface="Arial"/>
                          <a:ea typeface="微软雅黑" pitchFamily="34" charset="-122"/>
                          <a:cs typeface="Arial"/>
                        </a:rPr>
                        <a:t>subcard</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sz="1100" kern="100" dirty="0" smtClean="0">
                          <a:latin typeface="Arial"/>
                          <a:ea typeface="微软雅黑" pitchFamily="34" charset="-122"/>
                          <a:cs typeface="Arial"/>
                        </a:rPr>
                        <a:t>This</a:t>
                      </a:r>
                      <a:r>
                        <a:rPr lang="en-US" sz="1100" kern="100" baseline="0" dirty="0" smtClean="0">
                          <a:latin typeface="Arial"/>
                          <a:ea typeface="微软雅黑" pitchFamily="34" charset="-122"/>
                          <a:cs typeface="Arial"/>
                        </a:rPr>
                        <a:t> card is installed on </a:t>
                      </a:r>
                      <a:r>
                        <a:rPr lang="en-US" sz="1100" kern="100" dirty="0" smtClean="0">
                          <a:latin typeface="Arial"/>
                          <a:ea typeface="微软雅黑" pitchFamily="34" charset="-122"/>
                          <a:cs typeface="Arial"/>
                        </a:rPr>
                        <a:t>SRUC.</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09" name="矩形 4"/>
          <p:cNvSpPr>
            <a:spLocks noChangeArrowheads="1"/>
          </p:cNvSpPr>
          <p:nvPr/>
        </p:nvSpPr>
        <p:spPr bwMode="auto">
          <a:xfrm>
            <a:off x="479425" y="796925"/>
            <a:ext cx="5548313" cy="430213"/>
          </a:xfrm>
          <a:prstGeom prst="rect">
            <a:avLst/>
          </a:prstGeom>
          <a:noFill/>
          <a:ln w="9525">
            <a:noFill/>
            <a:miter lim="800000"/>
            <a:headEnd/>
            <a:tailEnd/>
          </a:ln>
        </p:spPr>
        <p:txBody>
          <a:bodyPr>
            <a:spAutoFit/>
          </a:bodyPr>
          <a:lstStyle/>
          <a:p>
            <a:r>
              <a:rPr lang="en-US" altLang="zh-CN" sz="1100" dirty="0">
                <a:latin typeface="Arial" pitchFamily="34" charset="0"/>
                <a:ea typeface="微软雅黑" pitchFamily="34" charset="-122"/>
              </a:rPr>
              <a:t>S9700 provides multiple special LPUs for your selection.</a:t>
            </a:r>
            <a:endParaRPr lang="zh-CN" altLang="en-US" sz="1100" dirty="0">
              <a:latin typeface="Arial" pitchFamily="34" charset="0"/>
              <a:ea typeface="微软雅黑" pitchFamily="34" charset="-122"/>
            </a:endParaRPr>
          </a:p>
          <a:p>
            <a:endParaRPr lang="zh-CN" altLang="en-US" sz="1100" dirty="0">
              <a:latin typeface="Arial" pitchFamily="34" charset="0"/>
              <a:ea typeface="微软雅黑" pitchFamily="34" charset="-122"/>
            </a:endParaRPr>
          </a:p>
        </p:txBody>
      </p:sp>
    </p:spTree>
  </p:cSld>
  <p:clrMapOvr>
    <a:masterClrMapping/>
  </p:clrMapOvr>
  <p:transition advClick="0" advTm="8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38150" y="787400"/>
          <a:ext cx="8286974" cy="3924801"/>
        </p:xfrm>
        <a:graphic>
          <a:graphicData uri="http://schemas.openxmlformats.org/drawingml/2006/table">
            <a:tbl>
              <a:tblPr/>
              <a:tblGrid>
                <a:gridCol w="1772985"/>
                <a:gridCol w="2748812"/>
                <a:gridCol w="3765177"/>
              </a:tblGrid>
              <a:tr h="225260">
                <a:tc>
                  <a:txBody>
                    <a:bodyPr/>
                    <a:lstStyle/>
                    <a:p>
                      <a:pPr indent="266700" algn="ctr">
                        <a:lnSpc>
                          <a:spcPct val="150000"/>
                        </a:lnSpc>
                        <a:spcAft>
                          <a:spcPts val="0"/>
                        </a:spcAft>
                      </a:pPr>
                      <a:r>
                        <a:rPr lang="en-US" altLang="zh-CN" sz="1100" b="1" kern="100" dirty="0" smtClean="0">
                          <a:latin typeface="Arial"/>
                          <a:ea typeface="微软雅黑" pitchFamily="34" charset="-122"/>
                          <a:cs typeface="Arial"/>
                        </a:rPr>
                        <a:t>Type</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100" b="1" kern="100" dirty="0" smtClean="0">
                          <a:latin typeface="Arial"/>
                          <a:ea typeface="微软雅黑" pitchFamily="34" charset="-122"/>
                          <a:cs typeface="Arial"/>
                        </a:rPr>
                        <a:t>Functions</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100" b="1" kern="100" dirty="0" smtClean="0">
                          <a:latin typeface="Arial"/>
                          <a:ea typeface="微软雅黑" pitchFamily="34" charset="-122"/>
                          <a:cs typeface="Times New Roman"/>
                        </a:rPr>
                        <a:t>Remarks</a:t>
                      </a:r>
                      <a:endParaRPr lang="zh-CN" sz="1100" b="1"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112687">
                <a:tc>
                  <a:txBody>
                    <a:bodyPr/>
                    <a:lstStyle/>
                    <a:p>
                      <a:pPr algn="l">
                        <a:spcAft>
                          <a:spcPts val="0"/>
                        </a:spcAft>
                      </a:pPr>
                      <a:r>
                        <a:rPr lang="en-US" altLang="zh-CN" sz="1100" kern="100" dirty="0" smtClean="0">
                          <a:solidFill>
                            <a:srgbClr val="000000"/>
                          </a:solidFill>
                          <a:latin typeface="Arial"/>
                          <a:ea typeface="微软雅黑" pitchFamily="34" charset="-122"/>
                          <a:cs typeface="Times New Roman"/>
                        </a:rPr>
                        <a:t>NGFW</a:t>
                      </a:r>
                      <a:r>
                        <a:rPr lang="en-US" sz="1100" kern="100" dirty="0" smtClean="0">
                          <a:solidFill>
                            <a:srgbClr val="000000"/>
                          </a:solidFill>
                          <a:latin typeface="Arial"/>
                          <a:ea typeface="微软雅黑" pitchFamily="34" charset="-122"/>
                          <a:cs typeface="Times New Roman"/>
                        </a:rPr>
                        <a:t>-10G</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Wingdings"/>
                        <a:buChar char=""/>
                      </a:pPr>
                      <a:r>
                        <a:rPr lang="en-US" sz="900" kern="100" dirty="0">
                          <a:latin typeface="Arial"/>
                          <a:ea typeface="微软雅黑" pitchFamily="34" charset="-122"/>
                          <a:cs typeface="Arial"/>
                        </a:rPr>
                        <a:t>Firewall</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NAT</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smtClean="0">
                          <a:latin typeface="Arial"/>
                          <a:ea typeface="微软雅黑" pitchFamily="34" charset="-122"/>
                          <a:cs typeface="Arial"/>
                        </a:rPr>
                        <a:t>SLB</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IPSec</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err="1">
                          <a:latin typeface="Arial"/>
                          <a:ea typeface="微软雅黑" pitchFamily="34" charset="-122"/>
                          <a:cs typeface="Arial"/>
                        </a:rPr>
                        <a:t>NetStream</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SSL VPN/DVPN/GRE/L2TP)</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Anti-</a:t>
                      </a:r>
                      <a:r>
                        <a:rPr lang="en-US" sz="900" kern="100" dirty="0" err="1">
                          <a:latin typeface="Arial"/>
                          <a:ea typeface="微软雅黑" pitchFamily="34" charset="-122"/>
                          <a:cs typeface="Arial"/>
                        </a:rPr>
                        <a:t>DDos</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a:t>
                      </a:r>
                      <a:endParaRPr lang="zh-CN" sz="9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1100" kern="100" dirty="0" smtClean="0">
                          <a:latin typeface="Arial"/>
                          <a:ea typeface="微软雅黑" pitchFamily="34" charset="-122"/>
                          <a:cs typeface="Arial"/>
                        </a:rPr>
                        <a:t>The NGFW card</a:t>
                      </a:r>
                      <a:r>
                        <a:rPr lang="en-US" altLang="zh-CN" sz="1100" kern="100" baseline="0" dirty="0" smtClean="0">
                          <a:latin typeface="Arial"/>
                          <a:ea typeface="微软雅黑" pitchFamily="34" charset="-122"/>
                          <a:cs typeface="Arial"/>
                        </a:rPr>
                        <a:t> provides multiple functions, which can be enabled simultaneously.</a:t>
                      </a:r>
                      <a:endParaRPr lang="zh-CN" sz="1100" kern="100" dirty="0">
                        <a:latin typeface="Arial"/>
                        <a:ea typeface="微软雅黑" pitchFamily="34" charset="-122"/>
                        <a:cs typeface="Times New Roman"/>
                      </a:endParaRPr>
                    </a:p>
                    <a:p>
                      <a:pPr algn="l">
                        <a:spcAft>
                          <a:spcPts val="0"/>
                        </a:spcAft>
                      </a:pPr>
                      <a:r>
                        <a:rPr lang="en-US" altLang="zh-CN" sz="1100" kern="100" dirty="0" smtClean="0">
                          <a:latin typeface="Arial"/>
                          <a:ea typeface="微软雅黑" pitchFamily="34" charset="-122"/>
                          <a:cs typeface="Arial"/>
                        </a:rPr>
                        <a:t>This card is available for </a:t>
                      </a:r>
                      <a:r>
                        <a:rPr lang="en-US" sz="1100" kern="100" dirty="0" smtClean="0">
                          <a:latin typeface="Arial"/>
                          <a:ea typeface="微软雅黑" pitchFamily="34" charset="-122"/>
                          <a:cs typeface="Arial"/>
                        </a:rPr>
                        <a:t>S12700, S9700, and S7700.</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687">
                <a:tc>
                  <a:txBody>
                    <a:bodyPr/>
                    <a:lstStyle/>
                    <a:p>
                      <a:pPr algn="l">
                        <a:spcAft>
                          <a:spcPts val="0"/>
                        </a:spcAft>
                      </a:pPr>
                      <a:r>
                        <a:rPr lang="en-US" altLang="zh-CN" sz="1100" kern="100" dirty="0" smtClean="0">
                          <a:solidFill>
                            <a:srgbClr val="000000"/>
                          </a:solidFill>
                          <a:latin typeface="Arial"/>
                          <a:ea typeface="微软雅黑" pitchFamily="34" charset="-122"/>
                          <a:cs typeface="Times New Roman"/>
                        </a:rPr>
                        <a:t>NGFW</a:t>
                      </a:r>
                      <a:r>
                        <a:rPr lang="en-US" altLang="zh-CN" sz="1100" kern="100" baseline="0" dirty="0" smtClean="0">
                          <a:solidFill>
                            <a:srgbClr val="000000"/>
                          </a:solidFill>
                          <a:latin typeface="Arial"/>
                          <a:ea typeface="微软雅黑" pitchFamily="34" charset="-122"/>
                          <a:cs typeface="Times New Roman"/>
                        </a:rPr>
                        <a:t> </a:t>
                      </a:r>
                      <a:r>
                        <a:rPr lang="en-US" sz="1100" kern="100" dirty="0" smtClean="0">
                          <a:solidFill>
                            <a:srgbClr val="000000"/>
                          </a:solidFill>
                          <a:latin typeface="Arial"/>
                          <a:ea typeface="微软雅黑" pitchFamily="34" charset="-122"/>
                          <a:cs typeface="Times New Roman"/>
                        </a:rPr>
                        <a:t>B-20G</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Wingdings"/>
                        <a:buChar char=""/>
                      </a:pPr>
                      <a:r>
                        <a:rPr lang="en-US" sz="900" kern="100" dirty="0">
                          <a:latin typeface="Arial"/>
                          <a:ea typeface="微软雅黑" pitchFamily="34" charset="-122"/>
                          <a:cs typeface="Arial"/>
                        </a:rPr>
                        <a:t>Firewall</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NAT</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smtClean="0">
                          <a:latin typeface="Arial"/>
                          <a:ea typeface="微软雅黑" pitchFamily="34" charset="-122"/>
                          <a:cs typeface="Arial"/>
                        </a:rPr>
                        <a:t>SLB</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IPSec</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err="1">
                          <a:latin typeface="Arial"/>
                          <a:ea typeface="微软雅黑" pitchFamily="34" charset="-122"/>
                          <a:cs typeface="Arial"/>
                        </a:rPr>
                        <a:t>NetStream</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SSL VPN/DVPN/GRE/L2TP)</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Anti-</a:t>
                      </a:r>
                      <a:r>
                        <a:rPr lang="en-US" sz="900" kern="100" dirty="0" err="1">
                          <a:latin typeface="Arial"/>
                          <a:ea typeface="微软雅黑" pitchFamily="34" charset="-122"/>
                          <a:cs typeface="Arial"/>
                        </a:rPr>
                        <a:t>DDos</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a:t>
                      </a:r>
                      <a:endParaRPr lang="zh-CN" sz="9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1100" kern="100" dirty="0" smtClean="0">
                          <a:latin typeface="Arial"/>
                          <a:ea typeface="微软雅黑" pitchFamily="34" charset="-122"/>
                          <a:cs typeface="Arial"/>
                        </a:rPr>
                        <a:t>The NGFW card</a:t>
                      </a:r>
                      <a:r>
                        <a:rPr lang="en-US" altLang="zh-CN" sz="1100" kern="100" baseline="0" dirty="0" smtClean="0">
                          <a:latin typeface="Arial"/>
                          <a:ea typeface="微软雅黑" pitchFamily="34" charset="-122"/>
                          <a:cs typeface="Arial"/>
                        </a:rPr>
                        <a:t> provides multiple functions, which can be enabled simultaneously.</a:t>
                      </a:r>
                      <a:endParaRPr lang="zh-CN" altLang="zh-CN" sz="1100" kern="100" dirty="0" smtClean="0">
                        <a:latin typeface="Arial"/>
                        <a:ea typeface="微软雅黑" pitchFamily="34" charset="-122"/>
                        <a:cs typeface="Times New Roman"/>
                      </a:endParaRPr>
                    </a:p>
                    <a:p>
                      <a:pPr algn="l">
                        <a:spcAft>
                          <a:spcPts val="0"/>
                        </a:spcAft>
                      </a:pPr>
                      <a:r>
                        <a:rPr lang="en-US" altLang="zh-CN" sz="1100" kern="100" dirty="0" smtClean="0">
                          <a:latin typeface="Arial"/>
                          <a:ea typeface="微软雅黑" pitchFamily="34" charset="-122"/>
                          <a:cs typeface="Arial"/>
                        </a:rPr>
                        <a:t>This card is available for S12700, S9700, and S7700.</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2687">
                <a:tc>
                  <a:txBody>
                    <a:bodyPr/>
                    <a:lstStyle/>
                    <a:p>
                      <a:pPr algn="l">
                        <a:spcAft>
                          <a:spcPts val="0"/>
                        </a:spcAft>
                      </a:pPr>
                      <a:r>
                        <a:rPr lang="en-US" sz="1100" kern="100" dirty="0" smtClean="0">
                          <a:solidFill>
                            <a:srgbClr val="000000"/>
                          </a:solidFill>
                          <a:latin typeface="Arial"/>
                          <a:ea typeface="微软雅黑" pitchFamily="34" charset="-122"/>
                          <a:cs typeface="Times New Roman"/>
                        </a:rPr>
                        <a:t>NGFW</a:t>
                      </a:r>
                      <a:r>
                        <a:rPr lang="en-US" sz="1100" kern="100" baseline="0" dirty="0" smtClean="0">
                          <a:solidFill>
                            <a:srgbClr val="000000"/>
                          </a:solidFill>
                          <a:latin typeface="Arial"/>
                          <a:ea typeface="微软雅黑" pitchFamily="34" charset="-122"/>
                          <a:cs typeface="Times New Roman"/>
                        </a:rPr>
                        <a:t> </a:t>
                      </a:r>
                      <a:r>
                        <a:rPr lang="en-US" sz="1100" kern="100" dirty="0" smtClean="0">
                          <a:solidFill>
                            <a:srgbClr val="000000"/>
                          </a:solidFill>
                          <a:latin typeface="Arial"/>
                          <a:ea typeface="微软雅黑" pitchFamily="34" charset="-122"/>
                          <a:cs typeface="Times New Roman"/>
                        </a:rPr>
                        <a:t>C-40G</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Wingdings"/>
                        <a:buChar char=""/>
                      </a:pPr>
                      <a:r>
                        <a:rPr lang="en-US" sz="900" kern="100" dirty="0">
                          <a:latin typeface="Arial"/>
                          <a:ea typeface="微软雅黑" pitchFamily="34" charset="-122"/>
                          <a:cs typeface="Arial"/>
                        </a:rPr>
                        <a:t>Firewall</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NAT</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smtClean="0">
                          <a:latin typeface="Arial"/>
                          <a:ea typeface="微软雅黑" pitchFamily="34" charset="-122"/>
                          <a:cs typeface="Arial"/>
                        </a:rPr>
                        <a:t>SLB</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IPSec</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err="1">
                          <a:latin typeface="Arial"/>
                          <a:ea typeface="微软雅黑" pitchFamily="34" charset="-122"/>
                          <a:cs typeface="Arial"/>
                        </a:rPr>
                        <a:t>NetStream</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SSL VPN/DVPN/GRE/L2TP)</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Anti-</a:t>
                      </a:r>
                      <a:r>
                        <a:rPr lang="en-US" sz="900" kern="100" dirty="0" err="1">
                          <a:latin typeface="Arial"/>
                          <a:ea typeface="微软雅黑" pitchFamily="34" charset="-122"/>
                          <a:cs typeface="Arial"/>
                        </a:rPr>
                        <a:t>DDos</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IPS</a:t>
                      </a:r>
                      <a:endParaRPr lang="zh-CN" sz="9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1100" kern="100" dirty="0" smtClean="0">
                          <a:latin typeface="Arial"/>
                          <a:ea typeface="微软雅黑" pitchFamily="34" charset="-122"/>
                          <a:cs typeface="Arial"/>
                        </a:rPr>
                        <a:t>The NGFW card</a:t>
                      </a:r>
                      <a:r>
                        <a:rPr lang="en-US" altLang="zh-CN" sz="1100" kern="100" baseline="0" dirty="0" smtClean="0">
                          <a:latin typeface="Arial"/>
                          <a:ea typeface="微软雅黑" pitchFamily="34" charset="-122"/>
                          <a:cs typeface="Arial"/>
                        </a:rPr>
                        <a:t> provides multiple functions, which can be enabled simultaneously.</a:t>
                      </a:r>
                      <a:endParaRPr lang="zh-CN" altLang="zh-CN" sz="1100" kern="100" dirty="0" smtClean="0">
                        <a:latin typeface="Arial"/>
                        <a:ea typeface="微软雅黑" pitchFamily="34" charset="-122"/>
                        <a:cs typeface="Times New Roman"/>
                      </a:endParaRPr>
                    </a:p>
                    <a:p>
                      <a:pPr algn="l">
                        <a:spcAft>
                          <a:spcPts val="0"/>
                        </a:spcAft>
                      </a:pPr>
                      <a:r>
                        <a:rPr lang="en-US" altLang="zh-CN" sz="1100" kern="100" dirty="0" smtClean="0">
                          <a:latin typeface="Arial"/>
                          <a:ea typeface="微软雅黑" pitchFamily="34" charset="-122"/>
                          <a:cs typeface="Arial"/>
                        </a:rPr>
                        <a:t>This card is available for S12700 and</a:t>
                      </a:r>
                      <a:r>
                        <a:rPr lang="en-US" altLang="zh-CN" sz="1100" kern="100" baseline="0" dirty="0" smtClean="0">
                          <a:latin typeface="Arial"/>
                          <a:ea typeface="微软雅黑" pitchFamily="34" charset="-122"/>
                          <a:cs typeface="Arial"/>
                        </a:rPr>
                        <a:t> </a:t>
                      </a:r>
                      <a:r>
                        <a:rPr lang="en-US" altLang="zh-CN" sz="1100" kern="100" dirty="0" smtClean="0">
                          <a:latin typeface="Arial"/>
                          <a:ea typeface="微软雅黑" pitchFamily="34" charset="-122"/>
                          <a:cs typeface="Arial"/>
                        </a:rPr>
                        <a:t>S9700.</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076">
                <a:tc>
                  <a:txBody>
                    <a:bodyPr/>
                    <a:lstStyle/>
                    <a:p>
                      <a:pPr algn="l">
                        <a:spcAft>
                          <a:spcPts val="0"/>
                        </a:spcAft>
                      </a:pPr>
                      <a:r>
                        <a:rPr lang="en-US" altLang="zh-CN" sz="1100" kern="100" dirty="0" smtClean="0">
                          <a:solidFill>
                            <a:srgbClr val="000000"/>
                          </a:solidFill>
                          <a:latin typeface="Arial"/>
                          <a:ea typeface="微软雅黑" pitchFamily="34" charset="-122"/>
                          <a:cs typeface="Times New Roman"/>
                        </a:rPr>
                        <a:t>Intrusion defense and detection</a:t>
                      </a:r>
                      <a:r>
                        <a:rPr lang="en-US" altLang="zh-CN" sz="1100" kern="100" baseline="0" dirty="0" smtClean="0">
                          <a:solidFill>
                            <a:srgbClr val="000000"/>
                          </a:solidFill>
                          <a:latin typeface="Arial"/>
                          <a:ea typeface="微软雅黑" pitchFamily="34" charset="-122"/>
                          <a:cs typeface="Times New Roman"/>
                        </a:rPr>
                        <a:t> card </a:t>
                      </a:r>
                      <a:r>
                        <a:rPr lang="en-US" sz="1100" kern="100" dirty="0" smtClean="0">
                          <a:solidFill>
                            <a:srgbClr val="000000"/>
                          </a:solidFill>
                          <a:latin typeface="Arial"/>
                          <a:ea typeface="微软雅黑" pitchFamily="34" charset="-122"/>
                          <a:cs typeface="Times New Roman"/>
                        </a:rPr>
                        <a:t>A-12G</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Wingdings"/>
                        <a:buChar char=""/>
                      </a:pPr>
                      <a:r>
                        <a:rPr lang="en-US" sz="900" kern="100" dirty="0">
                          <a:latin typeface="Arial"/>
                          <a:ea typeface="微软雅黑" pitchFamily="34" charset="-122"/>
                          <a:cs typeface="Arial"/>
                        </a:rPr>
                        <a:t>IPS</a:t>
                      </a:r>
                      <a:endParaRPr lang="zh-CN" sz="900" kern="100" dirty="0">
                        <a:latin typeface="Arial"/>
                        <a:ea typeface="微软雅黑" pitchFamily="34" charset="-122"/>
                        <a:cs typeface="Times New Roman"/>
                      </a:endParaRPr>
                    </a:p>
                    <a:p>
                      <a:pPr marL="342900" lvl="0" indent="-342900" algn="l">
                        <a:spcAft>
                          <a:spcPts val="0"/>
                        </a:spcAft>
                        <a:buFont typeface="Wingdings"/>
                        <a:buChar char=""/>
                      </a:pPr>
                      <a:r>
                        <a:rPr lang="en-US" sz="900" kern="100" dirty="0">
                          <a:latin typeface="Arial"/>
                          <a:ea typeface="微软雅黑" pitchFamily="34" charset="-122"/>
                          <a:cs typeface="Arial"/>
                        </a:rPr>
                        <a:t>IDS</a:t>
                      </a:r>
                      <a:endParaRPr lang="zh-CN" sz="9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1100" kern="100" dirty="0" smtClean="0">
                          <a:latin typeface="Arial"/>
                          <a:ea typeface="微软雅黑" pitchFamily="34" charset="-122"/>
                          <a:cs typeface="Arial"/>
                        </a:rPr>
                        <a:t>This card is available for S12700, S9700, and S7700.</a:t>
                      </a:r>
                      <a:endParaRPr lang="zh-CN" sz="1100" kern="100" dirty="0">
                        <a:latin typeface="Arial"/>
                        <a:ea typeface="微软雅黑" pitchFamily="34" charset="-122"/>
                        <a:cs typeface="Times New Roman"/>
                      </a:endParaRPr>
                    </a:p>
                  </a:txBody>
                  <a:tcPr marL="24654" marR="246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32"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Special LPUs</a:t>
            </a:r>
            <a:endParaRPr lang="zh-CN" altLang="en-US" dirty="0" smtClean="0">
              <a:latin typeface="Arial" pitchFamily="34" charset="0"/>
            </a:endParaRPr>
          </a:p>
        </p:txBody>
      </p:sp>
    </p:spTree>
  </p:cSld>
  <p:clrMapOvr>
    <a:masterClrMapping/>
  </p:clrMapOvr>
  <p:transition advClick="0" advTm="8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527050" y="168275"/>
            <a:ext cx="7829550" cy="6540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sym typeface="Calibri" pitchFamily="34" charset="0"/>
              </a:rPr>
              <a:t>Cluster</a:t>
            </a:r>
          </a:p>
        </p:txBody>
      </p:sp>
      <p:grpSp>
        <p:nvGrpSpPr>
          <p:cNvPr id="73731" name="组合 117"/>
          <p:cNvGrpSpPr>
            <a:grpSpLocks/>
          </p:cNvGrpSpPr>
          <p:nvPr/>
        </p:nvGrpSpPr>
        <p:grpSpPr bwMode="auto">
          <a:xfrm>
            <a:off x="222250" y="923925"/>
            <a:ext cx="4248150" cy="3708400"/>
            <a:chOff x="673100" y="877888"/>
            <a:chExt cx="4076700" cy="3646487"/>
          </a:xfrm>
        </p:grpSpPr>
        <p:sp>
          <p:nvSpPr>
            <p:cNvPr id="73" name="圆角矩形​​ 135"/>
            <p:cNvSpPr/>
            <p:nvPr/>
          </p:nvSpPr>
          <p:spPr bwMode="auto">
            <a:xfrm>
              <a:off x="682241" y="952816"/>
              <a:ext cx="4050802" cy="3571559"/>
            </a:xfrm>
            <a:prstGeom prst="roundRect">
              <a:avLst>
                <a:gd name="adj" fmla="val 4392"/>
              </a:avLst>
            </a:prstGeom>
            <a:solidFill>
              <a:schemeClr val="bg1"/>
            </a:solidFill>
            <a:ln>
              <a:noFill/>
            </a:ln>
            <a:effectLst>
              <a:outerShdw blurRad="63500" sx="101000" sy="101000" algn="ctr" rotWithShape="0">
                <a:prstClr val="black">
                  <a:alpha val="30000"/>
                </a:prstClr>
              </a:outerShdw>
            </a:effectLst>
          </p:spPr>
          <p:txBody>
            <a:bodyPr lIns="51310" tIns="25655" rIns="51310" bIns="25655"/>
            <a:lstStyle/>
            <a:p>
              <a:pPr>
                <a:buClr>
                  <a:srgbClr val="CC9900"/>
                </a:buClr>
                <a:buFont typeface="Wingdings" pitchFamily="2" charset="2"/>
                <a:buChar char="n"/>
                <a:defRPr/>
              </a:pPr>
              <a:endParaRPr lang="en-US" altLang="zh-CN" sz="1000" dirty="0">
                <a:solidFill>
                  <a:srgbClr val="000000"/>
                </a:solidFill>
                <a:latin typeface="Arial"/>
                <a:ea typeface="微软雅黑" pitchFamily="34" charset="-122"/>
                <a:cs typeface="Arial" pitchFamily="34" charset="0"/>
              </a:endParaRPr>
            </a:p>
          </p:txBody>
        </p:sp>
        <p:sp>
          <p:nvSpPr>
            <p:cNvPr id="74" name="TextBox 73"/>
            <p:cNvSpPr txBox="1"/>
            <p:nvPr/>
          </p:nvSpPr>
          <p:spPr>
            <a:xfrm>
              <a:off x="673100" y="877888"/>
              <a:ext cx="4076700" cy="354347"/>
            </a:xfrm>
            <a:prstGeom prst="round2SameRect">
              <a:avLst>
                <a:gd name="adj1" fmla="val 19452"/>
                <a:gd name="adj2" fmla="val 0"/>
              </a:avLst>
            </a:prstGeom>
            <a:solidFill>
              <a:srgbClr val="990000"/>
            </a:solidFill>
            <a:effectLst>
              <a:outerShdw blurRad="50800" dist="38100" dir="5400000" algn="t" rotWithShape="0">
                <a:prstClr val="black">
                  <a:alpha val="40000"/>
                </a:prstClr>
              </a:outerShdw>
            </a:effectLst>
          </p:spPr>
          <p:txBody>
            <a:bodyPr lIns="0" tIns="0" rIns="0" bIns="0" anchor="ctr"/>
            <a:lstStyle/>
            <a:p>
              <a:pPr eaLnBrk="0" hangingPunct="0">
                <a:buSzPct val="100000"/>
                <a:defRPr/>
              </a:pPr>
              <a:r>
                <a:rPr lang="en-US" altLang="zh-CN" sz="1600" b="1" dirty="0">
                  <a:solidFill>
                    <a:srgbClr val="FFFFFF"/>
                  </a:solidFill>
                  <a:latin typeface="Arial" charset="0"/>
                  <a:ea typeface="微软雅黑" pitchFamily="34" charset="-122"/>
                  <a:cs typeface="Arial" charset="0"/>
                  <a:sym typeface="Calibri" pitchFamily="34" charset="0"/>
                </a:rPr>
                <a:t>SFU cluster: </a:t>
              </a:r>
              <a:r>
                <a:rPr lang="en-US" altLang="zh-CN" sz="1200" b="1" dirty="0">
                  <a:solidFill>
                    <a:srgbClr val="FFFFFF"/>
                  </a:solidFill>
                  <a:latin typeface="Arial"/>
                  <a:ea typeface="微软雅黑" pitchFamily="34" charset="-122"/>
                  <a:cs typeface="Arial" charset="0"/>
                  <a:sym typeface="Calibri" pitchFamily="34" charset="0"/>
                </a:rPr>
                <a:t>supported by S9706 /12</a:t>
              </a:r>
            </a:p>
          </p:txBody>
        </p:sp>
        <p:grpSp>
          <p:nvGrpSpPr>
            <p:cNvPr id="73785" name="组合 112"/>
            <p:cNvGrpSpPr>
              <a:grpSpLocks/>
            </p:cNvGrpSpPr>
            <p:nvPr/>
          </p:nvGrpSpPr>
          <p:grpSpPr bwMode="auto">
            <a:xfrm>
              <a:off x="807720" y="1476598"/>
              <a:ext cx="3067368" cy="1416652"/>
              <a:chOff x="807720" y="1476598"/>
              <a:chExt cx="3067368" cy="1416652"/>
            </a:xfrm>
          </p:grpSpPr>
          <p:grpSp>
            <p:nvGrpSpPr>
              <p:cNvPr id="73797" name="组合 83"/>
              <p:cNvGrpSpPr>
                <a:grpSpLocks/>
              </p:cNvGrpSpPr>
              <p:nvPr/>
            </p:nvGrpSpPr>
            <p:grpSpPr bwMode="auto">
              <a:xfrm>
                <a:off x="807720" y="1476598"/>
                <a:ext cx="3067368" cy="1416652"/>
                <a:chOff x="901700" y="1925638"/>
                <a:chExt cx="3621088" cy="1511300"/>
              </a:xfrm>
            </p:grpSpPr>
            <p:sp>
              <p:nvSpPr>
                <p:cNvPr id="85" name="圆角矩形 84"/>
                <p:cNvSpPr/>
                <p:nvPr/>
              </p:nvSpPr>
              <p:spPr bwMode="auto">
                <a:xfrm>
                  <a:off x="2792999" y="1926399"/>
                  <a:ext cx="1730099" cy="1510417"/>
                </a:xfrm>
                <a:prstGeom prst="roundRect">
                  <a:avLst>
                    <a:gd name="adj" fmla="val 847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59384" tIns="29692" rIns="59384" bIns="29692"/>
                <a:lstStyle/>
                <a:p>
                  <a:pPr defTabSz="601020" eaLnBrk="0" hangingPunct="0">
                    <a:buClr>
                      <a:srgbClr val="CC9900"/>
                    </a:buClr>
                    <a:buFont typeface="Wingdings" pitchFamily="2" charset="2"/>
                    <a:buChar char="n"/>
                    <a:defRPr/>
                  </a:pPr>
                  <a:endParaRPr lang="en-US" altLang="zh-CN" sz="1200" dirty="0">
                    <a:solidFill>
                      <a:srgbClr val="000000"/>
                    </a:solidFill>
                    <a:latin typeface="Arial"/>
                    <a:ea typeface="微软雅黑" pitchFamily="34" charset="-122"/>
                    <a:cs typeface="Arial" pitchFamily="34" charset="0"/>
                  </a:endParaRPr>
                </a:p>
              </p:txBody>
            </p:sp>
            <p:sp>
              <p:nvSpPr>
                <p:cNvPr id="86" name="圆角矩形 85"/>
                <p:cNvSpPr/>
                <p:nvPr/>
              </p:nvSpPr>
              <p:spPr bwMode="auto">
                <a:xfrm>
                  <a:off x="901041" y="1926399"/>
                  <a:ext cx="1784052" cy="1510417"/>
                </a:xfrm>
                <a:prstGeom prst="roundRect">
                  <a:avLst>
                    <a:gd name="adj" fmla="val 847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59384" tIns="29692" rIns="59384" bIns="29692"/>
                <a:lstStyle/>
                <a:p>
                  <a:pPr defTabSz="601020" eaLnBrk="0" hangingPunct="0">
                    <a:buClr>
                      <a:srgbClr val="CC9900"/>
                    </a:buClr>
                    <a:buFont typeface="Wingdings" pitchFamily="2" charset="2"/>
                    <a:buChar char="n"/>
                    <a:defRPr/>
                  </a:pPr>
                  <a:endParaRPr lang="en-US" altLang="zh-CN" sz="1200" dirty="0">
                    <a:solidFill>
                      <a:srgbClr val="000000"/>
                    </a:solidFill>
                    <a:latin typeface="Arial"/>
                    <a:ea typeface="微软雅黑" pitchFamily="34" charset="-122"/>
                    <a:cs typeface="Arial" pitchFamily="34" charset="0"/>
                  </a:endParaRPr>
                </a:p>
              </p:txBody>
            </p:sp>
            <p:sp>
              <p:nvSpPr>
                <p:cNvPr id="73807" name="Line 22"/>
                <p:cNvSpPr>
                  <a:spLocks noChangeShapeType="1"/>
                </p:cNvSpPr>
                <p:nvPr/>
              </p:nvSpPr>
              <p:spPr bwMode="gray">
                <a:xfrm flipV="1">
                  <a:off x="2986088" y="2590800"/>
                  <a:ext cx="298450" cy="290513"/>
                </a:xfrm>
                <a:prstGeom prst="line">
                  <a:avLst/>
                </a:prstGeom>
                <a:noFill/>
                <a:ln w="38100">
                  <a:solidFill>
                    <a:schemeClr val="tx1"/>
                  </a:solidFill>
                  <a:round/>
                  <a:headEnd/>
                  <a:tailEnd/>
                </a:ln>
              </p:spPr>
              <p:txBody>
                <a:bodyPr lIns="57070" tIns="28597" rIns="57070" bIns="28597" anchor="ctr">
                  <a:spAutoFit/>
                </a:bodyPr>
                <a:lstStyle/>
                <a:p>
                  <a:endParaRPr lang="zh-CN" altLang="en-US"/>
                </a:p>
              </p:txBody>
            </p:sp>
            <p:sp>
              <p:nvSpPr>
                <p:cNvPr id="73808" name="Line 23"/>
                <p:cNvSpPr>
                  <a:spLocks noChangeShapeType="1"/>
                </p:cNvSpPr>
                <p:nvPr/>
              </p:nvSpPr>
              <p:spPr bwMode="gray">
                <a:xfrm flipH="1" flipV="1">
                  <a:off x="3752850" y="2571750"/>
                  <a:ext cx="301625" cy="323850"/>
                </a:xfrm>
                <a:prstGeom prst="line">
                  <a:avLst/>
                </a:prstGeom>
                <a:noFill/>
                <a:ln w="38100">
                  <a:solidFill>
                    <a:schemeClr val="tx1"/>
                  </a:solidFill>
                  <a:round/>
                  <a:headEnd/>
                  <a:tailEnd/>
                </a:ln>
              </p:spPr>
              <p:txBody>
                <a:bodyPr lIns="57070" tIns="28597" rIns="57070" bIns="28597" anchor="ctr">
                  <a:spAutoFit/>
                </a:bodyPr>
                <a:lstStyle/>
                <a:p>
                  <a:endParaRPr lang="zh-CN" altLang="en-US"/>
                </a:p>
              </p:txBody>
            </p:sp>
            <p:sp>
              <p:nvSpPr>
                <p:cNvPr id="73809" name="Line 11"/>
                <p:cNvSpPr>
                  <a:spLocks noChangeShapeType="1"/>
                </p:cNvSpPr>
                <p:nvPr/>
              </p:nvSpPr>
              <p:spPr bwMode="gray">
                <a:xfrm flipV="1">
                  <a:off x="1398588" y="2587625"/>
                  <a:ext cx="333375" cy="333375"/>
                </a:xfrm>
                <a:prstGeom prst="line">
                  <a:avLst/>
                </a:prstGeom>
                <a:noFill/>
                <a:ln w="38100">
                  <a:solidFill>
                    <a:schemeClr val="tx1"/>
                  </a:solidFill>
                  <a:round/>
                  <a:headEnd/>
                  <a:tailEnd/>
                </a:ln>
              </p:spPr>
              <p:txBody>
                <a:bodyPr lIns="57070" tIns="28597" rIns="57070" bIns="28597" anchor="ctr">
                  <a:spAutoFit/>
                </a:bodyPr>
                <a:lstStyle/>
                <a:p>
                  <a:endParaRPr lang="zh-CN" altLang="en-US"/>
                </a:p>
              </p:txBody>
            </p:sp>
            <p:sp>
              <p:nvSpPr>
                <p:cNvPr id="73810" name="Line 12"/>
                <p:cNvSpPr>
                  <a:spLocks noChangeShapeType="1"/>
                </p:cNvSpPr>
                <p:nvPr/>
              </p:nvSpPr>
              <p:spPr bwMode="gray">
                <a:xfrm flipH="1" flipV="1">
                  <a:off x="2182813" y="2566988"/>
                  <a:ext cx="319087" cy="354012"/>
                </a:xfrm>
                <a:prstGeom prst="line">
                  <a:avLst/>
                </a:prstGeom>
                <a:noFill/>
                <a:ln w="38100">
                  <a:solidFill>
                    <a:schemeClr val="tx1"/>
                  </a:solidFill>
                  <a:round/>
                  <a:headEnd/>
                  <a:tailEnd/>
                </a:ln>
              </p:spPr>
              <p:txBody>
                <a:bodyPr lIns="57070" tIns="28597" rIns="57070" bIns="28597" anchor="ctr">
                  <a:spAutoFit/>
                </a:bodyPr>
                <a:lstStyle/>
                <a:p>
                  <a:endParaRPr lang="zh-CN" altLang="en-US"/>
                </a:p>
              </p:txBody>
            </p:sp>
            <p:grpSp>
              <p:nvGrpSpPr>
                <p:cNvPr id="73811" name="Group 6"/>
                <p:cNvGrpSpPr>
                  <a:grpSpLocks/>
                </p:cNvGrpSpPr>
                <p:nvPr/>
              </p:nvGrpSpPr>
              <p:grpSpPr bwMode="auto">
                <a:xfrm>
                  <a:off x="1665288" y="2297113"/>
                  <a:ext cx="701675" cy="261937"/>
                  <a:chOff x="2109" y="1786"/>
                  <a:chExt cx="590" cy="294"/>
                </a:xfrm>
              </p:grpSpPr>
              <p:sp>
                <p:nvSpPr>
                  <p:cNvPr id="73846" name="Rectangle 7"/>
                  <p:cNvSpPr>
                    <a:spLocks noChangeArrowheads="1"/>
                  </p:cNvSpPr>
                  <p:nvPr/>
                </p:nvSpPr>
                <p:spPr bwMode="gray">
                  <a:xfrm>
                    <a:off x="2109" y="1786"/>
                    <a:ext cx="590" cy="294"/>
                  </a:xfrm>
                  <a:prstGeom prst="rect">
                    <a:avLst/>
                  </a:prstGeom>
                  <a:gradFill rotWithShape="1">
                    <a:gsLst>
                      <a:gs pos="0">
                        <a:srgbClr val="595959"/>
                      </a:gs>
                      <a:gs pos="50000">
                        <a:srgbClr val="C0C0C0"/>
                      </a:gs>
                      <a:gs pos="100000">
                        <a:srgbClr val="595959"/>
                      </a:gs>
                    </a:gsLst>
                    <a:lin ang="5400000" scaled="1"/>
                  </a:gradFill>
                  <a:ln w="9525" algn="ctr">
                    <a:solidFill>
                      <a:schemeClr val="tx1"/>
                    </a:solidFill>
                    <a:miter lim="800000"/>
                    <a:headEnd/>
                    <a:tailEnd/>
                  </a:ln>
                </p:spPr>
                <p:txBody>
                  <a:bodyPr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47" name="Freeform 8"/>
                  <p:cNvSpPr>
                    <a:spLocks/>
                  </p:cNvSpPr>
                  <p:nvPr/>
                </p:nvSpPr>
                <p:spPr bwMode="auto">
                  <a:xfrm>
                    <a:off x="2154" y="1841"/>
                    <a:ext cx="499" cy="184"/>
                  </a:xfrm>
                  <a:custGeom>
                    <a:avLst/>
                    <a:gdLst>
                      <a:gd name="T0" fmla="*/ 2147483647 w 97"/>
                      <a:gd name="T1" fmla="*/ 0 h 41"/>
                      <a:gd name="T2" fmla="*/ 2147483647 w 97"/>
                      <a:gd name="T3" fmla="*/ 2147483647 h 41"/>
                      <a:gd name="T4" fmla="*/ 2147483647 w 97"/>
                      <a:gd name="T5" fmla="*/ 2147483647 h 41"/>
                      <a:gd name="T6" fmla="*/ 2147483647 w 97"/>
                      <a:gd name="T7" fmla="*/ 2147483647 h 41"/>
                      <a:gd name="T8" fmla="*/ 2147483647 w 97"/>
                      <a:gd name="T9" fmla="*/ 2147483647 h 41"/>
                      <a:gd name="T10" fmla="*/ 2147483647 w 97"/>
                      <a:gd name="T11" fmla="*/ 2147483647 h 41"/>
                      <a:gd name="T12" fmla="*/ 2147483647 w 97"/>
                      <a:gd name="T13" fmla="*/ 0 h 41"/>
                      <a:gd name="T14" fmla="*/ 2147483647 w 97"/>
                      <a:gd name="T15" fmla="*/ 2147483647 h 41"/>
                      <a:gd name="T16" fmla="*/ 2147483647 w 97"/>
                      <a:gd name="T17" fmla="*/ 2147483647 h 41"/>
                      <a:gd name="T18" fmla="*/ 2147483647 w 97"/>
                      <a:gd name="T19" fmla="*/ 2147483647 h 41"/>
                      <a:gd name="T20" fmla="*/ 2147483647 w 97"/>
                      <a:gd name="T21" fmla="*/ 2147483647 h 41"/>
                      <a:gd name="T22" fmla="*/ 2147483647 w 97"/>
                      <a:gd name="T23" fmla="*/ 2147483647 h 41"/>
                      <a:gd name="T24" fmla="*/ 2147483647 w 97"/>
                      <a:gd name="T25" fmla="*/ 2147483647 h 41"/>
                      <a:gd name="T26" fmla="*/ 2147483647 w 97"/>
                      <a:gd name="T27" fmla="*/ 2147483647 h 41"/>
                      <a:gd name="T28" fmla="*/ 2147483647 w 97"/>
                      <a:gd name="T29" fmla="*/ 2147483647 h 41"/>
                      <a:gd name="T30" fmla="*/ 2147483647 w 97"/>
                      <a:gd name="T31" fmla="*/ 2147483647 h 41"/>
                      <a:gd name="T32" fmla="*/ 2147483647 w 97"/>
                      <a:gd name="T33" fmla="*/ 2147483647 h 41"/>
                      <a:gd name="T34" fmla="*/ 2147483647 w 97"/>
                      <a:gd name="T35" fmla="*/ 2147483647 h 41"/>
                      <a:gd name="T36" fmla="*/ 2147483647 w 97"/>
                      <a:gd name="T37" fmla="*/ 2147483647 h 41"/>
                      <a:gd name="T38" fmla="*/ 2147483647 w 97"/>
                      <a:gd name="T39" fmla="*/ 2147483647 h 41"/>
                      <a:gd name="T40" fmla="*/ 2147483647 w 97"/>
                      <a:gd name="T41" fmla="*/ 2147483647 h 41"/>
                      <a:gd name="T42" fmla="*/ 2147483647 w 97"/>
                      <a:gd name="T43" fmla="*/ 2147483647 h 41"/>
                      <a:gd name="T44" fmla="*/ 2147483647 w 97"/>
                      <a:gd name="T45" fmla="*/ 2147483647 h 41"/>
                      <a:gd name="T46" fmla="*/ 0 w 97"/>
                      <a:gd name="T47" fmla="*/ 2147483647 h 41"/>
                      <a:gd name="T48" fmla="*/ 2147483647 w 97"/>
                      <a:gd name="T49" fmla="*/ 2147483647 h 41"/>
                      <a:gd name="T50" fmla="*/ 2147483647 w 97"/>
                      <a:gd name="T51" fmla="*/ 2147483647 h 41"/>
                      <a:gd name="T52" fmla="*/ 2147483647 w 97"/>
                      <a:gd name="T53" fmla="*/ 2147483647 h 41"/>
                      <a:gd name="T54" fmla="*/ 2147483647 w 97"/>
                      <a:gd name="T55" fmla="*/ 2147483647 h 41"/>
                      <a:gd name="T56" fmla="*/ 2147483647 w 97"/>
                      <a:gd name="T57" fmla="*/ 2147483647 h 41"/>
                      <a:gd name="T58" fmla="*/ 2147483647 w 97"/>
                      <a:gd name="T59" fmla="*/ 2147483647 h 41"/>
                      <a:gd name="T60" fmla="*/ 2147483647 w 97"/>
                      <a:gd name="T61" fmla="*/ 2147483647 h 41"/>
                      <a:gd name="T62" fmla="*/ 0 w 97"/>
                      <a:gd name="T63" fmla="*/ 2147483647 h 41"/>
                      <a:gd name="T64" fmla="*/ 2147483647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solidFill>
                    <a:srgbClr val="00FF00"/>
                  </a:solidFill>
                  <a:ln w="9525">
                    <a:noFill/>
                    <a:round/>
                    <a:headEnd/>
                    <a:tailEnd/>
                  </a:ln>
                </p:spPr>
                <p:txBody>
                  <a:bodyPr/>
                  <a:lstStyle/>
                  <a:p>
                    <a:endParaRPr lang="zh-CN" altLang="en-US"/>
                  </a:p>
                </p:txBody>
              </p:sp>
            </p:grpSp>
            <p:sp>
              <p:nvSpPr>
                <p:cNvPr id="73812" name="Rectangle 9"/>
                <p:cNvSpPr>
                  <a:spLocks noChangeArrowheads="1"/>
                </p:cNvSpPr>
                <p:nvPr/>
              </p:nvSpPr>
              <p:spPr bwMode="gray">
                <a:xfrm>
                  <a:off x="1247858" y="2795573"/>
                  <a:ext cx="479258" cy="331819"/>
                </a:xfrm>
                <a:prstGeom prst="rect">
                  <a:avLst/>
                </a:prstGeom>
                <a:gradFill rotWithShape="1">
                  <a:gsLst>
                    <a:gs pos="0">
                      <a:srgbClr val="5E765E"/>
                    </a:gs>
                    <a:gs pos="50000">
                      <a:srgbClr val="CCFFCC"/>
                    </a:gs>
                    <a:gs pos="100000">
                      <a:srgbClr val="5E765E"/>
                    </a:gs>
                  </a:gsLst>
                  <a:lin ang="5400000" scaled="1"/>
                </a:gradFill>
                <a:ln w="9525" algn="ctr">
                  <a:solidFill>
                    <a:schemeClr val="tx1"/>
                  </a:solidFill>
                  <a:miter lim="800000"/>
                  <a:headEnd/>
                  <a:tailEnd/>
                </a:ln>
              </p:spPr>
              <p:txBody>
                <a:bodyPr wrap="none" lIns="57070" tIns="28597" rIns="57070" bIns="28597" anchor="ctr">
                  <a:spAutoFit/>
                </a:bodyPr>
                <a:lstStyle/>
                <a:p>
                  <a:pPr marL="53975" indent="-53975" algn="ctr" defTabSz="587375" eaLnBrk="0" hangingPunct="0">
                    <a:lnSpc>
                      <a:spcPct val="14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LPU</a:t>
                  </a:r>
                </a:p>
              </p:txBody>
            </p:sp>
            <p:sp>
              <p:nvSpPr>
                <p:cNvPr id="73813" name="Rectangle 10"/>
                <p:cNvSpPr>
                  <a:spLocks noChangeArrowheads="1"/>
                </p:cNvSpPr>
                <p:nvPr/>
              </p:nvSpPr>
              <p:spPr bwMode="gray">
                <a:xfrm>
                  <a:off x="2120058" y="2811078"/>
                  <a:ext cx="479258" cy="300808"/>
                </a:xfrm>
                <a:prstGeom prst="rect">
                  <a:avLst/>
                </a:prstGeom>
                <a:gradFill rotWithShape="1">
                  <a:gsLst>
                    <a:gs pos="0">
                      <a:srgbClr val="5E765E"/>
                    </a:gs>
                    <a:gs pos="50000">
                      <a:srgbClr val="CCFFCC"/>
                    </a:gs>
                    <a:gs pos="100000">
                      <a:srgbClr val="5E765E"/>
                    </a:gs>
                  </a:gsLst>
                  <a:lin ang="5400000" scaled="1"/>
                </a:gradFill>
                <a:ln w="9525" algn="ctr">
                  <a:solidFill>
                    <a:schemeClr val="tx1"/>
                  </a:solidFill>
                  <a:miter lim="800000"/>
                  <a:headEnd/>
                  <a:tailEnd/>
                </a:ln>
              </p:spPr>
              <p:txBody>
                <a:bodyPr wrap="none" lIns="57070" tIns="28597" rIns="57070" bIns="28597" anchor="ctr">
                  <a:spAutoFit/>
                </a:bodyPr>
                <a:lstStyle/>
                <a:p>
                  <a:pPr marL="53975" indent="-53975" algn="ctr" defTabSz="587375" eaLnBrk="0" hangingPunct="0">
                    <a:lnSpc>
                      <a:spcPct val="14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LPU</a:t>
                  </a:r>
                </a:p>
              </p:txBody>
            </p:sp>
            <p:grpSp>
              <p:nvGrpSpPr>
                <p:cNvPr id="73814" name="Group 13"/>
                <p:cNvGrpSpPr>
                  <a:grpSpLocks/>
                </p:cNvGrpSpPr>
                <p:nvPr/>
              </p:nvGrpSpPr>
              <p:grpSpPr bwMode="auto">
                <a:xfrm>
                  <a:off x="1609725" y="2338388"/>
                  <a:ext cx="703263" cy="260350"/>
                  <a:chOff x="2109" y="1786"/>
                  <a:chExt cx="590" cy="294"/>
                </a:xfrm>
              </p:grpSpPr>
              <p:sp>
                <p:nvSpPr>
                  <p:cNvPr id="73844" name="Rectangle 14"/>
                  <p:cNvSpPr>
                    <a:spLocks noChangeArrowheads="1"/>
                  </p:cNvSpPr>
                  <p:nvPr/>
                </p:nvSpPr>
                <p:spPr bwMode="gray">
                  <a:xfrm>
                    <a:off x="2109" y="1786"/>
                    <a:ext cx="590" cy="294"/>
                  </a:xfrm>
                  <a:prstGeom prst="rect">
                    <a:avLst/>
                  </a:prstGeom>
                  <a:gradFill rotWithShape="1">
                    <a:gsLst>
                      <a:gs pos="0">
                        <a:srgbClr val="595959"/>
                      </a:gs>
                      <a:gs pos="50000">
                        <a:srgbClr val="C0C0C0"/>
                      </a:gs>
                      <a:gs pos="100000">
                        <a:srgbClr val="595959"/>
                      </a:gs>
                    </a:gsLst>
                    <a:lin ang="5400000" scaled="1"/>
                  </a:gradFill>
                  <a:ln w="9525" algn="ctr">
                    <a:solidFill>
                      <a:schemeClr val="tx1"/>
                    </a:solidFill>
                    <a:miter lim="800000"/>
                    <a:headEnd/>
                    <a:tailEnd/>
                  </a:ln>
                </p:spPr>
                <p:txBody>
                  <a:bodyPr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45" name="Freeform 15"/>
                  <p:cNvSpPr>
                    <a:spLocks/>
                  </p:cNvSpPr>
                  <p:nvPr/>
                </p:nvSpPr>
                <p:spPr bwMode="auto">
                  <a:xfrm>
                    <a:off x="2154" y="1842"/>
                    <a:ext cx="498" cy="183"/>
                  </a:xfrm>
                  <a:custGeom>
                    <a:avLst/>
                    <a:gdLst>
                      <a:gd name="T0" fmla="*/ 2147483647 w 97"/>
                      <a:gd name="T1" fmla="*/ 0 h 41"/>
                      <a:gd name="T2" fmla="*/ 2147483647 w 97"/>
                      <a:gd name="T3" fmla="*/ 2147483647 h 41"/>
                      <a:gd name="T4" fmla="*/ 2147483647 w 97"/>
                      <a:gd name="T5" fmla="*/ 2147483647 h 41"/>
                      <a:gd name="T6" fmla="*/ 2147483647 w 97"/>
                      <a:gd name="T7" fmla="*/ 2147483647 h 41"/>
                      <a:gd name="T8" fmla="*/ 2147483647 w 97"/>
                      <a:gd name="T9" fmla="*/ 2147483647 h 41"/>
                      <a:gd name="T10" fmla="*/ 2147483647 w 97"/>
                      <a:gd name="T11" fmla="*/ 2147483647 h 41"/>
                      <a:gd name="T12" fmla="*/ 2147483647 w 97"/>
                      <a:gd name="T13" fmla="*/ 0 h 41"/>
                      <a:gd name="T14" fmla="*/ 2147483647 w 97"/>
                      <a:gd name="T15" fmla="*/ 2147483647 h 41"/>
                      <a:gd name="T16" fmla="*/ 2147483647 w 97"/>
                      <a:gd name="T17" fmla="*/ 2147483647 h 41"/>
                      <a:gd name="T18" fmla="*/ 2147483647 w 97"/>
                      <a:gd name="T19" fmla="*/ 2147483647 h 41"/>
                      <a:gd name="T20" fmla="*/ 2147483647 w 97"/>
                      <a:gd name="T21" fmla="*/ 2147483647 h 41"/>
                      <a:gd name="T22" fmla="*/ 2147483647 w 97"/>
                      <a:gd name="T23" fmla="*/ 2147483647 h 41"/>
                      <a:gd name="T24" fmla="*/ 2147483647 w 97"/>
                      <a:gd name="T25" fmla="*/ 2147483647 h 41"/>
                      <a:gd name="T26" fmla="*/ 2147483647 w 97"/>
                      <a:gd name="T27" fmla="*/ 2147483647 h 41"/>
                      <a:gd name="T28" fmla="*/ 2147483647 w 97"/>
                      <a:gd name="T29" fmla="*/ 2147483647 h 41"/>
                      <a:gd name="T30" fmla="*/ 2147483647 w 97"/>
                      <a:gd name="T31" fmla="*/ 2147483647 h 41"/>
                      <a:gd name="T32" fmla="*/ 2147483647 w 97"/>
                      <a:gd name="T33" fmla="*/ 2147483647 h 41"/>
                      <a:gd name="T34" fmla="*/ 2147483647 w 97"/>
                      <a:gd name="T35" fmla="*/ 2147483647 h 41"/>
                      <a:gd name="T36" fmla="*/ 2147483647 w 97"/>
                      <a:gd name="T37" fmla="*/ 2147483647 h 41"/>
                      <a:gd name="T38" fmla="*/ 2147483647 w 97"/>
                      <a:gd name="T39" fmla="*/ 2147483647 h 41"/>
                      <a:gd name="T40" fmla="*/ 2147483647 w 97"/>
                      <a:gd name="T41" fmla="*/ 2147483647 h 41"/>
                      <a:gd name="T42" fmla="*/ 2147483647 w 97"/>
                      <a:gd name="T43" fmla="*/ 2147483647 h 41"/>
                      <a:gd name="T44" fmla="*/ 2147483647 w 97"/>
                      <a:gd name="T45" fmla="*/ 2147483647 h 41"/>
                      <a:gd name="T46" fmla="*/ 0 w 97"/>
                      <a:gd name="T47" fmla="*/ 2147483647 h 41"/>
                      <a:gd name="T48" fmla="*/ 2147483647 w 97"/>
                      <a:gd name="T49" fmla="*/ 2147483647 h 41"/>
                      <a:gd name="T50" fmla="*/ 2147483647 w 97"/>
                      <a:gd name="T51" fmla="*/ 2147483647 h 41"/>
                      <a:gd name="T52" fmla="*/ 2147483647 w 97"/>
                      <a:gd name="T53" fmla="*/ 2147483647 h 41"/>
                      <a:gd name="T54" fmla="*/ 2147483647 w 97"/>
                      <a:gd name="T55" fmla="*/ 2147483647 h 41"/>
                      <a:gd name="T56" fmla="*/ 2147483647 w 97"/>
                      <a:gd name="T57" fmla="*/ 2147483647 h 41"/>
                      <a:gd name="T58" fmla="*/ 2147483647 w 97"/>
                      <a:gd name="T59" fmla="*/ 2147483647 h 41"/>
                      <a:gd name="T60" fmla="*/ 2147483647 w 97"/>
                      <a:gd name="T61" fmla="*/ 2147483647 h 41"/>
                      <a:gd name="T62" fmla="*/ 0 w 97"/>
                      <a:gd name="T63" fmla="*/ 2147483647 h 41"/>
                      <a:gd name="T64" fmla="*/ 2147483647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solidFill>
                    <a:srgbClr val="00FF00"/>
                  </a:solidFill>
                  <a:ln w="9525">
                    <a:noFill/>
                    <a:round/>
                    <a:headEnd/>
                    <a:tailEnd/>
                  </a:ln>
                </p:spPr>
                <p:txBody>
                  <a:bodyPr/>
                  <a:lstStyle/>
                  <a:p>
                    <a:endParaRPr lang="zh-CN" altLang="en-US"/>
                  </a:p>
                </p:txBody>
              </p:sp>
            </p:grpSp>
            <p:sp>
              <p:nvSpPr>
                <p:cNvPr id="73815" name="Text Box 16"/>
                <p:cNvSpPr txBox="1">
                  <a:spLocks noChangeArrowheads="1"/>
                </p:cNvSpPr>
                <p:nvPr/>
              </p:nvSpPr>
              <p:spPr bwMode="gray">
                <a:xfrm>
                  <a:off x="1849438" y="2847975"/>
                  <a:ext cx="268287" cy="260350"/>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a:solidFill>
                        <a:srgbClr val="990000"/>
                      </a:solidFill>
                      <a:latin typeface="Arial" pitchFamily="34" charset="0"/>
                      <a:ea typeface="微软雅黑" pitchFamily="34" charset="-122"/>
                      <a:cs typeface="Arial" pitchFamily="34" charset="0"/>
                      <a:sym typeface="Calibri" pitchFamily="34" charset="0"/>
                    </a:rPr>
                    <a:t>…</a:t>
                  </a:r>
                </a:p>
              </p:txBody>
            </p:sp>
            <p:grpSp>
              <p:nvGrpSpPr>
                <p:cNvPr id="73816" name="Group 17"/>
                <p:cNvGrpSpPr>
                  <a:grpSpLocks/>
                </p:cNvGrpSpPr>
                <p:nvPr/>
              </p:nvGrpSpPr>
              <p:grpSpPr bwMode="auto">
                <a:xfrm>
                  <a:off x="3230563" y="2297113"/>
                  <a:ext cx="703262" cy="261937"/>
                  <a:chOff x="2109" y="1786"/>
                  <a:chExt cx="590" cy="294"/>
                </a:xfrm>
              </p:grpSpPr>
              <p:sp>
                <p:nvSpPr>
                  <p:cNvPr id="73842" name="Rectangle 18"/>
                  <p:cNvSpPr>
                    <a:spLocks noChangeArrowheads="1"/>
                  </p:cNvSpPr>
                  <p:nvPr/>
                </p:nvSpPr>
                <p:spPr bwMode="gray">
                  <a:xfrm>
                    <a:off x="2109" y="1786"/>
                    <a:ext cx="590" cy="294"/>
                  </a:xfrm>
                  <a:prstGeom prst="rect">
                    <a:avLst/>
                  </a:prstGeom>
                  <a:gradFill rotWithShape="1">
                    <a:gsLst>
                      <a:gs pos="0">
                        <a:srgbClr val="595959"/>
                      </a:gs>
                      <a:gs pos="50000">
                        <a:srgbClr val="C0C0C0"/>
                      </a:gs>
                      <a:gs pos="100000">
                        <a:srgbClr val="595959"/>
                      </a:gs>
                    </a:gsLst>
                    <a:lin ang="5400000" scaled="1"/>
                  </a:gradFill>
                  <a:ln w="9525" algn="ctr">
                    <a:solidFill>
                      <a:schemeClr val="tx1"/>
                    </a:solidFill>
                    <a:miter lim="800000"/>
                    <a:headEnd/>
                    <a:tailEnd/>
                  </a:ln>
                </p:spPr>
                <p:txBody>
                  <a:bodyPr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43" name="Freeform 19"/>
                  <p:cNvSpPr>
                    <a:spLocks/>
                  </p:cNvSpPr>
                  <p:nvPr/>
                </p:nvSpPr>
                <p:spPr bwMode="auto">
                  <a:xfrm>
                    <a:off x="2154" y="1841"/>
                    <a:ext cx="498" cy="184"/>
                  </a:xfrm>
                  <a:custGeom>
                    <a:avLst/>
                    <a:gdLst>
                      <a:gd name="T0" fmla="*/ 2147483647 w 97"/>
                      <a:gd name="T1" fmla="*/ 0 h 41"/>
                      <a:gd name="T2" fmla="*/ 2147483647 w 97"/>
                      <a:gd name="T3" fmla="*/ 2147483647 h 41"/>
                      <a:gd name="T4" fmla="*/ 2147483647 w 97"/>
                      <a:gd name="T5" fmla="*/ 2147483647 h 41"/>
                      <a:gd name="T6" fmla="*/ 2147483647 w 97"/>
                      <a:gd name="T7" fmla="*/ 2147483647 h 41"/>
                      <a:gd name="T8" fmla="*/ 2147483647 w 97"/>
                      <a:gd name="T9" fmla="*/ 2147483647 h 41"/>
                      <a:gd name="T10" fmla="*/ 2147483647 w 97"/>
                      <a:gd name="T11" fmla="*/ 2147483647 h 41"/>
                      <a:gd name="T12" fmla="*/ 2147483647 w 97"/>
                      <a:gd name="T13" fmla="*/ 0 h 41"/>
                      <a:gd name="T14" fmla="*/ 2147483647 w 97"/>
                      <a:gd name="T15" fmla="*/ 2147483647 h 41"/>
                      <a:gd name="T16" fmla="*/ 2147483647 w 97"/>
                      <a:gd name="T17" fmla="*/ 2147483647 h 41"/>
                      <a:gd name="T18" fmla="*/ 2147483647 w 97"/>
                      <a:gd name="T19" fmla="*/ 2147483647 h 41"/>
                      <a:gd name="T20" fmla="*/ 2147483647 w 97"/>
                      <a:gd name="T21" fmla="*/ 2147483647 h 41"/>
                      <a:gd name="T22" fmla="*/ 2147483647 w 97"/>
                      <a:gd name="T23" fmla="*/ 2147483647 h 41"/>
                      <a:gd name="T24" fmla="*/ 2147483647 w 97"/>
                      <a:gd name="T25" fmla="*/ 2147483647 h 41"/>
                      <a:gd name="T26" fmla="*/ 2147483647 w 97"/>
                      <a:gd name="T27" fmla="*/ 2147483647 h 41"/>
                      <a:gd name="T28" fmla="*/ 2147483647 w 97"/>
                      <a:gd name="T29" fmla="*/ 2147483647 h 41"/>
                      <a:gd name="T30" fmla="*/ 2147483647 w 97"/>
                      <a:gd name="T31" fmla="*/ 2147483647 h 41"/>
                      <a:gd name="T32" fmla="*/ 2147483647 w 97"/>
                      <a:gd name="T33" fmla="*/ 2147483647 h 41"/>
                      <a:gd name="T34" fmla="*/ 2147483647 w 97"/>
                      <a:gd name="T35" fmla="*/ 2147483647 h 41"/>
                      <a:gd name="T36" fmla="*/ 2147483647 w 97"/>
                      <a:gd name="T37" fmla="*/ 2147483647 h 41"/>
                      <a:gd name="T38" fmla="*/ 2147483647 w 97"/>
                      <a:gd name="T39" fmla="*/ 2147483647 h 41"/>
                      <a:gd name="T40" fmla="*/ 2147483647 w 97"/>
                      <a:gd name="T41" fmla="*/ 2147483647 h 41"/>
                      <a:gd name="T42" fmla="*/ 2147483647 w 97"/>
                      <a:gd name="T43" fmla="*/ 2147483647 h 41"/>
                      <a:gd name="T44" fmla="*/ 2147483647 w 97"/>
                      <a:gd name="T45" fmla="*/ 2147483647 h 41"/>
                      <a:gd name="T46" fmla="*/ 0 w 97"/>
                      <a:gd name="T47" fmla="*/ 2147483647 h 41"/>
                      <a:gd name="T48" fmla="*/ 2147483647 w 97"/>
                      <a:gd name="T49" fmla="*/ 2147483647 h 41"/>
                      <a:gd name="T50" fmla="*/ 2147483647 w 97"/>
                      <a:gd name="T51" fmla="*/ 2147483647 h 41"/>
                      <a:gd name="T52" fmla="*/ 2147483647 w 97"/>
                      <a:gd name="T53" fmla="*/ 2147483647 h 41"/>
                      <a:gd name="T54" fmla="*/ 2147483647 w 97"/>
                      <a:gd name="T55" fmla="*/ 2147483647 h 41"/>
                      <a:gd name="T56" fmla="*/ 2147483647 w 97"/>
                      <a:gd name="T57" fmla="*/ 2147483647 h 41"/>
                      <a:gd name="T58" fmla="*/ 2147483647 w 97"/>
                      <a:gd name="T59" fmla="*/ 2147483647 h 41"/>
                      <a:gd name="T60" fmla="*/ 2147483647 w 97"/>
                      <a:gd name="T61" fmla="*/ 2147483647 h 41"/>
                      <a:gd name="T62" fmla="*/ 0 w 97"/>
                      <a:gd name="T63" fmla="*/ 2147483647 h 41"/>
                      <a:gd name="T64" fmla="*/ 2147483647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solidFill>
                    <a:srgbClr val="00FF00"/>
                  </a:solidFill>
                  <a:ln w="9525">
                    <a:noFill/>
                    <a:round/>
                    <a:headEnd/>
                    <a:tailEnd/>
                  </a:ln>
                </p:spPr>
                <p:txBody>
                  <a:bodyPr/>
                  <a:lstStyle/>
                  <a:p>
                    <a:endParaRPr lang="zh-CN" altLang="en-US"/>
                  </a:p>
                </p:txBody>
              </p:sp>
            </p:grpSp>
            <p:sp>
              <p:nvSpPr>
                <p:cNvPr id="73817" name="Rectangle 20"/>
                <p:cNvSpPr>
                  <a:spLocks noChangeArrowheads="1"/>
                </p:cNvSpPr>
                <p:nvPr/>
              </p:nvSpPr>
              <p:spPr bwMode="gray">
                <a:xfrm>
                  <a:off x="2889463" y="2795573"/>
                  <a:ext cx="479258" cy="331819"/>
                </a:xfrm>
                <a:prstGeom prst="rect">
                  <a:avLst/>
                </a:prstGeom>
                <a:gradFill rotWithShape="1">
                  <a:gsLst>
                    <a:gs pos="0">
                      <a:srgbClr val="5E765E"/>
                    </a:gs>
                    <a:gs pos="50000">
                      <a:srgbClr val="CCFFCC"/>
                    </a:gs>
                    <a:gs pos="100000">
                      <a:srgbClr val="5E765E"/>
                    </a:gs>
                  </a:gsLst>
                  <a:lin ang="5400000" scaled="1"/>
                </a:gradFill>
                <a:ln w="9525" algn="ctr">
                  <a:solidFill>
                    <a:schemeClr val="tx1"/>
                  </a:solidFill>
                  <a:miter lim="800000"/>
                  <a:headEnd/>
                  <a:tailEnd/>
                </a:ln>
              </p:spPr>
              <p:txBody>
                <a:bodyPr wrap="none" lIns="57070" tIns="28597" rIns="57070" bIns="28597" anchor="ctr">
                  <a:spAutoFit/>
                </a:bodyPr>
                <a:lstStyle/>
                <a:p>
                  <a:pPr marL="53975" indent="-53975" algn="ctr" defTabSz="587375" eaLnBrk="0" hangingPunct="0">
                    <a:lnSpc>
                      <a:spcPct val="14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LPU</a:t>
                  </a:r>
                </a:p>
              </p:txBody>
            </p:sp>
            <p:sp>
              <p:nvSpPr>
                <p:cNvPr id="73818" name="Rectangle 21"/>
                <p:cNvSpPr>
                  <a:spLocks noChangeArrowheads="1"/>
                </p:cNvSpPr>
                <p:nvPr/>
              </p:nvSpPr>
              <p:spPr bwMode="gray">
                <a:xfrm>
                  <a:off x="3761664" y="2811078"/>
                  <a:ext cx="479258" cy="300808"/>
                </a:xfrm>
                <a:prstGeom prst="rect">
                  <a:avLst/>
                </a:prstGeom>
                <a:gradFill rotWithShape="1">
                  <a:gsLst>
                    <a:gs pos="0">
                      <a:srgbClr val="5E765E"/>
                    </a:gs>
                    <a:gs pos="50000">
                      <a:srgbClr val="CCFFCC"/>
                    </a:gs>
                    <a:gs pos="100000">
                      <a:srgbClr val="5E765E"/>
                    </a:gs>
                  </a:gsLst>
                  <a:lin ang="5400000" scaled="1"/>
                </a:gradFill>
                <a:ln w="9525" algn="ctr">
                  <a:solidFill>
                    <a:schemeClr val="tx1"/>
                  </a:solidFill>
                  <a:miter lim="800000"/>
                  <a:headEnd/>
                  <a:tailEnd/>
                </a:ln>
              </p:spPr>
              <p:txBody>
                <a:bodyPr wrap="none" lIns="57070" tIns="28597" rIns="57070" bIns="28597" anchor="ctr">
                  <a:spAutoFit/>
                </a:bodyPr>
                <a:lstStyle/>
                <a:p>
                  <a:pPr marL="53975" indent="-53975" algn="ctr" defTabSz="587375" eaLnBrk="0" hangingPunct="0">
                    <a:lnSpc>
                      <a:spcPct val="14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LPU</a:t>
                  </a:r>
                </a:p>
              </p:txBody>
            </p:sp>
            <p:grpSp>
              <p:nvGrpSpPr>
                <p:cNvPr id="73819" name="Group 24"/>
                <p:cNvGrpSpPr>
                  <a:grpSpLocks/>
                </p:cNvGrpSpPr>
                <p:nvPr/>
              </p:nvGrpSpPr>
              <p:grpSpPr bwMode="auto">
                <a:xfrm>
                  <a:off x="3176588" y="2338388"/>
                  <a:ext cx="701675" cy="260350"/>
                  <a:chOff x="2109" y="1786"/>
                  <a:chExt cx="590" cy="294"/>
                </a:xfrm>
              </p:grpSpPr>
              <p:sp>
                <p:nvSpPr>
                  <p:cNvPr id="73840" name="Rectangle 25"/>
                  <p:cNvSpPr>
                    <a:spLocks noChangeArrowheads="1"/>
                  </p:cNvSpPr>
                  <p:nvPr/>
                </p:nvSpPr>
                <p:spPr bwMode="gray">
                  <a:xfrm>
                    <a:off x="2109" y="1786"/>
                    <a:ext cx="590" cy="294"/>
                  </a:xfrm>
                  <a:prstGeom prst="rect">
                    <a:avLst/>
                  </a:prstGeom>
                  <a:gradFill rotWithShape="1">
                    <a:gsLst>
                      <a:gs pos="0">
                        <a:srgbClr val="595959"/>
                      </a:gs>
                      <a:gs pos="50000">
                        <a:srgbClr val="C0C0C0"/>
                      </a:gs>
                      <a:gs pos="100000">
                        <a:srgbClr val="595959"/>
                      </a:gs>
                    </a:gsLst>
                    <a:lin ang="5400000" scaled="1"/>
                  </a:gradFill>
                  <a:ln w="9525" algn="ctr">
                    <a:solidFill>
                      <a:schemeClr val="tx1"/>
                    </a:solidFill>
                    <a:miter lim="800000"/>
                    <a:headEnd/>
                    <a:tailEnd/>
                  </a:ln>
                </p:spPr>
                <p:txBody>
                  <a:bodyPr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41" name="Freeform 26"/>
                  <p:cNvSpPr>
                    <a:spLocks/>
                  </p:cNvSpPr>
                  <p:nvPr/>
                </p:nvSpPr>
                <p:spPr bwMode="auto">
                  <a:xfrm>
                    <a:off x="2154" y="1842"/>
                    <a:ext cx="499" cy="183"/>
                  </a:xfrm>
                  <a:custGeom>
                    <a:avLst/>
                    <a:gdLst>
                      <a:gd name="T0" fmla="*/ 2147483647 w 97"/>
                      <a:gd name="T1" fmla="*/ 0 h 41"/>
                      <a:gd name="T2" fmla="*/ 2147483647 w 97"/>
                      <a:gd name="T3" fmla="*/ 2147483647 h 41"/>
                      <a:gd name="T4" fmla="*/ 2147483647 w 97"/>
                      <a:gd name="T5" fmla="*/ 2147483647 h 41"/>
                      <a:gd name="T6" fmla="*/ 2147483647 w 97"/>
                      <a:gd name="T7" fmla="*/ 2147483647 h 41"/>
                      <a:gd name="T8" fmla="*/ 2147483647 w 97"/>
                      <a:gd name="T9" fmla="*/ 2147483647 h 41"/>
                      <a:gd name="T10" fmla="*/ 2147483647 w 97"/>
                      <a:gd name="T11" fmla="*/ 2147483647 h 41"/>
                      <a:gd name="T12" fmla="*/ 2147483647 w 97"/>
                      <a:gd name="T13" fmla="*/ 0 h 41"/>
                      <a:gd name="T14" fmla="*/ 2147483647 w 97"/>
                      <a:gd name="T15" fmla="*/ 2147483647 h 41"/>
                      <a:gd name="T16" fmla="*/ 2147483647 w 97"/>
                      <a:gd name="T17" fmla="*/ 2147483647 h 41"/>
                      <a:gd name="T18" fmla="*/ 2147483647 w 97"/>
                      <a:gd name="T19" fmla="*/ 2147483647 h 41"/>
                      <a:gd name="T20" fmla="*/ 2147483647 w 97"/>
                      <a:gd name="T21" fmla="*/ 2147483647 h 41"/>
                      <a:gd name="T22" fmla="*/ 2147483647 w 97"/>
                      <a:gd name="T23" fmla="*/ 2147483647 h 41"/>
                      <a:gd name="T24" fmla="*/ 2147483647 w 97"/>
                      <a:gd name="T25" fmla="*/ 2147483647 h 41"/>
                      <a:gd name="T26" fmla="*/ 2147483647 w 97"/>
                      <a:gd name="T27" fmla="*/ 2147483647 h 41"/>
                      <a:gd name="T28" fmla="*/ 2147483647 w 97"/>
                      <a:gd name="T29" fmla="*/ 2147483647 h 41"/>
                      <a:gd name="T30" fmla="*/ 2147483647 w 97"/>
                      <a:gd name="T31" fmla="*/ 2147483647 h 41"/>
                      <a:gd name="T32" fmla="*/ 2147483647 w 97"/>
                      <a:gd name="T33" fmla="*/ 2147483647 h 41"/>
                      <a:gd name="T34" fmla="*/ 2147483647 w 97"/>
                      <a:gd name="T35" fmla="*/ 2147483647 h 41"/>
                      <a:gd name="T36" fmla="*/ 2147483647 w 97"/>
                      <a:gd name="T37" fmla="*/ 2147483647 h 41"/>
                      <a:gd name="T38" fmla="*/ 2147483647 w 97"/>
                      <a:gd name="T39" fmla="*/ 2147483647 h 41"/>
                      <a:gd name="T40" fmla="*/ 2147483647 w 97"/>
                      <a:gd name="T41" fmla="*/ 2147483647 h 41"/>
                      <a:gd name="T42" fmla="*/ 2147483647 w 97"/>
                      <a:gd name="T43" fmla="*/ 2147483647 h 41"/>
                      <a:gd name="T44" fmla="*/ 2147483647 w 97"/>
                      <a:gd name="T45" fmla="*/ 2147483647 h 41"/>
                      <a:gd name="T46" fmla="*/ 0 w 97"/>
                      <a:gd name="T47" fmla="*/ 2147483647 h 41"/>
                      <a:gd name="T48" fmla="*/ 2147483647 w 97"/>
                      <a:gd name="T49" fmla="*/ 2147483647 h 41"/>
                      <a:gd name="T50" fmla="*/ 2147483647 w 97"/>
                      <a:gd name="T51" fmla="*/ 2147483647 h 41"/>
                      <a:gd name="T52" fmla="*/ 2147483647 w 97"/>
                      <a:gd name="T53" fmla="*/ 2147483647 h 41"/>
                      <a:gd name="T54" fmla="*/ 2147483647 w 97"/>
                      <a:gd name="T55" fmla="*/ 2147483647 h 41"/>
                      <a:gd name="T56" fmla="*/ 2147483647 w 97"/>
                      <a:gd name="T57" fmla="*/ 2147483647 h 41"/>
                      <a:gd name="T58" fmla="*/ 2147483647 w 97"/>
                      <a:gd name="T59" fmla="*/ 2147483647 h 41"/>
                      <a:gd name="T60" fmla="*/ 2147483647 w 97"/>
                      <a:gd name="T61" fmla="*/ 2147483647 h 41"/>
                      <a:gd name="T62" fmla="*/ 0 w 97"/>
                      <a:gd name="T63" fmla="*/ 2147483647 h 41"/>
                      <a:gd name="T64" fmla="*/ 2147483647 w 9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41"/>
                      <a:gd name="T101" fmla="*/ 97 w 9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41">
                        <a:moveTo>
                          <a:pt x="14" y="0"/>
                        </a:moveTo>
                        <a:lnTo>
                          <a:pt x="14" y="5"/>
                        </a:lnTo>
                        <a:lnTo>
                          <a:pt x="36" y="5"/>
                        </a:lnTo>
                        <a:lnTo>
                          <a:pt x="48" y="16"/>
                        </a:lnTo>
                        <a:lnTo>
                          <a:pt x="60" y="5"/>
                        </a:lnTo>
                        <a:lnTo>
                          <a:pt x="83" y="5"/>
                        </a:lnTo>
                        <a:lnTo>
                          <a:pt x="83" y="0"/>
                        </a:lnTo>
                        <a:lnTo>
                          <a:pt x="97" y="7"/>
                        </a:lnTo>
                        <a:lnTo>
                          <a:pt x="83" y="13"/>
                        </a:lnTo>
                        <a:lnTo>
                          <a:pt x="83" y="8"/>
                        </a:lnTo>
                        <a:lnTo>
                          <a:pt x="66" y="8"/>
                        </a:lnTo>
                        <a:lnTo>
                          <a:pt x="53" y="21"/>
                        </a:lnTo>
                        <a:lnTo>
                          <a:pt x="66" y="33"/>
                        </a:lnTo>
                        <a:lnTo>
                          <a:pt x="83" y="33"/>
                        </a:lnTo>
                        <a:lnTo>
                          <a:pt x="83" y="29"/>
                        </a:lnTo>
                        <a:lnTo>
                          <a:pt x="97" y="35"/>
                        </a:lnTo>
                        <a:lnTo>
                          <a:pt x="83" y="41"/>
                        </a:lnTo>
                        <a:lnTo>
                          <a:pt x="83" y="37"/>
                        </a:lnTo>
                        <a:lnTo>
                          <a:pt x="60" y="37"/>
                        </a:lnTo>
                        <a:lnTo>
                          <a:pt x="48" y="25"/>
                        </a:lnTo>
                        <a:lnTo>
                          <a:pt x="36" y="37"/>
                        </a:lnTo>
                        <a:lnTo>
                          <a:pt x="14" y="37"/>
                        </a:lnTo>
                        <a:lnTo>
                          <a:pt x="14" y="41"/>
                        </a:lnTo>
                        <a:lnTo>
                          <a:pt x="0" y="35"/>
                        </a:lnTo>
                        <a:lnTo>
                          <a:pt x="14" y="29"/>
                        </a:lnTo>
                        <a:lnTo>
                          <a:pt x="14" y="33"/>
                        </a:lnTo>
                        <a:lnTo>
                          <a:pt x="29" y="33"/>
                        </a:lnTo>
                        <a:lnTo>
                          <a:pt x="43" y="21"/>
                        </a:lnTo>
                        <a:lnTo>
                          <a:pt x="29" y="8"/>
                        </a:lnTo>
                        <a:lnTo>
                          <a:pt x="14" y="8"/>
                        </a:lnTo>
                        <a:lnTo>
                          <a:pt x="14" y="13"/>
                        </a:lnTo>
                        <a:lnTo>
                          <a:pt x="0" y="7"/>
                        </a:lnTo>
                        <a:lnTo>
                          <a:pt x="14" y="0"/>
                        </a:lnTo>
                      </a:path>
                    </a:pathLst>
                  </a:custGeom>
                  <a:solidFill>
                    <a:srgbClr val="00FF00"/>
                  </a:solidFill>
                  <a:ln w="9525">
                    <a:noFill/>
                    <a:round/>
                    <a:headEnd/>
                    <a:tailEnd/>
                  </a:ln>
                </p:spPr>
                <p:txBody>
                  <a:bodyPr/>
                  <a:lstStyle/>
                  <a:p>
                    <a:endParaRPr lang="zh-CN" altLang="en-US"/>
                  </a:p>
                </p:txBody>
              </p:sp>
            </p:grpSp>
            <p:sp>
              <p:nvSpPr>
                <p:cNvPr id="73820" name="Text Box 27"/>
                <p:cNvSpPr txBox="1">
                  <a:spLocks noChangeArrowheads="1"/>
                </p:cNvSpPr>
                <p:nvPr/>
              </p:nvSpPr>
              <p:spPr bwMode="gray">
                <a:xfrm>
                  <a:off x="3416300" y="2847975"/>
                  <a:ext cx="268288" cy="260350"/>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a:solidFill>
                        <a:srgbClr val="990000"/>
                      </a:solidFill>
                      <a:latin typeface="Arial" pitchFamily="34" charset="0"/>
                      <a:ea typeface="微软雅黑" pitchFamily="34" charset="-122"/>
                      <a:cs typeface="Arial" pitchFamily="34" charset="0"/>
                      <a:sym typeface="Calibri" pitchFamily="34" charset="0"/>
                    </a:rPr>
                    <a:t>…</a:t>
                  </a:r>
                </a:p>
              </p:txBody>
            </p:sp>
            <p:sp>
              <p:nvSpPr>
                <p:cNvPr id="73821" name="Text Box 36"/>
                <p:cNvSpPr txBox="1">
                  <a:spLocks noChangeArrowheads="1"/>
                </p:cNvSpPr>
                <p:nvPr/>
              </p:nvSpPr>
              <p:spPr bwMode="gray">
                <a:xfrm>
                  <a:off x="1466370" y="3136900"/>
                  <a:ext cx="942355" cy="257217"/>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Chassis 1</a:t>
                  </a:r>
                </a:p>
              </p:txBody>
            </p:sp>
            <p:sp>
              <p:nvSpPr>
                <p:cNvPr id="73822" name="Text Box 37"/>
                <p:cNvSpPr txBox="1">
                  <a:spLocks noChangeArrowheads="1"/>
                </p:cNvSpPr>
                <p:nvPr/>
              </p:nvSpPr>
              <p:spPr bwMode="gray">
                <a:xfrm>
                  <a:off x="3085619" y="3136900"/>
                  <a:ext cx="942355" cy="273698"/>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Chassis 2</a:t>
                  </a:r>
                </a:p>
              </p:txBody>
            </p:sp>
            <p:sp>
              <p:nvSpPr>
                <p:cNvPr id="73823" name="Text Box 38"/>
                <p:cNvSpPr txBox="1">
                  <a:spLocks noChangeArrowheads="1"/>
                </p:cNvSpPr>
                <p:nvPr/>
              </p:nvSpPr>
              <p:spPr bwMode="gray">
                <a:xfrm>
                  <a:off x="1732046" y="1979613"/>
                  <a:ext cx="479258" cy="257217"/>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SFU</a:t>
                  </a:r>
                </a:p>
              </p:txBody>
            </p:sp>
            <p:sp>
              <p:nvSpPr>
                <p:cNvPr id="73824" name="Text Box 39"/>
                <p:cNvSpPr txBox="1">
                  <a:spLocks noChangeArrowheads="1"/>
                </p:cNvSpPr>
                <p:nvPr/>
              </p:nvSpPr>
              <p:spPr bwMode="gray">
                <a:xfrm>
                  <a:off x="3310815" y="1979613"/>
                  <a:ext cx="479258" cy="257217"/>
                </a:xfrm>
                <a:prstGeom prst="rect">
                  <a:avLst/>
                </a:prstGeom>
                <a:noFill/>
                <a:ln w="9525" algn="ctr">
                  <a:noFill/>
                  <a:miter lim="800000"/>
                  <a:headEnd/>
                  <a:tailEnd/>
                </a:ln>
              </p:spPr>
              <p:txBody>
                <a:bodyPr wrap="none" lIns="57070" tIns="28597" rIns="57070" bIns="28597">
                  <a:spAutoFit/>
                </a:bodyPr>
                <a:lstStyle/>
                <a:p>
                  <a:pPr marL="53975" indent="-53975" algn="ctr" defTabSz="587375" eaLnBrk="0" hangingPunct="0">
                    <a:lnSpc>
                      <a:spcPct val="110000"/>
                    </a:lnSpc>
                    <a:buSzPct val="100000"/>
                  </a:pPr>
                  <a:r>
                    <a:rPr lang="en-US" altLang="zh-CN" sz="1200" b="1">
                      <a:solidFill>
                        <a:srgbClr val="990000"/>
                      </a:solidFill>
                      <a:latin typeface="Arial" pitchFamily="34" charset="0"/>
                      <a:ea typeface="微软雅黑" pitchFamily="34" charset="-122"/>
                      <a:cs typeface="Arial" pitchFamily="34" charset="0"/>
                      <a:sym typeface="Calibri" pitchFamily="34" charset="0"/>
                    </a:rPr>
                    <a:t>SFU</a:t>
                  </a:r>
                </a:p>
              </p:txBody>
            </p:sp>
            <p:sp>
              <p:nvSpPr>
                <p:cNvPr id="117" name="Line 46"/>
                <p:cNvSpPr>
                  <a:spLocks noChangeShapeType="1"/>
                </p:cNvSpPr>
                <p:nvPr/>
              </p:nvSpPr>
              <p:spPr bwMode="auto">
                <a:xfrm flipV="1">
                  <a:off x="1293101" y="3072117"/>
                  <a:ext cx="0" cy="226479"/>
                </a:xfrm>
                <a:prstGeom prst="line">
                  <a:avLst/>
                </a:prstGeom>
                <a:noFill/>
                <a:ln w="19050">
                  <a:solidFill>
                    <a:schemeClr val="accent2">
                      <a:lumMod val="90000"/>
                    </a:schemeClr>
                  </a:solidFill>
                  <a:prstDash val="dash"/>
                  <a:round/>
                  <a:headEnd/>
                  <a:tailEnd type="arrow" w="med" len="med"/>
                </a:ln>
              </p:spPr>
              <p:txBody>
                <a:bodyPr lIns="59384" tIns="29692" rIns="59384" bIns="29692">
                  <a:spAutoFit/>
                </a:bodyPr>
                <a:lstStyle/>
                <a:p>
                  <a:pPr>
                    <a:defRPr/>
                  </a:pPr>
                  <a:endParaRPr lang="en-US" altLang="zh-CN" sz="1200" dirty="0">
                    <a:solidFill>
                      <a:srgbClr val="990000"/>
                    </a:solidFill>
                    <a:latin typeface="Arial"/>
                    <a:ea typeface="微软雅黑" pitchFamily="34" charset="-122"/>
                    <a:cs typeface="Arial" pitchFamily="34" charset="0"/>
                  </a:endParaRPr>
                </a:p>
              </p:txBody>
            </p:sp>
            <p:grpSp>
              <p:nvGrpSpPr>
                <p:cNvPr id="73826" name="Group 71"/>
                <p:cNvGrpSpPr>
                  <a:grpSpLocks/>
                </p:cNvGrpSpPr>
                <p:nvPr/>
              </p:nvGrpSpPr>
              <p:grpSpPr bwMode="auto">
                <a:xfrm>
                  <a:off x="1293813" y="2530475"/>
                  <a:ext cx="2851150" cy="534988"/>
                  <a:chOff x="1533" y="1732"/>
                  <a:chExt cx="2396" cy="599"/>
                </a:xfrm>
              </p:grpSpPr>
              <p:grpSp>
                <p:nvGrpSpPr>
                  <p:cNvPr id="73832" name="Group 69"/>
                  <p:cNvGrpSpPr>
                    <a:grpSpLocks/>
                  </p:cNvGrpSpPr>
                  <p:nvPr/>
                </p:nvGrpSpPr>
                <p:grpSpPr bwMode="auto">
                  <a:xfrm>
                    <a:off x="1533" y="1732"/>
                    <a:ext cx="2000" cy="599"/>
                    <a:chOff x="1533" y="1732"/>
                    <a:chExt cx="2000" cy="599"/>
                  </a:xfrm>
                </p:grpSpPr>
                <p:sp>
                  <p:nvSpPr>
                    <p:cNvPr id="121" name="Line 47"/>
                    <p:cNvSpPr>
                      <a:spLocks noChangeShapeType="1"/>
                    </p:cNvSpPr>
                    <p:nvPr/>
                  </p:nvSpPr>
                  <p:spPr bwMode="auto">
                    <a:xfrm flipV="1">
                      <a:off x="1532" y="1742"/>
                      <a:ext cx="443" cy="589"/>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22" name="Line 49"/>
                    <p:cNvSpPr>
                      <a:spLocks noChangeShapeType="1"/>
                    </p:cNvSpPr>
                    <p:nvPr/>
                  </p:nvSpPr>
                  <p:spPr bwMode="auto">
                    <a:xfrm>
                      <a:off x="1975" y="1736"/>
                      <a:ext cx="219" cy="0"/>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23" name="Line 50"/>
                    <p:cNvSpPr>
                      <a:spLocks noChangeShapeType="1"/>
                    </p:cNvSpPr>
                    <p:nvPr/>
                  </p:nvSpPr>
                  <p:spPr bwMode="auto">
                    <a:xfrm>
                      <a:off x="2196" y="1734"/>
                      <a:ext cx="277" cy="423"/>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24" name="Line 51"/>
                    <p:cNvSpPr>
                      <a:spLocks noChangeShapeType="1"/>
                    </p:cNvSpPr>
                    <p:nvPr/>
                  </p:nvSpPr>
                  <p:spPr bwMode="auto">
                    <a:xfrm flipV="1">
                      <a:off x="2479" y="2159"/>
                      <a:ext cx="523" cy="2"/>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25" name="Line 52"/>
                    <p:cNvSpPr>
                      <a:spLocks noChangeShapeType="1"/>
                    </p:cNvSpPr>
                    <p:nvPr/>
                  </p:nvSpPr>
                  <p:spPr bwMode="auto">
                    <a:xfrm flipV="1">
                      <a:off x="3001" y="1734"/>
                      <a:ext cx="320" cy="427"/>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26" name="Line 53"/>
                    <p:cNvSpPr>
                      <a:spLocks noChangeShapeType="1"/>
                    </p:cNvSpPr>
                    <p:nvPr/>
                  </p:nvSpPr>
                  <p:spPr bwMode="auto">
                    <a:xfrm flipV="1">
                      <a:off x="3319" y="1732"/>
                      <a:ext cx="213" cy="2"/>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grpSp>
              <p:sp>
                <p:nvSpPr>
                  <p:cNvPr id="120" name="Line 54"/>
                  <p:cNvSpPr>
                    <a:spLocks noChangeShapeType="1"/>
                  </p:cNvSpPr>
                  <p:nvPr/>
                </p:nvSpPr>
                <p:spPr bwMode="auto">
                  <a:xfrm>
                    <a:off x="3533" y="1734"/>
                    <a:ext cx="396" cy="593"/>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grpSp>
            <p:sp>
              <p:nvSpPr>
                <p:cNvPr id="127" name="Line 55"/>
                <p:cNvSpPr>
                  <a:spLocks noChangeShapeType="1"/>
                </p:cNvSpPr>
                <p:nvPr/>
              </p:nvSpPr>
              <p:spPr bwMode="auto">
                <a:xfrm>
                  <a:off x="4136434" y="3072117"/>
                  <a:ext cx="7194" cy="233140"/>
                </a:xfrm>
                <a:prstGeom prst="line">
                  <a:avLst/>
                </a:prstGeom>
                <a:noFill/>
                <a:ln w="19050">
                  <a:solidFill>
                    <a:schemeClr val="accent2">
                      <a:lumMod val="90000"/>
                    </a:schemeClr>
                  </a:solidFill>
                  <a:prstDash val="dash"/>
                  <a:round/>
                  <a:headEnd/>
                  <a:tailEnd type="arrow" w="med" len="med"/>
                </a:ln>
              </p:spPr>
              <p:txBody>
                <a:bodyPr lIns="59384" tIns="29692" rIns="59384" bIns="29692">
                  <a:spAutoFit/>
                </a:bodyPr>
                <a:lstStyle/>
                <a:p>
                  <a:pPr>
                    <a:defRPr/>
                  </a:pPr>
                  <a:endParaRPr lang="en-US" altLang="zh-CN" sz="1200" dirty="0">
                    <a:solidFill>
                      <a:srgbClr val="990000"/>
                    </a:solidFill>
                    <a:latin typeface="Arial"/>
                    <a:ea typeface="微软雅黑" pitchFamily="34" charset="-122"/>
                    <a:cs typeface="Arial" pitchFamily="34" charset="0"/>
                  </a:endParaRPr>
                </a:p>
              </p:txBody>
            </p:sp>
            <p:grpSp>
              <p:nvGrpSpPr>
                <p:cNvPr id="73828" name="Group 73"/>
                <p:cNvGrpSpPr>
                  <a:grpSpLocks/>
                </p:cNvGrpSpPr>
                <p:nvPr/>
              </p:nvGrpSpPr>
              <p:grpSpPr bwMode="auto">
                <a:xfrm>
                  <a:off x="1333500" y="2473779"/>
                  <a:ext cx="2813050" cy="599623"/>
                  <a:chOff x="1567" y="1667"/>
                  <a:chExt cx="2363" cy="673"/>
                </a:xfrm>
              </p:grpSpPr>
              <p:sp>
                <p:nvSpPr>
                  <p:cNvPr id="135" name="Line 66"/>
                  <p:cNvSpPr>
                    <a:spLocks noChangeShapeType="1"/>
                  </p:cNvSpPr>
                  <p:nvPr/>
                </p:nvSpPr>
                <p:spPr bwMode="auto">
                  <a:xfrm>
                    <a:off x="2003" y="1668"/>
                    <a:ext cx="1493" cy="0"/>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36" name="Line 70"/>
                  <p:cNvSpPr>
                    <a:spLocks noChangeShapeType="1"/>
                  </p:cNvSpPr>
                  <p:nvPr/>
                </p:nvSpPr>
                <p:spPr bwMode="auto">
                  <a:xfrm flipV="1">
                    <a:off x="1566" y="1696"/>
                    <a:ext cx="473" cy="634"/>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sp>
                <p:nvSpPr>
                  <p:cNvPr id="137" name="Line 72"/>
                  <p:cNvSpPr>
                    <a:spLocks noChangeShapeType="1"/>
                  </p:cNvSpPr>
                  <p:nvPr/>
                </p:nvSpPr>
                <p:spPr bwMode="auto">
                  <a:xfrm>
                    <a:off x="3499" y="1718"/>
                    <a:ext cx="432" cy="622"/>
                  </a:xfrm>
                  <a:prstGeom prst="line">
                    <a:avLst/>
                  </a:prstGeom>
                  <a:noFill/>
                  <a:ln w="19050">
                    <a:solidFill>
                      <a:schemeClr val="accent2">
                        <a:lumMod val="90000"/>
                      </a:schemeClr>
                    </a:solidFill>
                    <a:prstDash val="dash"/>
                    <a:round/>
                    <a:headEnd/>
                    <a:tailEnd/>
                  </a:ln>
                </p:spPr>
                <p:txBody>
                  <a:bodyPr lIns="79200" tIns="39600" rIns="79200" bIns="39600">
                    <a:spAutoFit/>
                  </a:bodyPr>
                  <a:lstStyle/>
                  <a:p>
                    <a:pPr>
                      <a:defRPr/>
                    </a:pPr>
                    <a:endParaRPr lang="en-US" altLang="zh-CN" sz="1200" dirty="0">
                      <a:solidFill>
                        <a:srgbClr val="990000"/>
                      </a:solidFill>
                      <a:latin typeface="Arial"/>
                      <a:ea typeface="微软雅黑" pitchFamily="34" charset="-122"/>
                      <a:cs typeface="Arial" pitchFamily="34" charset="0"/>
                    </a:endParaRPr>
                  </a:p>
                </p:txBody>
              </p:sp>
            </p:grpSp>
          </p:grpSp>
          <p:grpSp>
            <p:nvGrpSpPr>
              <p:cNvPr id="73798" name="组合 92"/>
              <p:cNvGrpSpPr>
                <a:grpSpLocks/>
              </p:cNvGrpSpPr>
              <p:nvPr/>
            </p:nvGrpSpPr>
            <p:grpSpPr bwMode="auto">
              <a:xfrm>
                <a:off x="1982154" y="1801550"/>
                <a:ext cx="768666" cy="367957"/>
                <a:chOff x="2281238" y="2226556"/>
                <a:chExt cx="1020762" cy="473209"/>
              </a:xfrm>
            </p:grpSpPr>
            <p:sp>
              <p:nvSpPr>
                <p:cNvPr id="73799" name="Line 29"/>
                <p:cNvSpPr>
                  <a:spLocks noChangeShapeType="1"/>
                </p:cNvSpPr>
                <p:nvPr/>
              </p:nvSpPr>
              <p:spPr bwMode="gray">
                <a:xfrm>
                  <a:off x="2387958" y="2399594"/>
                  <a:ext cx="712907" cy="0"/>
                </a:xfrm>
                <a:prstGeom prst="line">
                  <a:avLst/>
                </a:prstGeom>
                <a:noFill/>
                <a:ln w="25400">
                  <a:solidFill>
                    <a:schemeClr val="hlink"/>
                  </a:solidFill>
                  <a:round/>
                  <a:headEnd/>
                  <a:tailEnd/>
                </a:ln>
              </p:spPr>
              <p:txBody>
                <a:bodyPr lIns="76114" tIns="38139" rIns="76114" bIns="38139" anchor="ctr">
                  <a:spAutoFit/>
                </a:bodyPr>
                <a:lstStyle/>
                <a:p>
                  <a:endParaRPr lang="zh-CN" altLang="en-US"/>
                </a:p>
              </p:txBody>
            </p:sp>
            <p:sp>
              <p:nvSpPr>
                <p:cNvPr id="73800" name="Oval 30"/>
                <p:cNvSpPr>
                  <a:spLocks noChangeArrowheads="1"/>
                </p:cNvSpPr>
                <p:nvPr/>
              </p:nvSpPr>
              <p:spPr bwMode="gray">
                <a:xfrm>
                  <a:off x="2284413" y="2226556"/>
                  <a:ext cx="215420" cy="345233"/>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01" name="Oval 31"/>
                <p:cNvSpPr>
                  <a:spLocks noChangeArrowheads="1"/>
                </p:cNvSpPr>
                <p:nvPr/>
              </p:nvSpPr>
              <p:spPr bwMode="gray">
                <a:xfrm>
                  <a:off x="3086580" y="2226560"/>
                  <a:ext cx="215420" cy="345233"/>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02" name="Line 62"/>
                <p:cNvSpPr>
                  <a:spLocks noChangeShapeType="1"/>
                </p:cNvSpPr>
                <p:nvPr/>
              </p:nvSpPr>
              <p:spPr bwMode="gray">
                <a:xfrm>
                  <a:off x="2384782" y="2553738"/>
                  <a:ext cx="712907" cy="0"/>
                </a:xfrm>
                <a:prstGeom prst="line">
                  <a:avLst/>
                </a:prstGeom>
                <a:noFill/>
                <a:ln w="25400">
                  <a:solidFill>
                    <a:schemeClr val="hlink"/>
                  </a:solidFill>
                  <a:round/>
                  <a:headEnd/>
                  <a:tailEnd/>
                </a:ln>
              </p:spPr>
              <p:txBody>
                <a:bodyPr lIns="76114" tIns="38139" rIns="76114" bIns="38139" anchor="ctr">
                  <a:spAutoFit/>
                </a:bodyPr>
                <a:lstStyle/>
                <a:p>
                  <a:endParaRPr lang="zh-CN" altLang="en-US"/>
                </a:p>
              </p:txBody>
            </p:sp>
            <p:sp>
              <p:nvSpPr>
                <p:cNvPr id="73803" name="Oval 63"/>
                <p:cNvSpPr>
                  <a:spLocks noChangeArrowheads="1"/>
                </p:cNvSpPr>
                <p:nvPr/>
              </p:nvSpPr>
              <p:spPr bwMode="gray">
                <a:xfrm>
                  <a:off x="2281238" y="2354532"/>
                  <a:ext cx="215420" cy="345233"/>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sp>
              <p:nvSpPr>
                <p:cNvPr id="73804" name="Oval 64"/>
                <p:cNvSpPr>
                  <a:spLocks noChangeArrowheads="1"/>
                </p:cNvSpPr>
                <p:nvPr/>
              </p:nvSpPr>
              <p:spPr bwMode="gray">
                <a:xfrm>
                  <a:off x="3083406" y="2327959"/>
                  <a:ext cx="215419" cy="345235"/>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990000"/>
                    </a:solidFill>
                    <a:latin typeface="Arial" pitchFamily="34" charset="0"/>
                    <a:ea typeface="微软雅黑" pitchFamily="34" charset="-122"/>
                    <a:cs typeface="Arial" pitchFamily="34" charset="0"/>
                  </a:endParaRPr>
                </a:p>
              </p:txBody>
            </p:sp>
          </p:grpSp>
        </p:grpSp>
        <p:grpSp>
          <p:nvGrpSpPr>
            <p:cNvPr id="73786" name="组合 103"/>
            <p:cNvGrpSpPr>
              <a:grpSpLocks/>
            </p:cNvGrpSpPr>
            <p:nvPr/>
          </p:nvGrpSpPr>
          <p:grpSpPr bwMode="auto">
            <a:xfrm>
              <a:off x="4022114" y="2725550"/>
              <a:ext cx="485968" cy="255567"/>
              <a:chOff x="3020238" y="4173350"/>
              <a:chExt cx="485968" cy="255567"/>
            </a:xfrm>
          </p:grpSpPr>
          <p:sp>
            <p:nvSpPr>
              <p:cNvPr id="105" name="Line 76"/>
              <p:cNvSpPr>
                <a:spLocks noChangeShapeType="1"/>
              </p:cNvSpPr>
              <p:nvPr/>
            </p:nvSpPr>
            <p:spPr bwMode="auto">
              <a:xfrm flipV="1">
                <a:off x="3079139" y="4173908"/>
                <a:ext cx="377811" cy="3122"/>
              </a:xfrm>
              <a:prstGeom prst="line">
                <a:avLst/>
              </a:prstGeom>
              <a:noFill/>
              <a:ln w="19050">
                <a:solidFill>
                  <a:schemeClr val="accent2">
                    <a:lumMod val="90000"/>
                  </a:schemeClr>
                </a:solidFill>
                <a:prstDash val="dash"/>
                <a:round/>
                <a:headEnd/>
                <a:tailEnd type="arrow" w="med" len="med"/>
              </a:ln>
            </p:spPr>
            <p:txBody>
              <a:bodyPr lIns="59384" tIns="29692" rIns="59384" bIns="29692">
                <a:spAutoFit/>
              </a:bodyPr>
              <a:lstStyle/>
              <a:p>
                <a:pPr>
                  <a:defRPr/>
                </a:pPr>
                <a:endParaRPr lang="en-US" altLang="zh-CN" sz="1200" dirty="0">
                  <a:solidFill>
                    <a:srgbClr val="000000"/>
                  </a:solidFill>
                  <a:latin typeface="Arial"/>
                  <a:ea typeface="微软雅黑" pitchFamily="34" charset="-122"/>
                  <a:cs typeface="Arial" pitchFamily="34" charset="0"/>
                </a:endParaRPr>
              </a:p>
            </p:txBody>
          </p:sp>
          <p:sp>
            <p:nvSpPr>
              <p:cNvPr id="73796" name="Text Box 83"/>
              <p:cNvSpPr txBox="1">
                <a:spLocks noChangeArrowheads="1"/>
              </p:cNvSpPr>
              <p:nvPr/>
            </p:nvSpPr>
            <p:spPr bwMode="gray">
              <a:xfrm>
                <a:off x="3020238" y="4238948"/>
                <a:ext cx="485968" cy="189969"/>
              </a:xfrm>
              <a:prstGeom prst="rect">
                <a:avLst/>
              </a:prstGeom>
              <a:noFill/>
              <a:ln w="9525" algn="ctr">
                <a:noFill/>
                <a:miter lim="800000"/>
                <a:headEnd/>
                <a:tailEnd/>
              </a:ln>
            </p:spPr>
            <p:txBody>
              <a:bodyPr wrap="none" lIns="57070" tIns="28597" rIns="57070" bIns="28597">
                <a:spAutoFit/>
              </a:bodyPr>
              <a:lstStyle/>
              <a:p>
                <a:pPr marL="53975" indent="-53975" algn="ctr" defTabSz="587375">
                  <a:lnSpc>
                    <a:spcPct val="110000"/>
                  </a:lnSpc>
                  <a:buClr>
                    <a:srgbClr val="990000"/>
                  </a:buClr>
                  <a:buSzPct val="75000"/>
                </a:pPr>
                <a:r>
                  <a:rPr lang="en-US" altLang="zh-CN" sz="800" b="1">
                    <a:solidFill>
                      <a:srgbClr val="000000"/>
                    </a:solidFill>
                    <a:latin typeface="Arial" pitchFamily="34" charset="0"/>
                    <a:ea typeface="微软雅黑" pitchFamily="34" charset="-122"/>
                    <a:cs typeface="Arial" pitchFamily="34" charset="0"/>
                  </a:rPr>
                  <a:t>Packets</a:t>
                </a:r>
              </a:p>
            </p:txBody>
          </p:sp>
        </p:grpSp>
        <p:grpSp>
          <p:nvGrpSpPr>
            <p:cNvPr id="73787" name="组合 106"/>
            <p:cNvGrpSpPr>
              <a:grpSpLocks/>
            </p:cNvGrpSpPr>
            <p:nvPr/>
          </p:nvGrpSpPr>
          <p:grpSpPr bwMode="auto">
            <a:xfrm>
              <a:off x="3801887" y="2078673"/>
              <a:ext cx="809503" cy="504275"/>
              <a:chOff x="1244742" y="3846513"/>
              <a:chExt cx="809503" cy="504275"/>
            </a:xfrm>
          </p:grpSpPr>
          <p:grpSp>
            <p:nvGrpSpPr>
              <p:cNvPr id="73790" name="Group 82"/>
              <p:cNvGrpSpPr>
                <a:grpSpLocks/>
              </p:cNvGrpSpPr>
              <p:nvPr/>
            </p:nvGrpSpPr>
            <p:grpSpPr bwMode="auto">
              <a:xfrm>
                <a:off x="1471295" y="3846513"/>
                <a:ext cx="296545" cy="184467"/>
                <a:chOff x="4291" y="1910"/>
                <a:chExt cx="579" cy="649"/>
              </a:xfrm>
            </p:grpSpPr>
            <p:sp>
              <p:nvSpPr>
                <p:cNvPr id="73792" name="Line 78"/>
                <p:cNvSpPr>
                  <a:spLocks noChangeShapeType="1"/>
                </p:cNvSpPr>
                <p:nvPr/>
              </p:nvSpPr>
              <p:spPr bwMode="gray">
                <a:xfrm>
                  <a:off x="4339" y="2232"/>
                  <a:ext cx="331" cy="3"/>
                </a:xfrm>
                <a:prstGeom prst="line">
                  <a:avLst/>
                </a:prstGeom>
                <a:noFill/>
                <a:ln w="25400">
                  <a:solidFill>
                    <a:schemeClr val="hlink"/>
                  </a:solidFill>
                  <a:round/>
                  <a:headEnd/>
                  <a:tailEnd/>
                </a:ln>
              </p:spPr>
              <p:txBody>
                <a:bodyPr lIns="76114" tIns="38139" rIns="76114" bIns="38139" anchor="ctr">
                  <a:spAutoFit/>
                </a:bodyPr>
                <a:lstStyle/>
                <a:p>
                  <a:endParaRPr lang="zh-CN" altLang="en-US"/>
                </a:p>
              </p:txBody>
            </p:sp>
            <p:sp>
              <p:nvSpPr>
                <p:cNvPr id="73793" name="Oval 79"/>
                <p:cNvSpPr>
                  <a:spLocks noChangeArrowheads="1"/>
                </p:cNvSpPr>
                <p:nvPr/>
              </p:nvSpPr>
              <p:spPr bwMode="gray">
                <a:xfrm>
                  <a:off x="4291" y="1910"/>
                  <a:ext cx="260" cy="649"/>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000000"/>
                    </a:solidFill>
                    <a:latin typeface="Arial" pitchFamily="34" charset="0"/>
                    <a:ea typeface="微软雅黑" pitchFamily="34" charset="-122"/>
                    <a:cs typeface="Arial" pitchFamily="34" charset="0"/>
                  </a:endParaRPr>
                </a:p>
              </p:txBody>
            </p:sp>
            <p:sp>
              <p:nvSpPr>
                <p:cNvPr id="73794" name="Oval 80"/>
                <p:cNvSpPr>
                  <a:spLocks noChangeArrowheads="1"/>
                </p:cNvSpPr>
                <p:nvPr/>
              </p:nvSpPr>
              <p:spPr bwMode="gray">
                <a:xfrm>
                  <a:off x="4610" y="1910"/>
                  <a:ext cx="260" cy="649"/>
                </a:xfrm>
                <a:prstGeom prst="ellipse">
                  <a:avLst/>
                </a:prstGeom>
                <a:solidFill>
                  <a:schemeClr val="accent1"/>
                </a:solidFill>
                <a:ln w="9525" algn="ctr">
                  <a:solidFill>
                    <a:schemeClr val="hlink"/>
                  </a:solidFill>
                  <a:round/>
                  <a:headEnd/>
                  <a:tailEnd/>
                </a:ln>
              </p:spPr>
              <p:txBody>
                <a:bodyPr wrap="none" lIns="76114" tIns="38139" rIns="76114" bIns="38139" anchor="ctr">
                  <a:spAutoFit/>
                </a:bodyPr>
                <a:lstStyle/>
                <a:p>
                  <a:endParaRPr lang="en-US" altLang="zh-CN" sz="1200">
                    <a:solidFill>
                      <a:srgbClr val="000000"/>
                    </a:solidFill>
                    <a:latin typeface="Arial" pitchFamily="34" charset="0"/>
                    <a:ea typeface="微软雅黑" pitchFamily="34" charset="-122"/>
                    <a:cs typeface="Arial" pitchFamily="34" charset="0"/>
                  </a:endParaRPr>
                </a:p>
              </p:txBody>
            </p:sp>
          </p:grpSp>
          <p:sp>
            <p:nvSpPr>
              <p:cNvPr id="73791" name="Text Box 84"/>
              <p:cNvSpPr txBox="1">
                <a:spLocks noChangeArrowheads="1"/>
              </p:cNvSpPr>
              <p:nvPr/>
            </p:nvSpPr>
            <p:spPr bwMode="gray">
              <a:xfrm>
                <a:off x="1244742" y="4027643"/>
                <a:ext cx="809503" cy="323145"/>
              </a:xfrm>
              <a:prstGeom prst="rect">
                <a:avLst/>
              </a:prstGeom>
              <a:noFill/>
              <a:ln w="9525" algn="ctr">
                <a:noFill/>
                <a:miter lim="800000"/>
                <a:headEnd/>
                <a:tailEnd/>
              </a:ln>
            </p:spPr>
            <p:txBody>
              <a:bodyPr lIns="57070" tIns="28597" rIns="57070" bIns="28597">
                <a:spAutoFit/>
              </a:bodyPr>
              <a:lstStyle/>
              <a:p>
                <a:pPr marL="53975" indent="-53975" algn="ctr" defTabSz="587375">
                  <a:lnSpc>
                    <a:spcPct val="110000"/>
                  </a:lnSpc>
                  <a:buClr>
                    <a:srgbClr val="990000"/>
                  </a:buClr>
                  <a:buSzPct val="75000"/>
                </a:pPr>
                <a:r>
                  <a:rPr lang="en-US" altLang="zh-CN" sz="800" b="1">
                    <a:solidFill>
                      <a:srgbClr val="000000"/>
                    </a:solidFill>
                    <a:latin typeface="Arial" pitchFamily="34" charset="0"/>
                    <a:ea typeface="微软雅黑" pitchFamily="34" charset="-122"/>
                    <a:cs typeface="Arial" pitchFamily="34" charset="0"/>
                  </a:rPr>
                  <a:t>Cluster/stack cable</a:t>
                </a:r>
              </a:p>
            </p:txBody>
          </p:sp>
        </p:grpSp>
        <p:sp>
          <p:nvSpPr>
            <p:cNvPr id="114" name="Rectangle 48"/>
            <p:cNvSpPr>
              <a:spLocks noChangeArrowheads="1"/>
            </p:cNvSpPr>
            <p:nvPr/>
          </p:nvSpPr>
          <p:spPr bwMode="auto">
            <a:xfrm>
              <a:off x="714233" y="3391092"/>
              <a:ext cx="4012716" cy="1031819"/>
            </a:xfrm>
            <a:prstGeom prst="rect">
              <a:avLst/>
            </a:prstGeom>
            <a:noFill/>
            <a:ln>
              <a:noFill/>
            </a:ln>
            <a:effectLst>
              <a:outerShdw blurRad="127000" algn="ctr" rotWithShape="0">
                <a:prstClr val="black">
                  <a:alpha val="40000"/>
                </a:prstClr>
              </a:outerShdw>
            </a:effectLst>
          </p:spPr>
          <p:txBody>
            <a:bodyPr lIns="91340" tIns="45673" rIns="91340" bIns="45673"/>
            <a:lstStyle/>
            <a:p>
              <a:pPr marL="160338" lvl="1" indent="-160338" defTabSz="449263" eaLnBrk="0" hangingPunct="0">
                <a:lnSpc>
                  <a:spcPct val="110000"/>
                </a:lnSpc>
                <a:buClr>
                  <a:srgbClr val="990000"/>
                </a:buClr>
                <a:buSzPct val="100000"/>
                <a:buFont typeface="Wingdings" pitchFamily="2" charset="2"/>
                <a:buChar char="n"/>
                <a:defRPr/>
              </a:pPr>
              <a:r>
                <a:rPr lang="en-US" altLang="zh-CN" sz="1000" dirty="0">
                  <a:solidFill>
                    <a:srgbClr val="000000"/>
                  </a:solidFill>
                  <a:latin typeface="Arial"/>
                  <a:ea typeface="微软雅黑" pitchFamily="34" charset="-122"/>
                  <a:cs typeface="Arial" pitchFamily="34" charset="0"/>
                  <a:sym typeface="Calibri" pitchFamily="34" charset="0"/>
                </a:rPr>
                <a:t>CSS bandwidth: </a:t>
              </a:r>
              <a:r>
                <a:rPr lang="en-US" altLang="zh-CN" sz="1000" b="1" dirty="0">
                  <a:solidFill>
                    <a:srgbClr val="990000"/>
                  </a:solidFill>
                  <a:latin typeface="Arial"/>
                  <a:ea typeface="微软雅黑" pitchFamily="34" charset="-122"/>
                  <a:cs typeface="Arial" pitchFamily="34" charset="0"/>
                  <a:sym typeface="Calibri" pitchFamily="34" charset="0"/>
                </a:rPr>
                <a:t>320 </a:t>
              </a:r>
              <a:r>
                <a:rPr lang="en-US" altLang="zh-CN" sz="1000" b="1" dirty="0" err="1">
                  <a:solidFill>
                    <a:srgbClr val="990000"/>
                  </a:solidFill>
                  <a:latin typeface="Arial"/>
                  <a:ea typeface="微软雅黑" pitchFamily="34" charset="-122"/>
                  <a:cs typeface="Arial" pitchFamily="34" charset="0"/>
                  <a:sym typeface="Calibri" pitchFamily="34" charset="0"/>
                </a:rPr>
                <a:t>Gbit</a:t>
              </a:r>
              <a:r>
                <a:rPr lang="en-US" altLang="zh-CN" sz="1000" b="1" dirty="0">
                  <a:solidFill>
                    <a:srgbClr val="990000"/>
                  </a:solidFill>
                  <a:latin typeface="Arial"/>
                  <a:ea typeface="微软雅黑" pitchFamily="34" charset="-122"/>
                  <a:cs typeface="Arial" pitchFamily="34" charset="0"/>
                  <a:sym typeface="Calibri" pitchFamily="34" charset="0"/>
                </a:rPr>
                <a:t>/s </a:t>
              </a:r>
              <a:r>
                <a:rPr lang="en-US" altLang="zh-CN" sz="1000" dirty="0">
                  <a:solidFill>
                    <a:srgbClr val="000000"/>
                  </a:solidFill>
                  <a:latin typeface="Arial"/>
                  <a:ea typeface="微软雅黑" pitchFamily="34" charset="-122"/>
                  <a:cs typeface="Arial" pitchFamily="34" charset="0"/>
                  <a:sym typeface="Calibri" pitchFamily="34" charset="0"/>
                </a:rPr>
                <a:t>non-blocking cluster bandwidth  </a:t>
              </a:r>
            </a:p>
            <a:p>
              <a:pPr marL="160338" lvl="1" indent="-160338" defTabSz="449263" eaLnBrk="0" hangingPunct="0">
                <a:lnSpc>
                  <a:spcPct val="110000"/>
                </a:lnSpc>
                <a:buClr>
                  <a:srgbClr val="990000"/>
                </a:buClr>
                <a:buSzPct val="100000"/>
                <a:buFont typeface="Wingdings" pitchFamily="2" charset="2"/>
                <a:buChar char="n"/>
                <a:defRPr/>
              </a:pPr>
              <a:r>
                <a:rPr lang="en-US" altLang="zh-CN" sz="1000" b="1" dirty="0">
                  <a:solidFill>
                    <a:srgbClr val="990000"/>
                  </a:solidFill>
                  <a:latin typeface="Arial"/>
                  <a:ea typeface="微软雅黑" pitchFamily="34" charset="-122"/>
                  <a:cs typeface="Arial" pitchFamily="34" charset="0"/>
                  <a:sym typeface="Calibri" pitchFamily="34" charset="0"/>
                </a:rPr>
                <a:t>Upgraded to 640 </a:t>
              </a:r>
              <a:r>
                <a:rPr lang="en-US" altLang="zh-CN" sz="1000" b="1" dirty="0" err="1">
                  <a:solidFill>
                    <a:srgbClr val="990000"/>
                  </a:solidFill>
                  <a:latin typeface="Arial"/>
                  <a:ea typeface="微软雅黑" pitchFamily="34" charset="-122"/>
                  <a:cs typeface="Arial" pitchFamily="34" charset="0"/>
                  <a:sym typeface="Calibri" pitchFamily="34" charset="0"/>
                </a:rPr>
                <a:t>Gbit</a:t>
              </a:r>
              <a:r>
                <a:rPr lang="en-US" altLang="zh-CN" sz="1000" b="1" dirty="0">
                  <a:solidFill>
                    <a:srgbClr val="990000"/>
                  </a:solidFill>
                  <a:latin typeface="Arial"/>
                  <a:ea typeface="微软雅黑" pitchFamily="34" charset="-122"/>
                  <a:cs typeface="Arial" pitchFamily="34" charset="0"/>
                  <a:sym typeface="Calibri" pitchFamily="34" charset="0"/>
                </a:rPr>
                <a:t>/s</a:t>
              </a:r>
            </a:p>
            <a:p>
              <a:pPr marL="160338" lvl="1" indent="-160338" defTabSz="449263" eaLnBrk="0" hangingPunct="0">
                <a:lnSpc>
                  <a:spcPct val="110000"/>
                </a:lnSpc>
                <a:buClr>
                  <a:srgbClr val="990000"/>
                </a:buClr>
                <a:buSzPct val="100000"/>
                <a:buFont typeface="Wingdings" pitchFamily="2" charset="2"/>
                <a:buChar char="n"/>
                <a:defRPr/>
              </a:pPr>
              <a:r>
                <a:rPr lang="en-US" altLang="zh-CN" sz="1000" dirty="0">
                  <a:solidFill>
                    <a:srgbClr val="990000"/>
                  </a:solidFill>
                  <a:latin typeface="Arial"/>
                  <a:ea typeface="微软雅黑" pitchFamily="34" charset="-122"/>
                  <a:cs typeface="Arial" pitchFamily="34" charset="0"/>
                  <a:sym typeface="Calibri" pitchFamily="34" charset="0"/>
                </a:rPr>
                <a:t>Only supported by V2R3 SRUC </a:t>
              </a:r>
            </a:p>
            <a:p>
              <a:pPr marL="160338" lvl="1" indent="-160338" defTabSz="449263" eaLnBrk="0" hangingPunct="0">
                <a:lnSpc>
                  <a:spcPct val="110000"/>
                </a:lnSpc>
                <a:buClr>
                  <a:srgbClr val="990000"/>
                </a:buClr>
                <a:buSzPct val="100000"/>
                <a:buFont typeface="Wingdings" pitchFamily="2" charset="2"/>
                <a:buChar char="n"/>
                <a:defRPr/>
              </a:pPr>
              <a:endParaRPr lang="en-US" altLang="zh-CN" sz="1000" b="1" dirty="0">
                <a:solidFill>
                  <a:srgbClr val="990000"/>
                </a:solidFill>
                <a:latin typeface="Arial"/>
                <a:ea typeface="微软雅黑" pitchFamily="34" charset="-122"/>
                <a:cs typeface="Arial" pitchFamily="34" charset="0"/>
                <a:sym typeface="Calibri" pitchFamily="34" charset="0"/>
              </a:endParaRPr>
            </a:p>
            <a:p>
              <a:pPr marL="160338" lvl="1" indent="-160338" defTabSz="449263" eaLnBrk="0" hangingPunct="0">
                <a:lnSpc>
                  <a:spcPct val="110000"/>
                </a:lnSpc>
                <a:buClr>
                  <a:srgbClr val="990000"/>
                </a:buClr>
                <a:buSzPct val="100000"/>
                <a:buFont typeface="Wingdings" pitchFamily="2" charset="2"/>
                <a:buChar char="n"/>
                <a:defRPr/>
              </a:pPr>
              <a:endParaRPr lang="en-US" altLang="zh-CN" sz="1000" b="1" dirty="0">
                <a:solidFill>
                  <a:srgbClr val="990000"/>
                </a:solidFill>
                <a:latin typeface="Arial"/>
                <a:ea typeface="微软雅黑" pitchFamily="34" charset="-122"/>
                <a:cs typeface="Arial" pitchFamily="34" charset="0"/>
                <a:sym typeface="Calibri" pitchFamily="34" charset="0"/>
              </a:endParaRPr>
            </a:p>
          </p:txBody>
        </p:sp>
        <p:sp>
          <p:nvSpPr>
            <p:cNvPr id="115" name="TextBox 76"/>
            <p:cNvSpPr txBox="1">
              <a:spLocks noChangeArrowheads="1"/>
            </p:cNvSpPr>
            <p:nvPr/>
          </p:nvSpPr>
          <p:spPr bwMode="auto">
            <a:xfrm>
              <a:off x="721850" y="3200650"/>
              <a:ext cx="1361947" cy="249759"/>
            </a:xfrm>
            <a:prstGeom prst="rect">
              <a:avLst/>
            </a:prstGeom>
            <a:noFill/>
            <a:ln w="9525">
              <a:noFill/>
              <a:miter lim="800000"/>
              <a:headEnd/>
              <a:tailEnd/>
            </a:ln>
          </p:spPr>
          <p:txBody>
            <a:bodyPr lIns="91388" tIns="45696" rIns="91388" bIns="45696">
              <a:spAutoFit/>
            </a:bodyPr>
            <a:lstStyle/>
            <a:p>
              <a:pPr eaLnBrk="0" hangingPunct="0">
                <a:buSzPct val="100000"/>
                <a:defRPr/>
              </a:pPr>
              <a:r>
                <a:rPr lang="en-US" altLang="zh-CN" sz="1050" b="1" dirty="0">
                  <a:solidFill>
                    <a:srgbClr val="990000"/>
                  </a:solidFill>
                  <a:latin typeface="Arial"/>
                  <a:ea typeface="微软雅黑" pitchFamily="34" charset="-122"/>
                  <a:cs typeface="Arial" pitchFamily="34" charset="0"/>
                  <a:sym typeface="Calibri" pitchFamily="34" charset="0"/>
                </a:rPr>
                <a:t>Configuration tips:</a:t>
              </a:r>
            </a:p>
          </p:txBody>
        </p:sp>
      </p:grpSp>
      <p:sp>
        <p:nvSpPr>
          <p:cNvPr id="116" name="圆角矩形 115"/>
          <p:cNvSpPr/>
          <p:nvPr/>
        </p:nvSpPr>
        <p:spPr bwMode="auto">
          <a:xfrm rot="2264907">
            <a:off x="3222625" y="715963"/>
            <a:ext cx="1354138" cy="579437"/>
          </a:xfrm>
          <a:prstGeom prst="roundRect">
            <a:avLst/>
          </a:prstGeom>
          <a:solidFill>
            <a:schemeClr val="accent1">
              <a:alpha val="73000"/>
            </a:schemeClr>
          </a:solidFill>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nchor="ctr"/>
          <a:lstStyle/>
          <a:p>
            <a:pPr algn="ctr" eaLnBrk="0" hangingPunct="0">
              <a:buSzPct val="100000"/>
              <a:defRPr/>
            </a:pPr>
            <a:r>
              <a:rPr lang="en-US" altLang="zh-CN" sz="900" dirty="0">
                <a:solidFill>
                  <a:schemeClr val="tx1"/>
                </a:solidFill>
                <a:latin typeface="Arial" pitchFamily="34" charset="0"/>
                <a:ea typeface="微软雅黑" pitchFamily="34" charset="-122"/>
                <a:cs typeface="Arial" pitchFamily="34" charset="0"/>
                <a:sym typeface="Calibri" pitchFamily="34" charset="0"/>
              </a:rPr>
              <a:t>SRUC is available in </a:t>
            </a:r>
          </a:p>
          <a:p>
            <a:pPr algn="ctr" eaLnBrk="0" hangingPunct="0">
              <a:buSzPct val="100000"/>
              <a:defRPr/>
            </a:pPr>
            <a:r>
              <a:rPr lang="en-US" altLang="zh-CN" sz="1000" b="1" dirty="0">
                <a:solidFill>
                  <a:srgbClr val="FFFFFF"/>
                </a:solidFill>
                <a:latin typeface="Arial" pitchFamily="34" charset="0"/>
                <a:ea typeface="微软雅黑" pitchFamily="34" charset="-122"/>
                <a:cs typeface="Arial" pitchFamily="34" charset="0"/>
                <a:sym typeface="Calibri" pitchFamily="34" charset="0"/>
              </a:rPr>
              <a:t>V2R3</a:t>
            </a:r>
            <a:endParaRPr lang="en-US" altLang="zh-CN" sz="900" b="1" dirty="0">
              <a:solidFill>
                <a:srgbClr val="FFFFFF"/>
              </a:solidFill>
              <a:latin typeface="Arial" pitchFamily="34" charset="0"/>
              <a:ea typeface="微软雅黑" pitchFamily="34" charset="-122"/>
              <a:cs typeface="Arial" pitchFamily="34" charset="0"/>
              <a:sym typeface="Calibri" pitchFamily="34" charset="0"/>
            </a:endParaRPr>
          </a:p>
          <a:p>
            <a:pPr algn="ctr" eaLnBrk="0" hangingPunct="0">
              <a:buSzPct val="100000"/>
              <a:defRPr/>
            </a:pPr>
            <a:r>
              <a:rPr lang="en-US" altLang="zh-CN" sz="800" dirty="0">
                <a:solidFill>
                  <a:schemeClr val="tx1"/>
                </a:solidFill>
                <a:latin typeface="Arial" pitchFamily="34" charset="0"/>
                <a:ea typeface="微软雅黑" pitchFamily="34" charset="-122"/>
                <a:cs typeface="Arial" pitchFamily="34" charset="0"/>
                <a:sym typeface="Calibri" pitchFamily="34" charset="0"/>
              </a:rPr>
              <a:t>(2013Q2)</a:t>
            </a:r>
            <a:endParaRPr lang="en-US" altLang="zh-CN" sz="1200" dirty="0">
              <a:solidFill>
                <a:schemeClr val="tx1"/>
              </a:solidFill>
              <a:latin typeface="Arial" pitchFamily="34" charset="0"/>
              <a:ea typeface="微软雅黑" pitchFamily="34" charset="-122"/>
              <a:cs typeface="Arial" pitchFamily="34" charset="0"/>
              <a:sym typeface="Calibri" pitchFamily="34" charset="0"/>
            </a:endParaRPr>
          </a:p>
        </p:txBody>
      </p:sp>
      <p:sp>
        <p:nvSpPr>
          <p:cNvPr id="128" name="圆角矩形 127"/>
          <p:cNvSpPr/>
          <p:nvPr/>
        </p:nvSpPr>
        <p:spPr bwMode="auto">
          <a:xfrm>
            <a:off x="373063" y="4097338"/>
            <a:ext cx="3946525" cy="444500"/>
          </a:xfrm>
          <a:prstGeom prst="roundRect">
            <a:avLst/>
          </a:prstGeom>
          <a:solidFill>
            <a:schemeClr val="accent3">
              <a:lumMod val="95000"/>
              <a:alpha val="84000"/>
            </a:schemeClr>
          </a:solidFill>
          <a:ln w="19050">
            <a:noFill/>
          </a:ln>
          <a:effectLst/>
          <a:extLst>
            <a:ext uri="{909E8E84-426E-40DD-AFC4-6F175D3DCCD1}"/>
            <a:ext uri="{91240B29-F687-4F45-9708-019B960494DF}"/>
            <a:ext uri="{AF507438-7753-43E0-B8FC-AC1667EBCBE1}"/>
          </a:extLst>
        </p:spPr>
        <p:txBody>
          <a:bodyPr anchor="ctr"/>
          <a:lstStyle/>
          <a:p>
            <a:pPr algn="ctr" defTabSz="913753" fontAlgn="ctr">
              <a:spcBef>
                <a:spcPts val="0"/>
              </a:spcBef>
              <a:spcAft>
                <a:spcPts val="0"/>
              </a:spcAft>
              <a:defRPr/>
            </a:pPr>
            <a:r>
              <a:rPr lang="en-US" altLang="zh-CN" sz="1600" dirty="0">
                <a:latin typeface="Arial"/>
                <a:ea typeface="微软雅黑" pitchFamily="34" charset="-122"/>
              </a:rPr>
              <a:t>Not supported by S9703/S7703 clusters</a:t>
            </a:r>
          </a:p>
        </p:txBody>
      </p:sp>
      <p:sp>
        <p:nvSpPr>
          <p:cNvPr id="211" name="圆角矩形​​ 135"/>
          <p:cNvSpPr/>
          <p:nvPr/>
        </p:nvSpPr>
        <p:spPr bwMode="auto">
          <a:xfrm>
            <a:off x="4632325" y="931863"/>
            <a:ext cx="4248150" cy="3700462"/>
          </a:xfrm>
          <a:prstGeom prst="roundRect">
            <a:avLst>
              <a:gd name="adj" fmla="val 4392"/>
            </a:avLst>
          </a:prstGeom>
          <a:solidFill>
            <a:schemeClr val="bg1"/>
          </a:solidFill>
          <a:ln>
            <a:noFill/>
          </a:ln>
          <a:effectLst>
            <a:outerShdw blurRad="63500" sx="101000" sy="101000" algn="ctr" rotWithShape="0">
              <a:prstClr val="black">
                <a:alpha val="30000"/>
              </a:prstClr>
            </a:outerShdw>
          </a:effectLst>
        </p:spPr>
        <p:txBody>
          <a:bodyPr lIns="51310" tIns="25655" rIns="51310" bIns="25655"/>
          <a:lstStyle/>
          <a:p>
            <a:pPr>
              <a:buClr>
                <a:srgbClr val="CC9900"/>
              </a:buClr>
              <a:buFont typeface="Wingdings" pitchFamily="2" charset="2"/>
              <a:buChar char="n"/>
              <a:defRPr/>
            </a:pPr>
            <a:endParaRPr lang="en-US" altLang="zh-CN" sz="1000" dirty="0">
              <a:solidFill>
                <a:srgbClr val="000000"/>
              </a:solidFill>
              <a:latin typeface="Arial"/>
              <a:ea typeface="微软雅黑" pitchFamily="34" charset="-122"/>
              <a:cs typeface="Arial" pitchFamily="34" charset="0"/>
            </a:endParaRPr>
          </a:p>
        </p:txBody>
      </p:sp>
      <p:sp>
        <p:nvSpPr>
          <p:cNvPr id="215" name="Rectangle 48"/>
          <p:cNvSpPr>
            <a:spLocks noChangeArrowheads="1"/>
          </p:cNvSpPr>
          <p:nvPr/>
        </p:nvSpPr>
        <p:spPr bwMode="auto">
          <a:xfrm>
            <a:off x="4699000" y="3509963"/>
            <a:ext cx="4181475" cy="1031875"/>
          </a:xfrm>
          <a:prstGeom prst="rect">
            <a:avLst/>
          </a:prstGeom>
          <a:noFill/>
          <a:ln>
            <a:noFill/>
          </a:ln>
          <a:effectLst>
            <a:outerShdw blurRad="127000" algn="ctr" rotWithShape="0">
              <a:prstClr val="black">
                <a:alpha val="40000"/>
              </a:prstClr>
            </a:outerShdw>
          </a:effectLst>
        </p:spPr>
        <p:txBody>
          <a:bodyPr lIns="91340" tIns="45673" rIns="91340" bIns="45673"/>
          <a:lstStyle/>
          <a:p>
            <a:pPr marL="160338" lvl="1" indent="-160338" defTabSz="449263" eaLnBrk="0" hangingPunct="0">
              <a:lnSpc>
                <a:spcPct val="110000"/>
              </a:lnSpc>
              <a:buClr>
                <a:srgbClr val="990000"/>
              </a:buClr>
              <a:buSzPct val="100000"/>
              <a:buFont typeface="Wingdings" pitchFamily="2" charset="2"/>
              <a:buChar char="n"/>
              <a:defRPr/>
            </a:pPr>
            <a:r>
              <a:rPr lang="en-US" altLang="zh-CN" sz="1000" dirty="0">
                <a:solidFill>
                  <a:srgbClr val="000000"/>
                </a:solidFill>
                <a:latin typeface="Arial"/>
                <a:ea typeface="微软雅黑" pitchFamily="34" charset="-122"/>
                <a:cs typeface="Arial" pitchFamily="34" charset="0"/>
                <a:sym typeface="Calibri" pitchFamily="34" charset="0"/>
              </a:rPr>
              <a:t>Cluster bandwidth: </a:t>
            </a:r>
            <a:r>
              <a:rPr lang="en-US" altLang="zh-CN" sz="1000" b="1" dirty="0">
                <a:solidFill>
                  <a:srgbClr val="000000"/>
                </a:solidFill>
                <a:latin typeface="Arial"/>
                <a:ea typeface="微软雅黑" pitchFamily="34" charset="-122"/>
                <a:cs typeface="Arial" pitchFamily="34" charset="0"/>
                <a:sym typeface="Calibri" pitchFamily="34" charset="0"/>
              </a:rPr>
              <a:t>1280</a:t>
            </a:r>
            <a:r>
              <a:rPr lang="en-US" altLang="zh-CN" sz="1000" dirty="0">
                <a:solidFill>
                  <a:srgbClr val="000000"/>
                </a:solidFill>
                <a:latin typeface="Arial"/>
                <a:ea typeface="微软雅黑" pitchFamily="34" charset="-122"/>
                <a:cs typeface="Arial" pitchFamily="34" charset="0"/>
                <a:sym typeface="Calibri" pitchFamily="34" charset="0"/>
              </a:rPr>
              <a:t> </a:t>
            </a:r>
            <a:r>
              <a:rPr lang="en-US" altLang="zh-CN" sz="1000" b="1" dirty="0" err="1">
                <a:solidFill>
                  <a:srgbClr val="990000"/>
                </a:solidFill>
                <a:latin typeface="Arial"/>
                <a:ea typeface="微软雅黑" pitchFamily="34" charset="-122"/>
                <a:cs typeface="Arial" pitchFamily="34" charset="0"/>
                <a:sym typeface="Calibri" pitchFamily="34" charset="0"/>
              </a:rPr>
              <a:t>Gbit</a:t>
            </a:r>
            <a:r>
              <a:rPr lang="en-US" altLang="zh-CN" sz="1000" b="1" dirty="0">
                <a:solidFill>
                  <a:srgbClr val="990000"/>
                </a:solidFill>
                <a:latin typeface="Arial"/>
                <a:ea typeface="微软雅黑" pitchFamily="34" charset="-122"/>
                <a:cs typeface="Arial" pitchFamily="34" charset="0"/>
                <a:sym typeface="Calibri" pitchFamily="34" charset="0"/>
              </a:rPr>
              <a:t>/s</a:t>
            </a:r>
            <a:r>
              <a:rPr lang="en-US" altLang="zh-CN" sz="1000" dirty="0">
                <a:solidFill>
                  <a:srgbClr val="000000"/>
                </a:solidFill>
                <a:latin typeface="Arial"/>
                <a:ea typeface="微软雅黑" pitchFamily="34" charset="-122"/>
                <a:cs typeface="Arial" pitchFamily="34" charset="0"/>
                <a:sym typeface="Calibri" pitchFamily="34" charset="0"/>
              </a:rPr>
              <a:t>, load balancing supported</a:t>
            </a:r>
          </a:p>
          <a:p>
            <a:pPr marL="160338" lvl="1" indent="-160338" defTabSz="449263" eaLnBrk="0" hangingPunct="0">
              <a:lnSpc>
                <a:spcPct val="110000"/>
              </a:lnSpc>
              <a:buClr>
                <a:srgbClr val="990000"/>
              </a:buClr>
              <a:buSzPct val="100000"/>
              <a:buFont typeface="Wingdings" pitchFamily="2" charset="2"/>
              <a:buChar char="n"/>
              <a:defRPr/>
            </a:pPr>
            <a:r>
              <a:rPr lang="en-US" altLang="zh-CN" sz="1000" b="1" dirty="0">
                <a:solidFill>
                  <a:srgbClr val="990000"/>
                </a:solidFill>
                <a:latin typeface="Arial"/>
                <a:ea typeface="微软雅黑" pitchFamily="34" charset="-122"/>
                <a:cs typeface="Arial" pitchFamily="34" charset="0"/>
                <a:sym typeface="Calibri" pitchFamily="34" charset="0"/>
              </a:rPr>
              <a:t>LPUs on the two chassis:</a:t>
            </a:r>
          </a:p>
          <a:p>
            <a:pPr marL="617214" lvl="2" indent="-160338" defTabSz="449263" eaLnBrk="0" hangingPunct="0">
              <a:lnSpc>
                <a:spcPct val="110000"/>
              </a:lnSpc>
              <a:buClr>
                <a:srgbClr val="990000"/>
              </a:buClr>
              <a:buSzPct val="100000"/>
              <a:buFont typeface="Wingdings" pitchFamily="2" charset="2"/>
              <a:buChar char="n"/>
              <a:defRPr/>
            </a:pPr>
            <a:r>
              <a:rPr lang="en-US" altLang="zh-CN" sz="1000" b="1" dirty="0">
                <a:solidFill>
                  <a:srgbClr val="990000"/>
                </a:solidFill>
                <a:latin typeface="Arial"/>
                <a:ea typeface="微软雅黑" pitchFamily="34" charset="-122"/>
                <a:cs typeface="Arial" pitchFamily="34" charset="0"/>
                <a:sym typeface="Calibri" pitchFamily="34" charset="0"/>
              </a:rPr>
              <a:t>1:1 or 2:2; 2:1 not supported</a:t>
            </a:r>
          </a:p>
          <a:p>
            <a:pPr marL="617214" lvl="2" indent="-160338" defTabSz="449263" eaLnBrk="0" hangingPunct="0">
              <a:lnSpc>
                <a:spcPct val="110000"/>
              </a:lnSpc>
              <a:buClr>
                <a:srgbClr val="990000"/>
              </a:buClr>
              <a:buSzPct val="100000"/>
              <a:buFont typeface="Wingdings" pitchFamily="2" charset="2"/>
              <a:buChar char="n"/>
              <a:defRPr/>
            </a:pPr>
            <a:r>
              <a:rPr lang="en-US" altLang="zh-CN" sz="1000" b="1" dirty="0">
                <a:solidFill>
                  <a:srgbClr val="990000"/>
                </a:solidFill>
                <a:latin typeface="Arial"/>
                <a:ea typeface="微软雅黑" pitchFamily="34" charset="-122"/>
                <a:cs typeface="Arial" pitchFamily="34" charset="0"/>
                <a:sym typeface="Calibri" pitchFamily="34" charset="0"/>
              </a:rPr>
              <a:t>Identical port rates</a:t>
            </a:r>
          </a:p>
          <a:p>
            <a:pPr marL="617214" lvl="2" indent="-160338" defTabSz="449263" eaLnBrk="0" hangingPunct="0">
              <a:lnSpc>
                <a:spcPct val="110000"/>
              </a:lnSpc>
              <a:buClr>
                <a:srgbClr val="990000"/>
              </a:buClr>
              <a:buSzPct val="100000"/>
              <a:buFont typeface="Wingdings" pitchFamily="2" charset="2"/>
              <a:buChar char="n"/>
              <a:defRPr/>
            </a:pPr>
            <a:r>
              <a:rPr lang="en-US" altLang="zh-CN" sz="1000" b="1" dirty="0">
                <a:solidFill>
                  <a:srgbClr val="990000"/>
                </a:solidFill>
                <a:latin typeface="Arial"/>
                <a:ea typeface="微软雅黑" pitchFamily="34" charset="-122"/>
                <a:cs typeface="Arial" pitchFamily="34" charset="0"/>
                <a:sym typeface="Calibri" pitchFamily="34" charset="0"/>
              </a:rPr>
              <a:t>Stack cable or fiber</a:t>
            </a:r>
            <a:endParaRPr lang="en-US" altLang="zh-CN" sz="900" b="1" dirty="0">
              <a:solidFill>
                <a:srgbClr val="990000"/>
              </a:solidFill>
              <a:latin typeface="Arial"/>
              <a:ea typeface="微软雅黑" pitchFamily="34" charset="-122"/>
              <a:cs typeface="Arial" pitchFamily="34" charset="0"/>
              <a:sym typeface="Calibri" pitchFamily="34" charset="0"/>
            </a:endParaRPr>
          </a:p>
        </p:txBody>
      </p:sp>
      <p:sp>
        <p:nvSpPr>
          <p:cNvPr id="216" name="TextBox 76"/>
          <p:cNvSpPr txBox="1">
            <a:spLocks noChangeArrowheads="1"/>
          </p:cNvSpPr>
          <p:nvPr/>
        </p:nvSpPr>
        <p:spPr bwMode="auto">
          <a:xfrm>
            <a:off x="4706938" y="3289300"/>
            <a:ext cx="1419225" cy="252413"/>
          </a:xfrm>
          <a:prstGeom prst="rect">
            <a:avLst/>
          </a:prstGeom>
          <a:noFill/>
          <a:ln w="9525">
            <a:noFill/>
            <a:miter lim="800000"/>
            <a:headEnd/>
            <a:tailEnd/>
          </a:ln>
        </p:spPr>
        <p:txBody>
          <a:bodyPr lIns="91388" tIns="45696" rIns="91388" bIns="45696">
            <a:spAutoFit/>
          </a:bodyPr>
          <a:lstStyle/>
          <a:p>
            <a:pPr eaLnBrk="0" hangingPunct="0">
              <a:buSzPct val="100000"/>
              <a:defRPr/>
            </a:pPr>
            <a:r>
              <a:rPr lang="en-US" altLang="zh-CN" sz="1050" b="1" dirty="0">
                <a:solidFill>
                  <a:srgbClr val="990000"/>
                </a:solidFill>
                <a:latin typeface="Arial"/>
                <a:ea typeface="微软雅黑" pitchFamily="34" charset="-122"/>
                <a:cs typeface="Arial" pitchFamily="34" charset="0"/>
                <a:sym typeface="Calibri" pitchFamily="34" charset="0"/>
              </a:rPr>
              <a:t>Configuration tips:</a:t>
            </a:r>
          </a:p>
        </p:txBody>
      </p:sp>
      <p:sp>
        <p:nvSpPr>
          <p:cNvPr id="129" name="TextBox 128"/>
          <p:cNvSpPr txBox="1"/>
          <p:nvPr/>
        </p:nvSpPr>
        <p:spPr>
          <a:xfrm>
            <a:off x="4632325" y="923925"/>
            <a:ext cx="4248150" cy="360363"/>
          </a:xfrm>
          <a:prstGeom prst="round2SameRect">
            <a:avLst>
              <a:gd name="adj1" fmla="val 19452"/>
              <a:gd name="adj2" fmla="val 0"/>
            </a:avLst>
          </a:prstGeom>
          <a:solidFill>
            <a:srgbClr val="990000"/>
          </a:solidFill>
          <a:effectLst>
            <a:outerShdw blurRad="50800" dist="38100" dir="5400000" algn="t" rotWithShape="0">
              <a:prstClr val="black">
                <a:alpha val="40000"/>
              </a:prstClr>
            </a:outerShdw>
          </a:effectLst>
        </p:spPr>
        <p:txBody>
          <a:bodyPr lIns="0" tIns="0" rIns="0" bIns="0" anchor="ctr"/>
          <a:lstStyle/>
          <a:p>
            <a:pPr eaLnBrk="0" hangingPunct="0">
              <a:buSzPct val="100000"/>
              <a:defRPr/>
            </a:pPr>
            <a:r>
              <a:rPr lang="en-US" altLang="zh-CN" sz="1600" b="1" dirty="0">
                <a:solidFill>
                  <a:srgbClr val="FFFFFF"/>
                </a:solidFill>
                <a:latin typeface="Arial" charset="0"/>
                <a:ea typeface="微软雅黑" pitchFamily="34" charset="-122"/>
                <a:cs typeface="Arial" charset="0"/>
                <a:sym typeface="Calibri" pitchFamily="34" charset="0"/>
              </a:rPr>
              <a:t>Service port cluster: </a:t>
            </a:r>
            <a:r>
              <a:rPr lang="en-US" altLang="zh-CN" sz="1200" b="1" dirty="0">
                <a:solidFill>
                  <a:srgbClr val="FFFFFF"/>
                </a:solidFill>
                <a:latin typeface="Arial"/>
                <a:ea typeface="微软雅黑" pitchFamily="34" charset="-122"/>
                <a:cs typeface="Arial" charset="0"/>
                <a:sym typeface="Calibri" pitchFamily="34" charset="0"/>
              </a:rPr>
              <a:t>supported by S9706 /12</a:t>
            </a:r>
            <a:endParaRPr lang="en-US" altLang="zh-CN" sz="1400" b="1" dirty="0">
              <a:solidFill>
                <a:srgbClr val="FFFFFF"/>
              </a:solidFill>
              <a:latin typeface="Arial"/>
              <a:ea typeface="微软雅黑" pitchFamily="34" charset="-122"/>
              <a:cs typeface="Arial" charset="0"/>
              <a:sym typeface="Calibri" pitchFamily="34" charset="0"/>
            </a:endParaRPr>
          </a:p>
        </p:txBody>
      </p:sp>
      <p:sp>
        <p:nvSpPr>
          <p:cNvPr id="130" name="圆角矩形 129"/>
          <p:cNvSpPr/>
          <p:nvPr/>
        </p:nvSpPr>
        <p:spPr bwMode="auto">
          <a:xfrm rot="2252518">
            <a:off x="8170863" y="654050"/>
            <a:ext cx="925512" cy="523875"/>
          </a:xfrm>
          <a:prstGeom prst="roundRect">
            <a:avLst/>
          </a:prstGeom>
          <a:solidFill>
            <a:schemeClr val="accent1">
              <a:alpha val="73000"/>
            </a:schemeClr>
          </a:solidFill>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nchor="ctr"/>
          <a:lstStyle/>
          <a:p>
            <a:pPr algn="ctr">
              <a:buClr>
                <a:srgbClr val="CC9900"/>
              </a:buClr>
            </a:pPr>
            <a:r>
              <a:rPr lang="en-US" altLang="zh-CN" sz="1000" b="1" dirty="0">
                <a:solidFill>
                  <a:srgbClr val="FFFFFF"/>
                </a:solidFill>
                <a:latin typeface="Arial" pitchFamily="34" charset="0"/>
                <a:cs typeface="Arial" pitchFamily="34" charset="0"/>
              </a:rPr>
              <a:t>V2R2</a:t>
            </a:r>
          </a:p>
          <a:p>
            <a:pPr algn="ctr">
              <a:buClr>
                <a:srgbClr val="CC9900"/>
              </a:buClr>
            </a:pPr>
            <a:r>
              <a:rPr lang="en-US" altLang="zh-CN" sz="700" b="1" dirty="0">
                <a:solidFill>
                  <a:schemeClr val="tx1"/>
                </a:solidFill>
                <a:latin typeface="Arial" pitchFamily="34" charset="0"/>
                <a:cs typeface="Arial" pitchFamily="34" charset="0"/>
              </a:rPr>
              <a:t> and later versions</a:t>
            </a:r>
            <a:endParaRPr lang="zh-CN" altLang="en-US" sz="900" b="1" dirty="0">
              <a:solidFill>
                <a:schemeClr val="tx1"/>
              </a:solidFill>
              <a:latin typeface="Arial" pitchFamily="34" charset="0"/>
              <a:cs typeface="Arial" pitchFamily="34" charset="0"/>
            </a:endParaRPr>
          </a:p>
        </p:txBody>
      </p:sp>
      <p:sp>
        <p:nvSpPr>
          <p:cNvPr id="133" name="圆角矩形 132"/>
          <p:cNvSpPr/>
          <p:nvPr/>
        </p:nvSpPr>
        <p:spPr bwMode="auto">
          <a:xfrm>
            <a:off x="8289925" y="1719263"/>
            <a:ext cx="450850" cy="315912"/>
          </a:xfrm>
          <a:prstGeom prst="roundRect">
            <a:avLst>
              <a:gd name="adj" fmla="val 847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44526" tIns="22263" rIns="44526" bIns="22263"/>
          <a:lstStyle/>
          <a:p>
            <a:pPr defTabSz="450709" eaLnBrk="0" hangingPunct="0">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134" name="圆角矩形 133"/>
          <p:cNvSpPr/>
          <p:nvPr/>
        </p:nvSpPr>
        <p:spPr bwMode="auto">
          <a:xfrm>
            <a:off x="8302625" y="2168525"/>
            <a:ext cx="450850" cy="292100"/>
          </a:xfrm>
          <a:prstGeom prst="roundRect">
            <a:avLst>
              <a:gd name="adj" fmla="val 847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44526" tIns="22263" rIns="44526" bIns="22263"/>
          <a:lstStyle/>
          <a:p>
            <a:pPr defTabSz="450709" eaLnBrk="0" hangingPunct="0">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138" name="圆角矩形 137"/>
          <p:cNvSpPr/>
          <p:nvPr/>
        </p:nvSpPr>
        <p:spPr bwMode="auto">
          <a:xfrm>
            <a:off x="5148263" y="1730375"/>
            <a:ext cx="358775" cy="757238"/>
          </a:xfrm>
          <a:prstGeom prst="roundRect">
            <a:avLst>
              <a:gd name="adj" fmla="val 847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44526" tIns="22263" rIns="44526" bIns="22263"/>
          <a:lstStyle/>
          <a:p>
            <a:pPr defTabSz="450709" eaLnBrk="0" hangingPunct="0">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139" name="圆角矩形 138"/>
          <p:cNvSpPr/>
          <p:nvPr/>
        </p:nvSpPr>
        <p:spPr bwMode="auto">
          <a:xfrm>
            <a:off x="5699125" y="1854200"/>
            <a:ext cx="2232025" cy="384175"/>
          </a:xfrm>
          <a:prstGeom prst="roundRect">
            <a:avLst>
              <a:gd name="adj" fmla="val 8479"/>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44526" tIns="22263" rIns="44526" bIns="22263"/>
          <a:lstStyle/>
          <a:p>
            <a:pPr defTabSz="450709" eaLnBrk="0" hangingPunct="0">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pic>
        <p:nvPicPr>
          <p:cNvPr id="73743" name="Picture 460" descr="图片239"/>
          <p:cNvPicPr>
            <a:picLocks noChangeAspect="1" noChangeArrowheads="1"/>
          </p:cNvPicPr>
          <p:nvPr/>
        </p:nvPicPr>
        <p:blipFill>
          <a:blip r:embed="rId3" cstate="print"/>
          <a:srcRect/>
          <a:stretch>
            <a:fillRect/>
          </a:stretch>
        </p:blipFill>
        <p:spPr bwMode="auto">
          <a:xfrm>
            <a:off x="5734050" y="1966913"/>
            <a:ext cx="201613" cy="203200"/>
          </a:xfrm>
          <a:prstGeom prst="rect">
            <a:avLst/>
          </a:prstGeom>
          <a:noFill/>
          <a:ln w="9525">
            <a:noFill/>
            <a:miter lim="800000"/>
            <a:headEnd/>
            <a:tailEnd/>
          </a:ln>
        </p:spPr>
      </p:pic>
      <p:pic>
        <p:nvPicPr>
          <p:cNvPr id="73744" name="Picture 461" descr="图片240"/>
          <p:cNvPicPr>
            <a:picLocks noChangeAspect="1" noChangeArrowheads="1"/>
          </p:cNvPicPr>
          <p:nvPr/>
        </p:nvPicPr>
        <p:blipFill>
          <a:blip r:embed="rId4" cstate="print"/>
          <a:srcRect/>
          <a:stretch>
            <a:fillRect/>
          </a:stretch>
        </p:blipFill>
        <p:spPr bwMode="auto">
          <a:xfrm>
            <a:off x="8459788" y="1765300"/>
            <a:ext cx="196850" cy="173038"/>
          </a:xfrm>
          <a:prstGeom prst="rect">
            <a:avLst/>
          </a:prstGeom>
          <a:noFill/>
          <a:ln w="9525">
            <a:noFill/>
            <a:miter lim="800000"/>
            <a:headEnd/>
            <a:tailEnd/>
          </a:ln>
        </p:spPr>
      </p:pic>
      <p:pic>
        <p:nvPicPr>
          <p:cNvPr id="73745" name="Picture 461" descr="图片240"/>
          <p:cNvPicPr>
            <a:picLocks noChangeAspect="1" noChangeArrowheads="1"/>
          </p:cNvPicPr>
          <p:nvPr/>
        </p:nvPicPr>
        <p:blipFill>
          <a:blip r:embed="rId4" cstate="print"/>
          <a:srcRect/>
          <a:stretch>
            <a:fillRect/>
          </a:stretch>
        </p:blipFill>
        <p:spPr bwMode="auto">
          <a:xfrm>
            <a:off x="8377238" y="1809750"/>
            <a:ext cx="198437" cy="174625"/>
          </a:xfrm>
          <a:prstGeom prst="rect">
            <a:avLst/>
          </a:prstGeom>
          <a:noFill/>
          <a:ln w="9525">
            <a:noFill/>
            <a:miter lim="800000"/>
            <a:headEnd/>
            <a:tailEnd/>
          </a:ln>
        </p:spPr>
      </p:pic>
      <p:pic>
        <p:nvPicPr>
          <p:cNvPr id="73746" name="Picture 461" descr="图片240"/>
          <p:cNvPicPr>
            <a:picLocks noChangeAspect="1" noChangeArrowheads="1"/>
          </p:cNvPicPr>
          <p:nvPr/>
        </p:nvPicPr>
        <p:blipFill>
          <a:blip r:embed="rId4" cstate="print"/>
          <a:srcRect/>
          <a:stretch>
            <a:fillRect/>
          </a:stretch>
        </p:blipFill>
        <p:spPr bwMode="auto">
          <a:xfrm>
            <a:off x="8316913" y="1857375"/>
            <a:ext cx="198437" cy="174625"/>
          </a:xfrm>
          <a:prstGeom prst="rect">
            <a:avLst/>
          </a:prstGeom>
          <a:noFill/>
          <a:ln w="9525">
            <a:noFill/>
            <a:miter lim="800000"/>
            <a:headEnd/>
            <a:tailEnd/>
          </a:ln>
        </p:spPr>
      </p:pic>
      <p:cxnSp>
        <p:nvCxnSpPr>
          <p:cNvPr id="144" name="直接连接符 143"/>
          <p:cNvCxnSpPr>
            <a:stCxn id="156" idx="3"/>
            <a:endCxn id="133" idx="1"/>
          </p:cNvCxnSpPr>
          <p:nvPr/>
        </p:nvCxnSpPr>
        <p:spPr bwMode="auto">
          <a:xfrm flipV="1">
            <a:off x="7969250" y="1878013"/>
            <a:ext cx="320675" cy="176212"/>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45" name="直接连接符 144"/>
          <p:cNvCxnSpPr>
            <a:endCxn id="140" idx="1"/>
          </p:cNvCxnSpPr>
          <p:nvPr/>
        </p:nvCxnSpPr>
        <p:spPr bwMode="auto">
          <a:xfrm>
            <a:off x="5399088" y="1854200"/>
            <a:ext cx="334962" cy="214313"/>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46" name="直接连接符 145"/>
          <p:cNvCxnSpPr>
            <a:endCxn id="140" idx="1"/>
          </p:cNvCxnSpPr>
          <p:nvPr/>
        </p:nvCxnSpPr>
        <p:spPr bwMode="auto">
          <a:xfrm flipV="1">
            <a:off x="5457825" y="2068513"/>
            <a:ext cx="276225" cy="327025"/>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147" name="任意多边形 146"/>
          <p:cNvSpPr/>
          <p:nvPr/>
        </p:nvSpPr>
        <p:spPr bwMode="auto">
          <a:xfrm>
            <a:off x="5203825" y="1951038"/>
            <a:ext cx="195263" cy="357187"/>
          </a:xfrm>
          <a:custGeom>
            <a:avLst/>
            <a:gdLst>
              <a:gd name="connsiteX0" fmla="*/ 382138 w 423081"/>
              <a:gd name="connsiteY0" fmla="*/ 0 h 914400"/>
              <a:gd name="connsiteX1" fmla="*/ 0 w 423081"/>
              <a:gd name="connsiteY1" fmla="*/ 191069 h 914400"/>
              <a:gd name="connsiteX2" fmla="*/ 382138 w 423081"/>
              <a:gd name="connsiteY2" fmla="*/ 518615 h 914400"/>
              <a:gd name="connsiteX3" fmla="*/ 245660 w 423081"/>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423081" h="914400">
                <a:moveTo>
                  <a:pt x="382138" y="0"/>
                </a:moveTo>
                <a:cubicBezTo>
                  <a:pt x="191069" y="52316"/>
                  <a:pt x="0" y="104633"/>
                  <a:pt x="0" y="191069"/>
                </a:cubicBezTo>
                <a:cubicBezTo>
                  <a:pt x="0" y="277505"/>
                  <a:pt x="341195" y="398060"/>
                  <a:pt x="382138" y="518615"/>
                </a:cubicBezTo>
                <a:cubicBezTo>
                  <a:pt x="423081" y="639170"/>
                  <a:pt x="334370" y="776785"/>
                  <a:pt x="245660" y="914400"/>
                </a:cubicBezTo>
              </a:path>
            </a:pathLst>
          </a:custGeom>
          <a:ln>
            <a:solidFill>
              <a:schemeClr val="accent1">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lIns="51408" tIns="25704" rIns="51408" bIns="25704"/>
          <a:lstStyle/>
          <a:p>
            <a:pPr>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pic>
        <p:nvPicPr>
          <p:cNvPr id="73751" name="Picture 461" descr="图片240"/>
          <p:cNvPicPr>
            <a:picLocks noChangeAspect="1" noChangeArrowheads="1"/>
          </p:cNvPicPr>
          <p:nvPr/>
        </p:nvPicPr>
        <p:blipFill>
          <a:blip r:embed="rId4" cstate="print"/>
          <a:srcRect/>
          <a:stretch>
            <a:fillRect/>
          </a:stretch>
        </p:blipFill>
        <p:spPr bwMode="auto">
          <a:xfrm>
            <a:off x="8466138" y="2192338"/>
            <a:ext cx="198437" cy="173037"/>
          </a:xfrm>
          <a:prstGeom prst="rect">
            <a:avLst/>
          </a:prstGeom>
          <a:noFill/>
          <a:ln w="9525">
            <a:noFill/>
            <a:miter lim="800000"/>
            <a:headEnd/>
            <a:tailEnd/>
          </a:ln>
        </p:spPr>
      </p:pic>
      <p:pic>
        <p:nvPicPr>
          <p:cNvPr id="73752" name="Picture 461" descr="图片240"/>
          <p:cNvPicPr>
            <a:picLocks noChangeAspect="1" noChangeArrowheads="1"/>
          </p:cNvPicPr>
          <p:nvPr/>
        </p:nvPicPr>
        <p:blipFill>
          <a:blip r:embed="rId4" cstate="print"/>
          <a:srcRect/>
          <a:stretch>
            <a:fillRect/>
          </a:stretch>
        </p:blipFill>
        <p:spPr bwMode="auto">
          <a:xfrm>
            <a:off x="8385175" y="2236788"/>
            <a:ext cx="198438" cy="174625"/>
          </a:xfrm>
          <a:prstGeom prst="rect">
            <a:avLst/>
          </a:prstGeom>
          <a:noFill/>
          <a:ln w="9525">
            <a:noFill/>
            <a:miter lim="800000"/>
            <a:headEnd/>
            <a:tailEnd/>
          </a:ln>
        </p:spPr>
      </p:pic>
      <p:pic>
        <p:nvPicPr>
          <p:cNvPr id="73753" name="Picture 461" descr="图片240"/>
          <p:cNvPicPr>
            <a:picLocks noChangeAspect="1" noChangeArrowheads="1"/>
          </p:cNvPicPr>
          <p:nvPr/>
        </p:nvPicPr>
        <p:blipFill>
          <a:blip r:embed="rId4" cstate="print"/>
          <a:srcRect/>
          <a:stretch>
            <a:fillRect/>
          </a:stretch>
        </p:blipFill>
        <p:spPr bwMode="auto">
          <a:xfrm>
            <a:off x="8324850" y="2284413"/>
            <a:ext cx="198438" cy="174625"/>
          </a:xfrm>
          <a:prstGeom prst="rect">
            <a:avLst/>
          </a:prstGeom>
          <a:noFill/>
          <a:ln w="9525">
            <a:noFill/>
            <a:miter lim="800000"/>
            <a:headEnd/>
            <a:tailEnd/>
          </a:ln>
        </p:spPr>
      </p:pic>
      <p:cxnSp>
        <p:nvCxnSpPr>
          <p:cNvPr id="151" name="直接连接符 150"/>
          <p:cNvCxnSpPr>
            <a:stCxn id="156" idx="3"/>
            <a:endCxn id="134" idx="1"/>
          </p:cNvCxnSpPr>
          <p:nvPr/>
        </p:nvCxnSpPr>
        <p:spPr bwMode="auto">
          <a:xfrm>
            <a:off x="7969250" y="2054225"/>
            <a:ext cx="333375" cy="26035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sp>
        <p:nvSpPr>
          <p:cNvPr id="152" name="TextBox 151"/>
          <p:cNvSpPr txBox="1"/>
          <p:nvPr/>
        </p:nvSpPr>
        <p:spPr>
          <a:xfrm>
            <a:off x="6153150" y="1525588"/>
            <a:ext cx="1223963" cy="176212"/>
          </a:xfrm>
          <a:prstGeom prst="rect">
            <a:avLst/>
          </a:prstGeom>
          <a:solidFill>
            <a:schemeClr val="accent2">
              <a:lumMod val="90000"/>
            </a:schemeClr>
          </a:solidFill>
        </p:spPr>
        <p:txBody>
          <a:bodyPr lIns="51408" tIns="25704" rIns="51408" bIns="25704">
            <a:spAutoFit/>
          </a:bodyPr>
          <a:lstStyle/>
          <a:p>
            <a:pPr algn="ctr">
              <a:defRPr/>
            </a:pPr>
            <a:r>
              <a:rPr lang="en-US" altLang="zh-CN" sz="800" dirty="0">
                <a:solidFill>
                  <a:srgbClr val="990000"/>
                </a:solidFill>
                <a:latin typeface="Arial" pitchFamily="34" charset="0"/>
                <a:ea typeface="微软雅黑" pitchFamily="34" charset="-122"/>
                <a:cs typeface="Arial" pitchFamily="34" charset="0"/>
              </a:rPr>
              <a:t>Fibers between cities</a:t>
            </a:r>
            <a:endParaRPr lang="zh-CN" altLang="en-US" sz="800" dirty="0">
              <a:solidFill>
                <a:srgbClr val="990000"/>
              </a:solidFill>
              <a:latin typeface="Arial" pitchFamily="34" charset="0"/>
              <a:ea typeface="微软雅黑" pitchFamily="34" charset="-122"/>
              <a:cs typeface="Arial" pitchFamily="34" charset="0"/>
            </a:endParaRPr>
          </a:p>
        </p:txBody>
      </p:sp>
      <p:sp>
        <p:nvSpPr>
          <p:cNvPr id="153" name="椭圆 168"/>
          <p:cNvSpPr>
            <a:spLocks noChangeArrowheads="1"/>
          </p:cNvSpPr>
          <p:nvPr/>
        </p:nvSpPr>
        <p:spPr bwMode="auto">
          <a:xfrm rot="5400000">
            <a:off x="6698457" y="1099344"/>
            <a:ext cx="287337" cy="1908175"/>
          </a:xfrm>
          <a:prstGeom prst="ellipse">
            <a:avLst/>
          </a:prstGeom>
          <a:noFill/>
          <a:ln w="47625" algn="ctr">
            <a:solidFill>
              <a:schemeClr val="bg1">
                <a:lumMod val="65000"/>
              </a:schemeClr>
            </a:solidFill>
            <a:round/>
            <a:headEnd/>
            <a:tailEnd/>
          </a:ln>
        </p:spPr>
        <p:txBody>
          <a:bodyPr lIns="68552" tIns="34276" rIns="68552" bIns="34276"/>
          <a:lstStyle/>
          <a:p>
            <a:pPr>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154" name="TextBox 153"/>
          <p:cNvSpPr txBox="1"/>
          <p:nvPr/>
        </p:nvSpPr>
        <p:spPr>
          <a:xfrm>
            <a:off x="4743450" y="1535113"/>
            <a:ext cx="1277938" cy="158750"/>
          </a:xfrm>
          <a:prstGeom prst="rect">
            <a:avLst/>
          </a:prstGeom>
          <a:solidFill>
            <a:schemeClr val="accent2">
              <a:lumMod val="90000"/>
            </a:schemeClr>
          </a:solidFill>
        </p:spPr>
        <p:txBody>
          <a:bodyPr lIns="51408" tIns="25704" rIns="51408" bIns="25704">
            <a:spAutoFit/>
          </a:bodyPr>
          <a:lstStyle/>
          <a:p>
            <a:pPr algn="ctr">
              <a:defRPr/>
            </a:pPr>
            <a:r>
              <a:rPr lang="en-US" altLang="zh-CN" sz="700" dirty="0">
                <a:solidFill>
                  <a:srgbClr val="990000"/>
                </a:solidFill>
                <a:latin typeface="Arial" pitchFamily="34" charset="0"/>
                <a:ea typeface="微软雅黑" pitchFamily="34" charset="-122"/>
                <a:cs typeface="Arial" pitchFamily="34" charset="0"/>
              </a:rPr>
              <a:t>Intra-rack/inter-rack/inter-site</a:t>
            </a:r>
            <a:endParaRPr lang="zh-CN" altLang="en-US" sz="700" dirty="0">
              <a:solidFill>
                <a:srgbClr val="990000"/>
              </a:solidFill>
              <a:latin typeface="Arial" pitchFamily="34" charset="0"/>
              <a:ea typeface="微软雅黑" pitchFamily="34" charset="-122"/>
              <a:cs typeface="Arial" pitchFamily="34" charset="0"/>
            </a:endParaRPr>
          </a:p>
        </p:txBody>
      </p:sp>
      <p:sp>
        <p:nvSpPr>
          <p:cNvPr id="155" name="TextBox 154"/>
          <p:cNvSpPr txBox="1"/>
          <p:nvPr/>
        </p:nvSpPr>
        <p:spPr>
          <a:xfrm>
            <a:off x="7891463" y="1546225"/>
            <a:ext cx="890587" cy="160338"/>
          </a:xfrm>
          <a:prstGeom prst="rect">
            <a:avLst/>
          </a:prstGeom>
          <a:solidFill>
            <a:schemeClr val="accent2">
              <a:lumMod val="90000"/>
            </a:schemeClr>
          </a:solidFill>
        </p:spPr>
        <p:txBody>
          <a:bodyPr lIns="51408" tIns="25704" rIns="51408" bIns="25704">
            <a:spAutoFit/>
          </a:bodyPr>
          <a:lstStyle/>
          <a:p>
            <a:pPr algn="ctr">
              <a:defRPr/>
            </a:pPr>
            <a:r>
              <a:rPr lang="en-US" altLang="zh-CN" sz="700" dirty="0">
                <a:solidFill>
                  <a:srgbClr val="990000"/>
                </a:solidFill>
                <a:latin typeface="Arial" pitchFamily="34" charset="0"/>
                <a:ea typeface="微软雅黑" pitchFamily="34" charset="-122"/>
                <a:cs typeface="Arial" pitchFamily="34" charset="0"/>
              </a:rPr>
              <a:t>Intra-rack</a:t>
            </a:r>
            <a:endParaRPr lang="zh-CN" altLang="en-US" sz="700" dirty="0">
              <a:solidFill>
                <a:srgbClr val="990000"/>
              </a:solidFill>
              <a:latin typeface="Arial" pitchFamily="34" charset="0"/>
              <a:ea typeface="微软雅黑" pitchFamily="34" charset="-122"/>
              <a:cs typeface="Arial" pitchFamily="34" charset="0"/>
            </a:endParaRPr>
          </a:p>
        </p:txBody>
      </p:sp>
      <p:pic>
        <p:nvPicPr>
          <p:cNvPr id="73759" name="Picture 460" descr="图片239"/>
          <p:cNvPicPr>
            <a:picLocks noChangeAspect="1" noChangeArrowheads="1"/>
          </p:cNvPicPr>
          <p:nvPr/>
        </p:nvPicPr>
        <p:blipFill>
          <a:blip r:embed="rId3" cstate="print"/>
          <a:srcRect/>
          <a:stretch>
            <a:fillRect/>
          </a:stretch>
        </p:blipFill>
        <p:spPr bwMode="auto">
          <a:xfrm>
            <a:off x="7767638" y="1951038"/>
            <a:ext cx="201612" cy="204787"/>
          </a:xfrm>
          <a:prstGeom prst="rect">
            <a:avLst/>
          </a:prstGeom>
          <a:noFill/>
          <a:ln w="9525">
            <a:noFill/>
            <a:miter lim="800000"/>
            <a:headEnd/>
            <a:tailEnd/>
          </a:ln>
        </p:spPr>
      </p:pic>
      <p:sp>
        <p:nvSpPr>
          <p:cNvPr id="157" name="矩形 156"/>
          <p:cNvSpPr/>
          <p:nvPr/>
        </p:nvSpPr>
        <p:spPr bwMode="auto">
          <a:xfrm>
            <a:off x="4705350" y="1509713"/>
            <a:ext cx="1360488" cy="1046162"/>
          </a:xfrm>
          <a:prstGeom prst="rect">
            <a:avLst/>
          </a:prstGeom>
          <a:noFill/>
          <a:ln w="12700" cap="flat" cmpd="sng" algn="ctr">
            <a:solidFill>
              <a:schemeClr val="tx1">
                <a:lumMod val="50000"/>
                <a:lumOff val="50000"/>
              </a:schemeClr>
            </a:solidFill>
            <a:prstDash val="sysDash"/>
            <a:round/>
            <a:headEnd type="none" w="med" len="med"/>
            <a:tailEnd type="none" w="med" len="med"/>
          </a:ln>
          <a:effectLst/>
        </p:spPr>
        <p:txBody>
          <a:bodyPr lIns="51408" tIns="25704" rIns="51408" bIns="25704"/>
          <a:lstStyle/>
          <a:p>
            <a:pPr>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73761" name="TextBox 157"/>
          <p:cNvSpPr txBox="1">
            <a:spLocks noChangeArrowheads="1"/>
          </p:cNvSpPr>
          <p:nvPr/>
        </p:nvSpPr>
        <p:spPr bwMode="auto">
          <a:xfrm>
            <a:off x="5656263" y="2413000"/>
            <a:ext cx="558800" cy="174625"/>
          </a:xfrm>
          <a:prstGeom prst="rect">
            <a:avLst/>
          </a:prstGeom>
          <a:noFill/>
          <a:ln w="9525">
            <a:noFill/>
            <a:miter lim="800000"/>
            <a:headEnd/>
            <a:tailEnd/>
          </a:ln>
        </p:spPr>
        <p:txBody>
          <a:bodyPr lIns="51408" tIns="25704" rIns="51408" bIns="25704">
            <a:spAutoFit/>
          </a:bodyPr>
          <a:lstStyle/>
          <a:p>
            <a:r>
              <a:rPr lang="en-US" altLang="zh-CN" sz="800" dirty="0">
                <a:solidFill>
                  <a:srgbClr val="000000"/>
                </a:solidFill>
                <a:latin typeface="Arial" pitchFamily="34" charset="0"/>
                <a:ea typeface="微软雅黑" pitchFamily="34" charset="-122"/>
                <a:cs typeface="Arial" pitchFamily="34" charset="0"/>
              </a:rPr>
              <a:t>City A</a:t>
            </a:r>
            <a:endParaRPr lang="zh-CN" altLang="en-US" sz="800" dirty="0">
              <a:solidFill>
                <a:srgbClr val="000000"/>
              </a:solidFill>
              <a:latin typeface="Arial" pitchFamily="34" charset="0"/>
              <a:ea typeface="微软雅黑" pitchFamily="34" charset="-122"/>
              <a:cs typeface="Arial" pitchFamily="34" charset="0"/>
            </a:endParaRPr>
          </a:p>
        </p:txBody>
      </p:sp>
      <p:sp>
        <p:nvSpPr>
          <p:cNvPr id="73762" name="TextBox 158"/>
          <p:cNvSpPr txBox="1">
            <a:spLocks noChangeArrowheads="1"/>
          </p:cNvSpPr>
          <p:nvPr/>
        </p:nvSpPr>
        <p:spPr bwMode="auto">
          <a:xfrm>
            <a:off x="7667625" y="2417763"/>
            <a:ext cx="468313" cy="174625"/>
          </a:xfrm>
          <a:prstGeom prst="rect">
            <a:avLst/>
          </a:prstGeom>
          <a:noFill/>
          <a:ln w="9525">
            <a:noFill/>
            <a:miter lim="800000"/>
            <a:headEnd/>
            <a:tailEnd/>
          </a:ln>
        </p:spPr>
        <p:txBody>
          <a:bodyPr lIns="51408" tIns="25704" rIns="51408" bIns="25704">
            <a:spAutoFit/>
          </a:bodyPr>
          <a:lstStyle/>
          <a:p>
            <a:r>
              <a:rPr lang="en-US" altLang="zh-CN" sz="800" dirty="0">
                <a:solidFill>
                  <a:srgbClr val="000000"/>
                </a:solidFill>
                <a:latin typeface="Arial" pitchFamily="34" charset="0"/>
                <a:ea typeface="微软雅黑" pitchFamily="34" charset="-122"/>
                <a:cs typeface="Arial" pitchFamily="34" charset="0"/>
              </a:rPr>
              <a:t>City B</a:t>
            </a:r>
            <a:endParaRPr lang="zh-CN" altLang="en-US" sz="800" dirty="0">
              <a:solidFill>
                <a:srgbClr val="000000"/>
              </a:solidFill>
              <a:latin typeface="Arial" pitchFamily="34" charset="0"/>
              <a:ea typeface="微软雅黑" pitchFamily="34" charset="-122"/>
              <a:cs typeface="Arial" pitchFamily="34" charset="0"/>
            </a:endParaRPr>
          </a:p>
        </p:txBody>
      </p:sp>
      <p:sp>
        <p:nvSpPr>
          <p:cNvPr id="73763" name="TextBox 159"/>
          <p:cNvSpPr txBox="1">
            <a:spLocks noChangeArrowheads="1"/>
          </p:cNvSpPr>
          <p:nvPr/>
        </p:nvSpPr>
        <p:spPr bwMode="auto">
          <a:xfrm>
            <a:off x="4787900" y="1800225"/>
            <a:ext cx="400050" cy="176213"/>
          </a:xfrm>
          <a:prstGeom prst="rect">
            <a:avLst/>
          </a:prstGeom>
          <a:noFill/>
          <a:ln w="9525">
            <a:noFill/>
            <a:miter lim="800000"/>
            <a:headEnd/>
            <a:tailEnd/>
          </a:ln>
        </p:spPr>
        <p:txBody>
          <a:bodyPr lIns="51408" tIns="25704" rIns="51408" bIns="25704">
            <a:spAutoFit/>
          </a:bodyPr>
          <a:lstStyle/>
          <a:p>
            <a:r>
              <a:rPr lang="en-US" altLang="zh-CN" sz="800" dirty="0">
                <a:solidFill>
                  <a:srgbClr val="000000"/>
                </a:solidFill>
                <a:latin typeface="Arial" pitchFamily="34" charset="0"/>
                <a:ea typeface="微软雅黑" pitchFamily="34" charset="-122"/>
                <a:cs typeface="Arial" pitchFamily="34" charset="0"/>
              </a:rPr>
              <a:t>Site 1</a:t>
            </a:r>
            <a:endParaRPr lang="zh-CN" altLang="en-US" sz="800" dirty="0">
              <a:solidFill>
                <a:srgbClr val="000000"/>
              </a:solidFill>
              <a:latin typeface="Arial" pitchFamily="34" charset="0"/>
              <a:ea typeface="微软雅黑" pitchFamily="34" charset="-122"/>
              <a:cs typeface="Arial" pitchFamily="34" charset="0"/>
            </a:endParaRPr>
          </a:p>
        </p:txBody>
      </p:sp>
      <p:sp>
        <p:nvSpPr>
          <p:cNvPr id="73764" name="TextBox 160"/>
          <p:cNvSpPr txBox="1">
            <a:spLocks noChangeArrowheads="1"/>
          </p:cNvSpPr>
          <p:nvPr/>
        </p:nvSpPr>
        <p:spPr bwMode="auto">
          <a:xfrm>
            <a:off x="4787900" y="2314575"/>
            <a:ext cx="415925" cy="174625"/>
          </a:xfrm>
          <a:prstGeom prst="rect">
            <a:avLst/>
          </a:prstGeom>
          <a:noFill/>
          <a:ln w="9525">
            <a:noFill/>
            <a:miter lim="800000"/>
            <a:headEnd/>
            <a:tailEnd/>
          </a:ln>
        </p:spPr>
        <p:txBody>
          <a:bodyPr lIns="51408" tIns="25704" rIns="51408" bIns="25704">
            <a:spAutoFit/>
          </a:bodyPr>
          <a:lstStyle/>
          <a:p>
            <a:r>
              <a:rPr lang="en-US" altLang="zh-CN" sz="800" dirty="0">
                <a:solidFill>
                  <a:srgbClr val="000000"/>
                </a:solidFill>
                <a:latin typeface="Arial" pitchFamily="34" charset="0"/>
                <a:ea typeface="微软雅黑" pitchFamily="34" charset="-122"/>
                <a:cs typeface="Arial" pitchFamily="34" charset="0"/>
              </a:rPr>
              <a:t>Site 2</a:t>
            </a:r>
            <a:endParaRPr lang="zh-CN" altLang="en-US" sz="800" dirty="0">
              <a:solidFill>
                <a:srgbClr val="000000"/>
              </a:solidFill>
              <a:latin typeface="Arial" pitchFamily="34" charset="0"/>
              <a:ea typeface="微软雅黑" pitchFamily="34" charset="-122"/>
              <a:cs typeface="Arial" pitchFamily="34" charset="0"/>
            </a:endParaRPr>
          </a:p>
        </p:txBody>
      </p:sp>
      <p:sp>
        <p:nvSpPr>
          <p:cNvPr id="73765" name="TextBox 161"/>
          <p:cNvSpPr txBox="1">
            <a:spLocks noChangeArrowheads="1"/>
          </p:cNvSpPr>
          <p:nvPr/>
        </p:nvSpPr>
        <p:spPr bwMode="auto">
          <a:xfrm>
            <a:off x="6407150" y="1976438"/>
            <a:ext cx="922338" cy="174625"/>
          </a:xfrm>
          <a:prstGeom prst="rect">
            <a:avLst/>
          </a:prstGeom>
          <a:noFill/>
          <a:ln w="9525">
            <a:noFill/>
            <a:miter lim="800000"/>
            <a:headEnd/>
            <a:tailEnd/>
          </a:ln>
        </p:spPr>
        <p:txBody>
          <a:bodyPr lIns="51408" tIns="25704" rIns="51408" bIns="25704">
            <a:spAutoFit/>
          </a:bodyPr>
          <a:lstStyle/>
          <a:p>
            <a:r>
              <a:rPr lang="en-US" altLang="zh-CN" sz="800" dirty="0">
                <a:solidFill>
                  <a:srgbClr val="990000"/>
                </a:solidFill>
                <a:latin typeface="Arial" pitchFamily="34" charset="0"/>
                <a:ea typeface="微软雅黑" pitchFamily="34" charset="-122"/>
                <a:cs typeface="Arial" pitchFamily="34" charset="0"/>
              </a:rPr>
              <a:t>80km per hop</a:t>
            </a:r>
            <a:endParaRPr lang="zh-CN" altLang="en-US" sz="800" dirty="0">
              <a:solidFill>
                <a:srgbClr val="990000"/>
              </a:solidFill>
              <a:latin typeface="Arial" pitchFamily="34" charset="0"/>
              <a:ea typeface="微软雅黑" pitchFamily="34" charset="-122"/>
              <a:cs typeface="Arial" pitchFamily="34" charset="0"/>
            </a:endParaRPr>
          </a:p>
        </p:txBody>
      </p:sp>
      <p:sp>
        <p:nvSpPr>
          <p:cNvPr id="163" name="矩形 162"/>
          <p:cNvSpPr/>
          <p:nvPr/>
        </p:nvSpPr>
        <p:spPr bwMode="auto">
          <a:xfrm>
            <a:off x="7500938" y="1509713"/>
            <a:ext cx="1285875" cy="1046162"/>
          </a:xfrm>
          <a:prstGeom prst="rect">
            <a:avLst/>
          </a:prstGeom>
          <a:noFill/>
          <a:ln w="12700" cap="flat" cmpd="sng" algn="ctr">
            <a:solidFill>
              <a:schemeClr val="tx1">
                <a:lumMod val="50000"/>
                <a:lumOff val="50000"/>
              </a:schemeClr>
            </a:solidFill>
            <a:prstDash val="sysDash"/>
            <a:round/>
            <a:headEnd type="none" w="med" len="med"/>
            <a:tailEnd type="none" w="med" len="med"/>
          </a:ln>
          <a:effectLst/>
        </p:spPr>
        <p:txBody>
          <a:bodyPr lIns="51408" tIns="25704" rIns="51408" bIns="25704"/>
          <a:lstStyle/>
          <a:p>
            <a:pPr>
              <a:buClr>
                <a:srgbClr val="CC9900"/>
              </a:buClr>
              <a:buFont typeface="Wingdings" pitchFamily="2" charset="2"/>
              <a:buChar char="n"/>
              <a:defRPr/>
            </a:pPr>
            <a:endParaRPr lang="zh-CN" altLang="en-US" sz="800" dirty="0">
              <a:solidFill>
                <a:srgbClr val="000000"/>
              </a:solidFill>
              <a:latin typeface="Arial" pitchFamily="34" charset="0"/>
              <a:ea typeface="微软雅黑" pitchFamily="34" charset="-122"/>
              <a:cs typeface="Arial" pitchFamily="34" charset="0"/>
            </a:endParaRPr>
          </a:p>
        </p:txBody>
      </p:sp>
      <p:sp>
        <p:nvSpPr>
          <p:cNvPr id="73767" name="Text Box 124"/>
          <p:cNvSpPr txBox="1">
            <a:spLocks noChangeArrowheads="1"/>
          </p:cNvSpPr>
          <p:nvPr/>
        </p:nvSpPr>
        <p:spPr bwMode="auto">
          <a:xfrm>
            <a:off x="5616575" y="2138363"/>
            <a:ext cx="468313" cy="185737"/>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solidFill>
                  <a:srgbClr val="990000"/>
                </a:solidFill>
                <a:latin typeface="Arial" pitchFamily="34" charset="0"/>
                <a:ea typeface="微软雅黑" pitchFamily="34" charset="-122"/>
                <a:cs typeface="Arial" pitchFamily="34" charset="0"/>
              </a:rPr>
              <a:t>S9700</a:t>
            </a:r>
          </a:p>
        </p:txBody>
      </p:sp>
      <p:sp>
        <p:nvSpPr>
          <p:cNvPr id="73768" name="Text Box 124"/>
          <p:cNvSpPr txBox="1">
            <a:spLocks noChangeArrowheads="1"/>
          </p:cNvSpPr>
          <p:nvPr/>
        </p:nvSpPr>
        <p:spPr bwMode="auto">
          <a:xfrm>
            <a:off x="7653338" y="2155825"/>
            <a:ext cx="463550" cy="184150"/>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solidFill>
                  <a:srgbClr val="990000"/>
                </a:solidFill>
                <a:latin typeface="Arial" pitchFamily="34" charset="0"/>
                <a:ea typeface="微软雅黑" pitchFamily="34" charset="-122"/>
                <a:cs typeface="Arial" pitchFamily="34" charset="0"/>
              </a:rPr>
              <a:t>S9700</a:t>
            </a:r>
          </a:p>
        </p:txBody>
      </p:sp>
      <p:pic>
        <p:nvPicPr>
          <p:cNvPr id="166" name="Picture 459" descr="图片238"/>
          <p:cNvPicPr>
            <a:picLocks noChangeAspect="1" noChangeArrowheads="1"/>
          </p:cNvPicPr>
          <p:nvPr/>
        </p:nvPicPr>
        <p:blipFill>
          <a:blip r:embed="rId5" cstate="print"/>
          <a:srcRect/>
          <a:stretch>
            <a:fillRect/>
          </a:stretch>
        </p:blipFill>
        <p:spPr bwMode="auto">
          <a:xfrm>
            <a:off x="5202238" y="1758950"/>
            <a:ext cx="231775" cy="190500"/>
          </a:xfrm>
          <a:prstGeom prst="rect">
            <a:avLst/>
          </a:prstGeom>
          <a:noFill/>
          <a:effectLst>
            <a:outerShdw blurRad="50800" dist="38100" dir="2700000" algn="tl" rotWithShape="0">
              <a:prstClr val="black">
                <a:alpha val="40000"/>
              </a:prstClr>
            </a:outerShdw>
          </a:effectLst>
        </p:spPr>
      </p:pic>
      <p:pic>
        <p:nvPicPr>
          <p:cNvPr id="167" name="Picture 459" descr="图片238"/>
          <p:cNvPicPr>
            <a:picLocks noChangeAspect="1" noChangeArrowheads="1"/>
          </p:cNvPicPr>
          <p:nvPr/>
        </p:nvPicPr>
        <p:blipFill>
          <a:blip r:embed="rId6" cstate="print"/>
          <a:srcRect/>
          <a:stretch>
            <a:fillRect/>
          </a:stretch>
        </p:blipFill>
        <p:spPr bwMode="auto">
          <a:xfrm>
            <a:off x="5233988" y="2295525"/>
            <a:ext cx="230187" cy="188913"/>
          </a:xfrm>
          <a:prstGeom prst="rect">
            <a:avLst/>
          </a:prstGeom>
          <a:noFill/>
          <a:effectLst>
            <a:outerShdw blurRad="50800" dist="38100" dir="2700000" algn="tl" rotWithShape="0">
              <a:prstClr val="black">
                <a:alpha val="40000"/>
              </a:prstClr>
            </a:outerShdw>
          </a:effectLst>
        </p:spPr>
      </p:pic>
      <p:sp>
        <p:nvSpPr>
          <p:cNvPr id="73771" name="Text Box 124"/>
          <p:cNvSpPr txBox="1">
            <a:spLocks noChangeArrowheads="1"/>
          </p:cNvSpPr>
          <p:nvPr/>
        </p:nvSpPr>
        <p:spPr bwMode="auto">
          <a:xfrm>
            <a:off x="5141913" y="1928813"/>
            <a:ext cx="515937" cy="185737"/>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latin typeface="Arial" pitchFamily="34" charset="0"/>
                <a:ea typeface="微软雅黑" pitchFamily="34" charset="-122"/>
                <a:cs typeface="Arial" pitchFamily="34" charset="0"/>
              </a:rPr>
              <a:t>S7700</a:t>
            </a:r>
          </a:p>
        </p:txBody>
      </p:sp>
      <p:sp>
        <p:nvSpPr>
          <p:cNvPr id="73772" name="Text Box 124"/>
          <p:cNvSpPr txBox="1">
            <a:spLocks noChangeArrowheads="1"/>
          </p:cNvSpPr>
          <p:nvPr/>
        </p:nvSpPr>
        <p:spPr bwMode="auto">
          <a:xfrm>
            <a:off x="5141913" y="2187575"/>
            <a:ext cx="468312" cy="185738"/>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latin typeface="Arial" pitchFamily="34" charset="0"/>
                <a:ea typeface="微软雅黑" pitchFamily="34" charset="-122"/>
                <a:cs typeface="Arial" pitchFamily="34" charset="0"/>
              </a:rPr>
              <a:t>S7700</a:t>
            </a:r>
          </a:p>
        </p:txBody>
      </p:sp>
      <p:sp>
        <p:nvSpPr>
          <p:cNvPr id="73773" name="Text Box 124"/>
          <p:cNvSpPr txBox="1">
            <a:spLocks noChangeArrowheads="1"/>
          </p:cNvSpPr>
          <p:nvPr/>
        </p:nvSpPr>
        <p:spPr bwMode="auto">
          <a:xfrm>
            <a:off x="8264525" y="2032000"/>
            <a:ext cx="503238" cy="184150"/>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latin typeface="Arial" pitchFamily="34" charset="0"/>
                <a:ea typeface="微软雅黑" pitchFamily="34" charset="-122"/>
                <a:cs typeface="Arial" pitchFamily="34" charset="0"/>
              </a:rPr>
              <a:t>S5700</a:t>
            </a:r>
          </a:p>
        </p:txBody>
      </p:sp>
      <p:sp>
        <p:nvSpPr>
          <p:cNvPr id="73774" name="Text Box 124"/>
          <p:cNvSpPr txBox="1">
            <a:spLocks noChangeArrowheads="1"/>
          </p:cNvSpPr>
          <p:nvPr/>
        </p:nvSpPr>
        <p:spPr bwMode="auto">
          <a:xfrm>
            <a:off x="8288338" y="2446338"/>
            <a:ext cx="468312" cy="184150"/>
          </a:xfrm>
          <a:prstGeom prst="rect">
            <a:avLst/>
          </a:prstGeom>
          <a:noFill/>
          <a:ln w="9525" algn="ctr">
            <a:noFill/>
            <a:miter lim="800000"/>
            <a:headEnd/>
            <a:tailEnd/>
          </a:ln>
        </p:spPr>
        <p:txBody>
          <a:bodyPr lIns="76155" tIns="38157" rIns="76155" bIns="38157">
            <a:spAutoFit/>
          </a:bodyPr>
          <a:lstStyle/>
          <a:p>
            <a:pPr algn="ctr" defTabSz="782638" eaLnBrk="0" hangingPunct="0">
              <a:spcBef>
                <a:spcPct val="20000"/>
              </a:spcBef>
            </a:pPr>
            <a:r>
              <a:rPr lang="en-US" altLang="zh-CN" sz="700" b="1" dirty="0">
                <a:latin typeface="Arial" pitchFamily="34" charset="0"/>
                <a:ea typeface="微软雅黑" pitchFamily="34" charset="-122"/>
                <a:cs typeface="Arial" pitchFamily="34" charset="0"/>
              </a:rPr>
              <a:t>S5700</a:t>
            </a:r>
          </a:p>
        </p:txBody>
      </p:sp>
      <p:grpSp>
        <p:nvGrpSpPr>
          <p:cNvPr id="73775" name="组合 118"/>
          <p:cNvGrpSpPr>
            <a:grpSpLocks/>
          </p:cNvGrpSpPr>
          <p:nvPr/>
        </p:nvGrpSpPr>
        <p:grpSpPr bwMode="auto">
          <a:xfrm>
            <a:off x="3314700" y="0"/>
            <a:ext cx="5511800" cy="266700"/>
            <a:chOff x="3314602" y="0"/>
            <a:chExt cx="5512502" cy="266700"/>
          </a:xfrm>
        </p:grpSpPr>
        <p:sp>
          <p:nvSpPr>
            <p:cNvPr id="131" name="剪去单角的矩形 130"/>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32" name="剪去单角的矩形 131"/>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72" name="剪去单角的矩形 171"/>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73" name="剪去单角的矩形 172"/>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74" name="剪去单角的矩形 173"/>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75" name="剪去单角的矩形 174"/>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176" name="剪去单角的矩形 175"/>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bwMode="auto">
          <a:xfrm>
            <a:off x="609600" y="206375"/>
            <a:ext cx="7543800" cy="62071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Service Port Cluster: </a:t>
            </a:r>
            <a:r>
              <a:rPr lang="en-US" altLang="zh-CN" sz="2400" dirty="0" smtClean="0">
                <a:latin typeface="Arial" pitchFamily="34" charset="0"/>
              </a:rPr>
              <a:t>LPU + Stack Cable</a:t>
            </a:r>
            <a:endParaRPr lang="zh-CN" altLang="en-US" dirty="0" smtClean="0">
              <a:latin typeface="Arial" pitchFamily="34" charset="0"/>
            </a:endParaRPr>
          </a:p>
        </p:txBody>
      </p:sp>
      <p:sp>
        <p:nvSpPr>
          <p:cNvPr id="593923" name="Rectangle 3"/>
          <p:cNvSpPr>
            <a:spLocks noChangeArrowheads="1"/>
          </p:cNvSpPr>
          <p:nvPr/>
        </p:nvSpPr>
        <p:spPr bwMode="auto">
          <a:xfrm>
            <a:off x="354013" y="730250"/>
            <a:ext cx="8562975" cy="2124075"/>
          </a:xfrm>
          <a:prstGeom prst="rect">
            <a:avLst/>
          </a:prstGeom>
          <a:noFill/>
          <a:ln w="9525">
            <a:noFill/>
            <a:miter lim="800000"/>
            <a:headEnd/>
            <a:tailEnd/>
          </a:ln>
          <a:effectLst/>
        </p:spPr>
        <p:txBody>
          <a:bodyPr anchor="ctr">
            <a:spAutoFit/>
          </a:bodyPr>
          <a:lstStyle/>
          <a:p>
            <a:pPr marL="179388" indent="3175">
              <a:lnSpc>
                <a:spcPct val="110000"/>
              </a:lnSpc>
              <a:defRPr/>
            </a:pPr>
            <a:r>
              <a:rPr lang="en-US" altLang="zh-CN" sz="1000" dirty="0">
                <a:latin typeface="Arial"/>
                <a:ea typeface="微软雅黑" pitchFamily="34" charset="-122"/>
                <a:cs typeface="Times New Roman" pitchFamily="18" charset="0"/>
              </a:rPr>
              <a:t>V200R002 and later versions support service port cluster. A cluster can be set up through cables or fibers. Service port clustering has the following constraints:</a:t>
            </a:r>
            <a:endParaRPr lang="zh-CN" altLang="en-US" sz="1000" dirty="0">
              <a:latin typeface="Arial"/>
              <a:ea typeface="微软雅黑" pitchFamily="34" charset="-122"/>
            </a:endParaRPr>
          </a:p>
          <a:p>
            <a:pPr marL="180000" indent="180000" eaLnBrk="0" hangingPunct="0">
              <a:lnSpc>
                <a:spcPct val="110000"/>
              </a:lnSpc>
              <a:buFontTx/>
              <a:buChar char="•"/>
              <a:defRPr/>
            </a:pPr>
            <a:r>
              <a:rPr lang="en-US" altLang="zh-CN" sz="1000" dirty="0">
                <a:latin typeface="Arial"/>
                <a:ea typeface="微软雅黑" pitchFamily="34" charset="-122"/>
              </a:rPr>
              <a:t>A service port cluster can be set up using only one LPU in the local chassis (one LPU in the peer chassis) or two LPUs in the local chassis (two LPUs in the peer chassis). However, two cluster cards cannot be connected to the same cluster card.</a:t>
            </a:r>
          </a:p>
          <a:p>
            <a:pPr marL="180000" indent="180000" eaLnBrk="0" hangingPunct="0">
              <a:lnSpc>
                <a:spcPct val="110000"/>
              </a:lnSpc>
              <a:buFontTx/>
              <a:buChar char="•"/>
              <a:defRPr/>
            </a:pPr>
            <a:r>
              <a:rPr lang="en-US" altLang="zh-CN" sz="1000" dirty="0">
                <a:latin typeface="Arial"/>
                <a:ea typeface="微软雅黑" pitchFamily="34" charset="-122"/>
              </a:rPr>
              <a:t>The 10G service port cluster can be set up through 1m passive SFP+ cables, 3m passive SFP+ cables (not supported by X12S), 10m active SFP+ cables, and SFP+ optical modules plus fibers.</a:t>
            </a:r>
          </a:p>
          <a:p>
            <a:pPr marL="180000" indent="180000" eaLnBrk="0" hangingPunct="0">
              <a:lnSpc>
                <a:spcPct val="110000"/>
              </a:lnSpc>
              <a:buFontTx/>
              <a:buChar char="•"/>
              <a:defRPr/>
            </a:pPr>
            <a:r>
              <a:rPr lang="en-US" altLang="zh-CN" sz="1000" dirty="0">
                <a:latin typeface="Arial"/>
                <a:ea typeface="微软雅黑" pitchFamily="34" charset="-122"/>
              </a:rPr>
              <a:t>The 40G service port cluster can be set up through 1m passive QSFP+ cables, 3m passive QSFP+ cables, 5m passive QSFP+ cables, and QSFP+ optical modules plus fibers.</a:t>
            </a:r>
          </a:p>
          <a:p>
            <a:pPr marL="180000" indent="180000" eaLnBrk="0" hangingPunct="0">
              <a:lnSpc>
                <a:spcPct val="110000"/>
              </a:lnSpc>
              <a:buFontTx/>
              <a:buChar char="•"/>
              <a:defRPr/>
            </a:pPr>
            <a:r>
              <a:rPr lang="en-US" altLang="zh-CN" sz="1000" dirty="0">
                <a:latin typeface="Arial"/>
                <a:ea typeface="微软雅黑" pitchFamily="34" charset="-122"/>
                <a:cs typeface="Times New Roman" pitchFamily="18" charset="0"/>
              </a:rPr>
              <a:t>The S9706/S9712 supports service port clustering. Only ports working at the same rate can be configured as cluster ports. The following table lists the cards supporting service port clustering.</a:t>
            </a:r>
          </a:p>
          <a:p>
            <a:pPr marL="180000" indent="180000" eaLnBrk="0" hangingPunct="0">
              <a:lnSpc>
                <a:spcPct val="110000"/>
              </a:lnSpc>
              <a:buFontTx/>
              <a:buChar char="•"/>
              <a:defRPr/>
            </a:pPr>
            <a:r>
              <a:rPr lang="en-US" altLang="zh-CN" sz="1000" dirty="0">
                <a:latin typeface="Arial"/>
                <a:ea typeface="微软雅黑" pitchFamily="34" charset="-122"/>
              </a:rPr>
              <a:t>The 10GE and 40GE ports on the S9700 can be used to set up cluster. You can select SFP+ optical modules and matching fibers to set up clusters through service ports. Alternatively, you can select the following cluster cables.</a:t>
            </a:r>
            <a:endParaRPr lang="zh-CN" altLang="en-US" sz="1000" dirty="0">
              <a:latin typeface="Arial"/>
              <a:ea typeface="微软雅黑" pitchFamily="34" charset="-122"/>
            </a:endParaRPr>
          </a:p>
        </p:txBody>
      </p:sp>
      <p:graphicFrame>
        <p:nvGraphicFramePr>
          <p:cNvPr id="15" name="表格 14"/>
          <p:cNvGraphicFramePr>
            <a:graphicFrameLocks noGrp="1"/>
          </p:cNvGraphicFramePr>
          <p:nvPr/>
        </p:nvGraphicFramePr>
        <p:xfrm>
          <a:off x="452438" y="2906713"/>
          <a:ext cx="8229602" cy="1876225"/>
        </p:xfrm>
        <a:graphic>
          <a:graphicData uri="http://schemas.openxmlformats.org/drawingml/2006/table">
            <a:tbl>
              <a:tblPr/>
              <a:tblGrid>
                <a:gridCol w="1178197"/>
                <a:gridCol w="927551"/>
                <a:gridCol w="719821"/>
                <a:gridCol w="1504105"/>
                <a:gridCol w="1730624"/>
                <a:gridCol w="2169304"/>
              </a:tblGrid>
              <a:tr h="161064">
                <a:tc>
                  <a:txBody>
                    <a:bodyPr/>
                    <a:lstStyle/>
                    <a:p>
                      <a:pPr indent="0" algn="ctr">
                        <a:lnSpc>
                          <a:spcPct val="100000"/>
                        </a:lnSpc>
                        <a:spcAft>
                          <a:spcPts val="0"/>
                        </a:spcAft>
                      </a:pPr>
                      <a:r>
                        <a:rPr lang="en-US" altLang="zh-CN" sz="1000" dirty="0" smtClean="0">
                          <a:latin typeface="Arial"/>
                          <a:ea typeface="微软雅黑" pitchFamily="34" charset="-122"/>
                          <a:cs typeface="宋体"/>
                        </a:rPr>
                        <a:t>Card</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c>
                  <a:txBody>
                    <a:bodyPr/>
                    <a:lstStyle/>
                    <a:p>
                      <a:pPr indent="0" algn="ctr">
                        <a:lnSpc>
                          <a:spcPct val="100000"/>
                        </a:lnSpc>
                        <a:spcAft>
                          <a:spcPts val="0"/>
                        </a:spcAft>
                      </a:pPr>
                      <a:r>
                        <a:rPr lang="en-US" altLang="zh-CN" sz="1000" dirty="0" smtClean="0">
                          <a:latin typeface="Arial"/>
                          <a:ea typeface="微软雅黑" pitchFamily="34" charset="-122"/>
                          <a:cs typeface="宋体"/>
                        </a:rPr>
                        <a:t>Port Type</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c>
                  <a:txBody>
                    <a:bodyPr/>
                    <a:lstStyle/>
                    <a:p>
                      <a:pPr indent="0" algn="ctr">
                        <a:lnSpc>
                          <a:spcPct val="100000"/>
                        </a:lnSpc>
                        <a:spcAft>
                          <a:spcPts val="0"/>
                        </a:spcAft>
                      </a:pPr>
                      <a:r>
                        <a:rPr lang="en-US" altLang="zh-CN" sz="1000" dirty="0" smtClean="0">
                          <a:latin typeface="Arial"/>
                          <a:ea typeface="微软雅黑" pitchFamily="34" charset="-122"/>
                        </a:rPr>
                        <a:t>Number of Ports</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c>
                  <a:txBody>
                    <a:bodyPr/>
                    <a:lstStyle/>
                    <a:p>
                      <a:pPr indent="0" algn="ctr">
                        <a:lnSpc>
                          <a:spcPct val="100000"/>
                        </a:lnSpc>
                        <a:spcAft>
                          <a:spcPts val="0"/>
                        </a:spcAft>
                      </a:pPr>
                      <a:r>
                        <a:rPr lang="en-US" altLang="zh-CN" sz="1000" dirty="0" smtClean="0">
                          <a:latin typeface="Arial"/>
                          <a:ea typeface="微软雅黑" pitchFamily="34" charset="-122"/>
                          <a:cs typeface="宋体"/>
                        </a:rPr>
                        <a:t>Software</a:t>
                      </a:r>
                      <a:r>
                        <a:rPr lang="en-US" altLang="zh-CN" sz="1000" baseline="0" dirty="0" smtClean="0">
                          <a:latin typeface="Arial"/>
                          <a:ea typeface="微软雅黑" pitchFamily="34" charset="-122"/>
                          <a:cs typeface="宋体"/>
                        </a:rPr>
                        <a:t> Version</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c>
                  <a:txBody>
                    <a:bodyPr/>
                    <a:lstStyle/>
                    <a:p>
                      <a:pPr indent="0" algn="ctr">
                        <a:lnSpc>
                          <a:spcPct val="100000"/>
                        </a:lnSpc>
                        <a:spcAft>
                          <a:spcPts val="0"/>
                        </a:spcAft>
                      </a:pPr>
                      <a:r>
                        <a:rPr lang="en-US" altLang="zh-CN" sz="1000" dirty="0" smtClean="0">
                          <a:latin typeface="Arial"/>
                          <a:ea typeface="微软雅黑" pitchFamily="34" charset="-122"/>
                          <a:cs typeface="宋体"/>
                        </a:rPr>
                        <a:t>Cable</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c>
                  <a:txBody>
                    <a:bodyPr/>
                    <a:lstStyle/>
                    <a:p>
                      <a:pPr indent="0" algn="ctr">
                        <a:lnSpc>
                          <a:spcPct val="100000"/>
                        </a:lnSpc>
                        <a:spcAft>
                          <a:spcPts val="0"/>
                        </a:spcAft>
                      </a:pPr>
                      <a:r>
                        <a:rPr lang="en-US" altLang="zh-CN" sz="1000" dirty="0" smtClean="0">
                          <a:latin typeface="Arial"/>
                          <a:ea typeface="微软雅黑" pitchFamily="34" charset="-122"/>
                          <a:cs typeface="宋体"/>
                        </a:rPr>
                        <a:t>Fiber</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58"/>
                    </a:solidFill>
                  </a:tcPr>
                </a:tc>
              </a:tr>
              <a:tr h="311711">
                <a:tc>
                  <a:txBody>
                    <a:bodyPr/>
                    <a:lstStyle/>
                    <a:p>
                      <a:pPr indent="0">
                        <a:lnSpc>
                          <a:spcPct val="100000"/>
                        </a:lnSpc>
                        <a:spcAft>
                          <a:spcPts val="0"/>
                        </a:spcAft>
                      </a:pPr>
                      <a:r>
                        <a:rPr lang="en-US" sz="1000" dirty="0" smtClean="0">
                          <a:latin typeface="Arial"/>
                          <a:ea typeface="微软雅黑" pitchFamily="34" charset="-122"/>
                          <a:cs typeface="宋体"/>
                        </a:rPr>
                        <a:t>12*10G</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smtClean="0">
                          <a:latin typeface="Arial"/>
                          <a:ea typeface="微软雅黑" pitchFamily="34" charset="-122"/>
                          <a:cs typeface="宋体"/>
                        </a:rPr>
                        <a:t>SFP</a:t>
                      </a:r>
                      <a:r>
                        <a:rPr lang="en-US" sz="1000" dirty="0">
                          <a:latin typeface="Arial"/>
                          <a:ea typeface="微软雅黑" pitchFamily="34" charset="-122"/>
                          <a:cs typeface="宋体"/>
                        </a:rPr>
                        <a:t>+</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a:latin typeface="Arial"/>
                          <a:ea typeface="微软雅黑" pitchFamily="34" charset="-122"/>
                          <a:cs typeface="宋体"/>
                        </a:rPr>
                        <a:t>12</a:t>
                      </a:r>
                      <a:endParaRPr lang="zh-CN" sz="100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smtClean="0">
                          <a:latin typeface="Arial"/>
                          <a:ea typeface="微软雅黑" pitchFamily="34" charset="-122"/>
                          <a:cs typeface="宋体"/>
                        </a:rPr>
                        <a:t>V2R1C01</a:t>
                      </a:r>
                      <a:r>
                        <a:rPr lang="en-US" sz="1000" baseline="0" dirty="0" smtClean="0">
                          <a:latin typeface="Arial"/>
                          <a:ea typeface="微软雅黑" pitchFamily="34" charset="-122"/>
                          <a:cs typeface="宋体"/>
                        </a:rPr>
                        <a:t>, </a:t>
                      </a:r>
                      <a:r>
                        <a:rPr lang="en-US" sz="1000" dirty="0" smtClean="0">
                          <a:latin typeface="Arial"/>
                          <a:ea typeface="微软雅黑" pitchFamily="34" charset="-122"/>
                          <a:cs typeface="宋体"/>
                        </a:rPr>
                        <a:t>V2R2</a:t>
                      </a:r>
                      <a:r>
                        <a:rPr lang="en-US" altLang="zh-CN" sz="1000" dirty="0" smtClean="0">
                          <a:latin typeface="Arial"/>
                          <a:ea typeface="微软雅黑" pitchFamily="34" charset="-122"/>
                          <a:cs typeface="宋体"/>
                        </a:rPr>
                        <a:t> and later versions</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180000">
                        <a:lnSpc>
                          <a:spcPct val="100000"/>
                        </a:lnSpc>
                        <a:spcAft>
                          <a:spcPts val="0"/>
                        </a:spcAft>
                        <a:tabLst>
                          <a:tab pos="516890" algn="l"/>
                          <a:tab pos="578485" algn="ctr"/>
                        </a:tabLst>
                      </a:pPr>
                      <a:r>
                        <a:rPr lang="en-US" sz="1000" dirty="0" smtClean="0">
                          <a:latin typeface="Arial"/>
                          <a:ea typeface="微软雅黑" pitchFamily="34" charset="-122"/>
                          <a:cs typeface="宋体"/>
                        </a:rPr>
                        <a:t>1m passive SFP+</a:t>
                      </a:r>
                    </a:p>
                    <a:p>
                      <a:pPr indent="180000">
                        <a:lnSpc>
                          <a:spcPct val="100000"/>
                        </a:lnSpc>
                        <a:spcAft>
                          <a:spcPts val="0"/>
                        </a:spcAft>
                        <a:tabLst>
                          <a:tab pos="516890" algn="l"/>
                          <a:tab pos="578485" algn="ctr"/>
                        </a:tabLst>
                      </a:pPr>
                      <a:r>
                        <a:rPr lang="en-US" sz="1000" dirty="0" smtClean="0">
                          <a:latin typeface="Arial"/>
                          <a:ea typeface="微软雅黑" pitchFamily="34" charset="-122"/>
                          <a:cs typeface="宋体"/>
                        </a:rPr>
                        <a:t>10m </a:t>
                      </a:r>
                      <a:r>
                        <a:rPr lang="en-US" altLang="zh-CN" sz="1000" dirty="0" smtClean="0">
                          <a:latin typeface="Arial"/>
                          <a:ea typeface="微软雅黑" pitchFamily="34" charset="-122"/>
                          <a:cs typeface="宋体"/>
                        </a:rPr>
                        <a:t> active </a:t>
                      </a:r>
                      <a:r>
                        <a:rPr lang="en-US" sz="1000" dirty="0" smtClean="0">
                          <a:latin typeface="Arial"/>
                          <a:ea typeface="微软雅黑" pitchFamily="34" charset="-122"/>
                          <a:cs typeface="宋体"/>
                        </a:rPr>
                        <a:t>SFP+</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4">
                  <a:txBody>
                    <a:bodyPr/>
                    <a:lstStyle/>
                    <a:p>
                      <a:pPr marL="182563" indent="-3175">
                        <a:lnSpc>
                          <a:spcPct val="100000"/>
                        </a:lnSpc>
                        <a:spcAft>
                          <a:spcPts val="0"/>
                        </a:spcAft>
                      </a:pPr>
                      <a:r>
                        <a:rPr lang="en-US" altLang="zh-CN" sz="1000" dirty="0" smtClean="0">
                          <a:latin typeface="Arial"/>
                          <a:ea typeface="微软雅黑" pitchFamily="34" charset="-122"/>
                        </a:rPr>
                        <a:t>Optical module: 10G SFP+ high-speed optical module</a:t>
                      </a:r>
                    </a:p>
                    <a:p>
                      <a:pPr indent="180000">
                        <a:lnSpc>
                          <a:spcPct val="100000"/>
                        </a:lnSpc>
                        <a:spcAft>
                          <a:spcPts val="0"/>
                        </a:spcAft>
                      </a:pPr>
                      <a:r>
                        <a:rPr lang="en-US" altLang="zh-CN" sz="1000" dirty="0" smtClean="0">
                          <a:latin typeface="Arial"/>
                          <a:ea typeface="微软雅黑" pitchFamily="34" charset="-122"/>
                        </a:rPr>
                        <a:t>Fiber: LC</a:t>
                      </a:r>
                      <a:r>
                        <a:rPr lang="en-US" altLang="zh-CN" sz="1000" baseline="0" dirty="0" smtClean="0">
                          <a:latin typeface="Arial"/>
                          <a:ea typeface="微软雅黑" pitchFamily="34" charset="-122"/>
                        </a:rPr>
                        <a:t> interface</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r>
              <a:tr h="161064">
                <a:tc>
                  <a:txBody>
                    <a:bodyPr/>
                    <a:lstStyle/>
                    <a:p>
                      <a:pPr indent="0">
                        <a:lnSpc>
                          <a:spcPct val="100000"/>
                        </a:lnSpc>
                        <a:spcAft>
                          <a:spcPts val="0"/>
                        </a:spcAft>
                      </a:pPr>
                      <a:r>
                        <a:rPr lang="en-US" sz="1000" dirty="0" smtClean="0">
                          <a:latin typeface="Arial"/>
                          <a:ea typeface="微软雅黑" pitchFamily="34" charset="-122"/>
                          <a:cs typeface="宋体"/>
                        </a:rPr>
                        <a:t>40*10G</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smtClean="0">
                          <a:latin typeface="Arial"/>
                          <a:ea typeface="微软雅黑" pitchFamily="34" charset="-122"/>
                          <a:cs typeface="宋体"/>
                        </a:rPr>
                        <a:t>SFP</a:t>
                      </a:r>
                      <a:r>
                        <a:rPr lang="en-US" sz="1000" dirty="0">
                          <a:latin typeface="Arial"/>
                          <a:ea typeface="微软雅黑" pitchFamily="34" charset="-122"/>
                          <a:cs typeface="宋体"/>
                        </a:rPr>
                        <a:t>+</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40</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3">
                  <a:txBody>
                    <a:bodyPr/>
                    <a:lstStyle/>
                    <a:p>
                      <a:pPr indent="0" algn="ctr">
                        <a:lnSpc>
                          <a:spcPct val="100000"/>
                        </a:lnSpc>
                        <a:spcAft>
                          <a:spcPts val="0"/>
                        </a:spcAft>
                      </a:pPr>
                      <a:r>
                        <a:rPr lang="en-US" sz="1000" dirty="0" smtClean="0">
                          <a:latin typeface="Arial"/>
                          <a:ea typeface="微软雅黑" pitchFamily="34" charset="-122"/>
                          <a:cs typeface="宋体"/>
                        </a:rPr>
                        <a:t>V2R2</a:t>
                      </a:r>
                      <a:r>
                        <a:rPr lang="en-US" altLang="zh-CN" sz="1000" dirty="0" smtClean="0">
                          <a:latin typeface="Arial"/>
                          <a:ea typeface="微软雅黑" pitchFamily="34" charset="-122"/>
                          <a:cs typeface="宋体"/>
                        </a:rPr>
                        <a:t> and later versions</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3">
                  <a:txBody>
                    <a:bodyPr/>
                    <a:lstStyle/>
                    <a:p>
                      <a:pPr indent="180000">
                        <a:lnSpc>
                          <a:spcPct val="100000"/>
                        </a:lnSpc>
                        <a:spcAft>
                          <a:spcPts val="0"/>
                        </a:spcAft>
                        <a:tabLst>
                          <a:tab pos="516890" algn="l"/>
                          <a:tab pos="578485" algn="ctr"/>
                        </a:tabLst>
                      </a:pPr>
                      <a:r>
                        <a:rPr lang="en-US" sz="1000" dirty="0" smtClean="0">
                          <a:latin typeface="Arial"/>
                          <a:ea typeface="微软雅黑" pitchFamily="34" charset="-122"/>
                          <a:cs typeface="宋体"/>
                        </a:rPr>
                        <a:t>1m</a:t>
                      </a:r>
                      <a:r>
                        <a:rPr lang="en-US" altLang="zh-CN" sz="1000" dirty="0" smtClean="0">
                          <a:latin typeface="Arial"/>
                          <a:ea typeface="微软雅黑" pitchFamily="34" charset="-122"/>
                          <a:cs typeface="+mn-cs"/>
                        </a:rPr>
                        <a:t> passive </a:t>
                      </a:r>
                      <a:r>
                        <a:rPr lang="en-US" sz="1000" dirty="0" smtClean="0">
                          <a:latin typeface="Arial"/>
                          <a:ea typeface="微软雅黑" pitchFamily="34" charset="-122"/>
                          <a:cs typeface="宋体"/>
                        </a:rPr>
                        <a:t>SFP+</a:t>
                      </a:r>
                      <a:endParaRPr lang="zh-CN" sz="1000" dirty="0">
                        <a:latin typeface="Arial"/>
                        <a:ea typeface="微软雅黑" pitchFamily="34" charset="-122"/>
                      </a:endParaRPr>
                    </a:p>
                    <a:p>
                      <a:pPr indent="180000">
                        <a:lnSpc>
                          <a:spcPct val="100000"/>
                        </a:lnSpc>
                        <a:spcAft>
                          <a:spcPts val="0"/>
                        </a:spcAft>
                        <a:tabLst>
                          <a:tab pos="516890" algn="l"/>
                          <a:tab pos="578485" algn="ctr"/>
                        </a:tabLst>
                      </a:pPr>
                      <a:r>
                        <a:rPr lang="en-US" sz="1000" dirty="0" smtClean="0">
                          <a:latin typeface="Arial"/>
                          <a:ea typeface="微软雅黑" pitchFamily="34" charset="-122"/>
                          <a:cs typeface="宋体"/>
                        </a:rPr>
                        <a:t>3m</a:t>
                      </a:r>
                      <a:r>
                        <a:rPr lang="en-US" altLang="zh-CN" sz="1000" dirty="0" smtClean="0">
                          <a:latin typeface="Arial"/>
                          <a:ea typeface="微软雅黑" pitchFamily="34" charset="-122"/>
                          <a:cs typeface="+mn-cs"/>
                        </a:rPr>
                        <a:t> passive </a:t>
                      </a:r>
                      <a:r>
                        <a:rPr lang="en-US" sz="1000" dirty="0" smtClean="0">
                          <a:latin typeface="Arial"/>
                          <a:ea typeface="微软雅黑" pitchFamily="34" charset="-122"/>
                          <a:cs typeface="宋体"/>
                        </a:rPr>
                        <a:t>SFP+</a:t>
                      </a:r>
                      <a:endParaRPr lang="zh-CN" sz="1000" dirty="0">
                        <a:latin typeface="Arial"/>
                        <a:ea typeface="微软雅黑" pitchFamily="34" charset="-122"/>
                      </a:endParaRPr>
                    </a:p>
                    <a:p>
                      <a:pPr indent="180000">
                        <a:lnSpc>
                          <a:spcPct val="100000"/>
                        </a:lnSpc>
                        <a:spcAft>
                          <a:spcPts val="0"/>
                        </a:spcAft>
                      </a:pPr>
                      <a:r>
                        <a:rPr lang="en-US" sz="1000" dirty="0" smtClean="0">
                          <a:latin typeface="Arial"/>
                          <a:ea typeface="微软雅黑" pitchFamily="34" charset="-122"/>
                          <a:cs typeface="宋体"/>
                        </a:rPr>
                        <a:t>10m</a:t>
                      </a:r>
                      <a:r>
                        <a:rPr lang="en-US" altLang="zh-CN" sz="1000" dirty="0" smtClean="0">
                          <a:latin typeface="Arial"/>
                          <a:ea typeface="微软雅黑" pitchFamily="34" charset="-122"/>
                          <a:cs typeface="宋体"/>
                        </a:rPr>
                        <a:t> active </a:t>
                      </a:r>
                      <a:r>
                        <a:rPr lang="en-US" sz="1000" dirty="0" smtClean="0">
                          <a:latin typeface="Arial"/>
                          <a:ea typeface="微软雅黑" pitchFamily="34" charset="-122"/>
                          <a:cs typeface="宋体"/>
                        </a:rPr>
                        <a:t>SFP+</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vMerge="1">
                  <a:txBody>
                    <a:bodyPr/>
                    <a:lstStyle/>
                    <a:p>
                      <a:endParaRPr lang="zh-CN" altLang="en-US"/>
                    </a:p>
                  </a:txBody>
                  <a:tcPr/>
                </a:tc>
              </a:tr>
              <a:tr h="161064">
                <a:tc>
                  <a:txBody>
                    <a:bodyPr/>
                    <a:lstStyle/>
                    <a:p>
                      <a:pPr indent="0">
                        <a:lnSpc>
                          <a:spcPct val="100000"/>
                        </a:lnSpc>
                        <a:spcAft>
                          <a:spcPts val="0"/>
                        </a:spcAft>
                      </a:pPr>
                      <a:r>
                        <a:rPr lang="en-US" sz="1000" dirty="0" smtClean="0">
                          <a:latin typeface="Arial"/>
                          <a:ea typeface="微软雅黑" pitchFamily="34" charset="-122"/>
                          <a:cs typeface="宋体"/>
                        </a:rPr>
                        <a:t>16*10G</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smtClean="0">
                          <a:latin typeface="Arial"/>
                          <a:ea typeface="微软雅黑" pitchFamily="34" charset="-122"/>
                          <a:cs typeface="宋体"/>
                        </a:rPr>
                        <a:t>SFP</a:t>
                      </a:r>
                      <a:r>
                        <a:rPr lang="en-US" sz="1000" dirty="0">
                          <a:latin typeface="Arial"/>
                          <a:ea typeface="微软雅黑" pitchFamily="34" charset="-122"/>
                          <a:cs typeface="宋体"/>
                        </a:rPr>
                        <a:t>+</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16</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11711">
                <a:tc>
                  <a:txBody>
                    <a:bodyPr/>
                    <a:lstStyle/>
                    <a:p>
                      <a:pPr marL="0" indent="0" algn="l" defTabSz="913753" rtl="0" eaLnBrk="1" latinLnBrk="0" hangingPunct="1">
                        <a:lnSpc>
                          <a:spcPct val="100000"/>
                        </a:lnSpc>
                        <a:spcAft>
                          <a:spcPts val="0"/>
                        </a:spcAft>
                      </a:pPr>
                      <a:r>
                        <a:rPr lang="en-US" sz="1000" kern="1200" dirty="0" smtClean="0">
                          <a:solidFill>
                            <a:schemeClr val="tx1"/>
                          </a:solidFill>
                          <a:latin typeface="Arial"/>
                          <a:ea typeface="微软雅黑" pitchFamily="34" charset="-122"/>
                          <a:cs typeface="宋体"/>
                        </a:rPr>
                        <a:t>8*10G</a:t>
                      </a:r>
                      <a:endParaRPr lang="zh-CN" sz="1000" kern="1200" dirty="0">
                        <a:solidFill>
                          <a:schemeClr val="tx1"/>
                        </a:solidFill>
                        <a:latin typeface="Arial"/>
                        <a:ea typeface="微软雅黑" pitchFamily="34" charset="-122"/>
                        <a:cs typeface="宋体"/>
                      </a:endParaRPr>
                    </a:p>
                    <a:p>
                      <a:pPr marL="0" indent="0" algn="l" defTabSz="913753" rtl="0" eaLnBrk="1" latinLnBrk="0" hangingPunct="1">
                        <a:lnSpc>
                          <a:spcPct val="100000"/>
                        </a:lnSpc>
                        <a:spcAft>
                          <a:spcPts val="0"/>
                        </a:spcAft>
                      </a:pPr>
                      <a:r>
                        <a:rPr lang="en-US" sz="1000" kern="1200" dirty="0" smtClean="0">
                          <a:solidFill>
                            <a:schemeClr val="tx1"/>
                          </a:solidFill>
                          <a:latin typeface="Arial"/>
                          <a:ea typeface="微软雅黑" pitchFamily="34" charset="-122"/>
                          <a:cs typeface="宋体"/>
                        </a:rPr>
                        <a:t>Two available in</a:t>
                      </a:r>
                      <a:r>
                        <a:rPr lang="en-US" sz="1000" kern="1200" baseline="0" dirty="0" smtClean="0">
                          <a:solidFill>
                            <a:schemeClr val="tx1"/>
                          </a:solidFill>
                          <a:latin typeface="Arial"/>
                          <a:ea typeface="微软雅黑" pitchFamily="34" charset="-122"/>
                          <a:cs typeface="宋体"/>
                        </a:rPr>
                        <a:t> </a:t>
                      </a:r>
                      <a:r>
                        <a:rPr lang="en-US" sz="1000" kern="1200" dirty="0" smtClean="0">
                          <a:solidFill>
                            <a:schemeClr val="tx1"/>
                          </a:solidFill>
                          <a:latin typeface="Arial"/>
                          <a:ea typeface="微软雅黑" pitchFamily="34" charset="-122"/>
                          <a:cs typeface="宋体"/>
                        </a:rPr>
                        <a:t>V2R2</a:t>
                      </a:r>
                      <a:endParaRPr lang="zh-CN" sz="1000" kern="1200" dirty="0">
                        <a:solidFill>
                          <a:schemeClr val="tx1"/>
                        </a:solidFill>
                        <a:latin typeface="Arial"/>
                        <a:ea typeface="微软雅黑" pitchFamily="34" charset="-122"/>
                        <a:cs typeface="宋体"/>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smtClean="0">
                          <a:latin typeface="Arial"/>
                          <a:ea typeface="微软雅黑" pitchFamily="34" charset="-122"/>
                          <a:cs typeface="宋体"/>
                        </a:rPr>
                        <a:t>SFP</a:t>
                      </a:r>
                      <a:r>
                        <a:rPr lang="en-US" sz="1000" dirty="0">
                          <a:latin typeface="Arial"/>
                          <a:ea typeface="微软雅黑" pitchFamily="34" charset="-122"/>
                          <a:cs typeface="宋体"/>
                        </a:rPr>
                        <a:t>+</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8</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61064">
                <a:tc>
                  <a:txBody>
                    <a:bodyPr/>
                    <a:lstStyle/>
                    <a:p>
                      <a:pPr marL="0" indent="0" algn="l" defTabSz="913753" rtl="0" eaLnBrk="1" latinLnBrk="0" hangingPunct="1">
                        <a:lnSpc>
                          <a:spcPct val="100000"/>
                        </a:lnSpc>
                        <a:spcAft>
                          <a:spcPts val="0"/>
                        </a:spcAft>
                      </a:pPr>
                      <a:r>
                        <a:rPr lang="en-US" sz="1000" kern="1200" dirty="0" smtClean="0">
                          <a:solidFill>
                            <a:schemeClr val="tx1"/>
                          </a:solidFill>
                          <a:latin typeface="Arial"/>
                          <a:ea typeface="微软雅黑" pitchFamily="34" charset="-122"/>
                          <a:cs typeface="宋体"/>
                        </a:rPr>
                        <a:t>2*40GE</a:t>
                      </a:r>
                      <a:endParaRPr lang="zh-CN" sz="1000" kern="1200" dirty="0">
                        <a:solidFill>
                          <a:schemeClr val="tx1"/>
                        </a:solidFill>
                        <a:latin typeface="Arial"/>
                        <a:ea typeface="微软雅黑" pitchFamily="34" charset="-122"/>
                        <a:cs typeface="宋体"/>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QSFP+</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a:latin typeface="Arial"/>
                          <a:ea typeface="微软雅黑" pitchFamily="34" charset="-122"/>
                          <a:cs typeface="宋体"/>
                        </a:rPr>
                        <a:t>2</a:t>
                      </a:r>
                      <a:endParaRPr lang="zh-CN" sz="100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2">
                  <a:txBody>
                    <a:bodyPr/>
                    <a:lstStyle/>
                    <a:p>
                      <a:pPr indent="0" algn="ctr">
                        <a:lnSpc>
                          <a:spcPct val="100000"/>
                        </a:lnSpc>
                        <a:spcAft>
                          <a:spcPts val="0"/>
                        </a:spcAft>
                      </a:pPr>
                      <a:r>
                        <a:rPr lang="en-US" sz="1000" dirty="0" smtClean="0">
                          <a:latin typeface="Arial"/>
                          <a:ea typeface="微软雅黑" pitchFamily="34" charset="-122"/>
                          <a:cs typeface="宋体"/>
                        </a:rPr>
                        <a:t>V2R2 </a:t>
                      </a:r>
                      <a:r>
                        <a:rPr lang="en-US" altLang="zh-CN" sz="1000" dirty="0" smtClean="0">
                          <a:latin typeface="Arial"/>
                          <a:ea typeface="微软雅黑" pitchFamily="34" charset="-122"/>
                          <a:cs typeface="+mn-cs"/>
                        </a:rPr>
                        <a:t>and later versions</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2">
                  <a:txBody>
                    <a:bodyPr/>
                    <a:lstStyle/>
                    <a:p>
                      <a:pPr indent="180000">
                        <a:lnSpc>
                          <a:spcPct val="100000"/>
                        </a:lnSpc>
                        <a:spcAft>
                          <a:spcPts val="0"/>
                        </a:spcAft>
                      </a:pPr>
                      <a:r>
                        <a:rPr lang="en-US" sz="1000" dirty="0" smtClean="0">
                          <a:latin typeface="Arial"/>
                          <a:ea typeface="微软雅黑" pitchFamily="34" charset="-122"/>
                          <a:cs typeface="宋体"/>
                        </a:rPr>
                        <a:t>1m</a:t>
                      </a:r>
                      <a:r>
                        <a:rPr lang="en-US" altLang="zh-CN" sz="1000" dirty="0" smtClean="0">
                          <a:latin typeface="Arial"/>
                          <a:ea typeface="微软雅黑" pitchFamily="34" charset="-122"/>
                          <a:cs typeface="+mn-cs"/>
                        </a:rPr>
                        <a:t> passive </a:t>
                      </a:r>
                      <a:r>
                        <a:rPr lang="en-US" sz="1000" dirty="0" smtClean="0">
                          <a:latin typeface="Arial"/>
                          <a:ea typeface="微软雅黑" pitchFamily="34" charset="-122"/>
                          <a:cs typeface="宋体"/>
                        </a:rPr>
                        <a:t>QSFP+</a:t>
                      </a:r>
                      <a:endParaRPr lang="zh-CN" sz="1000" dirty="0">
                        <a:latin typeface="Arial"/>
                        <a:ea typeface="微软雅黑" pitchFamily="34" charset="-122"/>
                      </a:endParaRPr>
                    </a:p>
                    <a:p>
                      <a:pPr indent="180000">
                        <a:lnSpc>
                          <a:spcPct val="100000"/>
                        </a:lnSpc>
                        <a:spcAft>
                          <a:spcPts val="0"/>
                        </a:spcAft>
                      </a:pPr>
                      <a:r>
                        <a:rPr lang="en-US" sz="1000" dirty="0" smtClean="0">
                          <a:latin typeface="Arial"/>
                          <a:ea typeface="微软雅黑" pitchFamily="34" charset="-122"/>
                          <a:cs typeface="宋体"/>
                        </a:rPr>
                        <a:t>3m</a:t>
                      </a:r>
                      <a:r>
                        <a:rPr lang="en-US" altLang="zh-CN" sz="1000" dirty="0" smtClean="0">
                          <a:latin typeface="Arial"/>
                          <a:ea typeface="微软雅黑" pitchFamily="34" charset="-122"/>
                          <a:cs typeface="+mn-cs"/>
                        </a:rPr>
                        <a:t> passive </a:t>
                      </a:r>
                      <a:r>
                        <a:rPr lang="en-US" sz="1000" dirty="0" smtClean="0">
                          <a:latin typeface="Arial"/>
                          <a:ea typeface="微软雅黑" pitchFamily="34" charset="-122"/>
                          <a:cs typeface="宋体"/>
                        </a:rPr>
                        <a:t>QSFP+</a:t>
                      </a:r>
                      <a:endParaRPr lang="zh-CN" sz="1000" dirty="0">
                        <a:latin typeface="Arial"/>
                        <a:ea typeface="微软雅黑" pitchFamily="34" charset="-122"/>
                      </a:endParaRPr>
                    </a:p>
                    <a:p>
                      <a:pPr indent="180000">
                        <a:lnSpc>
                          <a:spcPct val="100000"/>
                        </a:lnSpc>
                        <a:spcAft>
                          <a:spcPts val="0"/>
                        </a:spcAft>
                      </a:pPr>
                      <a:r>
                        <a:rPr lang="en-US" sz="1000" dirty="0" smtClean="0">
                          <a:latin typeface="Arial"/>
                          <a:ea typeface="微软雅黑" pitchFamily="34" charset="-122"/>
                          <a:cs typeface="宋体"/>
                        </a:rPr>
                        <a:t>5m</a:t>
                      </a:r>
                      <a:r>
                        <a:rPr lang="en-US" altLang="zh-CN" sz="1000" dirty="0" smtClean="0">
                          <a:latin typeface="Arial"/>
                          <a:ea typeface="微软雅黑" pitchFamily="34" charset="-122"/>
                          <a:cs typeface="+mn-cs"/>
                        </a:rPr>
                        <a:t> passive </a:t>
                      </a:r>
                      <a:r>
                        <a:rPr lang="en-US" sz="1000" dirty="0" smtClean="0">
                          <a:latin typeface="Arial"/>
                          <a:ea typeface="微软雅黑" pitchFamily="34" charset="-122"/>
                          <a:cs typeface="宋体"/>
                        </a:rPr>
                        <a:t>QSFP+</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rowSpan="2">
                  <a:txBody>
                    <a:bodyPr/>
                    <a:lstStyle/>
                    <a:p>
                      <a:pPr indent="180000">
                        <a:lnSpc>
                          <a:spcPct val="100000"/>
                        </a:lnSpc>
                        <a:spcAft>
                          <a:spcPts val="0"/>
                        </a:spcAft>
                      </a:pPr>
                      <a:r>
                        <a:rPr lang="en-US" altLang="zh-CN" sz="1000" dirty="0" smtClean="0">
                          <a:latin typeface="Arial"/>
                          <a:ea typeface="微软雅黑" pitchFamily="34" charset="-122"/>
                        </a:rPr>
                        <a:t>Optical module: </a:t>
                      </a:r>
                      <a:r>
                        <a:rPr lang="en-US" sz="1000" dirty="0" smtClean="0">
                          <a:latin typeface="Arial"/>
                          <a:ea typeface="微软雅黑" pitchFamily="34" charset="-122"/>
                          <a:cs typeface="宋体"/>
                        </a:rPr>
                        <a:t>02310MHQ</a:t>
                      </a:r>
                      <a:endParaRPr lang="zh-CN" sz="1000" dirty="0">
                        <a:latin typeface="Arial"/>
                        <a:ea typeface="微软雅黑" pitchFamily="34" charset="-122"/>
                      </a:endParaRPr>
                    </a:p>
                    <a:p>
                      <a:pPr indent="180000">
                        <a:lnSpc>
                          <a:spcPct val="100000"/>
                        </a:lnSpc>
                        <a:spcAft>
                          <a:spcPts val="0"/>
                        </a:spcAft>
                      </a:pPr>
                      <a:r>
                        <a:rPr lang="en-US" altLang="zh-CN" sz="1000" dirty="0" smtClean="0">
                          <a:latin typeface="Arial"/>
                          <a:ea typeface="微软雅黑" pitchFamily="34" charset="-122"/>
                          <a:cs typeface="宋体"/>
                        </a:rPr>
                        <a:t>Fiber: </a:t>
                      </a:r>
                      <a:r>
                        <a:rPr lang="en-US" sz="1000" dirty="0" smtClean="0">
                          <a:latin typeface="Arial"/>
                          <a:ea typeface="微软雅黑" pitchFamily="34" charset="-122"/>
                          <a:cs typeface="宋体"/>
                        </a:rPr>
                        <a:t>MPO</a:t>
                      </a:r>
                      <a:r>
                        <a:rPr lang="en-US" sz="1000" baseline="0" dirty="0" smtClean="0">
                          <a:latin typeface="Arial"/>
                          <a:ea typeface="微软雅黑" pitchFamily="34" charset="-122"/>
                          <a:cs typeface="宋体"/>
                        </a:rPr>
                        <a:t> interface</a:t>
                      </a:r>
                      <a:endParaRPr lang="zh-CN" sz="1000" dirty="0">
                        <a:latin typeface="Arial"/>
                        <a:ea typeface="微软雅黑" pitchFamily="34" charset="-122"/>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r>
              <a:tr h="290876">
                <a:tc>
                  <a:txBody>
                    <a:bodyPr/>
                    <a:lstStyle/>
                    <a:p>
                      <a:pPr marL="0" indent="0" algn="l" defTabSz="913753" rtl="0" eaLnBrk="1" latinLnBrk="0" hangingPunct="1">
                        <a:lnSpc>
                          <a:spcPct val="100000"/>
                        </a:lnSpc>
                        <a:spcAft>
                          <a:spcPts val="0"/>
                        </a:spcAft>
                      </a:pPr>
                      <a:r>
                        <a:rPr lang="en-US" sz="1000" kern="1200" dirty="0" smtClean="0">
                          <a:solidFill>
                            <a:schemeClr val="tx1"/>
                          </a:solidFill>
                          <a:latin typeface="Arial"/>
                          <a:ea typeface="微软雅黑" pitchFamily="34" charset="-122"/>
                          <a:cs typeface="宋体"/>
                        </a:rPr>
                        <a:t>8*40GE</a:t>
                      </a:r>
                      <a:endParaRPr lang="zh-CN" sz="1000" kern="1200" dirty="0">
                        <a:solidFill>
                          <a:schemeClr val="tx1"/>
                        </a:solidFill>
                        <a:latin typeface="Arial"/>
                        <a:ea typeface="微软雅黑" pitchFamily="34" charset="-122"/>
                        <a:cs typeface="宋体"/>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QSFP+</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a:txBody>
                    <a:bodyPr/>
                    <a:lstStyle/>
                    <a:p>
                      <a:pPr indent="0" algn="ctr">
                        <a:lnSpc>
                          <a:spcPct val="100000"/>
                        </a:lnSpc>
                        <a:spcAft>
                          <a:spcPts val="0"/>
                        </a:spcAft>
                      </a:pPr>
                      <a:r>
                        <a:rPr lang="en-US" sz="1000" dirty="0">
                          <a:latin typeface="Arial"/>
                          <a:ea typeface="微软雅黑" pitchFamily="34" charset="-122"/>
                          <a:cs typeface="宋体"/>
                        </a:rPr>
                        <a:t>8</a:t>
                      </a:r>
                      <a:endParaRPr lang="zh-CN" sz="1000" dirty="0">
                        <a:latin typeface="Arial"/>
                        <a:ea typeface="微软雅黑" pitchFamily="34" charset="-122"/>
                      </a:endParaRPr>
                    </a:p>
                  </a:txBody>
                  <a:tcPr marL="68295" marR="68295" marT="9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1DE"/>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grpSp>
        <p:nvGrpSpPr>
          <p:cNvPr id="74804" name="组合 11"/>
          <p:cNvGrpSpPr>
            <a:grpSpLocks/>
          </p:cNvGrpSpPr>
          <p:nvPr/>
        </p:nvGrpSpPr>
        <p:grpSpPr bwMode="auto">
          <a:xfrm>
            <a:off x="3314700" y="0"/>
            <a:ext cx="5511800" cy="266700"/>
            <a:chOff x="3314602" y="0"/>
            <a:chExt cx="5512502" cy="266700"/>
          </a:xfrm>
        </p:grpSpPr>
        <p:sp>
          <p:nvSpPr>
            <p:cNvPr id="13" name="剪去单角的矩形 12"/>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4" name="剪去单角的矩形 13"/>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7" name="剪去单角的矩形 16"/>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bwMode="auto">
          <a:xfrm>
            <a:off x="609600" y="206375"/>
            <a:ext cx="8228013" cy="6445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SFU Cluster: </a:t>
            </a:r>
            <a:r>
              <a:rPr lang="en-US" altLang="zh-CN" sz="2400" dirty="0" smtClean="0">
                <a:latin typeface="Arial" pitchFamily="34" charset="0"/>
              </a:rPr>
              <a:t>Cables for CSS Cards – S77/S97</a:t>
            </a:r>
            <a:endParaRPr lang="zh-CN" altLang="en-US" dirty="0" smtClean="0">
              <a:latin typeface="Arial" pitchFamily="34" charset="0"/>
            </a:endParaRPr>
          </a:p>
        </p:txBody>
      </p:sp>
      <p:sp>
        <p:nvSpPr>
          <p:cNvPr id="715777" name="Rectangle 1"/>
          <p:cNvSpPr>
            <a:spLocks noChangeArrowheads="1"/>
          </p:cNvSpPr>
          <p:nvPr/>
        </p:nvSpPr>
        <p:spPr bwMode="auto">
          <a:xfrm>
            <a:off x="319088" y="855663"/>
            <a:ext cx="8491537" cy="1392237"/>
          </a:xfrm>
          <a:prstGeom prst="rect">
            <a:avLst/>
          </a:prstGeom>
          <a:noFill/>
          <a:ln w="9525">
            <a:noFill/>
            <a:miter lim="800000"/>
            <a:headEnd/>
            <a:tailEnd/>
          </a:ln>
          <a:effectLst/>
        </p:spPr>
        <p:txBody>
          <a:bodyPr anchor="ctr">
            <a:spAutoFit/>
          </a:bodyPr>
          <a:lstStyle/>
          <a:p>
            <a:pPr marL="179388" indent="3175">
              <a:defRPr/>
            </a:pPr>
            <a:r>
              <a:rPr lang="en-US" altLang="zh-CN" sz="1050" dirty="0">
                <a:latin typeface="Arial"/>
                <a:ea typeface="微软雅黑" pitchFamily="34" charset="-122"/>
                <a:cs typeface="Times New Roman" pitchFamily="18" charset="0"/>
              </a:rPr>
              <a:t>The CSS card is installed on the SRUCs of S9712/S9706, and is optional (</a:t>
            </a:r>
            <a:r>
              <a:rPr lang="en-US" altLang="zh-CN" sz="1050" dirty="0">
                <a:solidFill>
                  <a:srgbClr val="0000FF"/>
                </a:solidFill>
                <a:latin typeface="Arial"/>
                <a:ea typeface="微软雅黑" pitchFamily="34" charset="-122"/>
                <a:cs typeface="Times New Roman" pitchFamily="18" charset="0"/>
              </a:rPr>
              <a:t>The cluster cables are not delivered with cluster cards, and need to be configured independently.)</a:t>
            </a:r>
            <a:endParaRPr lang="en-US" altLang="zh-CN" sz="1050" dirty="0">
              <a:latin typeface="Arial"/>
              <a:ea typeface="微软雅黑" pitchFamily="34" charset="-122"/>
              <a:cs typeface="Times New Roman" pitchFamily="18" charset="0"/>
            </a:endParaRPr>
          </a:p>
          <a:p>
            <a:pPr marL="179388" indent="3175">
              <a:defRPr/>
            </a:pPr>
            <a:r>
              <a:rPr lang="en-US" altLang="zh-CN" sz="1050" dirty="0">
                <a:latin typeface="Arial"/>
                <a:ea typeface="微软雅黑" pitchFamily="34" charset="-122"/>
                <a:cs typeface="Times New Roman" pitchFamily="18" charset="0"/>
              </a:rPr>
              <a:t>The CSS cards need to be configured in pairs. When the cluster cards are configured (cluster cables are not delivered with cluster cards), the cluster can be set up through SFP+ cables, SFP+ optical modules, or AOC cables. The cluster connection scheme is as follows:</a:t>
            </a:r>
            <a:endParaRPr lang="zh-CN" altLang="en-US" sz="1050" dirty="0">
              <a:latin typeface="Arial"/>
              <a:ea typeface="微软雅黑" pitchFamily="34" charset="-122"/>
            </a:endParaRPr>
          </a:p>
          <a:p>
            <a:pPr marL="360000" indent="180000" eaLnBrk="0" hangingPunct="0">
              <a:buFontTx/>
              <a:buChar char="•"/>
              <a:defRPr/>
            </a:pPr>
            <a:r>
              <a:rPr lang="en-US" altLang="zh-CN" sz="1050" dirty="0">
                <a:latin typeface="Arial"/>
                <a:ea typeface="微软雅黑" pitchFamily="34" charset="-122"/>
                <a:cs typeface="Times New Roman" pitchFamily="18" charset="0"/>
              </a:rPr>
              <a:t>Cable: 16 high-speed SFP+ cables, 1m, 3m, and 10m</a:t>
            </a:r>
          </a:p>
          <a:p>
            <a:pPr marL="360000" indent="180000" eaLnBrk="0" hangingPunct="0">
              <a:buFontTx/>
              <a:buChar char="•"/>
              <a:defRPr/>
            </a:pPr>
            <a:r>
              <a:rPr lang="en-US" altLang="zh-CN" sz="1050" dirty="0">
                <a:latin typeface="Arial"/>
                <a:ea typeface="微软雅黑" pitchFamily="34" charset="-122"/>
                <a:cs typeface="Times New Roman" pitchFamily="18" charset="0"/>
              </a:rPr>
              <a:t>Fiber: used together with SFP+ optical modules</a:t>
            </a:r>
            <a:endParaRPr lang="zh-CN" altLang="en-US" sz="1050" dirty="0">
              <a:latin typeface="Arial"/>
              <a:ea typeface="微软雅黑" pitchFamily="34" charset="-122"/>
              <a:cs typeface="Times New Roman" pitchFamily="18" charset="0"/>
            </a:endParaRPr>
          </a:p>
          <a:p>
            <a:pPr marL="180000" indent="180000" eaLnBrk="0" hangingPunct="0">
              <a:defRPr/>
            </a:pPr>
            <a:endParaRPr lang="en-US" altLang="zh-CN" sz="1050" dirty="0">
              <a:latin typeface="Arial"/>
              <a:ea typeface="微软雅黑" pitchFamily="34" charset="-122"/>
              <a:cs typeface="Times New Roman" pitchFamily="18" charset="0"/>
            </a:endParaRPr>
          </a:p>
          <a:p>
            <a:pPr marL="180000" indent="180000" eaLnBrk="0" hangingPunct="0">
              <a:defRPr/>
            </a:pPr>
            <a:r>
              <a:rPr lang="en-US" altLang="zh-CN" sz="1050" dirty="0">
                <a:latin typeface="Arial"/>
                <a:ea typeface="微软雅黑" pitchFamily="34" charset="-122"/>
                <a:cs typeface="Times New Roman" pitchFamily="18" charset="0"/>
              </a:rPr>
              <a:t>Cluster connection rule is shown in the following figure:</a:t>
            </a:r>
            <a:endParaRPr lang="zh-CN" altLang="en-US" sz="1100" dirty="0">
              <a:latin typeface="Arial"/>
              <a:ea typeface="微软雅黑" pitchFamily="34" charset="-122"/>
            </a:endParaRPr>
          </a:p>
        </p:txBody>
      </p:sp>
      <p:pic>
        <p:nvPicPr>
          <p:cNvPr id="75780" name="图片 31"/>
          <p:cNvPicPr>
            <a:picLocks noChangeAspect="1" noChangeArrowheads="1"/>
          </p:cNvPicPr>
          <p:nvPr/>
        </p:nvPicPr>
        <p:blipFill>
          <a:blip r:embed="rId3" cstate="print"/>
          <a:srcRect/>
          <a:stretch>
            <a:fillRect/>
          </a:stretch>
        </p:blipFill>
        <p:spPr bwMode="auto">
          <a:xfrm>
            <a:off x="414338" y="2368550"/>
            <a:ext cx="4959350" cy="2363788"/>
          </a:xfrm>
          <a:prstGeom prst="rect">
            <a:avLst/>
          </a:prstGeom>
          <a:noFill/>
          <a:ln w="9525">
            <a:noFill/>
            <a:miter lim="800000"/>
            <a:headEnd/>
            <a:tailEnd/>
          </a:ln>
        </p:spPr>
      </p:pic>
      <p:sp>
        <p:nvSpPr>
          <p:cNvPr id="715778" name="Rectangle 2"/>
          <p:cNvSpPr>
            <a:spLocks noChangeArrowheads="1"/>
          </p:cNvSpPr>
          <p:nvPr/>
        </p:nvSpPr>
        <p:spPr bwMode="auto">
          <a:xfrm>
            <a:off x="5464175" y="2171700"/>
            <a:ext cx="3238500" cy="2613025"/>
          </a:xfrm>
          <a:prstGeom prst="rect">
            <a:avLst/>
          </a:prstGeom>
          <a:noFill/>
          <a:ln w="9525">
            <a:solidFill>
              <a:schemeClr val="accent1">
                <a:lumMod val="75000"/>
              </a:schemeClr>
            </a:solidFill>
            <a:miter lim="800000"/>
            <a:headEnd/>
            <a:tailEnd/>
          </a:ln>
          <a:effectLst/>
        </p:spPr>
        <p:txBody>
          <a:bodyPr anchor="ctr">
            <a:spAutoFit/>
          </a:bodyPr>
          <a:lstStyle/>
          <a:p>
            <a:pPr>
              <a:lnSpc>
                <a:spcPct val="130000"/>
              </a:lnSpc>
              <a:defRPr/>
            </a:pPr>
            <a:r>
              <a:rPr lang="en-US" altLang="zh-CN" sz="1050" dirty="0">
                <a:latin typeface="Arial"/>
                <a:ea typeface="微软雅黑" pitchFamily="34" charset="-122"/>
                <a:cs typeface="Times New Roman" pitchFamily="18" charset="0"/>
              </a:rPr>
              <a:t>On a cluster card, ports 1-4 belong to group 1 and ports 5-8 belong to group 2. The connections between cluster cards must meet the following requirements:</a:t>
            </a:r>
            <a:endParaRPr lang="zh-CN" altLang="en-US" sz="1050" dirty="0">
              <a:latin typeface="Arial"/>
              <a:ea typeface="微软雅黑" pitchFamily="34" charset="-122"/>
            </a:endParaRPr>
          </a:p>
          <a:p>
            <a:pPr indent="180000" eaLnBrk="0" hangingPunct="0">
              <a:lnSpc>
                <a:spcPct val="130000"/>
              </a:lnSpc>
              <a:buFontTx/>
              <a:buChar char="•"/>
              <a:defRPr/>
            </a:pPr>
            <a:r>
              <a:rPr lang="en-US" altLang="zh-CN" sz="1050" dirty="0">
                <a:latin typeface="Arial"/>
                <a:ea typeface="微软雅黑" pitchFamily="34" charset="-122"/>
                <a:cs typeface="Times New Roman" pitchFamily="18" charset="0"/>
              </a:rPr>
              <a:t>Ports in group 1 on one card must connect to ports in group 1 on another card. </a:t>
            </a:r>
            <a:r>
              <a:rPr lang="en-US" altLang="zh-CN" sz="1050" dirty="0">
                <a:latin typeface="Arial"/>
                <a:ea typeface="微软雅黑" pitchFamily="34" charset="-122"/>
              </a:rPr>
              <a:t>This rule also applies to ports in group 2.</a:t>
            </a:r>
            <a:endParaRPr lang="zh-CN" altLang="en-US" sz="1050" dirty="0">
              <a:latin typeface="Arial"/>
              <a:ea typeface="微软雅黑" pitchFamily="34" charset="-122"/>
            </a:endParaRPr>
          </a:p>
          <a:p>
            <a:pPr indent="180000" eaLnBrk="0" hangingPunct="0">
              <a:lnSpc>
                <a:spcPct val="130000"/>
              </a:lnSpc>
              <a:buFontTx/>
              <a:buChar char="•"/>
              <a:defRPr/>
            </a:pPr>
            <a:r>
              <a:rPr lang="en-US" altLang="zh-CN" sz="1050" dirty="0">
                <a:latin typeface="Arial"/>
                <a:ea typeface="微软雅黑" pitchFamily="34" charset="-122"/>
              </a:rPr>
              <a:t>A port in group 1 on one card can connect to any port in group 1 on another card. This rule also applies to ports in group 2.</a:t>
            </a:r>
            <a:endParaRPr lang="zh-CN" altLang="en-US" sz="1050" dirty="0">
              <a:latin typeface="Arial"/>
              <a:ea typeface="微软雅黑" pitchFamily="34" charset="-122"/>
            </a:endParaRPr>
          </a:p>
          <a:p>
            <a:pPr indent="180000" eaLnBrk="0" hangingPunct="0">
              <a:lnSpc>
                <a:spcPct val="130000"/>
              </a:lnSpc>
              <a:buFontTx/>
              <a:buChar char="•"/>
              <a:defRPr/>
            </a:pPr>
            <a:r>
              <a:rPr lang="en-US" altLang="zh-CN" sz="1050" dirty="0">
                <a:latin typeface="Arial"/>
                <a:ea typeface="微软雅黑" pitchFamily="34" charset="-122"/>
                <a:cs typeface="Times New Roman" pitchFamily="18" charset="0"/>
              </a:rPr>
              <a:t>Ports in group 1 and group 2 on one card must connect to different cards.</a:t>
            </a:r>
            <a:endParaRPr lang="zh-CN" altLang="en-US" sz="1050" dirty="0">
              <a:latin typeface="Arial"/>
              <a:ea typeface="微软雅黑" pitchFamily="34" charset="-122"/>
            </a:endParaRPr>
          </a:p>
        </p:txBody>
      </p:sp>
      <p:grpSp>
        <p:nvGrpSpPr>
          <p:cNvPr id="75782" name="组合 12"/>
          <p:cNvGrpSpPr>
            <a:grpSpLocks/>
          </p:cNvGrpSpPr>
          <p:nvPr/>
        </p:nvGrpSpPr>
        <p:grpSpPr bwMode="auto">
          <a:xfrm>
            <a:off x="3314700" y="0"/>
            <a:ext cx="5511800" cy="266700"/>
            <a:chOff x="3314602" y="0"/>
            <a:chExt cx="5512502" cy="266700"/>
          </a:xfrm>
        </p:grpSpPr>
        <p:sp>
          <p:nvSpPr>
            <p:cNvPr id="14" name="剪去单角的矩形 13"/>
            <p:cNvSpPr/>
            <p:nvPr/>
          </p:nvSpPr>
          <p:spPr bwMode="auto">
            <a:xfrm>
              <a:off x="3943332"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LPU</a:t>
              </a:r>
              <a:endParaRPr lang="zh-CN" altLang="en-US" sz="900" dirty="0">
                <a:latin typeface="Arial" charset="0"/>
                <a:ea typeface="宋体" charset="-122"/>
              </a:endParaRPr>
            </a:p>
          </p:txBody>
        </p:sp>
        <p:sp>
          <p:nvSpPr>
            <p:cNvPr id="15" name="剪去单角的矩形 14"/>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4610167"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7" name="剪去单角的矩形 16"/>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sp>
        <p:nvSpPr>
          <p:cNvPr id="76803"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endParaRPr lang="en-US" altLang="zh-CN" dirty="0" smtClean="0">
              <a:latin typeface="Arial" pitchFamily="34" charset="0"/>
            </a:endParaRPr>
          </a:p>
          <a:p>
            <a:r>
              <a:rPr lang="en-US" altLang="zh-CN" dirty="0" smtClean="0">
                <a:latin typeface="Arial" pitchFamily="34" charset="0"/>
              </a:rPr>
              <a:t>Chassis</a:t>
            </a:r>
          </a:p>
          <a:p>
            <a:r>
              <a:rPr lang="en-US" altLang="zh-CN" dirty="0" smtClean="0">
                <a:latin typeface="Arial" pitchFamily="34" charset="0"/>
              </a:rPr>
              <a:t>LPU</a:t>
            </a:r>
          </a:p>
          <a:p>
            <a:r>
              <a:rPr lang="en-US" altLang="zh-CN" dirty="0" smtClean="0">
                <a:solidFill>
                  <a:srgbClr val="0000FF"/>
                </a:solidFill>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Installation auxiliaries</a:t>
            </a:r>
          </a:p>
          <a:p>
            <a:r>
              <a:rPr lang="en-US" altLang="zh-CN" dirty="0" smtClean="0">
                <a:latin typeface="Arial" pitchFamily="34" charset="0"/>
              </a:rPr>
              <a:t>S7700</a:t>
            </a:r>
          </a:p>
        </p:txBody>
      </p:sp>
      <p:grpSp>
        <p:nvGrpSpPr>
          <p:cNvPr id="76804" name="组合 16"/>
          <p:cNvGrpSpPr>
            <a:grpSpLocks/>
          </p:cNvGrpSpPr>
          <p:nvPr/>
        </p:nvGrpSpPr>
        <p:grpSpPr bwMode="auto">
          <a:xfrm>
            <a:off x="3895725" y="1238250"/>
            <a:ext cx="4530725" cy="3343275"/>
            <a:chOff x="660400" y="763587"/>
            <a:chExt cx="4629385" cy="3937246"/>
          </a:xfrm>
        </p:grpSpPr>
        <p:grpSp>
          <p:nvGrpSpPr>
            <p:cNvPr id="76805" name="组合 9"/>
            <p:cNvGrpSpPr>
              <a:grpSpLocks/>
            </p:cNvGrpSpPr>
            <p:nvPr/>
          </p:nvGrpSpPr>
          <p:grpSpPr bwMode="auto">
            <a:xfrm>
              <a:off x="3489785" y="763587"/>
              <a:ext cx="1800000" cy="1729199"/>
              <a:chOff x="6482921" y="650875"/>
              <a:chExt cx="1800000" cy="1729199"/>
            </a:xfrm>
          </p:grpSpPr>
          <p:pic>
            <p:nvPicPr>
              <p:cNvPr id="76815" name="d0e36161"/>
              <p:cNvPicPr>
                <a:picLocks noChangeAspect="1" noChangeArrowheads="1"/>
              </p:cNvPicPr>
              <p:nvPr/>
            </p:nvPicPr>
            <p:blipFill>
              <a:blip r:embed="rId3" cstate="print"/>
              <a:srcRect/>
              <a:stretch>
                <a:fillRect/>
              </a:stretch>
            </p:blipFill>
            <p:spPr bwMode="auto">
              <a:xfrm>
                <a:off x="6482921" y="650875"/>
                <a:ext cx="1800000" cy="1473727"/>
              </a:xfrm>
              <a:prstGeom prst="rect">
                <a:avLst/>
              </a:prstGeom>
              <a:noFill/>
              <a:ln w="9525">
                <a:noFill/>
                <a:miter lim="800000"/>
                <a:headEnd/>
                <a:tailEnd/>
              </a:ln>
            </p:spPr>
          </p:pic>
          <p:sp>
            <p:nvSpPr>
              <p:cNvPr id="76816" name="矩形 28"/>
              <p:cNvSpPr>
                <a:spLocks noChangeArrowheads="1"/>
              </p:cNvSpPr>
              <p:nvPr/>
            </p:nvSpPr>
            <p:spPr bwMode="auto">
              <a:xfrm>
                <a:off x="7131302" y="2090104"/>
                <a:ext cx="769978" cy="289970"/>
              </a:xfrm>
              <a:prstGeom prst="rect">
                <a:avLst/>
              </a:prstGeom>
              <a:noFill/>
              <a:ln w="9525">
                <a:noFill/>
                <a:miter lim="800000"/>
                <a:headEnd/>
                <a:tailEnd/>
              </a:ln>
            </p:spPr>
            <p:txBody>
              <a:bodyPr wrap="none">
                <a:spAutoFit/>
              </a:bodyPr>
              <a:lstStyle/>
              <a:p>
                <a:r>
                  <a:rPr lang="en-US" altLang="zh-CN" sz="1000">
                    <a:latin typeface="Arial" pitchFamily="34" charset="0"/>
                    <a:ea typeface="微软雅黑" pitchFamily="34" charset="-122"/>
                  </a:rPr>
                  <a:t>SFP/eSFP</a:t>
                </a:r>
                <a:endParaRPr lang="zh-CN" altLang="en-US" sz="1000">
                  <a:latin typeface="Arial" pitchFamily="34" charset="0"/>
                  <a:ea typeface="微软雅黑" pitchFamily="34" charset="-122"/>
                </a:endParaRPr>
              </a:p>
            </p:txBody>
          </p:sp>
        </p:grpSp>
        <p:grpSp>
          <p:nvGrpSpPr>
            <p:cNvPr id="76806" name="组合 13"/>
            <p:cNvGrpSpPr>
              <a:grpSpLocks/>
            </p:cNvGrpSpPr>
            <p:nvPr/>
          </p:nvGrpSpPr>
          <p:grpSpPr bwMode="auto">
            <a:xfrm>
              <a:off x="3401868" y="2876591"/>
              <a:ext cx="1887917" cy="1824242"/>
              <a:chOff x="6973138" y="2763879"/>
              <a:chExt cx="1887917" cy="1824242"/>
            </a:xfrm>
          </p:grpSpPr>
          <p:pic>
            <p:nvPicPr>
              <p:cNvPr id="76813" name="d0e37751"/>
              <p:cNvPicPr>
                <a:picLocks noChangeAspect="1" noChangeArrowheads="1"/>
              </p:cNvPicPr>
              <p:nvPr/>
            </p:nvPicPr>
            <p:blipFill>
              <a:blip r:embed="rId4" cstate="print"/>
              <a:srcRect/>
              <a:stretch>
                <a:fillRect/>
              </a:stretch>
            </p:blipFill>
            <p:spPr bwMode="auto">
              <a:xfrm>
                <a:off x="7061055" y="2763879"/>
                <a:ext cx="1800000" cy="1777959"/>
              </a:xfrm>
              <a:prstGeom prst="rect">
                <a:avLst/>
              </a:prstGeom>
              <a:noFill/>
              <a:ln w="9525">
                <a:noFill/>
                <a:miter lim="800000"/>
                <a:headEnd/>
                <a:tailEnd/>
              </a:ln>
            </p:spPr>
          </p:pic>
          <p:sp>
            <p:nvSpPr>
              <p:cNvPr id="76814" name="矩形 26"/>
              <p:cNvSpPr>
                <a:spLocks noChangeArrowheads="1"/>
              </p:cNvSpPr>
              <p:nvPr/>
            </p:nvSpPr>
            <p:spPr bwMode="auto">
              <a:xfrm>
                <a:off x="6973138" y="3754457"/>
                <a:ext cx="717814" cy="833664"/>
              </a:xfrm>
              <a:prstGeom prst="rect">
                <a:avLst/>
              </a:prstGeom>
              <a:noFill/>
              <a:ln w="9525">
                <a:noFill/>
                <a:miter lim="800000"/>
                <a:headEnd/>
                <a:tailEnd/>
              </a:ln>
            </p:spPr>
            <p:txBody>
              <a:bodyPr>
                <a:spAutoFit/>
              </a:bodyPr>
              <a:lstStyle/>
              <a:p>
                <a:r>
                  <a:rPr lang="en-US" altLang="zh-CN" sz="1000">
                    <a:latin typeface="Arial" pitchFamily="34" charset="0"/>
                    <a:ea typeface="微软雅黑" pitchFamily="34" charset="-122"/>
                  </a:rPr>
                  <a:t>XFP</a:t>
                </a:r>
              </a:p>
              <a:p>
                <a:r>
                  <a:rPr lang="en-US" altLang="zh-CN" sz="1000">
                    <a:latin typeface="Arial" pitchFamily="34" charset="0"/>
                    <a:ea typeface="微软雅黑" pitchFamily="34" charset="-122"/>
                  </a:rPr>
                  <a:t>10GE</a:t>
                </a:r>
              </a:p>
              <a:p>
                <a:r>
                  <a:rPr lang="en-US" altLang="zh-CN" sz="1000">
                    <a:latin typeface="Arial" pitchFamily="34" charset="0"/>
                    <a:ea typeface="微软雅黑" pitchFamily="34" charset="-122"/>
                  </a:rPr>
                  <a:t>CWDM</a:t>
                </a:r>
              </a:p>
              <a:p>
                <a:r>
                  <a:rPr lang="en-US" altLang="zh-CN" sz="1000">
                    <a:latin typeface="Arial" pitchFamily="34" charset="0"/>
                    <a:ea typeface="微软雅黑" pitchFamily="34" charset="-122"/>
                  </a:rPr>
                  <a:t>DWDM</a:t>
                </a:r>
                <a:endParaRPr lang="zh-CN" altLang="en-US" sz="1000">
                  <a:latin typeface="Arial" pitchFamily="34" charset="0"/>
                  <a:ea typeface="微软雅黑" pitchFamily="34" charset="-122"/>
                </a:endParaRPr>
              </a:p>
            </p:txBody>
          </p:sp>
        </p:grpSp>
        <p:grpSp>
          <p:nvGrpSpPr>
            <p:cNvPr id="76807" name="组合 16"/>
            <p:cNvGrpSpPr>
              <a:grpSpLocks/>
            </p:cNvGrpSpPr>
            <p:nvPr/>
          </p:nvGrpSpPr>
          <p:grpSpPr bwMode="auto">
            <a:xfrm>
              <a:off x="660400" y="3369969"/>
              <a:ext cx="1800000" cy="1284581"/>
              <a:chOff x="4694110" y="3225727"/>
              <a:chExt cx="1800000" cy="1284581"/>
            </a:xfrm>
          </p:grpSpPr>
          <p:pic>
            <p:nvPicPr>
              <p:cNvPr id="76811" name="d0e38215"/>
              <p:cNvPicPr>
                <a:picLocks noChangeAspect="1" noChangeArrowheads="1"/>
              </p:cNvPicPr>
              <p:nvPr/>
            </p:nvPicPr>
            <p:blipFill>
              <a:blip r:embed="rId5" cstate="print"/>
              <a:srcRect/>
              <a:stretch>
                <a:fillRect/>
              </a:stretch>
            </p:blipFill>
            <p:spPr bwMode="auto">
              <a:xfrm>
                <a:off x="4694110" y="3225727"/>
                <a:ext cx="1800000" cy="1284581"/>
              </a:xfrm>
              <a:prstGeom prst="rect">
                <a:avLst/>
              </a:prstGeom>
              <a:noFill/>
              <a:ln w="9525">
                <a:noFill/>
                <a:miter lim="800000"/>
                <a:headEnd/>
                <a:tailEnd/>
              </a:ln>
            </p:spPr>
          </p:pic>
          <p:sp>
            <p:nvSpPr>
              <p:cNvPr id="76812" name="矩形 24"/>
              <p:cNvSpPr>
                <a:spLocks noChangeArrowheads="1"/>
              </p:cNvSpPr>
              <p:nvPr/>
            </p:nvSpPr>
            <p:spPr bwMode="auto">
              <a:xfrm>
                <a:off x="5133691" y="4204323"/>
                <a:ext cx="617685" cy="289970"/>
              </a:xfrm>
              <a:prstGeom prst="rect">
                <a:avLst/>
              </a:prstGeom>
              <a:noFill/>
              <a:ln w="9525">
                <a:noFill/>
                <a:miter lim="800000"/>
                <a:headEnd/>
                <a:tailEnd/>
              </a:ln>
            </p:spPr>
            <p:txBody>
              <a:bodyPr wrap="none">
                <a:spAutoFit/>
              </a:bodyPr>
              <a:lstStyle/>
              <a:p>
                <a:r>
                  <a:rPr lang="en-US" altLang="zh-CN" sz="1000">
                    <a:latin typeface="Arial" pitchFamily="34" charset="0"/>
                    <a:ea typeface="微软雅黑" pitchFamily="34" charset="-122"/>
                  </a:rPr>
                  <a:t>QSFP+</a:t>
                </a:r>
                <a:endParaRPr lang="zh-CN" altLang="en-US" sz="1000">
                  <a:latin typeface="Arial" pitchFamily="34" charset="0"/>
                  <a:ea typeface="微软雅黑" pitchFamily="34" charset="-122"/>
                </a:endParaRPr>
              </a:p>
            </p:txBody>
          </p:sp>
        </p:grpSp>
        <p:grpSp>
          <p:nvGrpSpPr>
            <p:cNvPr id="76808" name="组合 19"/>
            <p:cNvGrpSpPr>
              <a:grpSpLocks/>
            </p:cNvGrpSpPr>
            <p:nvPr/>
          </p:nvGrpSpPr>
          <p:grpSpPr bwMode="auto">
            <a:xfrm>
              <a:off x="758289" y="1059396"/>
              <a:ext cx="1800000" cy="1481589"/>
              <a:chOff x="3856598" y="284532"/>
              <a:chExt cx="1800000" cy="1481589"/>
            </a:xfrm>
          </p:grpSpPr>
          <p:pic>
            <p:nvPicPr>
              <p:cNvPr id="76809" name="d0e37393"/>
              <p:cNvPicPr>
                <a:picLocks noChangeAspect="1" noChangeArrowheads="1"/>
              </p:cNvPicPr>
              <p:nvPr/>
            </p:nvPicPr>
            <p:blipFill>
              <a:blip r:embed="rId6" cstate="print"/>
              <a:srcRect/>
              <a:stretch>
                <a:fillRect/>
              </a:stretch>
            </p:blipFill>
            <p:spPr bwMode="auto">
              <a:xfrm>
                <a:off x="3856598" y="284532"/>
                <a:ext cx="1800000" cy="1182857"/>
              </a:xfrm>
              <a:prstGeom prst="rect">
                <a:avLst/>
              </a:prstGeom>
              <a:noFill/>
              <a:ln w="9525">
                <a:noFill/>
                <a:miter lim="800000"/>
                <a:headEnd/>
                <a:tailEnd/>
              </a:ln>
            </p:spPr>
          </p:pic>
          <p:sp>
            <p:nvSpPr>
              <p:cNvPr id="76810" name="矩形 22"/>
              <p:cNvSpPr>
                <a:spLocks noChangeArrowheads="1"/>
              </p:cNvSpPr>
              <p:nvPr/>
            </p:nvSpPr>
            <p:spPr bwMode="auto">
              <a:xfrm>
                <a:off x="4312319" y="1476151"/>
                <a:ext cx="511245" cy="289970"/>
              </a:xfrm>
              <a:prstGeom prst="rect">
                <a:avLst/>
              </a:prstGeom>
              <a:noFill/>
              <a:ln w="9525">
                <a:noFill/>
                <a:miter lim="800000"/>
                <a:headEnd/>
                <a:tailEnd/>
              </a:ln>
            </p:spPr>
            <p:txBody>
              <a:bodyPr wrap="none">
                <a:spAutoFit/>
              </a:bodyPr>
              <a:lstStyle/>
              <a:p>
                <a:r>
                  <a:rPr lang="en-US" altLang="zh-CN" sz="1000">
                    <a:latin typeface="Arial" pitchFamily="34" charset="0"/>
                    <a:ea typeface="微软雅黑" pitchFamily="34" charset="-122"/>
                  </a:rPr>
                  <a:t>SFP+</a:t>
                </a:r>
                <a:endParaRPr lang="zh-CN" altLang="en-US" sz="1000">
                  <a:latin typeface="Arial" pitchFamily="34" charset="0"/>
                  <a:ea typeface="微软雅黑" pitchFamily="34" charset="-122"/>
                </a:endParaRPr>
              </a:p>
            </p:txBody>
          </p:sp>
        </p:grpSp>
      </p:grpSp>
    </p:spTree>
  </p:cSld>
  <p:clrMapOvr>
    <a:masterClrMapping/>
  </p:clrMapOvr>
  <p:transition advClick="0" advTm="8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Product Orientation</a:t>
            </a:r>
            <a:endParaRPr lang="zh-CN" altLang="en-US" dirty="0" smtClean="0">
              <a:latin typeface="Arial" pitchFamily="34" charset="0"/>
            </a:endParaRPr>
          </a:p>
        </p:txBody>
      </p:sp>
      <p:graphicFrame>
        <p:nvGraphicFramePr>
          <p:cNvPr id="37416" name="Group 552"/>
          <p:cNvGraphicFramePr>
            <a:graphicFrameLocks noGrp="1"/>
          </p:cNvGraphicFramePr>
          <p:nvPr>
            <p:ph type="tbl" idx="1"/>
          </p:nvPr>
        </p:nvGraphicFramePr>
        <p:xfrm>
          <a:off x="180975" y="1003300"/>
          <a:ext cx="8724898" cy="3931746"/>
        </p:xfrm>
        <a:graphic>
          <a:graphicData uri="http://schemas.openxmlformats.org/drawingml/2006/table">
            <a:tbl>
              <a:tblPr/>
              <a:tblGrid>
                <a:gridCol w="904505"/>
                <a:gridCol w="940328"/>
                <a:gridCol w="1146016"/>
                <a:gridCol w="1009650"/>
                <a:gridCol w="846667"/>
                <a:gridCol w="969433"/>
                <a:gridCol w="969433"/>
                <a:gridCol w="969433"/>
                <a:gridCol w="969433"/>
              </a:tblGrid>
              <a:tr h="6044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kern="1200" cap="none" normalizeH="0" baseline="0" dirty="0" smtClean="0">
                          <a:ln>
                            <a:noFill/>
                          </a:ln>
                          <a:solidFill>
                            <a:srgbClr val="003300"/>
                          </a:solidFill>
                          <a:effectLst/>
                          <a:latin typeface="Arial" pitchFamily="34" charset="0"/>
                          <a:ea typeface="宋体" pitchFamily="2" charset="-122"/>
                          <a:cs typeface="Arial" pitchFamily="34" charset="0"/>
                        </a:rPr>
                        <a:t>S12700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S9700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S7700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S6700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S5720-HI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S5700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SI/EI/HI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S5700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LI</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S3700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rgbClr val="003300"/>
                          </a:solidFill>
                          <a:effectLst/>
                          <a:latin typeface="Arial" pitchFamily="34" charset="0"/>
                          <a:ea typeface="宋体" pitchFamily="2" charset="-122"/>
                          <a:cs typeface="Arial" pitchFamily="34" charset="0"/>
                        </a:rPr>
                        <a:t>S2700</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r>
              <a:tr h="675541">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Core</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Core</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Core of small- and middle-sized networks</a:t>
                      </a:r>
                    </a:p>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Aggregation of large-sized networks</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10GE aggregation</a:t>
                      </a:r>
                    </a:p>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Data center access</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Branch core</a:t>
                      </a:r>
                    </a:p>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Access/aggregation of campus</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Access</a:t>
                      </a:r>
                    </a:p>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Aggregation of small- and middle-sized networks</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Access</a:t>
                      </a:r>
                    </a:p>
                    <a:p>
                      <a:pPr marL="0" marR="0" lvl="0" indent="0" algn="ctr" defTabSz="914400" rtl="0" eaLnBrk="1" fontAlgn="b" latinLnBrk="0" hangingPunct="1">
                        <a:lnSpc>
                          <a:spcPct val="15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Aggregation of small- and middle-sized networks</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Access</a:t>
                      </a:r>
                    </a:p>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(distributor, low price)</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Access</a:t>
                      </a:r>
                    </a:p>
                    <a:p>
                      <a:pPr marL="0" marR="0" lvl="0" indent="0" algn="ctr" defTabSz="914400" rtl="0" eaLnBrk="1" fontAlgn="b" latinLnBrk="0" hangingPunct="1">
                        <a:lnSpc>
                          <a:spcPct val="15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(distributor, low price)</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50907">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100M/ 1000M/ 10G</a:t>
                      </a:r>
                      <a:r>
                        <a:rPr kumimoji="0" lang="en-US" altLang="zh-CN" sz="1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/40G/100G</a:t>
                      </a:r>
                      <a:endParaRPr kumimoji="0" lang="zh-CN" altLang="en-US" sz="1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100/ 1000M/ 10G</a:t>
                      </a:r>
                      <a:r>
                        <a:rPr kumimoji="0" lang="en-US" altLang="zh-CN" sz="1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/40G/100G</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100/1000M  / 10G</a:t>
                      </a:r>
                      <a:r>
                        <a:rPr kumimoji="0" lang="en-US" altLang="zh-CN" sz="10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/40G/100G</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10G/1000M</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10G/1000M</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10G/1000M</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10G/1000M</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1000M/100M</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1000M/</a:t>
                      </a:r>
                      <a:r>
                        <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100M</a:t>
                      </a:r>
                      <a:r>
                        <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04462">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L2/L3</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L2/L3</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L2/L3</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L2/L3</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L3</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L2</a:t>
                      </a: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0446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Chassis</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Chassis</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Chassis</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Box</a:t>
                      </a:r>
                      <a:endParaRPr kumimoji="0" lang="zh-CN" altLang="en-US" sz="10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advClick="0" advTm="800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30200" y="817563"/>
          <a:ext cx="4956503" cy="4051042"/>
        </p:xfrm>
        <a:graphic>
          <a:graphicData uri="http://schemas.openxmlformats.org/drawingml/2006/table">
            <a:tbl>
              <a:tblPr/>
              <a:tblGrid>
                <a:gridCol w="1108795"/>
                <a:gridCol w="1958156"/>
                <a:gridCol w="1889552"/>
              </a:tblGrid>
              <a:tr h="250559">
                <a:tc>
                  <a:txBody>
                    <a:bodyPr/>
                    <a:lstStyle/>
                    <a:p>
                      <a:pPr algn="ctr" fontAlgn="t"/>
                      <a:r>
                        <a:rPr lang="en-US" altLang="zh-CN" sz="1400" b="1" i="0" u="none" strike="noStrike" dirty="0" smtClean="0">
                          <a:solidFill>
                            <a:srgbClr val="000000"/>
                          </a:solidFill>
                          <a:latin typeface="Arial"/>
                        </a:rPr>
                        <a:t>Type</a:t>
                      </a:r>
                      <a:endParaRPr lang="zh-CN" sz="1400" b="1" i="0" u="none" strike="noStrike" dirty="0">
                        <a:solidFill>
                          <a:srgbClr val="000000"/>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altLang="zh-CN" sz="1400" b="1" i="0" u="none" strike="noStrike" dirty="0" smtClean="0">
                          <a:solidFill>
                            <a:srgbClr val="000000"/>
                          </a:solidFill>
                          <a:latin typeface="Arial"/>
                        </a:rPr>
                        <a:t>Optical Module</a:t>
                      </a:r>
                      <a:endParaRPr lang="zh-CN"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altLang="zh-CN" sz="1400" b="1" i="0" u="none" strike="noStrike" dirty="0" smtClean="0">
                          <a:solidFill>
                            <a:srgbClr val="000000"/>
                          </a:solidFill>
                          <a:latin typeface="Arial"/>
                        </a:rPr>
                        <a:t>Connector</a:t>
                      </a:r>
                      <a:endParaRPr lang="zh-CN" sz="14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30333">
                <a:tc>
                  <a:txBody>
                    <a:bodyPr/>
                    <a:lstStyle/>
                    <a:p>
                      <a:pPr algn="ctr" fontAlgn="t"/>
                      <a:r>
                        <a:rPr lang="en-US" sz="1200" b="1" i="0" u="none" strike="noStrike" dirty="0">
                          <a:solidFill>
                            <a:srgbClr val="000000"/>
                          </a:solidFill>
                          <a:latin typeface="Arial"/>
                          <a:ea typeface="微软雅黑" pitchFamily="34" charset="-122"/>
                        </a:rPr>
                        <a:t>SFP</a:t>
                      </a:r>
                      <a:endParaRPr lang="zh-CN" sz="1200" b="1" i="0" u="none" strike="noStrike" dirty="0">
                        <a:solidFill>
                          <a:srgbClr val="000000"/>
                        </a:solidFill>
                        <a:latin typeface="Arial"/>
                        <a:ea typeface="微软雅黑" pitchFamily="34" charset="-122"/>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Arial"/>
                          <a:ea typeface="微软雅黑" pitchFamily="34" charset="-122"/>
                        </a:rPr>
                        <a:t>FE </a:t>
                      </a:r>
                      <a:endParaRPr lang="zh-CN" sz="1100" b="0" i="0" u="none" strike="noStrike" dirty="0">
                        <a:solidFill>
                          <a:srgbClr val="00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3">
                  <a:txBody>
                    <a:bodyPr/>
                    <a:lstStyle/>
                    <a:p>
                      <a:pPr algn="l" fontAlgn="ctr"/>
                      <a:r>
                        <a:rPr lang="en-US" altLang="zh-CN" sz="1100" b="1" i="0" u="none" strike="noStrike" dirty="0" smtClean="0">
                          <a:solidFill>
                            <a:srgbClr val="000000"/>
                          </a:solidFill>
                          <a:latin typeface="Arial"/>
                          <a:ea typeface="微软雅黑" pitchFamily="34" charset="-122"/>
                          <a:cs typeface="Arial Unicode MS" pitchFamily="34" charset="-122"/>
                        </a:rPr>
                        <a:t>S9700  supports</a:t>
                      </a:r>
                      <a:r>
                        <a:rPr lang="en-US" altLang="zh-CN" sz="1100" b="1" i="0" u="none" strike="noStrike" baseline="0" dirty="0" smtClean="0">
                          <a:solidFill>
                            <a:srgbClr val="000000"/>
                          </a:solidFill>
                          <a:latin typeface="Arial"/>
                          <a:ea typeface="微软雅黑" pitchFamily="34" charset="-122"/>
                          <a:cs typeface="Arial Unicode MS" pitchFamily="34" charset="-122"/>
                        </a:rPr>
                        <a:t> </a:t>
                      </a:r>
                      <a:r>
                        <a:rPr lang="en-US" altLang="zh-CN" sz="1100" b="1"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rPr>
                        <a:t>LC/PC</a:t>
                      </a:r>
                    </a:p>
                    <a:p>
                      <a:pPr algn="l" fontAlgn="ctr"/>
                      <a:endParaRPr lang="en-US" altLang="zh-CN" sz="1100" b="0" i="0" u="none" strike="noStrike" dirty="0" smtClean="0">
                        <a:solidFill>
                          <a:srgbClr val="000000"/>
                        </a:solidFill>
                        <a:latin typeface="Arial"/>
                        <a:ea typeface="微软雅黑" pitchFamily="34" charset="-122"/>
                        <a:cs typeface="Arial Unicode MS" pitchFamily="34" charset="-122"/>
                      </a:endParaRPr>
                    </a:p>
                    <a:p>
                      <a:pPr algn="l" fontAlgn="ctr"/>
                      <a:endParaRPr lang="en-US" altLang="zh-CN" sz="1100" b="0" i="0" u="none" strike="noStrike" dirty="0" smtClean="0">
                        <a:solidFill>
                          <a:srgbClr val="000000"/>
                        </a:solidFill>
                        <a:latin typeface="Arial"/>
                        <a:ea typeface="微软雅黑" pitchFamily="34" charset="-122"/>
                        <a:cs typeface="Arial Unicode MS" pitchFamily="34" charset="-122"/>
                      </a:endParaRPr>
                    </a:p>
                    <a:p>
                      <a:pPr algn="l" fontAlgn="ctr"/>
                      <a:r>
                        <a:rPr lang="en-US" altLang="zh-CN" sz="1100" b="1" i="0" u="none" strike="noStrike" dirty="0" smtClean="0">
                          <a:solidFill>
                            <a:srgbClr val="000000"/>
                          </a:solidFill>
                          <a:latin typeface="Arial" pitchFamily="34" charset="0"/>
                          <a:ea typeface="Arial Unicode MS" pitchFamily="34" charset="-122"/>
                          <a:cs typeface="Arial" pitchFamily="34" charset="0"/>
                          <a:sym typeface="Wingdings" pitchFamily="2" charset="2"/>
                        </a:rPr>
                        <a:t>Peer</a:t>
                      </a:r>
                      <a:r>
                        <a:rPr lang="en-US" altLang="zh-CN" sz="1100" b="1" i="0" u="none" strike="noStrike" baseline="0" dirty="0" smtClean="0">
                          <a:solidFill>
                            <a:srgbClr val="000000"/>
                          </a:solidFill>
                          <a:latin typeface="Arial" pitchFamily="34" charset="0"/>
                          <a:ea typeface="Arial Unicode MS" pitchFamily="34" charset="-122"/>
                          <a:cs typeface="Arial" pitchFamily="34" charset="0"/>
                          <a:sym typeface="Wingdings" pitchFamily="2" charset="2"/>
                        </a:rPr>
                        <a:t> port</a:t>
                      </a:r>
                      <a:endParaRPr lang="en-US" altLang="zh-CN" sz="1100" b="1" i="0" u="none" strike="noStrike" dirty="0" smtClean="0">
                        <a:solidFill>
                          <a:srgbClr val="000000"/>
                        </a:solidFill>
                        <a:latin typeface="Arial" pitchFamily="34" charset="0"/>
                        <a:ea typeface="Arial Unicode MS" pitchFamily="34" charset="-122"/>
                        <a:cs typeface="Arial" pitchFamily="34" charset="0"/>
                        <a:sym typeface="Wingdings" pitchFamily="2" charset="2"/>
                      </a:endParaRPr>
                    </a:p>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100" b="1" i="0" u="none" strike="noStrike" dirty="0" smtClean="0">
                          <a:solidFill>
                            <a:srgbClr val="000000"/>
                          </a:solidFill>
                          <a:latin typeface="Arial" pitchFamily="34" charset="0"/>
                          <a:ea typeface="Arial Unicode MS" pitchFamily="34" charset="-122"/>
                          <a:cs typeface="Arial" pitchFamily="34" charset="0"/>
                          <a:sym typeface="Wingdings" pitchFamily="2" charset="2"/>
                        </a:rPr>
                        <a:t>(</a:t>
                      </a:r>
                      <a:r>
                        <a:rPr lang="en-US" altLang="zh-CN" sz="1100" b="1" i="0" u="none" strike="noStrike" baseline="0" dirty="0" smtClean="0">
                          <a:solidFill>
                            <a:srgbClr val="000000"/>
                          </a:solidFill>
                          <a:latin typeface="Arial" pitchFamily="34" charset="0"/>
                          <a:ea typeface="Arial Unicode MS" pitchFamily="34" charset="-122"/>
                          <a:cs typeface="Arial" pitchFamily="34" charset="0"/>
                          <a:sym typeface="Wingdings" pitchFamily="2" charset="2"/>
                        </a:rPr>
                        <a:t>onsite survey required)</a:t>
                      </a:r>
                      <a:endParaRPr lang="en-US" altLang="zh-CN" sz="1100" b="1" i="0" u="none" strike="noStrike" dirty="0" smtClean="0">
                        <a:solidFill>
                          <a:srgbClr val="000000"/>
                        </a:solidFill>
                        <a:latin typeface="Arial" pitchFamily="34" charset="0"/>
                        <a:ea typeface="Arial Unicode MS" pitchFamily="34" charset="-122"/>
                        <a:cs typeface="Arial" pitchFamily="34" charset="0"/>
                        <a:sym typeface="Wingdings" pitchFamily="2" charset="2"/>
                      </a:endParaRPr>
                    </a:p>
                    <a:p>
                      <a:pPr algn="l" fontAlgn="ctr"/>
                      <a:r>
                        <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rPr>
                        <a:t>LC/PC</a:t>
                      </a:r>
                    </a:p>
                    <a:p>
                      <a:pPr algn="l" fontAlgn="ctr"/>
                      <a:r>
                        <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rPr>
                        <a:t>SC/PC</a:t>
                      </a:r>
                    </a:p>
                    <a:p>
                      <a:pPr algn="l" fontAlgn="ctr"/>
                      <a:r>
                        <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rPr>
                        <a:t>FC/PC</a:t>
                      </a:r>
                    </a:p>
                    <a:p>
                      <a:pPr algn="l" fontAlgn="ctr"/>
                      <a:r>
                        <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rPr>
                        <a:t>ST/PC</a:t>
                      </a:r>
                    </a:p>
                    <a:p>
                      <a:pPr algn="l" fontAlgn="ctr"/>
                      <a:endPar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endParaRPr>
                    </a:p>
                    <a:p>
                      <a:pPr algn="l" fontAlgn="ctr"/>
                      <a:endPar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endParaRPr>
                    </a:p>
                    <a:p>
                      <a:pPr marL="0" lvl="1" indent="0">
                        <a:spcBef>
                          <a:spcPct val="20000"/>
                        </a:spcBef>
                        <a:buFont typeface="Arial" pitchFamily="34" charset="0"/>
                        <a:buChar char="•"/>
                        <a:defRPr/>
                      </a:pPr>
                      <a:r>
                        <a:rPr lang="en-US" altLang="zh-CN" sz="1000" i="0" dirty="0" smtClean="0">
                          <a:solidFill>
                            <a:srgbClr val="0000FF"/>
                          </a:solidFill>
                          <a:latin typeface="Arial"/>
                          <a:ea typeface="微软雅黑" pitchFamily="34" charset="-122"/>
                        </a:rPr>
                        <a:t> </a:t>
                      </a:r>
                      <a:r>
                        <a:rPr lang="en-US" altLang="zh-CN" sz="1000" i="0" dirty="0" smtClean="0">
                          <a:solidFill>
                            <a:srgbClr val="0000FF"/>
                          </a:solidFill>
                          <a:latin typeface="Arial" pitchFamily="34" charset="0"/>
                          <a:cs typeface="Arial" pitchFamily="34" charset="0"/>
                        </a:rPr>
                        <a:t> </a:t>
                      </a:r>
                      <a:r>
                        <a:rPr lang="nl-NL" altLang="zh-CN" sz="1000" i="0" dirty="0" smtClean="0">
                          <a:solidFill>
                            <a:srgbClr val="0000FF"/>
                          </a:solidFill>
                          <a:latin typeface="Arial" pitchFamily="34" charset="0"/>
                          <a:cs typeface="Arial" pitchFamily="34" charset="0"/>
                        </a:rPr>
                        <a:t>If transmission distance is longer than 40km, XFP is recommended.</a:t>
                      </a:r>
                    </a:p>
                    <a:p>
                      <a:pPr marL="0" lvl="1" indent="0">
                        <a:spcBef>
                          <a:spcPct val="20000"/>
                        </a:spcBef>
                        <a:buFont typeface="Arial" pitchFamily="34" charset="0"/>
                        <a:buChar char="•"/>
                        <a:defRPr/>
                      </a:pPr>
                      <a:r>
                        <a:rPr lang="nl-NL" altLang="zh-CN" sz="1000" i="0" dirty="0" smtClean="0">
                          <a:solidFill>
                            <a:srgbClr val="0000FF"/>
                          </a:solidFill>
                          <a:latin typeface="Arial"/>
                          <a:ea typeface="微软雅黑" pitchFamily="34" charset="-122"/>
                        </a:rPr>
                        <a:t> Currently, SFP+ standard is not mature for the distance longer than 40km.</a:t>
                      </a:r>
                      <a:endParaRPr lang="nl-NL" altLang="zh-CN" sz="1000" b="1" i="0" dirty="0" smtClean="0">
                        <a:solidFill>
                          <a:srgbClr val="0000FF"/>
                        </a:solidFill>
                        <a:latin typeface="Arial"/>
                        <a:ea typeface="微软雅黑" pitchFamily="34" charset="-122"/>
                      </a:endParaRPr>
                    </a:p>
                    <a:p>
                      <a:pPr algn="l" fontAlgn="ctr"/>
                      <a:endParaRPr lang="en-US" altLang="zh-CN" sz="1100" b="0" i="0" u="none" strike="noStrike" dirty="0" smtClean="0">
                        <a:solidFill>
                          <a:srgbClr val="000000"/>
                        </a:solidFill>
                        <a:effectLst>
                          <a:outerShdw blurRad="38100" dist="38100" dir="2700000" algn="tl">
                            <a:srgbClr val="000000">
                              <a:alpha val="43137"/>
                            </a:srgbClr>
                          </a:outerShdw>
                        </a:effectLst>
                        <a:latin typeface="Arial"/>
                        <a:ea typeface="微软雅黑" pitchFamily="34" charset="-122"/>
                        <a:cs typeface="Arial Unicode MS" pitchFamily="34" charset="-122"/>
                      </a:endParaRPr>
                    </a:p>
                  </a:txBody>
                  <a:tcPr marL="180000" marR="18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0333">
                <a:tc rowSpan="8">
                  <a:txBody>
                    <a:bodyPr/>
                    <a:lstStyle/>
                    <a:p>
                      <a:pPr algn="ctr" fontAlgn="t"/>
                      <a:r>
                        <a:rPr lang="en-US" sz="1200" b="1" i="0" u="none" strike="noStrike" dirty="0" err="1">
                          <a:solidFill>
                            <a:srgbClr val="000000"/>
                          </a:solidFill>
                          <a:latin typeface="Arial"/>
                          <a:ea typeface="微软雅黑" pitchFamily="34" charset="-122"/>
                        </a:rPr>
                        <a:t>eSFP</a:t>
                      </a:r>
                      <a:endParaRPr lang="zh-CN" sz="1200" b="1" i="0" u="none" strike="noStrike" dirty="0">
                        <a:solidFill>
                          <a:srgbClr val="000000"/>
                        </a:solidFill>
                        <a:latin typeface="Arial"/>
                        <a:ea typeface="微软雅黑" pitchFamily="34" charset="-122"/>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smtClean="0">
                          <a:solidFill>
                            <a:srgbClr val="000000"/>
                          </a:solidFill>
                          <a:latin typeface="Arial"/>
                          <a:ea typeface="微软雅黑" pitchFamily="34" charset="-122"/>
                        </a:rPr>
                        <a:t>FE </a:t>
                      </a:r>
                      <a:endParaRPr lang="zh-CN" sz="1100" b="1" i="0" u="none" strike="noStrike" dirty="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latin typeface="Arial"/>
                          <a:ea typeface="微软雅黑" pitchFamily="34" charset="-122"/>
                        </a:rPr>
                        <a:t>FE </a:t>
                      </a:r>
                      <a:r>
                        <a:rPr lang="en-US" altLang="zh-CN" sz="1100" b="1" i="0" u="none" strike="noStrike" dirty="0" smtClean="0">
                          <a:solidFill>
                            <a:srgbClr val="0000FF"/>
                          </a:solidFill>
                          <a:latin typeface="Arial"/>
                          <a:ea typeface="微软雅黑" pitchFamily="34" charset="-122"/>
                        </a:rPr>
                        <a:t>BIDI</a:t>
                      </a:r>
                      <a:endParaRPr lang="zh-CN" altLang="zh-CN" sz="1100" b="1" i="0" u="none" strike="noStrike" dirty="0" smtClean="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indent="0" algn="l" defTabSz="913753" rtl="0" eaLnBrk="1" fontAlgn="ctr" latinLnBrk="0" hangingPunct="1">
                        <a:lnSpc>
                          <a:spcPct val="100000"/>
                        </a:lnSpc>
                        <a:spcBef>
                          <a:spcPts val="0"/>
                        </a:spcBef>
                        <a:spcAft>
                          <a:spcPts val="0"/>
                        </a:spcAft>
                        <a:buClrTx/>
                        <a:buSzTx/>
                        <a:buFontTx/>
                        <a:buNone/>
                        <a:tabLst/>
                        <a:defRPr/>
                      </a:pPr>
                      <a:endParaRPr lang="zh-CN" altLang="zh-CN" sz="1100" b="1" i="0" u="none" strike="noStrike" dirty="0" smtClean="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smtClean="0">
                          <a:solidFill>
                            <a:srgbClr val="000000"/>
                          </a:solidFill>
                          <a:latin typeface="Arial"/>
                          <a:ea typeface="微软雅黑" pitchFamily="34" charset="-122"/>
                        </a:rPr>
                        <a:t>GE </a:t>
                      </a:r>
                      <a:endParaRPr lang="zh-CN" sz="1100" b="1" i="0" u="none" strike="noStrike" dirty="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100" b="0" i="0" u="none" strike="noStrike" dirty="0" smtClean="0">
                          <a:solidFill>
                            <a:srgbClr val="000000"/>
                          </a:solidFill>
                          <a:latin typeface="Arial"/>
                          <a:ea typeface="微软雅黑" pitchFamily="34" charset="-122"/>
                        </a:rPr>
                        <a:t>GE </a:t>
                      </a:r>
                      <a:r>
                        <a:rPr lang="en-US" altLang="zh-CN" sz="1100" b="1" i="0" u="none" strike="noStrike" dirty="0" smtClean="0">
                          <a:solidFill>
                            <a:srgbClr val="0000FF"/>
                          </a:solidFill>
                          <a:latin typeface="Arial"/>
                          <a:ea typeface="微软雅黑" pitchFamily="34" charset="-122"/>
                        </a:rPr>
                        <a:t>BIDI</a:t>
                      </a:r>
                      <a:endParaRPr lang="zh-CN" altLang="zh-CN" sz="1100" b="1" i="0" u="none" strike="noStrike" dirty="0" smtClean="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marL="0" marR="0" indent="0" algn="l" defTabSz="913753" rtl="0" eaLnBrk="1" fontAlgn="ctr" latinLnBrk="0" hangingPunct="1">
                        <a:lnSpc>
                          <a:spcPct val="100000"/>
                        </a:lnSpc>
                        <a:spcBef>
                          <a:spcPts val="0"/>
                        </a:spcBef>
                        <a:spcAft>
                          <a:spcPts val="0"/>
                        </a:spcAft>
                        <a:buClrTx/>
                        <a:buSzTx/>
                        <a:buFontTx/>
                        <a:buNone/>
                        <a:tabLst/>
                        <a:defRPr/>
                      </a:pPr>
                      <a:endParaRPr lang="zh-CN" altLang="zh-CN" sz="1100" b="1" i="0" u="none" strike="noStrike" dirty="0" smtClean="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a:solidFill>
                            <a:srgbClr val="000000"/>
                          </a:solidFill>
                          <a:latin typeface="Arial"/>
                          <a:ea typeface="微软雅黑" pitchFamily="34" charset="-122"/>
                        </a:rPr>
                        <a:t>POS </a:t>
                      </a:r>
                      <a:endParaRPr lang="zh-CN" sz="1100" b="0" i="0" u="none" strike="noStrike" dirty="0">
                        <a:solidFill>
                          <a:srgbClr val="00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a:solidFill>
                            <a:srgbClr val="FF0000"/>
                          </a:solidFill>
                          <a:latin typeface="Arial"/>
                          <a:ea typeface="微软雅黑" pitchFamily="34" charset="-122"/>
                        </a:rPr>
                        <a:t>GE </a:t>
                      </a:r>
                      <a:r>
                        <a:rPr lang="en-US" sz="1100" b="1" i="0" u="none" strike="noStrike" dirty="0" smtClean="0">
                          <a:solidFill>
                            <a:srgbClr val="FF0000"/>
                          </a:solidFill>
                          <a:latin typeface="Arial"/>
                          <a:ea typeface="微软雅黑" pitchFamily="34" charset="-122"/>
                        </a:rPr>
                        <a:t>CWDM</a:t>
                      </a:r>
                      <a:r>
                        <a:rPr lang="en-US" altLang="zh-CN" sz="1100" b="1" i="0" u="none" strike="noStrike" dirty="0" smtClean="0">
                          <a:solidFill>
                            <a:srgbClr val="FF0000"/>
                          </a:solidFill>
                          <a:latin typeface="Arial" pitchFamily="34" charset="0"/>
                          <a:cs typeface="Arial" pitchFamily="34" charset="0"/>
                        </a:rPr>
                        <a:t> (not supported)</a:t>
                      </a:r>
                      <a:endParaRPr lang="zh-CN" sz="1100" b="1" i="0" u="none" strike="noStrike" dirty="0">
                        <a:solidFill>
                          <a:srgbClr val="FF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a:solidFill>
                            <a:srgbClr val="FF0000"/>
                          </a:solidFill>
                          <a:latin typeface="Arial"/>
                          <a:ea typeface="微软雅黑" pitchFamily="34" charset="-122"/>
                        </a:rPr>
                        <a:t>GE </a:t>
                      </a:r>
                      <a:r>
                        <a:rPr lang="en-US" sz="1100" b="1" i="0" u="none" strike="noStrike" dirty="0" smtClean="0">
                          <a:solidFill>
                            <a:srgbClr val="FF0000"/>
                          </a:solidFill>
                          <a:latin typeface="Arial"/>
                          <a:ea typeface="微软雅黑" pitchFamily="34" charset="-122"/>
                        </a:rPr>
                        <a:t>DWDM</a:t>
                      </a:r>
                      <a:r>
                        <a:rPr lang="en-US" altLang="zh-CN" sz="1100" b="1" i="0" u="none" strike="noStrike" dirty="0" smtClean="0">
                          <a:solidFill>
                            <a:srgbClr val="FF0000"/>
                          </a:solidFill>
                          <a:latin typeface="Arial" pitchFamily="34" charset="0"/>
                          <a:cs typeface="Arial" pitchFamily="34" charset="0"/>
                        </a:rPr>
                        <a:t> (not supported)</a:t>
                      </a:r>
                      <a:endParaRPr lang="zh-CN" sz="1100" b="1" i="0" u="none" strike="noStrike" dirty="0">
                        <a:solidFill>
                          <a:srgbClr val="FF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987">
                <a:tc vMerge="1">
                  <a:txBody>
                    <a:bodyPr/>
                    <a:lstStyle/>
                    <a:p>
                      <a:endParaRPr lang="zh-CN" altLang="en-US"/>
                    </a:p>
                  </a:txBody>
                  <a:tcPr/>
                </a:tc>
                <a:tc>
                  <a:txBody>
                    <a:bodyPr/>
                    <a:lstStyle/>
                    <a:p>
                      <a:pPr algn="l" fontAlgn="ctr"/>
                      <a:r>
                        <a:rPr lang="en-US" sz="1100" b="0" i="0" u="none" strike="noStrike" dirty="0">
                          <a:solidFill>
                            <a:srgbClr val="000000"/>
                          </a:solidFill>
                          <a:latin typeface="Arial"/>
                          <a:ea typeface="微软雅黑" pitchFamily="34" charset="-122"/>
                        </a:rPr>
                        <a:t>GE </a:t>
                      </a:r>
                      <a:endParaRPr lang="en-US" sz="1100" b="1" i="0" u="none" strike="noStrike" dirty="0" smtClean="0">
                        <a:solidFill>
                          <a:srgbClr val="0000FF"/>
                        </a:solidFill>
                        <a:latin typeface="Arial"/>
                        <a:ea typeface="微软雅黑" pitchFamily="34" charset="-122"/>
                      </a:endParaRPr>
                    </a:p>
                    <a:p>
                      <a:pPr algn="l" fontAlgn="ctr">
                        <a:buFont typeface="Arial" charset="0"/>
                        <a:buChar char="•"/>
                      </a:pPr>
                      <a:r>
                        <a:rPr lang="en-US" altLang="zh-CN" sz="900" b="0" dirty="0" smtClean="0">
                          <a:solidFill>
                            <a:schemeClr val="tx1"/>
                          </a:solidFill>
                          <a:latin typeface="Arial" pitchFamily="34" charset="0"/>
                          <a:ea typeface="宋体" charset="-122"/>
                          <a:cs typeface="Arial" pitchFamily="34" charset="0"/>
                        </a:rPr>
                        <a:t>Electrical port module</a:t>
                      </a:r>
                      <a:endParaRPr lang="en-US" altLang="zh-CN" sz="900" b="0" dirty="0" smtClean="0">
                        <a:solidFill>
                          <a:schemeClr val="tx1"/>
                        </a:solidFill>
                        <a:latin typeface="Arial"/>
                        <a:ea typeface="微软雅黑" pitchFamily="34" charset="-122"/>
                      </a:endParaRPr>
                    </a:p>
                    <a:p>
                      <a:pPr marL="0" marR="0" indent="0" algn="l" defTabSz="913753" rtl="0" eaLnBrk="1" fontAlgn="ctr" latinLnBrk="0" hangingPunct="1">
                        <a:lnSpc>
                          <a:spcPct val="100000"/>
                        </a:lnSpc>
                        <a:spcBef>
                          <a:spcPts val="0"/>
                        </a:spcBef>
                        <a:spcAft>
                          <a:spcPts val="0"/>
                        </a:spcAft>
                        <a:buClrTx/>
                        <a:buSzTx/>
                        <a:buFont typeface="Arial" charset="0"/>
                        <a:buChar char="•"/>
                        <a:tabLst/>
                        <a:defRPr/>
                      </a:pPr>
                      <a:r>
                        <a:rPr lang="en-US" altLang="zh-CN" sz="900" b="0" i="0" u="none" strike="noStrike" dirty="0" smtClean="0">
                          <a:solidFill>
                            <a:schemeClr val="tx1"/>
                          </a:solidFill>
                          <a:latin typeface="Arial"/>
                          <a:ea typeface="微软雅黑" pitchFamily="34" charset="-122"/>
                        </a:rPr>
                        <a:t>FE</a:t>
                      </a:r>
                      <a:endParaRPr lang="zh-CN" sz="900" b="0" i="0" u="none" strike="noStrike" dirty="0">
                        <a:solidFill>
                          <a:schemeClr val="tx1"/>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a:txBody>
                    <a:bodyPr/>
                    <a:lstStyle/>
                    <a:p>
                      <a:pPr algn="ctr" fontAlgn="t"/>
                      <a:r>
                        <a:rPr lang="en-US" sz="1200" b="1" i="0" u="none" strike="noStrike">
                          <a:solidFill>
                            <a:srgbClr val="000000"/>
                          </a:solidFill>
                          <a:latin typeface="Arial"/>
                          <a:ea typeface="微软雅黑" pitchFamily="34" charset="-122"/>
                        </a:rPr>
                        <a:t>SFP+</a:t>
                      </a:r>
                      <a:endParaRPr lang="zh-CN" sz="1200" b="1" i="0" u="none" strike="noStrike">
                        <a:solidFill>
                          <a:srgbClr val="000000"/>
                        </a:solidFill>
                        <a:latin typeface="Arial"/>
                        <a:ea typeface="微软雅黑" pitchFamily="34" charset="-122"/>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Arial"/>
                          <a:ea typeface="微软雅黑" pitchFamily="34" charset="-122"/>
                        </a:rPr>
                        <a:t>10GE </a:t>
                      </a:r>
                      <a:endParaRPr lang="zh-CN" sz="1100" b="0" i="0" u="none" strike="noStrike" dirty="0">
                        <a:solidFill>
                          <a:srgbClr val="00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rowSpan="3">
                  <a:txBody>
                    <a:bodyPr/>
                    <a:lstStyle/>
                    <a:p>
                      <a:pPr algn="ctr" fontAlgn="t"/>
                      <a:r>
                        <a:rPr lang="en-US" sz="1200" b="1" i="0" u="none" strike="noStrike">
                          <a:solidFill>
                            <a:srgbClr val="000000"/>
                          </a:solidFill>
                          <a:latin typeface="Arial"/>
                          <a:ea typeface="微软雅黑" pitchFamily="34" charset="-122"/>
                        </a:rPr>
                        <a:t>XFP</a:t>
                      </a:r>
                      <a:endParaRPr lang="zh-CN" sz="1200" b="1" i="0" u="none" strike="noStrike">
                        <a:solidFill>
                          <a:srgbClr val="000000"/>
                        </a:solidFill>
                        <a:latin typeface="Arial"/>
                        <a:ea typeface="微软雅黑" pitchFamily="34" charset="-122"/>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Arial"/>
                          <a:ea typeface="微软雅黑" pitchFamily="34" charset="-122"/>
                        </a:rPr>
                        <a:t>10GE </a:t>
                      </a:r>
                      <a:endParaRPr lang="zh-CN" sz="1100" b="0" i="0" u="none" strike="noStrike" dirty="0">
                        <a:solidFill>
                          <a:srgbClr val="00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0" i="0" u="none" strike="noStrike" dirty="0">
                        <a:solidFill>
                          <a:srgbClr val="000000"/>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a:solidFill>
                            <a:srgbClr val="000000"/>
                          </a:solidFill>
                          <a:latin typeface="Arial"/>
                          <a:ea typeface="微软雅黑" pitchFamily="34" charset="-122"/>
                        </a:rPr>
                        <a:t>10GE </a:t>
                      </a:r>
                      <a:r>
                        <a:rPr lang="en-US" sz="1100" b="1" i="0" u="none" strike="noStrike" dirty="0" smtClean="0">
                          <a:solidFill>
                            <a:srgbClr val="0000FF"/>
                          </a:solidFill>
                          <a:latin typeface="Arial"/>
                          <a:ea typeface="微软雅黑" pitchFamily="34" charset="-122"/>
                        </a:rPr>
                        <a:t>CWDM</a:t>
                      </a:r>
                      <a:endParaRPr lang="zh-CN" sz="1100" b="1" i="0" u="none" strike="noStrike" dirty="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333">
                <a:tc vMerge="1">
                  <a:txBody>
                    <a:bodyPr/>
                    <a:lstStyle/>
                    <a:p>
                      <a:endParaRPr lang="zh-CN" altLang="en-US"/>
                    </a:p>
                  </a:txBody>
                  <a:tcPr/>
                </a:tc>
                <a:tc>
                  <a:txBody>
                    <a:bodyPr/>
                    <a:lstStyle/>
                    <a:p>
                      <a:pPr algn="l" fontAlgn="ctr"/>
                      <a:r>
                        <a:rPr lang="en-US" sz="1100" b="0" i="0" u="none" strike="noStrike" dirty="0">
                          <a:solidFill>
                            <a:srgbClr val="000000"/>
                          </a:solidFill>
                          <a:latin typeface="Arial"/>
                          <a:ea typeface="微软雅黑" pitchFamily="34" charset="-122"/>
                        </a:rPr>
                        <a:t>10GE </a:t>
                      </a:r>
                      <a:r>
                        <a:rPr lang="en-US" sz="1100" b="1" i="0" u="none" strike="noStrike" dirty="0">
                          <a:solidFill>
                            <a:srgbClr val="0000FF"/>
                          </a:solidFill>
                          <a:latin typeface="Arial"/>
                          <a:ea typeface="微软雅黑" pitchFamily="34" charset="-122"/>
                        </a:rPr>
                        <a:t>DWDM </a:t>
                      </a:r>
                      <a:endParaRPr lang="zh-CN" sz="1100" b="1" i="0" u="none" strike="noStrike" dirty="0">
                        <a:solidFill>
                          <a:srgbClr val="0000FF"/>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l" fontAlgn="ctr"/>
                      <a:endParaRPr lang="zh-CN" sz="1100" b="1" i="0" u="none" strike="noStrike" dirty="0">
                        <a:solidFill>
                          <a:srgbClr val="0000FF"/>
                        </a:solidFill>
                        <a:latin typeface="宋体"/>
                      </a:endParaRPr>
                    </a:p>
                  </a:txBody>
                  <a:tcPr marL="180000" marR="36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058">
                <a:tc>
                  <a:txBody>
                    <a:bodyPr/>
                    <a:lstStyle/>
                    <a:p>
                      <a:pPr algn="ctr" fontAlgn="t"/>
                      <a:r>
                        <a:rPr lang="en-US" sz="1200" b="1" i="0" u="none" strike="noStrike" dirty="0">
                          <a:solidFill>
                            <a:srgbClr val="000000"/>
                          </a:solidFill>
                          <a:latin typeface="Arial"/>
                          <a:ea typeface="微软雅黑" pitchFamily="34" charset="-122"/>
                        </a:rPr>
                        <a:t>QSFP+</a:t>
                      </a:r>
                      <a:endParaRPr lang="zh-CN" sz="1200" b="1" i="0" u="none" strike="noStrike" dirty="0">
                        <a:solidFill>
                          <a:srgbClr val="000000"/>
                        </a:solidFill>
                        <a:latin typeface="Arial"/>
                        <a:ea typeface="微软雅黑" pitchFamily="34" charset="-122"/>
                      </a:endParaRPr>
                    </a:p>
                  </a:txBody>
                  <a:tcPr marL="72000" marR="72000"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latin typeface="Arial"/>
                          <a:ea typeface="微软雅黑" pitchFamily="34" charset="-122"/>
                        </a:rPr>
                        <a:t>40GE </a:t>
                      </a:r>
                      <a:endParaRPr lang="zh-CN" sz="1100" b="0" i="0" u="none" strike="noStrike" dirty="0">
                        <a:solidFill>
                          <a:srgbClr val="000000"/>
                        </a:solidFill>
                        <a:latin typeface="Arial"/>
                        <a:ea typeface="微软雅黑" pitchFamily="34" charset="-122"/>
                      </a:endParaRPr>
                    </a:p>
                  </a:txBody>
                  <a:tcPr marL="180000" marR="360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b="1" i="0" u="none" strike="noStrike" dirty="0" smtClean="0">
                          <a:solidFill>
                            <a:srgbClr val="000000"/>
                          </a:solidFill>
                          <a:latin typeface="Arial"/>
                          <a:ea typeface="微软雅黑" pitchFamily="34" charset="-122"/>
                          <a:cs typeface="Arial Unicode MS" pitchFamily="34" charset="-122"/>
                        </a:rPr>
                        <a:t>MPO</a:t>
                      </a:r>
                      <a:r>
                        <a:rPr lang="en-US" altLang="zh-CN" sz="700" b="1" i="0" u="none" strike="noStrike" baseline="0" dirty="0" smtClean="0">
                          <a:solidFill>
                            <a:srgbClr val="000000"/>
                          </a:solidFill>
                          <a:latin typeface="Arial"/>
                          <a:ea typeface="微软雅黑" pitchFamily="34" charset="-122"/>
                          <a:cs typeface="Arial Unicode MS" pitchFamily="34" charset="-122"/>
                        </a:rPr>
                        <a:t> </a:t>
                      </a:r>
                      <a:r>
                        <a:rPr lang="en-US" altLang="zh-CN" sz="1000" b="0" i="0" u="none" strike="noStrike" dirty="0" smtClean="0">
                          <a:solidFill>
                            <a:srgbClr val="000000"/>
                          </a:solidFill>
                          <a:latin typeface="Arial"/>
                          <a:ea typeface="微软雅黑" pitchFamily="34" charset="-122"/>
                          <a:cs typeface="Arial Unicode MS" pitchFamily="34" charset="-122"/>
                        </a:rPr>
                        <a:t>&lt;150m</a:t>
                      </a:r>
                      <a:r>
                        <a:rPr lang="en-US" altLang="zh-CN" sz="1000" b="0" i="0" u="none" strike="noStrike" baseline="0" dirty="0" smtClean="0">
                          <a:solidFill>
                            <a:srgbClr val="000000"/>
                          </a:solidFill>
                          <a:latin typeface="Arial"/>
                          <a:ea typeface="微软雅黑" pitchFamily="34" charset="-122"/>
                          <a:cs typeface="Arial Unicode MS" pitchFamily="34" charset="-122"/>
                        </a:rPr>
                        <a:t> multi-mode</a:t>
                      </a:r>
                    </a:p>
                    <a:p>
                      <a:pPr marL="0" marR="0" indent="0" algn="l" defTabSz="913753" rtl="0" eaLnBrk="1" fontAlgn="ctr" latinLnBrk="0" hangingPunct="1">
                        <a:lnSpc>
                          <a:spcPct val="100000"/>
                        </a:lnSpc>
                        <a:spcBef>
                          <a:spcPts val="0"/>
                        </a:spcBef>
                        <a:spcAft>
                          <a:spcPts val="0"/>
                        </a:spcAft>
                        <a:buClrTx/>
                        <a:buSzTx/>
                        <a:buFontTx/>
                        <a:buNone/>
                        <a:tabLst/>
                        <a:defRPr/>
                      </a:pPr>
                      <a:r>
                        <a:rPr lang="en-US" altLang="zh-CN" sz="1000" b="1" i="0" u="none" strike="noStrike" dirty="0" smtClean="0">
                          <a:solidFill>
                            <a:srgbClr val="000000"/>
                          </a:solidFill>
                          <a:latin typeface="Arial"/>
                          <a:ea typeface="微软雅黑" pitchFamily="34" charset="-122"/>
                          <a:cs typeface="Arial Unicode MS" pitchFamily="34" charset="-122"/>
                        </a:rPr>
                        <a:t>LC</a:t>
                      </a:r>
                      <a:r>
                        <a:rPr lang="en-US" altLang="zh-CN" sz="1000" b="1" i="0" u="none" strike="noStrike" baseline="0" dirty="0" smtClean="0">
                          <a:solidFill>
                            <a:srgbClr val="000000"/>
                          </a:solidFill>
                          <a:latin typeface="Arial"/>
                          <a:ea typeface="微软雅黑" pitchFamily="34" charset="-122"/>
                          <a:cs typeface="Arial Unicode MS" pitchFamily="34" charset="-122"/>
                        </a:rPr>
                        <a:t> </a:t>
                      </a:r>
                      <a:r>
                        <a:rPr lang="en-US" altLang="zh-CN" sz="1000" b="0" i="0" u="none" strike="noStrike" baseline="0" dirty="0" smtClean="0">
                          <a:solidFill>
                            <a:srgbClr val="000000"/>
                          </a:solidFill>
                          <a:latin typeface="Arial"/>
                          <a:ea typeface="微软雅黑" pitchFamily="34" charset="-122"/>
                          <a:cs typeface="Arial Unicode MS" pitchFamily="34" charset="-122"/>
                        </a:rPr>
                        <a:t> </a:t>
                      </a:r>
                      <a:r>
                        <a:rPr lang="en-US" altLang="zh-CN" sz="1000" b="0" i="0" u="none" strike="noStrike" dirty="0" smtClean="0">
                          <a:solidFill>
                            <a:srgbClr val="000000"/>
                          </a:solidFill>
                          <a:latin typeface="Arial"/>
                          <a:ea typeface="微软雅黑" pitchFamily="34" charset="-122"/>
                          <a:cs typeface="Arial Unicode MS" pitchFamily="34" charset="-122"/>
                        </a:rPr>
                        <a:t>&lt; 10Km single-mode</a:t>
                      </a:r>
                      <a:endParaRPr lang="zh-CN" sz="1050" b="0" i="0" u="none" strike="noStrike" dirty="0">
                        <a:solidFill>
                          <a:srgbClr val="000000"/>
                        </a:solidFill>
                        <a:latin typeface="Arial"/>
                        <a:ea typeface="微软雅黑" pitchFamily="34" charset="-122"/>
                        <a:cs typeface="Arial Unicode MS" pitchFamily="34" charset="-122"/>
                      </a:endParaRPr>
                    </a:p>
                  </a:txBody>
                  <a:tcPr marL="180000" marR="180000"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77871" name="组合 26"/>
          <p:cNvGrpSpPr>
            <a:grpSpLocks/>
          </p:cNvGrpSpPr>
          <p:nvPr/>
        </p:nvGrpSpPr>
        <p:grpSpPr bwMode="auto">
          <a:xfrm>
            <a:off x="5445125" y="811213"/>
            <a:ext cx="3392488" cy="3455987"/>
            <a:chOff x="5047801" y="710315"/>
            <a:chExt cx="3744513" cy="3982265"/>
          </a:xfrm>
        </p:grpSpPr>
        <p:sp>
          <p:nvSpPr>
            <p:cNvPr id="10"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11" name="AutoShape 44"/>
            <p:cNvSpPr>
              <a:spLocks noChangeArrowheads="1"/>
            </p:cNvSpPr>
            <p:nvPr/>
          </p:nvSpPr>
          <p:spPr bwMode="auto">
            <a:xfrm>
              <a:off x="5054327" y="710428"/>
              <a:ext cx="3737987" cy="338677"/>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12" name="Rectangle 4"/>
            <p:cNvSpPr>
              <a:spLocks noChangeArrowheads="1"/>
            </p:cNvSpPr>
            <p:nvPr/>
          </p:nvSpPr>
          <p:spPr bwMode="auto">
            <a:xfrm>
              <a:off x="5070581" y="1138358"/>
              <a:ext cx="3721733" cy="3554222"/>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The optical modules on two ends must have three identical parameters:</a:t>
              </a:r>
              <a:endParaRPr lang="en-US" altLang="zh-CN" sz="1000" b="1" kern="0" dirty="0">
                <a:solidFill>
                  <a:sysClr val="windowText" lastClr="000000"/>
                </a:solidFill>
                <a:latin typeface="Arial" pitchFamily="34" charset="0"/>
                <a:ea typeface="微软雅黑" pitchFamily="34" charset="-122"/>
                <a:cs typeface="Arial" pitchFamily="34" charset="0"/>
              </a:endParaRPr>
            </a:p>
            <a:p>
              <a:pPr marL="456877" lvl="1" indent="0">
                <a:buFont typeface="Arial" pitchFamily="34" charset="0"/>
                <a:buChar char="•"/>
                <a:defRPr/>
              </a:pPr>
              <a:r>
                <a:rPr lang="en-US" altLang="zh-CN" sz="1000" dirty="0">
                  <a:latin typeface="Arial"/>
                  <a:ea typeface="宋体" charset="-122"/>
                </a:rPr>
                <a:t> Transmission distance</a:t>
              </a:r>
            </a:p>
            <a:p>
              <a:pPr marL="456877" lvl="1" indent="0">
                <a:buFont typeface="Arial" pitchFamily="34" charset="0"/>
                <a:buChar char="•"/>
                <a:defRPr/>
              </a:pPr>
              <a:r>
                <a:rPr lang="en-US" altLang="zh-CN" sz="1000" dirty="0">
                  <a:latin typeface="Arial"/>
                  <a:ea typeface="宋体" charset="-122"/>
                </a:rPr>
                <a:t> Mode: single or dual   </a:t>
              </a:r>
            </a:p>
            <a:p>
              <a:pPr marL="456877" lvl="1" indent="0">
                <a:buFont typeface="Arial" pitchFamily="34" charset="0"/>
                <a:buChar char="•"/>
                <a:defRPr/>
              </a:pPr>
              <a:r>
                <a:rPr lang="en-US" altLang="zh-CN" sz="1000" dirty="0">
                  <a:latin typeface="Arial"/>
                  <a:ea typeface="宋体" charset="-122"/>
                </a:rPr>
                <a:t> Center wavelength</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Interpretability: SFP+  </a:t>
              </a:r>
              <a:r>
                <a:rPr lang="en-US" altLang="zh-CN" sz="1100" b="1" kern="0" dirty="0">
                  <a:solidFill>
                    <a:sysClr val="windowText" lastClr="000000"/>
                  </a:solidFill>
                  <a:latin typeface="Arial" pitchFamily="34" charset="0"/>
                  <a:ea typeface="微软雅黑" pitchFamily="34" charset="-122"/>
                  <a:cs typeface="Arial" pitchFamily="34" charset="0"/>
                  <a:sym typeface="Wingdings" pitchFamily="2" charset="2"/>
                </a:rPr>
                <a:t> XFP</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pitchFamily="34" charset="0"/>
                  <a:ea typeface="微软雅黑" pitchFamily="34" charset="-122"/>
                  <a:cs typeface="Arial" pitchFamily="34" charset="0"/>
                </a:rPr>
                <a:t>BIDI</a:t>
              </a:r>
              <a:r>
                <a:rPr lang="en-US" altLang="zh-CN" sz="900" kern="0" dirty="0">
                  <a:solidFill>
                    <a:sysClr val="windowText" lastClr="000000"/>
                  </a:solidFill>
                  <a:latin typeface="Arial" pitchFamily="34" charset="0"/>
                  <a:ea typeface="微软雅黑" pitchFamily="34" charset="-122"/>
                  <a:cs typeface="Arial" pitchFamily="34" charset="0"/>
                </a:rPr>
                <a:t>:  </a:t>
              </a:r>
              <a:r>
                <a:rPr lang="en-US" altLang="zh-CN" sz="1000" kern="0" dirty="0">
                  <a:solidFill>
                    <a:sysClr val="windowText" lastClr="000000"/>
                  </a:solidFill>
                  <a:latin typeface="Arial" pitchFamily="34" charset="0"/>
                  <a:ea typeface="微软雅黑" pitchFamily="34" charset="-122"/>
                  <a:cs typeface="Arial" pitchFamily="34" charset="0"/>
                </a:rPr>
                <a:t>wavelengths on two ends match</a:t>
              </a: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TX1490</a:t>
              </a:r>
              <a:r>
                <a:rPr lang="en-US" altLang="zh-CN" sz="1000" kern="0" dirty="0">
                  <a:solidFill>
                    <a:sysClr val="windowText" lastClr="000000"/>
                  </a:solidFill>
                  <a:latin typeface="Arial" pitchFamily="34" charset="0"/>
                  <a:ea typeface="微软雅黑" pitchFamily="34" charset="-122"/>
                  <a:cs typeface="Arial" pitchFamily="34" charset="0"/>
                </a:rPr>
                <a:t>/ RX1310 </a:t>
              </a:r>
              <a:r>
                <a:rPr lang="en-US" altLang="zh-CN" sz="1000" kern="0" dirty="0">
                  <a:solidFill>
                    <a:sysClr val="windowText" lastClr="000000"/>
                  </a:solidFill>
                  <a:latin typeface="Arial" pitchFamily="34" charset="0"/>
                  <a:ea typeface="微软雅黑" pitchFamily="34" charset="-122"/>
                  <a:cs typeface="Arial" pitchFamily="34" charset="0"/>
                  <a:sym typeface="Wingdings" pitchFamily="2" charset="2"/>
                </a:rPr>
                <a:t> </a:t>
              </a:r>
              <a:r>
                <a:rPr lang="en-US" altLang="zh-CN" sz="1000" kern="0" dirty="0">
                  <a:solidFill>
                    <a:sysClr val="windowText" lastClr="000000"/>
                  </a:solidFill>
                  <a:latin typeface="Arial" pitchFamily="34" charset="0"/>
                  <a:ea typeface="微软雅黑" pitchFamily="34" charset="-122"/>
                  <a:cs typeface="Arial" pitchFamily="34" charset="0"/>
                </a:rPr>
                <a:t>TX1310/ </a:t>
              </a:r>
              <a:r>
                <a:rPr lang="en-US" altLang="zh-CN" sz="1000" b="1" kern="0" dirty="0">
                  <a:solidFill>
                    <a:sysClr val="windowText" lastClr="000000"/>
                  </a:solidFill>
                  <a:latin typeface="Arial" pitchFamily="34" charset="0"/>
                  <a:ea typeface="微软雅黑" pitchFamily="34" charset="-122"/>
                  <a:cs typeface="Arial" pitchFamily="34" charset="0"/>
                </a:rPr>
                <a:t>RX1490</a:t>
              </a:r>
            </a:p>
            <a:p>
              <a:pPr marL="236538" indent="-236538" defTabSz="814388" eaLnBrk="0" fontAlgn="auto" hangingPunct="0">
                <a:lnSpc>
                  <a:spcPct val="75000"/>
                </a:lnSpc>
                <a:spcBef>
                  <a:spcPct val="50000"/>
                </a:spcBef>
                <a:spcAft>
                  <a:spcPts val="0"/>
                </a:spcAft>
                <a:buClr>
                  <a:srgbClr val="99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CWDM optical module</a:t>
              </a: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Connects switches to WDM</a:t>
              </a:r>
              <a:endParaRPr lang="en-US" altLang="zh-CN"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Supports all 10G XFP LPUs, but does not support SFP+ LPU</a:t>
              </a:r>
            </a:p>
            <a:p>
              <a:pPr marL="236538" indent="-236538" defTabSz="814388" eaLnBrk="0" fontAlgn="auto" hangingPunct="0">
                <a:lnSpc>
                  <a:spcPct val="75000"/>
                </a:lnSpc>
                <a:spcBef>
                  <a:spcPct val="50000"/>
                </a:spcBef>
                <a:spcAft>
                  <a:spcPts val="0"/>
                </a:spcAft>
                <a:buClr>
                  <a:srgbClr val="99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defRPr/>
              </a:pPr>
              <a:r>
                <a:rPr lang="en-US" altLang="zh-CN" sz="1000" b="1" kern="0" dirty="0">
                  <a:solidFill>
                    <a:sysClr val="windowText" lastClr="000000"/>
                  </a:solidFill>
                  <a:latin typeface="Arial" pitchFamily="34" charset="0"/>
                  <a:ea typeface="微软雅黑" pitchFamily="34" charset="-122"/>
                  <a:cs typeface="Arial" pitchFamily="34" charset="0"/>
                </a:rPr>
                <a:t>	</a:t>
              </a:r>
              <a:r>
                <a:rPr lang="zh-CN" altLang="en-US" sz="1000" b="1" kern="0" dirty="0">
                  <a:solidFill>
                    <a:sysClr val="windowText" lastClr="000000"/>
                  </a:solidFill>
                  <a:latin typeface="Arial" pitchFamily="34" charset="0"/>
                  <a:ea typeface="微软雅黑" pitchFamily="34" charset="-122"/>
                  <a:cs typeface="Arial" pitchFamily="34" charset="0"/>
                </a:rPr>
                <a:t>*</a:t>
              </a:r>
              <a:r>
                <a:rPr lang="en-US" altLang="zh-CN" sz="1000" b="1" kern="0" dirty="0">
                  <a:solidFill>
                    <a:sysClr val="windowText" lastClr="000000"/>
                  </a:solidFill>
                  <a:latin typeface="Arial" pitchFamily="34" charset="0"/>
                  <a:ea typeface="微软雅黑" pitchFamily="34" charset="-122"/>
                  <a:cs typeface="Arial" pitchFamily="34" charset="0"/>
                </a:rPr>
                <a:t>BIDI –single-core bidirectional</a:t>
              </a:r>
            </a:p>
            <a:p>
              <a:pPr marL="236538" indent="-236538" defTabSz="814388" eaLnBrk="0" fontAlgn="auto" hangingPunct="0">
                <a:lnSpc>
                  <a:spcPct val="75000"/>
                </a:lnSpc>
                <a:spcBef>
                  <a:spcPct val="50000"/>
                </a:spcBef>
                <a:spcAft>
                  <a:spcPts val="0"/>
                </a:spcAft>
                <a:buClr>
                  <a:srgbClr val="990000"/>
                </a:buClr>
                <a:defRPr/>
              </a:pPr>
              <a:endParaRPr lang="en-US" altLang="zh-CN" sz="1000" b="1" kern="0" dirty="0">
                <a:solidFill>
                  <a:sysClr val="windowText" lastClr="000000"/>
                </a:solidFill>
                <a:latin typeface="Arial"/>
                <a:ea typeface="微软雅黑" pitchFamily="34" charset="-122"/>
                <a:cs typeface="Arial" pitchFamily="34" charset="0"/>
              </a:endParaRPr>
            </a:p>
          </p:txBody>
        </p:sp>
      </p:grpSp>
      <p:sp>
        <p:nvSpPr>
          <p:cNvPr id="77872" name="标题 12"/>
          <p:cNvSpPr>
            <a:spLocks noGrp="1"/>
          </p:cNvSpPr>
          <p:nvPr>
            <p:ph type="title"/>
          </p:nvPr>
        </p:nvSpPr>
        <p:spPr bwMode="auto">
          <a:xfrm>
            <a:off x="609600" y="206375"/>
            <a:ext cx="7543800" cy="4889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Optical Module Overview</a:t>
            </a:r>
            <a:endParaRPr lang="zh-CN" altLang="en-US" dirty="0" smtClean="0">
              <a:latin typeface="Arial" pitchFamily="34" charset="0"/>
            </a:endParaRPr>
          </a:p>
        </p:txBody>
      </p:sp>
      <p:sp>
        <p:nvSpPr>
          <p:cNvPr id="77873" name="矩形 21">
            <a:hlinkClick r:id="rId3" action="ppaction://hlinksldjump"/>
          </p:cNvPr>
          <p:cNvSpPr>
            <a:spLocks noChangeArrowheads="1"/>
          </p:cNvSpPr>
          <p:nvPr/>
        </p:nvSpPr>
        <p:spPr bwMode="auto">
          <a:xfrm>
            <a:off x="6516688" y="4371975"/>
            <a:ext cx="1665287" cy="307975"/>
          </a:xfrm>
          <a:prstGeom prst="rect">
            <a:avLst/>
          </a:prstGeom>
          <a:noFill/>
          <a:ln w="9525">
            <a:noFill/>
            <a:miter lim="800000"/>
            <a:headEnd/>
            <a:tailEnd/>
          </a:ln>
        </p:spPr>
        <p:txBody>
          <a:bodyPr wrap="none">
            <a:spAutoFit/>
          </a:bodyPr>
          <a:lstStyle/>
          <a:p>
            <a:r>
              <a:rPr lang="en-US" altLang="zh-CN" sz="1400" u="sng" dirty="0">
                <a:solidFill>
                  <a:srgbClr val="0000FF"/>
                </a:solidFill>
                <a:latin typeface="Arial" pitchFamily="34" charset="0"/>
                <a:ea typeface="微软雅黑" pitchFamily="34" charset="-122"/>
              </a:rPr>
              <a:t>Fiber configuration</a:t>
            </a:r>
            <a:endParaRPr lang="zh-CN" altLang="en-US" sz="1200" u="sng" dirty="0">
              <a:solidFill>
                <a:srgbClr val="0000FF"/>
              </a:solidFill>
              <a:latin typeface="Arial" pitchFamily="34" charset="0"/>
              <a:ea typeface="微软雅黑" pitchFamily="34" charset="-122"/>
            </a:endParaRPr>
          </a:p>
        </p:txBody>
      </p:sp>
      <p:grpSp>
        <p:nvGrpSpPr>
          <p:cNvPr id="77874" name="组合 22"/>
          <p:cNvGrpSpPr>
            <a:grpSpLocks/>
          </p:cNvGrpSpPr>
          <p:nvPr/>
        </p:nvGrpSpPr>
        <p:grpSpPr bwMode="auto">
          <a:xfrm>
            <a:off x="3314700" y="0"/>
            <a:ext cx="5511800" cy="266700"/>
            <a:chOff x="3314602" y="0"/>
            <a:chExt cx="5512502" cy="266700"/>
          </a:xfrm>
        </p:grpSpPr>
        <p:sp>
          <p:nvSpPr>
            <p:cNvPr id="24" name="剪去单角的矩形 23"/>
            <p:cNvSpPr/>
            <p:nvPr/>
          </p:nvSpPr>
          <p:spPr bwMode="auto">
            <a:xfrm>
              <a:off x="4676850" y="0"/>
              <a:ext cx="67477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Optical module</a:t>
              </a:r>
              <a:endParaRPr lang="zh-CN" altLang="en-US" sz="900" dirty="0">
                <a:latin typeface="Arial" charset="0"/>
                <a:ea typeface="宋体" charset="-122"/>
              </a:endParaRPr>
            </a:p>
          </p:txBody>
        </p:sp>
        <p:sp>
          <p:nvSpPr>
            <p:cNvPr id="25" name="剪去单角的矩形 24"/>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6" name="剪去单角的矩形 25"/>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7" name="剪去单角的矩形 26"/>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8" name="剪去单角的矩形 27"/>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9" name="剪去单角的矩形 28"/>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30" name="剪去单角的矩形 29"/>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Optical Module Special Configuration</a:t>
            </a:r>
            <a:endParaRPr lang="zh-CN" altLang="en-US" dirty="0" smtClean="0">
              <a:latin typeface="Arial" pitchFamily="34" charset="0"/>
            </a:endParaRPr>
          </a:p>
        </p:txBody>
      </p:sp>
      <p:graphicFrame>
        <p:nvGraphicFramePr>
          <p:cNvPr id="9" name="表格 8"/>
          <p:cNvGraphicFramePr>
            <a:graphicFrameLocks noGrp="1"/>
          </p:cNvGraphicFramePr>
          <p:nvPr/>
        </p:nvGraphicFramePr>
        <p:xfrm>
          <a:off x="330201" y="923925"/>
          <a:ext cx="5429469" cy="3312379"/>
        </p:xfrm>
        <a:graphic>
          <a:graphicData uri="http://schemas.openxmlformats.org/drawingml/2006/table">
            <a:tbl>
              <a:tblPr>
                <a:effectLst>
                  <a:outerShdw blurRad="63500" sx="102000" sy="102000" algn="ctr" rotWithShape="0">
                    <a:prstClr val="black">
                      <a:alpha val="40000"/>
                    </a:prstClr>
                  </a:outerShdw>
                </a:effectLst>
              </a:tblPr>
              <a:tblGrid>
                <a:gridCol w="966416"/>
                <a:gridCol w="1068094"/>
                <a:gridCol w="2188350"/>
                <a:gridCol w="1206609"/>
              </a:tblGrid>
              <a:tr h="372138">
                <a:tc gridSpan="3">
                  <a:txBody>
                    <a:bodyPr/>
                    <a:lstStyle/>
                    <a:p>
                      <a:pPr algn="ctr" fontAlgn="t"/>
                      <a:r>
                        <a:rPr lang="en-US" altLang="zh-CN" sz="1050" b="1" i="0" u="none" strike="noStrike" dirty="0" smtClean="0">
                          <a:solidFill>
                            <a:schemeClr val="bg1"/>
                          </a:solidFill>
                          <a:latin typeface="Arial"/>
                        </a:rPr>
                        <a:t>Optical</a:t>
                      </a:r>
                      <a:r>
                        <a:rPr lang="en-US" altLang="zh-CN" sz="1050" b="1" i="0" u="none" strike="noStrike" baseline="0" dirty="0" smtClean="0">
                          <a:solidFill>
                            <a:schemeClr val="bg1"/>
                          </a:solidFill>
                          <a:latin typeface="Arial"/>
                        </a:rPr>
                        <a:t> Module</a:t>
                      </a:r>
                      <a:endParaRPr lang="zh-CN" sz="1050" b="1" i="0" u="none" strike="noStrike" dirty="0">
                        <a:solidFill>
                          <a:schemeClr val="bg1"/>
                        </a:solidFill>
                        <a:latin typeface="Arial"/>
                      </a:endParaRPr>
                    </a:p>
                  </a:txBody>
                  <a:tcPr marL="8063" marR="8063"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3A3B"/>
                    </a:solidFill>
                  </a:tcPr>
                </a:tc>
                <a:tc hMerge="1">
                  <a:txBody>
                    <a:bodyPr/>
                    <a:lstStyle/>
                    <a:p>
                      <a:pPr algn="l" fontAlgn="t"/>
                      <a:endParaRPr lang="zh-CN" sz="1050" b="0" i="0" u="none" strike="noStrike">
                        <a:solidFill>
                          <a:srgbClr val="000000"/>
                        </a:solidFill>
                        <a:latin typeface="Times New Roman"/>
                      </a:endParaRPr>
                    </a:p>
                  </a:txBody>
                  <a:tcPr marL="8063" marR="8063" marT="8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l" fontAlgn="t"/>
                      <a:endParaRPr lang="zh-CN" sz="1050" b="0" i="0" u="none" strike="noStrike" dirty="0">
                        <a:solidFill>
                          <a:srgbClr val="000000"/>
                        </a:solidFill>
                        <a:latin typeface="Times New Roman"/>
                      </a:endParaRPr>
                    </a:p>
                  </a:txBody>
                  <a:tcPr marL="8063" marR="8063" marT="80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altLang="zh-CN" sz="1050" b="1" i="0" u="none" strike="noStrike" baseline="0" dirty="0" smtClean="0">
                          <a:solidFill>
                            <a:schemeClr val="bg1"/>
                          </a:solidFill>
                          <a:latin typeface="Arial"/>
                          <a:sym typeface="Wingdings" pitchFamily="2" charset="2"/>
                        </a:rPr>
                        <a:t>LPU</a:t>
                      </a:r>
                      <a:endParaRPr lang="zh-CN" sz="1050" b="0" i="0" u="none" strike="noStrike" dirty="0">
                        <a:solidFill>
                          <a:srgbClr val="000000"/>
                        </a:solidFill>
                        <a:latin typeface="Arial"/>
                      </a:endParaRPr>
                    </a:p>
                  </a:txBody>
                  <a:tcPr marL="8063" marR="8063"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3A3B"/>
                    </a:solidFill>
                  </a:tcPr>
                </a:tc>
              </a:tr>
              <a:tr h="949951">
                <a:tc>
                  <a:txBody>
                    <a:bodyPr/>
                    <a:lstStyle/>
                    <a:p>
                      <a:pPr algn="l" fontAlgn="t"/>
                      <a:r>
                        <a:rPr lang="en-US" sz="1200" b="1" i="0" u="none" strike="noStrike" dirty="0">
                          <a:solidFill>
                            <a:srgbClr val="000000"/>
                          </a:solidFill>
                          <a:latin typeface="Arial"/>
                          <a:ea typeface="微软雅黑" pitchFamily="34" charset="-122"/>
                        </a:rPr>
                        <a:t>02310CNF</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latin typeface="Arial"/>
                          <a:ea typeface="微软雅黑" pitchFamily="34" charset="-122"/>
                        </a:rPr>
                        <a:t>OSX040N01</a:t>
                      </a:r>
                      <a:endParaRPr lang="zh-CN" sz="10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1" i="0" u="none" strike="noStrike" dirty="0" smtClean="0">
                          <a:solidFill>
                            <a:srgbClr val="000000"/>
                          </a:solidFill>
                          <a:latin typeface="Arial"/>
                          <a:ea typeface="微软雅黑" pitchFamily="34" charset="-122"/>
                        </a:rPr>
                        <a:t>SFP+, 10G,</a:t>
                      </a:r>
                      <a:r>
                        <a:rPr lang="en-US" sz="1100" b="0" i="0" u="none" strike="noStrike" dirty="0" smtClean="0">
                          <a:solidFill>
                            <a:srgbClr val="000000"/>
                          </a:solidFill>
                          <a:latin typeface="Arial"/>
                          <a:ea typeface="微软雅黑" pitchFamily="34" charset="-122"/>
                        </a:rPr>
                        <a:t> Single-mode Module (</a:t>
                      </a:r>
                      <a:r>
                        <a:rPr lang="en-US" sz="1100" b="0" i="0" u="none" strike="noStrike" dirty="0">
                          <a:solidFill>
                            <a:srgbClr val="000000"/>
                          </a:solidFill>
                          <a:latin typeface="Arial"/>
                          <a:ea typeface="微软雅黑" pitchFamily="34" charset="-122"/>
                        </a:rPr>
                        <a:t>1550nm</a:t>
                      </a:r>
                      <a:r>
                        <a:rPr lang="en-US" sz="1100" b="0" i="0" u="none" strike="noStrike" dirty="0" smtClean="0">
                          <a:solidFill>
                            <a:srgbClr val="000000"/>
                          </a:solidFill>
                          <a:latin typeface="Arial"/>
                          <a:ea typeface="微软雅黑" pitchFamily="34" charset="-122"/>
                        </a:rPr>
                        <a:t>, 40km, LC</a:t>
                      </a:r>
                      <a:r>
                        <a:rPr lang="en-US" sz="1100" b="0" i="0" u="none" strike="noStrike" dirty="0">
                          <a:solidFill>
                            <a:srgbClr val="000000"/>
                          </a:solidFill>
                          <a:latin typeface="Arial"/>
                          <a:ea typeface="微软雅黑" pitchFamily="34" charset="-122"/>
                        </a:rPr>
                        <a:t>)</a:t>
                      </a:r>
                      <a:endParaRPr lang="zh-CN" sz="11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smtClean="0">
                          <a:solidFill>
                            <a:srgbClr val="0000FF"/>
                          </a:solidFill>
                          <a:latin typeface="Arial"/>
                          <a:ea typeface="微软雅黑" pitchFamily="34" charset="-122"/>
                        </a:rPr>
                        <a:t>12x10GE </a:t>
                      </a:r>
                    </a:p>
                    <a:p>
                      <a:pPr algn="l" fontAlgn="t"/>
                      <a:r>
                        <a:rPr lang="en-US" sz="1200" b="1" i="0" u="none" strike="noStrike" dirty="0" smtClean="0">
                          <a:solidFill>
                            <a:srgbClr val="0000FF"/>
                          </a:solidFill>
                          <a:latin typeface="Arial"/>
                          <a:ea typeface="微软雅黑" pitchFamily="34" charset="-122"/>
                        </a:rPr>
                        <a:t>8x10GE</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95145">
                <a:tc>
                  <a:txBody>
                    <a:bodyPr/>
                    <a:lstStyle/>
                    <a:p>
                      <a:pPr algn="l" fontAlgn="t"/>
                      <a:r>
                        <a:rPr lang="en-US" sz="1200" b="1" i="0" u="none" strike="noStrike" dirty="0">
                          <a:solidFill>
                            <a:srgbClr val="000000"/>
                          </a:solidFill>
                          <a:latin typeface="Arial"/>
                          <a:ea typeface="微软雅黑" pitchFamily="34" charset="-122"/>
                        </a:rPr>
                        <a:t>02310JFE</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latin typeface="Arial"/>
                          <a:ea typeface="微软雅黑" pitchFamily="34" charset="-122"/>
                        </a:rPr>
                        <a:t>LE2MXSC80FF0</a:t>
                      </a:r>
                      <a:endParaRPr lang="zh-CN" sz="10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1" i="0" u="none" strike="noStrike" dirty="0" smtClean="0">
                          <a:solidFill>
                            <a:srgbClr val="000000"/>
                          </a:solidFill>
                          <a:latin typeface="Arial"/>
                          <a:ea typeface="微软雅黑" pitchFamily="34" charset="-122"/>
                        </a:rPr>
                        <a:t>SFP+, 10G, </a:t>
                      </a:r>
                      <a:r>
                        <a:rPr lang="en-US" sz="1100" b="0" i="0" u="none" strike="noStrike" dirty="0" smtClean="0">
                          <a:solidFill>
                            <a:srgbClr val="000000"/>
                          </a:solidFill>
                          <a:latin typeface="Arial"/>
                          <a:ea typeface="微软雅黑" pitchFamily="34" charset="-122"/>
                        </a:rPr>
                        <a:t>Single-mode Module (1550nm, 80km, LC</a:t>
                      </a:r>
                      <a:r>
                        <a:rPr lang="en-US" sz="1100" b="0" i="0" u="none" strike="noStrike" dirty="0">
                          <a:solidFill>
                            <a:srgbClr val="000000"/>
                          </a:solidFill>
                          <a:latin typeface="Arial"/>
                          <a:ea typeface="微软雅黑" pitchFamily="34" charset="-122"/>
                        </a:rPr>
                        <a:t>)</a:t>
                      </a:r>
                      <a:endParaRPr lang="zh-CN" sz="11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smtClean="0">
                          <a:solidFill>
                            <a:srgbClr val="0000FF"/>
                          </a:solidFill>
                          <a:latin typeface="Arial"/>
                          <a:ea typeface="微软雅黑" pitchFamily="34" charset="-122"/>
                        </a:rPr>
                        <a:t>8x10GE</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95145">
                <a:tc>
                  <a:txBody>
                    <a:bodyPr/>
                    <a:lstStyle/>
                    <a:p>
                      <a:pPr algn="l" fontAlgn="t"/>
                      <a:r>
                        <a:rPr lang="en-US" sz="1200" b="1" i="0" u="none" strike="noStrike" dirty="0">
                          <a:solidFill>
                            <a:srgbClr val="000000"/>
                          </a:solidFill>
                          <a:latin typeface="Arial"/>
                          <a:ea typeface="微软雅黑" pitchFamily="34" charset="-122"/>
                        </a:rPr>
                        <a:t>02310CRM</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latin typeface="Arial"/>
                          <a:ea typeface="微软雅黑" pitchFamily="34" charset="-122"/>
                        </a:rPr>
                        <a:t>OSXD22N00</a:t>
                      </a:r>
                      <a:endParaRPr lang="zh-CN" sz="10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1" i="0" u="none" strike="noStrike" dirty="0" smtClean="0">
                          <a:solidFill>
                            <a:srgbClr val="000000"/>
                          </a:solidFill>
                          <a:latin typeface="Arial"/>
                          <a:ea typeface="微软雅黑" pitchFamily="34" charset="-122"/>
                        </a:rPr>
                        <a:t>SFP+, 10G, </a:t>
                      </a:r>
                      <a:r>
                        <a:rPr lang="en-US" sz="1100" b="0" i="0" u="none" strike="noStrike" dirty="0" smtClean="0">
                          <a:solidFill>
                            <a:srgbClr val="000000"/>
                          </a:solidFill>
                          <a:latin typeface="Arial"/>
                          <a:ea typeface="微软雅黑" pitchFamily="34" charset="-122"/>
                        </a:rPr>
                        <a:t>Multi-mode Module (</a:t>
                      </a:r>
                      <a:r>
                        <a:rPr lang="en-US" sz="1100" b="0" i="0" u="none" strike="noStrike" dirty="0">
                          <a:solidFill>
                            <a:srgbClr val="000000"/>
                          </a:solidFill>
                          <a:latin typeface="Arial"/>
                          <a:ea typeface="微软雅黑" pitchFamily="34" charset="-122"/>
                        </a:rPr>
                        <a:t>1310nm</a:t>
                      </a:r>
                      <a:r>
                        <a:rPr lang="en-US" sz="1100" b="0" i="0" u="none" strike="noStrike" dirty="0" smtClean="0">
                          <a:solidFill>
                            <a:srgbClr val="000000"/>
                          </a:solidFill>
                          <a:latin typeface="Arial"/>
                          <a:ea typeface="微软雅黑" pitchFamily="34" charset="-122"/>
                        </a:rPr>
                        <a:t>, 0.22km, LC, </a:t>
                      </a:r>
                      <a:r>
                        <a:rPr lang="en-US" sz="1100" b="1" i="0" u="none" strike="noStrike" dirty="0" smtClean="0">
                          <a:solidFill>
                            <a:srgbClr val="000000"/>
                          </a:solidFill>
                          <a:latin typeface="Arial"/>
                          <a:ea typeface="微软雅黑" pitchFamily="34" charset="-122"/>
                        </a:rPr>
                        <a:t>LRM</a:t>
                      </a:r>
                      <a:r>
                        <a:rPr lang="en-US" sz="1100" b="0" i="0" u="none" strike="noStrike" dirty="0">
                          <a:solidFill>
                            <a:srgbClr val="000000"/>
                          </a:solidFill>
                          <a:latin typeface="Arial"/>
                          <a:ea typeface="微软雅黑" pitchFamily="34" charset="-122"/>
                        </a:rPr>
                        <a:t>)</a:t>
                      </a:r>
                      <a:endParaRPr lang="zh-CN" sz="1100" b="0"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200" b="1" i="0" u="none" strike="noStrike" dirty="0" smtClean="0">
                          <a:solidFill>
                            <a:srgbClr val="0000FF"/>
                          </a:solidFill>
                          <a:latin typeface="Arial"/>
                          <a:ea typeface="微软雅黑" pitchFamily="34" charset="-122"/>
                        </a:rPr>
                        <a:t>40x10GE </a:t>
                      </a:r>
                    </a:p>
                    <a:p>
                      <a:pPr algn="l" fontAlgn="t"/>
                      <a:r>
                        <a:rPr lang="en-US" sz="1200" b="1" i="0" u="none" strike="noStrike" dirty="0" smtClean="0">
                          <a:solidFill>
                            <a:srgbClr val="0000FF"/>
                          </a:solidFill>
                          <a:latin typeface="Arial"/>
                          <a:ea typeface="微软雅黑" pitchFamily="34" charset="-122"/>
                        </a:rPr>
                        <a:t>16x10GE</a:t>
                      </a:r>
                      <a:endParaRPr lang="zh-CN" sz="1200" b="1" i="0" u="none" strike="noStrike" dirty="0">
                        <a:solidFill>
                          <a:srgbClr val="000000"/>
                        </a:solidFill>
                        <a:latin typeface="Arial"/>
                        <a:ea typeface="微软雅黑" pitchFamily="34" charset="-122"/>
                      </a:endParaRPr>
                    </a:p>
                  </a:txBody>
                  <a:tcPr marL="36000" marR="36000" marT="80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 name="组合 26"/>
          <p:cNvGrpSpPr/>
          <p:nvPr/>
        </p:nvGrpSpPr>
        <p:grpSpPr>
          <a:xfrm>
            <a:off x="5990897" y="923925"/>
            <a:ext cx="2846716" cy="3741737"/>
            <a:chOff x="5047801" y="710315"/>
            <a:chExt cx="3744513" cy="3982265"/>
          </a:xfrm>
          <a:effectLst>
            <a:outerShdw blurRad="63500" sx="102000" sy="102000" algn="ctr" rotWithShape="0">
              <a:prstClr val="black">
                <a:alpha val="40000"/>
              </a:prstClr>
            </a:outerShdw>
          </a:effectLst>
        </p:grpSpPr>
        <p:sp>
          <p:nvSpPr>
            <p:cNvPr id="12"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0" name="AutoShape 44"/>
            <p:cNvSpPr>
              <a:spLocks noChangeArrowheads="1"/>
            </p:cNvSpPr>
            <p:nvPr/>
          </p:nvSpPr>
          <p:spPr bwMode="auto">
            <a:xfrm>
              <a:off x="5054327" y="710428"/>
              <a:ext cx="3737987" cy="362097"/>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21" name="Rectangle 4"/>
            <p:cNvSpPr>
              <a:spLocks noChangeArrowheads="1"/>
            </p:cNvSpPr>
            <p:nvPr/>
          </p:nvSpPr>
          <p:spPr bwMode="auto">
            <a:xfrm>
              <a:off x="5070996" y="1062115"/>
              <a:ext cx="3721316" cy="3554305"/>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defRPr/>
              </a:pPr>
              <a:r>
                <a:rPr lang="en-US" altLang="zh-CN" sz="1400" b="1" kern="0" dirty="0">
                  <a:solidFill>
                    <a:sysClr val="windowText" lastClr="000000"/>
                  </a:solidFill>
                  <a:latin typeface="Arial" pitchFamily="34" charset="0"/>
                  <a:ea typeface="微软雅黑" pitchFamily="34" charset="-122"/>
                  <a:cs typeface="Arial" pitchFamily="34" charset="0"/>
                </a:rPr>
                <a:t>LRM optical module</a:t>
              </a:r>
            </a:p>
            <a:p>
              <a:pPr marL="236538" indent="-236538" defTabSz="814388" eaLnBrk="0" fontAlgn="auto" hangingPunct="0">
                <a:lnSpc>
                  <a:spcPct val="75000"/>
                </a:lnSpc>
                <a:spcBef>
                  <a:spcPct val="50000"/>
                </a:spcBef>
                <a:spcAft>
                  <a:spcPts val="0"/>
                </a:spcAft>
                <a:buClr>
                  <a:srgbClr val="990000"/>
                </a:buClr>
                <a:defRPr/>
              </a:pPr>
              <a:endParaRPr lang="en-US" altLang="zh-CN" sz="12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pitchFamily="34" charset="0"/>
                  <a:ea typeface="微软雅黑" pitchFamily="34" charset="-122"/>
                  <a:cs typeface="Arial" pitchFamily="34" charset="0"/>
                </a:rPr>
                <a:t>Replacing old devices: OM1/2 fibers need to be deployed, and the old fibers are also required.</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endParaRPr lang="en-US" altLang="zh-CN" sz="11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pitchFamily="34" charset="0"/>
                  <a:ea typeface="微软雅黑" pitchFamily="34" charset="-122"/>
                  <a:cs typeface="Arial" pitchFamily="34" charset="0"/>
                </a:rPr>
                <a:t>The new fibers are OM3 fibers.</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endParaRPr lang="en-US" altLang="zh-CN" sz="11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pitchFamily="34" charset="0"/>
                  <a:ea typeface="微软雅黑" pitchFamily="34" charset="-122"/>
                  <a:cs typeface="Arial" pitchFamily="34" charset="0"/>
                </a:rPr>
                <a:t>Only 16</a:t>
              </a:r>
              <a:r>
                <a:rPr lang="zh-CN" altLang="en-US" sz="1100" kern="0" dirty="0">
                  <a:solidFill>
                    <a:sysClr val="windowText" lastClr="000000"/>
                  </a:solidFill>
                  <a:latin typeface="Arial" pitchFamily="34" charset="0"/>
                  <a:ea typeface="微软雅黑" pitchFamily="34" charset="-122"/>
                  <a:cs typeface="Arial" pitchFamily="34" charset="0"/>
                </a:rPr>
                <a:t>*</a:t>
              </a:r>
              <a:r>
                <a:rPr lang="en-US" altLang="zh-CN" sz="1100" kern="0" dirty="0">
                  <a:solidFill>
                    <a:sysClr val="windowText" lastClr="000000"/>
                  </a:solidFill>
                  <a:latin typeface="Arial" pitchFamily="34" charset="0"/>
                  <a:ea typeface="微软雅黑" pitchFamily="34" charset="-122"/>
                  <a:cs typeface="Arial" pitchFamily="34" charset="0"/>
                </a:rPr>
                <a:t>10G  and 40*10G are supported.</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endParaRPr lang="en-US" altLang="zh-CN" sz="11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pitchFamily="34" charset="0"/>
                  <a:ea typeface="微软雅黑" pitchFamily="34" charset="-122"/>
                  <a:cs typeface="Arial" pitchFamily="34" charset="0"/>
                </a:rPr>
                <a:t>OM3 fibers can be used together with OM1 and OM2 fibers.</a:t>
              </a:r>
              <a:endParaRPr lang="en-US" altLang="zh-CN" sz="1000" kern="0" dirty="0">
                <a:solidFill>
                  <a:sysClr val="windowText" lastClr="000000"/>
                </a:solidFill>
                <a:latin typeface="Arial" pitchFamily="34" charset="0"/>
                <a:ea typeface="微软雅黑" pitchFamily="34" charset="-122"/>
                <a:cs typeface="Arial" pitchFamily="34" charset="0"/>
              </a:endParaRPr>
            </a:p>
          </p:txBody>
        </p:sp>
      </p:grpSp>
      <p:grpSp>
        <p:nvGrpSpPr>
          <p:cNvPr id="78853" name="组合 21"/>
          <p:cNvGrpSpPr>
            <a:grpSpLocks/>
          </p:cNvGrpSpPr>
          <p:nvPr/>
        </p:nvGrpSpPr>
        <p:grpSpPr bwMode="auto">
          <a:xfrm>
            <a:off x="3314700" y="0"/>
            <a:ext cx="5511800" cy="266700"/>
            <a:chOff x="3314602" y="0"/>
            <a:chExt cx="5512502" cy="266700"/>
          </a:xfrm>
        </p:grpSpPr>
        <p:sp>
          <p:nvSpPr>
            <p:cNvPr id="23" name="剪去单角的矩形 22"/>
            <p:cNvSpPr/>
            <p:nvPr/>
          </p:nvSpPr>
          <p:spPr bwMode="auto">
            <a:xfrm>
              <a:off x="4635570" y="0"/>
              <a:ext cx="716054"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Optical module</a:t>
              </a:r>
              <a:endParaRPr lang="zh-CN" altLang="en-US" sz="900" dirty="0">
                <a:latin typeface="Arial" charset="0"/>
                <a:ea typeface="宋体" charset="-122"/>
              </a:endParaRPr>
            </a:p>
          </p:txBody>
        </p:sp>
        <p:sp>
          <p:nvSpPr>
            <p:cNvPr id="24" name="剪去单角的矩形 23"/>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5" name="剪去单角的矩形 24"/>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26" name="剪去单角的矩形 25"/>
            <p:cNvSpPr/>
            <p:nvPr/>
          </p:nvSpPr>
          <p:spPr bwMode="auto">
            <a:xfrm>
              <a:off x="5329397"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27" name="剪去单角的矩形 26"/>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28" name="剪去单角的矩形 27"/>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9" name="剪去单角的矩形 28"/>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sp>
        <p:nvSpPr>
          <p:cNvPr id="79875" name="Rectangle 3"/>
          <p:cNvSpPr>
            <a:spLocks noGrp="1" noChangeArrowheads="1"/>
          </p:cNvSpPr>
          <p:nvPr>
            <p:ph type="body" idx="1"/>
          </p:nvPr>
        </p:nvSpPr>
        <p:spPr bwMode="auto">
          <a:xfrm>
            <a:off x="485775" y="1235075"/>
            <a:ext cx="7543800" cy="309403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solidFill>
                  <a:srgbClr val="0000FF"/>
                </a:solidFill>
                <a:latin typeface="Arial" pitchFamily="34" charset="0"/>
              </a:rPr>
              <a:t>Software and license</a:t>
            </a:r>
          </a:p>
          <a:p>
            <a:r>
              <a:rPr lang="en-US" altLang="zh-CN" dirty="0" smtClean="0">
                <a:latin typeface="Arial" pitchFamily="34" charset="0"/>
              </a:rPr>
              <a:t>Installation auxiliaries</a:t>
            </a:r>
          </a:p>
          <a:p>
            <a:r>
              <a:rPr lang="en-US" altLang="zh-CN" dirty="0" smtClean="0">
                <a:latin typeface="Arial" pitchFamily="34" charset="0"/>
              </a:rPr>
              <a:t>S7700</a:t>
            </a:r>
          </a:p>
        </p:txBody>
      </p:sp>
      <p:pic>
        <p:nvPicPr>
          <p:cNvPr id="79876"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414713" y="3203575"/>
            <a:ext cx="5797550" cy="744538"/>
          </a:xfrm>
          <a:prstGeom prst="rect">
            <a:avLst/>
          </a:prstGeom>
          <a:noFill/>
          <a:ln w="9525">
            <a:noFill/>
            <a:miter lim="800000"/>
            <a:headEnd/>
            <a:tailEnd/>
          </a:ln>
        </p:spPr>
      </p:pic>
      <p:sp>
        <p:nvSpPr>
          <p:cNvPr id="79877" name="TextBox 4"/>
          <p:cNvSpPr txBox="1">
            <a:spLocks noChangeArrowheads="1"/>
          </p:cNvSpPr>
          <p:nvPr/>
        </p:nvSpPr>
        <p:spPr bwMode="auto">
          <a:xfrm>
            <a:off x="4095750" y="3440113"/>
            <a:ext cx="868363"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S9703</a:t>
            </a:r>
            <a:endParaRPr lang="zh-CN" altLang="en-US" sz="1400" b="1" dirty="0">
              <a:solidFill>
                <a:srgbClr val="990000"/>
              </a:solidFill>
              <a:latin typeface="Arial" pitchFamily="34" charset="0"/>
              <a:ea typeface="微软雅黑" pitchFamily="34" charset="-122"/>
              <a:cs typeface="Arial" pitchFamily="34" charset="0"/>
            </a:endParaRPr>
          </a:p>
        </p:txBody>
      </p:sp>
      <p:grpSp>
        <p:nvGrpSpPr>
          <p:cNvPr id="79878" name="组合 25"/>
          <p:cNvGrpSpPr>
            <a:grpSpLocks/>
          </p:cNvGrpSpPr>
          <p:nvPr/>
        </p:nvGrpSpPr>
        <p:grpSpPr bwMode="auto">
          <a:xfrm>
            <a:off x="3714750" y="1625600"/>
            <a:ext cx="5100638" cy="1898650"/>
            <a:chOff x="3053737" y="506286"/>
            <a:chExt cx="5100436" cy="1899714"/>
          </a:xfrm>
        </p:grpSpPr>
        <p:pic>
          <p:nvPicPr>
            <p:cNvPr id="79881" name="Picture 1" descr="D:\V2R1\照片\S9700\S9703\02-Front_looking down.png"/>
            <p:cNvPicPr>
              <a:picLocks noChangeAspect="1" noChangeArrowheads="1"/>
            </p:cNvPicPr>
            <p:nvPr/>
          </p:nvPicPr>
          <p:blipFill>
            <a:blip r:embed="rId4" cstate="print"/>
            <a:srcRect/>
            <a:stretch>
              <a:fillRect/>
            </a:stretch>
          </p:blipFill>
          <p:spPr bwMode="auto">
            <a:xfrm>
              <a:off x="3053737" y="1609471"/>
              <a:ext cx="1530875" cy="796529"/>
            </a:xfrm>
            <a:prstGeom prst="rect">
              <a:avLst/>
            </a:prstGeom>
            <a:noFill/>
            <a:ln w="9525">
              <a:noFill/>
              <a:miter lim="800000"/>
              <a:headEnd/>
              <a:tailEnd/>
            </a:ln>
          </p:spPr>
        </p:pic>
        <p:pic>
          <p:nvPicPr>
            <p:cNvPr id="79882" name="Picture 2" descr="D:\V2R1\照片\S9700\S9706\02-Front_looking down.png"/>
            <p:cNvPicPr>
              <a:picLocks noChangeAspect="1" noChangeArrowheads="1"/>
            </p:cNvPicPr>
            <p:nvPr/>
          </p:nvPicPr>
          <p:blipFill>
            <a:blip r:embed="rId5" cstate="print"/>
            <a:srcRect/>
            <a:stretch>
              <a:fillRect/>
            </a:stretch>
          </p:blipFill>
          <p:spPr bwMode="auto">
            <a:xfrm>
              <a:off x="4655017" y="1006320"/>
              <a:ext cx="1615564" cy="1399680"/>
            </a:xfrm>
            <a:prstGeom prst="rect">
              <a:avLst/>
            </a:prstGeom>
            <a:noFill/>
            <a:ln w="9525">
              <a:noFill/>
              <a:miter lim="800000"/>
              <a:headEnd/>
              <a:tailEnd/>
            </a:ln>
          </p:spPr>
        </p:pic>
        <p:pic>
          <p:nvPicPr>
            <p:cNvPr id="79883" name="Picture 3" descr="D:\V2R1\照片\S9700\S9712\02-Front_looking down.png"/>
            <p:cNvPicPr>
              <a:picLocks noChangeAspect="1" noChangeArrowheads="1"/>
            </p:cNvPicPr>
            <p:nvPr/>
          </p:nvPicPr>
          <p:blipFill>
            <a:blip r:embed="rId6" cstate="print"/>
            <a:srcRect/>
            <a:stretch>
              <a:fillRect/>
            </a:stretch>
          </p:blipFill>
          <p:spPr bwMode="auto">
            <a:xfrm>
              <a:off x="6340986" y="506286"/>
              <a:ext cx="1813187" cy="1899714"/>
            </a:xfrm>
            <a:prstGeom prst="rect">
              <a:avLst/>
            </a:prstGeom>
            <a:noFill/>
            <a:ln w="9525">
              <a:noFill/>
              <a:miter lim="800000"/>
              <a:headEnd/>
              <a:tailEnd/>
            </a:ln>
          </p:spPr>
        </p:pic>
      </p:grpSp>
      <p:sp>
        <p:nvSpPr>
          <p:cNvPr id="79879" name="TextBox 9"/>
          <p:cNvSpPr txBox="1">
            <a:spLocks noChangeArrowheads="1"/>
          </p:cNvSpPr>
          <p:nvPr/>
        </p:nvSpPr>
        <p:spPr bwMode="auto">
          <a:xfrm>
            <a:off x="568801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S9706</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79880" name="TextBox 10"/>
          <p:cNvSpPr txBox="1">
            <a:spLocks noChangeArrowheads="1"/>
          </p:cNvSpPr>
          <p:nvPr/>
        </p:nvSpPr>
        <p:spPr bwMode="auto">
          <a:xfrm>
            <a:off x="7516813" y="3440113"/>
            <a:ext cx="868362"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S9712</a:t>
            </a:r>
            <a:endParaRPr lang="zh-CN" altLang="en-US" sz="1400" b="1" dirty="0">
              <a:solidFill>
                <a:srgbClr val="990000"/>
              </a:solidFill>
              <a:latin typeface="Arial" pitchFamily="34" charset="0"/>
              <a:ea typeface="微软雅黑" pitchFamily="34" charset="-122"/>
              <a:cs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bwMode="auto">
          <a:xfrm>
            <a:off x="609600" y="206375"/>
            <a:ext cx="7543800" cy="50958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Software and License</a:t>
            </a:r>
            <a:endParaRPr lang="zh-CN" altLang="en-US" dirty="0" smtClean="0">
              <a:latin typeface="Arial" pitchFamily="34" charset="0"/>
            </a:endParaRPr>
          </a:p>
        </p:txBody>
      </p:sp>
      <p:graphicFrame>
        <p:nvGraphicFramePr>
          <p:cNvPr id="12" name="表格 11"/>
          <p:cNvGraphicFramePr>
            <a:graphicFrameLocks noGrp="1"/>
          </p:cNvGraphicFramePr>
          <p:nvPr/>
        </p:nvGraphicFramePr>
        <p:xfrm>
          <a:off x="419100" y="763588"/>
          <a:ext cx="8251116" cy="3654082"/>
        </p:xfrm>
        <a:graphic>
          <a:graphicData uri="http://schemas.openxmlformats.org/drawingml/2006/table">
            <a:tbl>
              <a:tblPr/>
              <a:tblGrid>
                <a:gridCol w="3926541"/>
                <a:gridCol w="4324575"/>
              </a:tblGrid>
              <a:tr h="200450">
                <a:tc>
                  <a:txBody>
                    <a:bodyPr/>
                    <a:lstStyle/>
                    <a:p>
                      <a:pPr indent="266700" algn="ctr">
                        <a:lnSpc>
                          <a:spcPct val="150000"/>
                        </a:lnSpc>
                        <a:spcAft>
                          <a:spcPts val="0"/>
                        </a:spcAft>
                      </a:pPr>
                      <a:r>
                        <a:rPr lang="en-US" altLang="zh-CN" sz="900" b="1" dirty="0" smtClean="0">
                          <a:latin typeface="Arial"/>
                          <a:ea typeface="微软雅黑" pitchFamily="34" charset="-122"/>
                          <a:cs typeface="Arial"/>
                        </a:rPr>
                        <a:t>Item</a:t>
                      </a:r>
                      <a:endParaRPr lang="zh-CN" sz="1050" b="1"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266700" algn="ctr">
                        <a:lnSpc>
                          <a:spcPct val="150000"/>
                        </a:lnSpc>
                        <a:spcAft>
                          <a:spcPts val="0"/>
                        </a:spcAft>
                      </a:pPr>
                      <a:r>
                        <a:rPr lang="en-US" altLang="zh-CN" sz="1050" b="1" dirty="0" smtClean="0">
                          <a:latin typeface="Arial"/>
                          <a:ea typeface="微软雅黑" pitchFamily="34" charset="-122"/>
                          <a:cs typeface="Times New Roman"/>
                        </a:rPr>
                        <a:t>Configuration</a:t>
                      </a:r>
                      <a:endParaRPr lang="zh-CN" sz="1050" b="1"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53318">
                <a:tc>
                  <a:txBody>
                    <a:bodyPr/>
                    <a:lstStyle/>
                    <a:p>
                      <a:pPr algn="l">
                        <a:spcAft>
                          <a:spcPts val="0"/>
                        </a:spcAft>
                      </a:pPr>
                      <a:r>
                        <a:rPr lang="en-US" altLang="zh-CN" sz="900" kern="100" dirty="0" smtClean="0">
                          <a:latin typeface="Arial"/>
                          <a:ea typeface="微软雅黑" pitchFamily="34" charset="-122"/>
                          <a:cs typeface="Times New Roman"/>
                        </a:rPr>
                        <a:t>Software</a:t>
                      </a:r>
                      <a:r>
                        <a:rPr lang="en-US" altLang="zh-CN" sz="900" kern="100" baseline="0" dirty="0" smtClean="0">
                          <a:latin typeface="Arial"/>
                          <a:ea typeface="微软雅黑" pitchFamily="34" charset="-122"/>
                          <a:cs typeface="Times New Roman"/>
                        </a:rPr>
                        <a:t> fee-S9700 basic software, V200R001</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4">
                  <a:txBody>
                    <a:bodyPr/>
                    <a:lstStyle/>
                    <a:p>
                      <a:pPr algn="l">
                        <a:spcAft>
                          <a:spcPts val="0"/>
                        </a:spcAft>
                      </a:pPr>
                      <a:r>
                        <a:rPr lang="en-US" altLang="zh-CN" sz="900" kern="100" dirty="0" smtClean="0">
                          <a:latin typeface="Arial"/>
                          <a:ea typeface="微软雅黑" pitchFamily="34" charset="-122"/>
                          <a:cs typeface="Arial"/>
                        </a:rPr>
                        <a:t>Select a software package according to customer needs. By default, the mainstream software package in the supply chain is delivered.</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3318">
                <a:tc>
                  <a:txBody>
                    <a:bodyPr/>
                    <a:lstStyle/>
                    <a:p>
                      <a:pPr algn="l">
                        <a:spcAft>
                          <a:spcPts val="0"/>
                        </a:spcAft>
                      </a:pPr>
                      <a:r>
                        <a:rPr lang="en-US" altLang="zh-CN" sz="900" kern="100" dirty="0" smtClean="0">
                          <a:latin typeface="Arial"/>
                          <a:ea typeface="微软雅黑" pitchFamily="34" charset="-122"/>
                          <a:cs typeface="Times New Roman"/>
                        </a:rPr>
                        <a:t>Software</a:t>
                      </a:r>
                      <a:r>
                        <a:rPr lang="en-US" altLang="zh-CN" sz="900" kern="100" baseline="0" dirty="0" smtClean="0">
                          <a:latin typeface="Arial"/>
                          <a:ea typeface="微软雅黑" pitchFamily="34" charset="-122"/>
                          <a:cs typeface="Times New Roman"/>
                        </a:rPr>
                        <a:t> fee-S9700 basic software, V200R002</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altLang="zh-CN" sz="900" kern="100" dirty="0" smtClean="0">
                          <a:latin typeface="Arial"/>
                          <a:ea typeface="微软雅黑" pitchFamily="34" charset="-122"/>
                          <a:cs typeface="Times New Roman"/>
                        </a:rPr>
                        <a:t>Software</a:t>
                      </a:r>
                      <a:r>
                        <a:rPr lang="en-US" altLang="zh-CN" sz="900" kern="100" baseline="0" dirty="0" smtClean="0">
                          <a:latin typeface="Arial"/>
                          <a:ea typeface="微软雅黑" pitchFamily="34" charset="-122"/>
                          <a:cs typeface="Times New Roman"/>
                        </a:rPr>
                        <a:t> fee-S9700 basic software, V200R003</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altLang="zh-CN" sz="900" kern="100" baseline="0" dirty="0" smtClean="0">
                          <a:latin typeface="Arial"/>
                          <a:ea typeface="微软雅黑" pitchFamily="34" charset="-122"/>
                          <a:cs typeface="Times New Roman"/>
                        </a:rPr>
                        <a:t>S9700 basic software, V200R005</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sz="900" kern="100" dirty="0" smtClean="0">
                          <a:latin typeface="Arial"/>
                          <a:ea typeface="微软雅黑" pitchFamily="34" charset="-122"/>
                          <a:cs typeface="Times New Roman"/>
                        </a:rPr>
                        <a:t>MPLS</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3">
                  <a:txBody>
                    <a:bodyPr/>
                    <a:lstStyle/>
                    <a:p>
                      <a:pPr algn="l">
                        <a:spcAft>
                          <a:spcPts val="0"/>
                        </a:spcAft>
                      </a:pPr>
                      <a:endParaRPr lang="en-US" sz="900" kern="10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18">
                <a:tc>
                  <a:txBody>
                    <a:bodyPr/>
                    <a:lstStyle/>
                    <a:p>
                      <a:pPr algn="l">
                        <a:spcAft>
                          <a:spcPts val="0"/>
                        </a:spcAft>
                      </a:pPr>
                      <a:r>
                        <a:rPr lang="en-US" sz="900" kern="100" dirty="0" smtClean="0">
                          <a:latin typeface="Arial"/>
                          <a:ea typeface="微软雅黑" pitchFamily="34" charset="-122"/>
                          <a:cs typeface="Times New Roman"/>
                        </a:rPr>
                        <a:t>NQA</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sz="900" kern="100" dirty="0" smtClean="0">
                          <a:latin typeface="Arial"/>
                          <a:ea typeface="微软雅黑" pitchFamily="34" charset="-122"/>
                          <a:cs typeface="Times New Roman"/>
                        </a:rPr>
                        <a:t>IPV6</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marL="0" marR="0" indent="0" algn="l" defTabSz="913753" rtl="0" eaLnBrk="1" fontAlgn="auto" latinLnBrk="0" hangingPunct="1">
                        <a:lnSpc>
                          <a:spcPct val="100000"/>
                        </a:lnSpc>
                        <a:spcBef>
                          <a:spcPts val="0"/>
                        </a:spcBef>
                        <a:spcAft>
                          <a:spcPts val="0"/>
                        </a:spcAft>
                        <a:buClrTx/>
                        <a:buSzTx/>
                        <a:buFontTx/>
                        <a:buNone/>
                        <a:tabLst/>
                        <a:defRPr/>
                      </a:pPr>
                      <a:r>
                        <a:rPr lang="en-US" sz="900" kern="100" dirty="0" smtClean="0">
                          <a:latin typeface="Arial"/>
                          <a:ea typeface="微软雅黑" pitchFamily="34" charset="-122"/>
                          <a:cs typeface="Times New Roman"/>
                        </a:rPr>
                        <a:t>X-series LPU FIB Resource License-128K</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l">
                        <a:spcAft>
                          <a:spcPts val="0"/>
                        </a:spcAft>
                      </a:pPr>
                      <a:r>
                        <a:rPr lang="en-US" altLang="zh-CN" sz="900" kern="100" dirty="0" smtClean="0">
                          <a:latin typeface="Arial"/>
                          <a:ea typeface="微软雅黑" pitchFamily="34" charset="-122"/>
                          <a:cs typeface="Arial"/>
                        </a:rPr>
                        <a:t>Used</a:t>
                      </a:r>
                      <a:r>
                        <a:rPr lang="en-US" altLang="zh-CN" sz="900" kern="100" baseline="0" dirty="0" smtClean="0">
                          <a:latin typeface="Arial"/>
                          <a:ea typeface="微软雅黑" pitchFamily="34" charset="-122"/>
                          <a:cs typeface="Arial"/>
                        </a:rPr>
                        <a:t> together with X1E cards, and installed on MPUs. Customers can purchase multiple licenses. The number of resources used by all X1E cards cannot exceed the total number of resources supported by all purchased licenses.</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268">
                <a:tc>
                  <a:txBody>
                    <a:bodyPr/>
                    <a:lstStyle/>
                    <a:p>
                      <a:pPr algn="l">
                        <a:spcAft>
                          <a:spcPts val="0"/>
                        </a:spcAft>
                      </a:pPr>
                      <a:r>
                        <a:rPr lang="en-US" altLang="zh-CN" sz="900" kern="100" dirty="0" smtClean="0">
                          <a:latin typeface="Arial"/>
                          <a:ea typeface="微软雅黑" pitchFamily="34" charset="-122"/>
                          <a:cs typeface="Times New Roman"/>
                        </a:rPr>
                        <a:t>X-series LPU FIB Resource License-512K</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marL="0" marR="0" indent="0" algn="l" defTabSz="913753" rtl="0" eaLnBrk="1" fontAlgn="auto" latinLnBrk="0" hangingPunct="1">
                        <a:lnSpc>
                          <a:spcPct val="100000"/>
                        </a:lnSpc>
                        <a:spcBef>
                          <a:spcPts val="0"/>
                        </a:spcBef>
                        <a:spcAft>
                          <a:spcPts val="0"/>
                        </a:spcAft>
                        <a:buClrTx/>
                        <a:buSzTx/>
                        <a:buFontTx/>
                        <a:buNone/>
                        <a:tabLst/>
                        <a:defRPr/>
                      </a:pPr>
                      <a:r>
                        <a:rPr lang="en-US" altLang="zh-CN" sz="900" kern="100" dirty="0" smtClean="0">
                          <a:latin typeface="Arial"/>
                          <a:ea typeface="微软雅黑" pitchFamily="34" charset="-122"/>
                          <a:cs typeface="Times New Roman"/>
                        </a:rPr>
                        <a:t>WLAN Access Controller AP Resource License-512AP (with the X-series LPU used)</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4">
                  <a:txBody>
                    <a:bodyPr/>
                    <a:lstStyle/>
                    <a:p>
                      <a:pPr algn="l">
                        <a:spcAft>
                          <a:spcPts val="0"/>
                        </a:spcAft>
                      </a:pPr>
                      <a:r>
                        <a:rPr lang="en-US" altLang="zh-CN" sz="900" kern="100" dirty="0" smtClean="0">
                          <a:latin typeface="Arial"/>
                          <a:ea typeface="微软雅黑" pitchFamily="34" charset="-122"/>
                          <a:cs typeface="Arial"/>
                        </a:rPr>
                        <a:t>Used</a:t>
                      </a:r>
                      <a:r>
                        <a:rPr lang="en-US" altLang="zh-CN" sz="900" kern="100" baseline="0" dirty="0" smtClean="0">
                          <a:latin typeface="Arial"/>
                          <a:ea typeface="微软雅黑" pitchFamily="34" charset="-122"/>
                          <a:cs typeface="Arial"/>
                        </a:rPr>
                        <a:t> together with X1E cards, and installed on MPUs. Customers can purchase multiple licenses. The number of resources used by all X1E cards cannot exceed the total number of resources supported by all purchased licenses.</a:t>
                      </a:r>
                      <a:endParaRPr lang="en-US" altLang="zh-CN" sz="900" kern="100" dirty="0" smtClean="0">
                        <a:latin typeface="Arial"/>
                        <a:ea typeface="微软雅黑" pitchFamily="34" charset="-122"/>
                        <a:cs typeface="Arial"/>
                      </a:endParaRPr>
                    </a:p>
                    <a:p>
                      <a:pPr algn="l">
                        <a:spcAft>
                          <a:spcPts val="0"/>
                        </a:spcAft>
                      </a:pP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18">
                <a:tc>
                  <a:txBody>
                    <a:bodyPr/>
                    <a:lstStyle/>
                    <a:p>
                      <a:pPr algn="l">
                        <a:spcAft>
                          <a:spcPts val="0"/>
                        </a:spcAft>
                      </a:pPr>
                      <a:r>
                        <a:rPr lang="en-US" altLang="zh-CN" sz="900" kern="100" dirty="0" smtClean="0">
                          <a:latin typeface="Arial"/>
                          <a:ea typeface="微软雅黑" pitchFamily="34" charset="-122"/>
                          <a:cs typeface="Times New Roman"/>
                        </a:rPr>
                        <a:t>WLAN Access Controller AP Resource License-128AP (with the X-series LPU used)</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altLang="zh-CN" sz="900" kern="100" dirty="0" smtClean="0">
                          <a:latin typeface="Arial"/>
                          <a:ea typeface="微软雅黑" pitchFamily="34" charset="-122"/>
                          <a:cs typeface="Times New Roman"/>
                        </a:rPr>
                        <a:t>WLAN Access Controller AP Resource License-64AP (with the X-series LPU used)</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153318">
                <a:tc>
                  <a:txBody>
                    <a:bodyPr/>
                    <a:lstStyle/>
                    <a:p>
                      <a:pPr algn="l">
                        <a:spcAft>
                          <a:spcPts val="0"/>
                        </a:spcAft>
                      </a:pPr>
                      <a:r>
                        <a:rPr lang="en-US" altLang="zh-CN" sz="900" kern="100" dirty="0" smtClean="0">
                          <a:latin typeface="Arial"/>
                          <a:ea typeface="微软雅黑" pitchFamily="34" charset="-122"/>
                          <a:cs typeface="Times New Roman"/>
                        </a:rPr>
                        <a:t>WLAN Access Controller AP Resource License-16AP (with the X-series LPU used)</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CN" altLang="en-US"/>
                    </a:p>
                  </a:txBody>
                  <a:tcPr/>
                </a:tc>
              </a:tr>
              <a:tr h="801807">
                <a:tc>
                  <a:txBody>
                    <a:bodyPr/>
                    <a:lstStyle/>
                    <a:p>
                      <a:pPr marL="0" marR="0" indent="0" algn="l" defTabSz="913753" rtl="0" eaLnBrk="1" fontAlgn="auto" latinLnBrk="0" hangingPunct="1">
                        <a:lnSpc>
                          <a:spcPct val="100000"/>
                        </a:lnSpc>
                        <a:spcBef>
                          <a:spcPts val="400"/>
                        </a:spcBef>
                        <a:spcAft>
                          <a:spcPts val="400"/>
                        </a:spcAft>
                        <a:buClrTx/>
                        <a:buSzTx/>
                        <a:buFontTx/>
                        <a:buNone/>
                        <a:tabLst/>
                        <a:defRPr/>
                      </a:pPr>
                      <a:r>
                        <a:rPr lang="en-US" altLang="zh-CN" sz="900" dirty="0" smtClean="0">
                          <a:latin typeface="Arial"/>
                          <a:ea typeface="微软雅黑" pitchFamily="34" charset="-122"/>
                        </a:rPr>
                        <a:t>ACU2 Wireless Access Controller AP Resource License(128 AP)</a:t>
                      </a:r>
                      <a:endParaRPr lang="zh-CN" sz="900" dirty="0">
                        <a:latin typeface="Arial"/>
                        <a:ea typeface="微软雅黑" pitchFamily="34" charset="-122"/>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l">
                        <a:spcAft>
                          <a:spcPts val="0"/>
                        </a:spcAft>
                      </a:pPr>
                      <a:r>
                        <a:rPr lang="en-US" altLang="zh-CN" sz="900" kern="100" dirty="0" smtClean="0">
                          <a:latin typeface="Arial"/>
                          <a:ea typeface="微软雅黑" pitchFamily="34" charset="-122"/>
                          <a:cs typeface="Arial"/>
                        </a:rPr>
                        <a:t>Used</a:t>
                      </a:r>
                      <a:r>
                        <a:rPr lang="en-US" altLang="zh-CN" sz="900" kern="100" baseline="0" dirty="0" smtClean="0">
                          <a:latin typeface="Arial"/>
                          <a:ea typeface="微软雅黑" pitchFamily="34" charset="-122"/>
                          <a:cs typeface="Arial"/>
                        </a:rPr>
                        <a:t> together with ACU2 cards, and installed on ACU2. Customers can purchase multiple licenses. The number of resources used by all ACU2 cards cannot exceed the total number of resources supported by all purchased licenses.</a:t>
                      </a:r>
                      <a:endParaRPr lang="zh-CN" sz="900" kern="100" dirty="0">
                        <a:latin typeface="Arial"/>
                        <a:ea typeface="微软雅黑" pitchFamily="34" charset="-122"/>
                        <a:cs typeface="Times New Roman"/>
                      </a:endParaRPr>
                    </a:p>
                    <a:p>
                      <a:pPr algn="l">
                        <a:spcAft>
                          <a:spcPts val="0"/>
                        </a:spcAft>
                      </a:pPr>
                      <a:r>
                        <a:rPr lang="en-US" altLang="zh-CN" sz="900" kern="100" dirty="0" smtClean="0">
                          <a:latin typeface="Arial"/>
                          <a:ea typeface="微软雅黑" pitchFamily="34" charset="-122"/>
                          <a:cs typeface="Arial"/>
                        </a:rPr>
                        <a:t>This AP license is</a:t>
                      </a:r>
                      <a:r>
                        <a:rPr lang="en-US" altLang="zh-CN" sz="900" kern="100" baseline="0" dirty="0" smtClean="0">
                          <a:latin typeface="Arial"/>
                          <a:ea typeface="微软雅黑" pitchFamily="34" charset="-122"/>
                          <a:cs typeface="Arial"/>
                        </a:rPr>
                        <a:t> used separately with the AP license of X1E card. ACU2 cannot use the AP license of X1E card, and the X1E card cannot use the AP license of ACU2.</a:t>
                      </a:r>
                      <a:endParaRPr lang="zh-CN" sz="900" kern="100" dirty="0">
                        <a:latin typeface="Arial"/>
                        <a:ea typeface="微软雅黑" pitchFamily="34" charset="-122"/>
                        <a:cs typeface="Times New Roman"/>
                      </a:endParaRPr>
                    </a:p>
                  </a:txBody>
                  <a:tcPr marL="29859" marR="298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80943" name="组合 12"/>
          <p:cNvGrpSpPr>
            <a:grpSpLocks/>
          </p:cNvGrpSpPr>
          <p:nvPr/>
        </p:nvGrpSpPr>
        <p:grpSpPr bwMode="auto">
          <a:xfrm>
            <a:off x="3314700" y="0"/>
            <a:ext cx="5511800" cy="266700"/>
            <a:chOff x="3314602" y="0"/>
            <a:chExt cx="5512502" cy="266700"/>
          </a:xfrm>
        </p:grpSpPr>
        <p:sp>
          <p:nvSpPr>
            <p:cNvPr id="14" name="剪去单角的矩形 13"/>
            <p:cNvSpPr/>
            <p:nvPr/>
          </p:nvSpPr>
          <p:spPr bwMode="auto">
            <a:xfrm>
              <a:off x="5600893" y="0"/>
              <a:ext cx="904990"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Software and license</a:t>
              </a:r>
            </a:p>
          </p:txBody>
        </p:sp>
        <p:sp>
          <p:nvSpPr>
            <p:cNvPr id="15" name="剪去单角的矩形 14"/>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17" name="剪去单角的矩形 16"/>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8" name="剪去单角的矩形 17"/>
            <p:cNvSpPr/>
            <p:nvPr/>
          </p:nvSpPr>
          <p:spPr bwMode="auto">
            <a:xfrm>
              <a:off x="7263218"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9" name="剪去单角的矩形 18"/>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20" name="剪去单角的矩形 19"/>
            <p:cNvSpPr/>
            <p:nvPr/>
          </p:nvSpPr>
          <p:spPr bwMode="auto">
            <a:xfrm>
              <a:off x="6401095"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sp>
        <p:nvSpPr>
          <p:cNvPr id="81923" name="Rectangle 3"/>
          <p:cNvSpPr>
            <a:spLocks noGrp="1" noChangeArrowheads="1"/>
          </p:cNvSpPr>
          <p:nvPr>
            <p:ph type="body" idx="1"/>
          </p:nvPr>
        </p:nvSpPr>
        <p:spPr bwMode="auto">
          <a:xfrm>
            <a:off x="609600" y="1235075"/>
            <a:ext cx="7543800" cy="3094038"/>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solidFill>
                  <a:srgbClr val="0000FF"/>
                </a:solidFill>
                <a:latin typeface="Arial" pitchFamily="34" charset="0"/>
              </a:rPr>
              <a:t>Installation auxiliaries</a:t>
            </a:r>
          </a:p>
          <a:p>
            <a:r>
              <a:rPr lang="en-US" altLang="zh-CN" dirty="0" smtClean="0">
                <a:latin typeface="Arial" pitchFamily="34" charset="0"/>
              </a:rPr>
              <a:t>S7700</a:t>
            </a:r>
          </a:p>
        </p:txBody>
      </p:sp>
      <p:grpSp>
        <p:nvGrpSpPr>
          <p:cNvPr id="81924" name="组合 8"/>
          <p:cNvGrpSpPr>
            <a:grpSpLocks/>
          </p:cNvGrpSpPr>
          <p:nvPr/>
        </p:nvGrpSpPr>
        <p:grpSpPr bwMode="auto">
          <a:xfrm>
            <a:off x="4413250" y="892175"/>
            <a:ext cx="1587500" cy="1719263"/>
            <a:chOff x="2079545" y="923925"/>
            <a:chExt cx="1587113" cy="1719890"/>
          </a:xfrm>
        </p:grpSpPr>
        <p:pic>
          <p:nvPicPr>
            <p:cNvPr id="81934" name="图片 9" descr="光纤"/>
            <p:cNvPicPr>
              <a:picLocks noChangeAspect="1" noChangeArrowheads="1"/>
            </p:cNvPicPr>
            <p:nvPr/>
          </p:nvPicPr>
          <p:blipFill>
            <a:blip r:embed="rId3" cstate="print"/>
            <a:srcRect/>
            <a:stretch>
              <a:fillRect/>
            </a:stretch>
          </p:blipFill>
          <p:spPr bwMode="auto">
            <a:xfrm>
              <a:off x="2079545" y="923925"/>
              <a:ext cx="1587113" cy="1454001"/>
            </a:xfrm>
            <a:prstGeom prst="rect">
              <a:avLst/>
            </a:prstGeom>
            <a:noFill/>
            <a:ln w="9525">
              <a:noFill/>
              <a:miter lim="800000"/>
              <a:headEnd/>
              <a:tailEnd/>
            </a:ln>
          </p:spPr>
        </p:pic>
        <p:sp>
          <p:nvSpPr>
            <p:cNvPr id="81935" name="矩形 10"/>
            <p:cNvSpPr>
              <a:spLocks noChangeArrowheads="1"/>
            </p:cNvSpPr>
            <p:nvPr/>
          </p:nvSpPr>
          <p:spPr bwMode="auto">
            <a:xfrm>
              <a:off x="2144376" y="2397594"/>
              <a:ext cx="1439818" cy="246221"/>
            </a:xfrm>
            <a:prstGeom prst="rect">
              <a:avLst/>
            </a:prstGeom>
            <a:noFill/>
            <a:ln w="9525">
              <a:noFill/>
              <a:miter lim="800000"/>
              <a:headEnd/>
              <a:tailEnd/>
            </a:ln>
          </p:spPr>
          <p:txBody>
            <a:bodyPr wrap="none">
              <a:spAutoFit/>
            </a:bodyPr>
            <a:lstStyle/>
            <a:p>
              <a:r>
                <a:rPr lang="en-US" altLang="zh-CN" sz="1000" dirty="0">
                  <a:latin typeface="Arial" pitchFamily="34" charset="0"/>
                  <a:ea typeface="微软雅黑" pitchFamily="34" charset="-122"/>
                  <a:cs typeface="Arial Unicode MS" pitchFamily="34" charset="-122"/>
                </a:rPr>
                <a:t>Single mode (Orange)</a:t>
              </a:r>
              <a:endParaRPr lang="zh-CN" altLang="en-US" sz="1000" dirty="0">
                <a:latin typeface="Arial" pitchFamily="34" charset="0"/>
                <a:ea typeface="微软雅黑" pitchFamily="34" charset="-122"/>
                <a:cs typeface="Arial Unicode MS" pitchFamily="34" charset="-122"/>
              </a:endParaRPr>
            </a:p>
          </p:txBody>
        </p:sp>
      </p:grpSp>
      <p:grpSp>
        <p:nvGrpSpPr>
          <p:cNvPr id="81925" name="组合 11"/>
          <p:cNvGrpSpPr>
            <a:grpSpLocks/>
          </p:cNvGrpSpPr>
          <p:nvPr/>
        </p:nvGrpSpPr>
        <p:grpSpPr bwMode="auto">
          <a:xfrm>
            <a:off x="6940550" y="892175"/>
            <a:ext cx="1550988" cy="1719263"/>
            <a:chOff x="5830812" y="923925"/>
            <a:chExt cx="1550505" cy="1719890"/>
          </a:xfrm>
        </p:grpSpPr>
        <p:pic>
          <p:nvPicPr>
            <p:cNvPr id="81932" name="图片 12" descr="光纤2"/>
            <p:cNvPicPr>
              <a:picLocks noChangeAspect="1" noChangeArrowheads="1"/>
            </p:cNvPicPr>
            <p:nvPr/>
          </p:nvPicPr>
          <p:blipFill>
            <a:blip r:embed="rId4" cstate="print"/>
            <a:srcRect/>
            <a:stretch>
              <a:fillRect/>
            </a:stretch>
          </p:blipFill>
          <p:spPr bwMode="auto">
            <a:xfrm>
              <a:off x="5830812" y="923925"/>
              <a:ext cx="1550505" cy="1431236"/>
            </a:xfrm>
            <a:prstGeom prst="rect">
              <a:avLst/>
            </a:prstGeom>
            <a:noFill/>
            <a:ln w="9525">
              <a:noFill/>
              <a:miter lim="800000"/>
              <a:headEnd/>
              <a:tailEnd/>
            </a:ln>
          </p:spPr>
        </p:pic>
        <p:sp>
          <p:nvSpPr>
            <p:cNvPr id="81933" name="矩形 13"/>
            <p:cNvSpPr>
              <a:spLocks noChangeArrowheads="1"/>
            </p:cNvSpPr>
            <p:nvPr/>
          </p:nvSpPr>
          <p:spPr bwMode="auto">
            <a:xfrm>
              <a:off x="5938253" y="2397594"/>
              <a:ext cx="1329210" cy="246221"/>
            </a:xfrm>
            <a:prstGeom prst="rect">
              <a:avLst/>
            </a:prstGeom>
            <a:noFill/>
            <a:ln w="9525">
              <a:noFill/>
              <a:miter lim="800000"/>
              <a:headEnd/>
              <a:tailEnd/>
            </a:ln>
          </p:spPr>
          <p:txBody>
            <a:bodyPr wrap="none">
              <a:spAutoFit/>
            </a:bodyPr>
            <a:lstStyle/>
            <a:p>
              <a:r>
                <a:rPr lang="en-US" altLang="zh-CN" sz="1000" dirty="0">
                  <a:latin typeface="Arial" pitchFamily="34" charset="0"/>
                  <a:ea typeface="微软雅黑" pitchFamily="34" charset="-122"/>
                  <a:cs typeface="Arial Unicode MS" pitchFamily="34" charset="-122"/>
                </a:rPr>
                <a:t> Multi-mode (Green)</a:t>
              </a:r>
              <a:endParaRPr lang="zh-CN" altLang="en-US" sz="1000" dirty="0">
                <a:latin typeface="Arial" pitchFamily="34" charset="0"/>
                <a:ea typeface="微软雅黑" pitchFamily="34" charset="-122"/>
                <a:cs typeface="Arial Unicode MS" pitchFamily="34" charset="-122"/>
              </a:endParaRPr>
            </a:p>
          </p:txBody>
        </p:sp>
      </p:grpSp>
      <p:grpSp>
        <p:nvGrpSpPr>
          <p:cNvPr id="81926" name="组合 14"/>
          <p:cNvGrpSpPr>
            <a:grpSpLocks/>
          </p:cNvGrpSpPr>
          <p:nvPr/>
        </p:nvGrpSpPr>
        <p:grpSpPr bwMode="auto">
          <a:xfrm>
            <a:off x="6499225" y="2781300"/>
            <a:ext cx="2268538" cy="1760538"/>
            <a:chOff x="1942223" y="2833165"/>
            <a:chExt cx="2268484" cy="1759829"/>
          </a:xfrm>
        </p:grpSpPr>
        <p:pic>
          <p:nvPicPr>
            <p:cNvPr id="16" name="图片 15"/>
            <p:cNvPicPr/>
            <p:nvPr/>
          </p:nvPicPr>
          <p:blipFill>
            <a:blip r:embed="rId5" cstate="print"/>
            <a:srcRect/>
            <a:stretch>
              <a:fillRect/>
            </a:stretch>
          </p:blipFill>
          <p:spPr bwMode="auto">
            <a:xfrm>
              <a:off x="1942223" y="2833165"/>
              <a:ext cx="2268484" cy="1502797"/>
            </a:xfrm>
            <a:prstGeom prst="rect">
              <a:avLst/>
            </a:prstGeom>
            <a:ln>
              <a:noFill/>
            </a:ln>
            <a:effectLst>
              <a:softEdge rad="112500"/>
            </a:effectLst>
          </p:spPr>
        </p:pic>
        <p:sp>
          <p:nvSpPr>
            <p:cNvPr id="81931" name="矩形 16"/>
            <p:cNvSpPr>
              <a:spLocks noChangeArrowheads="1"/>
            </p:cNvSpPr>
            <p:nvPr/>
          </p:nvSpPr>
          <p:spPr bwMode="auto">
            <a:xfrm>
              <a:off x="2275405" y="4346773"/>
              <a:ext cx="1774845" cy="246221"/>
            </a:xfrm>
            <a:prstGeom prst="rect">
              <a:avLst/>
            </a:prstGeom>
            <a:noFill/>
            <a:ln w="9525">
              <a:noFill/>
              <a:miter lim="800000"/>
              <a:headEnd/>
              <a:tailEnd/>
            </a:ln>
          </p:spPr>
          <p:txBody>
            <a:bodyPr wrap="none">
              <a:spAutoFit/>
            </a:bodyPr>
            <a:lstStyle/>
            <a:p>
              <a:r>
                <a:rPr lang="en-US" altLang="zh-CN" sz="1000" dirty="0">
                  <a:latin typeface="Arial" pitchFamily="34" charset="0"/>
                  <a:ea typeface="Arial Unicode MS" pitchFamily="34" charset="-122"/>
                  <a:cs typeface="Arial Unicode MS" pitchFamily="34" charset="-122"/>
                </a:rPr>
                <a:t> </a:t>
              </a:r>
              <a:r>
                <a:rPr lang="en-US" altLang="zh-CN" sz="1000" dirty="0">
                  <a:latin typeface="Arial" pitchFamily="34" charset="0"/>
                  <a:ea typeface="微软雅黑" pitchFamily="34" charset="-122"/>
                  <a:cs typeface="Arial Unicode MS" pitchFamily="34" charset="-122"/>
                </a:rPr>
                <a:t>QSFP +  &amp;&amp; </a:t>
              </a:r>
              <a:r>
                <a:rPr lang="en-US" altLang="zh-CN" sz="1000" dirty="0">
                  <a:latin typeface="Arial" pitchFamily="34" charset="0"/>
                  <a:ea typeface="微软雅黑" pitchFamily="34" charset="-122"/>
                  <a:cs typeface="Arial Unicode MS" pitchFamily="34" charset="-122"/>
                  <a:sym typeface="Wingdings" pitchFamily="2" charset="2"/>
                </a:rPr>
                <a:t> </a:t>
              </a:r>
              <a:r>
                <a:rPr lang="en-US" altLang="zh-CN" sz="1000" dirty="0">
                  <a:latin typeface="Arial" pitchFamily="34" charset="0"/>
                  <a:ea typeface="微软雅黑" pitchFamily="34" charset="-122"/>
                  <a:cs typeface="Arial Unicode MS" pitchFamily="34" charset="-122"/>
                </a:rPr>
                <a:t>QSFP + Fiber</a:t>
              </a:r>
              <a:endParaRPr lang="zh-CN" altLang="en-US" sz="1000" dirty="0">
                <a:latin typeface="Arial" pitchFamily="34" charset="0"/>
                <a:ea typeface="微软雅黑" pitchFamily="34" charset="-122"/>
                <a:cs typeface="Arial Unicode MS" pitchFamily="34" charset="-122"/>
              </a:endParaRPr>
            </a:p>
          </p:txBody>
        </p:sp>
      </p:grpSp>
      <p:grpSp>
        <p:nvGrpSpPr>
          <p:cNvPr id="81927" name="组合 17"/>
          <p:cNvGrpSpPr>
            <a:grpSpLocks/>
          </p:cNvGrpSpPr>
          <p:nvPr/>
        </p:nvGrpSpPr>
        <p:grpSpPr bwMode="auto">
          <a:xfrm>
            <a:off x="3995738" y="2781300"/>
            <a:ext cx="2344737" cy="1760538"/>
            <a:chOff x="5277030" y="2832917"/>
            <a:chExt cx="2345690" cy="1760077"/>
          </a:xfrm>
        </p:grpSpPr>
        <p:pic>
          <p:nvPicPr>
            <p:cNvPr id="19" name="图片 18"/>
            <p:cNvPicPr/>
            <p:nvPr/>
          </p:nvPicPr>
          <p:blipFill>
            <a:blip r:embed="rId6" cstate="print"/>
            <a:srcRect/>
            <a:stretch>
              <a:fillRect/>
            </a:stretch>
          </p:blipFill>
          <p:spPr bwMode="auto">
            <a:xfrm>
              <a:off x="5277030" y="2832917"/>
              <a:ext cx="2345690" cy="1503045"/>
            </a:xfrm>
            <a:prstGeom prst="rect">
              <a:avLst/>
            </a:prstGeom>
            <a:ln>
              <a:noFill/>
            </a:ln>
            <a:effectLst>
              <a:softEdge rad="112500"/>
            </a:effectLst>
          </p:spPr>
        </p:pic>
        <p:sp>
          <p:nvSpPr>
            <p:cNvPr id="81929" name="矩形 19"/>
            <p:cNvSpPr>
              <a:spLocks noChangeArrowheads="1"/>
            </p:cNvSpPr>
            <p:nvPr/>
          </p:nvSpPr>
          <p:spPr bwMode="auto">
            <a:xfrm>
              <a:off x="5708649" y="4346773"/>
              <a:ext cx="1710725" cy="246221"/>
            </a:xfrm>
            <a:prstGeom prst="rect">
              <a:avLst/>
            </a:prstGeom>
            <a:noFill/>
            <a:ln w="9525">
              <a:noFill/>
              <a:miter lim="800000"/>
              <a:headEnd/>
              <a:tailEnd/>
            </a:ln>
          </p:spPr>
          <p:txBody>
            <a:bodyPr wrap="none">
              <a:spAutoFit/>
            </a:bodyPr>
            <a:lstStyle/>
            <a:p>
              <a:r>
                <a:rPr lang="en-US" altLang="zh-CN" sz="1000" dirty="0">
                  <a:latin typeface="Arial" pitchFamily="34" charset="0"/>
                  <a:ea typeface="微软雅黑" pitchFamily="34" charset="-122"/>
                  <a:cs typeface="Arial Unicode MS" pitchFamily="34" charset="-122"/>
                </a:rPr>
                <a:t>QSFP+  &amp;&amp;  4 SFP + Fiber</a:t>
              </a:r>
              <a:endParaRPr lang="zh-CN" altLang="en-US" sz="1000" dirty="0">
                <a:latin typeface="Arial" pitchFamily="34" charset="0"/>
                <a:ea typeface="微软雅黑" pitchFamily="34" charset="-122"/>
                <a:cs typeface="Arial Unicode MS" pitchFamily="34"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Fiber</a:t>
            </a:r>
            <a:endParaRPr lang="zh-CN" altLang="en-US" dirty="0" smtClean="0">
              <a:latin typeface="Arial" pitchFamily="34" charset="0"/>
            </a:endParaRPr>
          </a:p>
        </p:txBody>
      </p:sp>
      <p:pic>
        <p:nvPicPr>
          <p:cNvPr id="82947" name="图片 3" descr="光纤"/>
          <p:cNvPicPr>
            <a:picLocks noChangeAspect="1" noChangeArrowheads="1"/>
          </p:cNvPicPr>
          <p:nvPr/>
        </p:nvPicPr>
        <p:blipFill>
          <a:blip r:embed="rId3" cstate="print"/>
          <a:srcRect/>
          <a:stretch>
            <a:fillRect/>
          </a:stretch>
        </p:blipFill>
        <p:spPr bwMode="auto">
          <a:xfrm>
            <a:off x="3492500" y="1398588"/>
            <a:ext cx="2159000" cy="2159000"/>
          </a:xfrm>
          <a:prstGeom prst="rect">
            <a:avLst/>
          </a:prstGeom>
          <a:noFill/>
          <a:ln w="9525">
            <a:noFill/>
            <a:miter lim="800000"/>
            <a:headEnd/>
            <a:tailEnd/>
          </a:ln>
        </p:spPr>
      </p:pic>
      <p:sp>
        <p:nvSpPr>
          <p:cNvPr id="6" name="右箭头 5"/>
          <p:cNvSpPr/>
          <p:nvPr/>
        </p:nvSpPr>
        <p:spPr bwMode="auto">
          <a:xfrm rot="2126866">
            <a:off x="6221413" y="3152775"/>
            <a:ext cx="525462" cy="704850"/>
          </a:xfrm>
          <a:prstGeom prst="rightArrow">
            <a:avLst/>
          </a:prstGeom>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lstStyle/>
          <a:p>
            <a:pPr>
              <a:buClr>
                <a:srgbClr val="CC9900"/>
              </a:buClr>
              <a:buFont typeface="Wingdings" pitchFamily="2" charset="2"/>
              <a:buChar char="n"/>
              <a:defRPr/>
            </a:pPr>
            <a:endParaRPr lang="zh-CN" altLang="en-US">
              <a:solidFill>
                <a:schemeClr val="tx1"/>
              </a:solidFill>
              <a:latin typeface="Arial" charset="0"/>
              <a:ea typeface="宋体" charset="-122"/>
            </a:endParaRPr>
          </a:p>
        </p:txBody>
      </p:sp>
      <p:sp>
        <p:nvSpPr>
          <p:cNvPr id="11" name="右箭头 10"/>
          <p:cNvSpPr/>
          <p:nvPr/>
        </p:nvSpPr>
        <p:spPr bwMode="auto">
          <a:xfrm rot="19444335">
            <a:off x="6221413" y="1482725"/>
            <a:ext cx="525462" cy="703263"/>
          </a:xfrm>
          <a:prstGeom prst="rightArrow">
            <a:avLst/>
          </a:prstGeom>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lstStyle/>
          <a:p>
            <a:pPr>
              <a:buClr>
                <a:srgbClr val="CC9900"/>
              </a:buClr>
              <a:buFont typeface="Wingdings" pitchFamily="2" charset="2"/>
              <a:buChar char="n"/>
              <a:defRPr/>
            </a:pPr>
            <a:endParaRPr lang="zh-CN" altLang="en-US" dirty="0">
              <a:solidFill>
                <a:schemeClr val="tx1"/>
              </a:solidFill>
              <a:latin typeface="Arial" charset="0"/>
              <a:ea typeface="宋体" charset="-122"/>
            </a:endParaRPr>
          </a:p>
        </p:txBody>
      </p:sp>
      <p:sp>
        <p:nvSpPr>
          <p:cNvPr id="13" name="右箭头 12"/>
          <p:cNvSpPr/>
          <p:nvPr/>
        </p:nvSpPr>
        <p:spPr bwMode="auto">
          <a:xfrm rot="10800000">
            <a:off x="2774950" y="2165350"/>
            <a:ext cx="525463" cy="703263"/>
          </a:xfrm>
          <a:prstGeom prst="rightArrow">
            <a:avLst/>
          </a:prstGeom>
          <a:ln/>
          <a:extLst>
            <a:ext uri="{909E8E84-426E-40DD-AFC4-6F175D3DCCD1}"/>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lstStyle/>
          <a:p>
            <a:pPr>
              <a:buClr>
                <a:srgbClr val="CC9900"/>
              </a:buClr>
              <a:buFont typeface="Wingdings" pitchFamily="2" charset="2"/>
              <a:buChar char="n"/>
              <a:defRPr/>
            </a:pPr>
            <a:endParaRPr lang="zh-CN" altLang="en-US" dirty="0">
              <a:solidFill>
                <a:schemeClr val="tx1"/>
              </a:solidFill>
              <a:latin typeface="Arial" charset="0"/>
              <a:ea typeface="宋体" charset="-122"/>
            </a:endParaRPr>
          </a:p>
        </p:txBody>
      </p:sp>
      <p:pic>
        <p:nvPicPr>
          <p:cNvPr id="15" name="Picture 1" descr="E:\0EMO\91Temp\图片\设备照片\9712\9706-正面左侧30°，俯视1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0200" y="1681163"/>
            <a:ext cx="2174875" cy="1781175"/>
          </a:xfrm>
          <a:prstGeom prst="rect">
            <a:avLst/>
          </a:prstGeom>
          <a:ln>
            <a:noFill/>
          </a:ln>
          <a:effectLst>
            <a:outerShdw blurRad="292100" dist="139700" dir="2700000" algn="tl" rotWithShape="0">
              <a:srgbClr val="333333">
                <a:alpha val="65000"/>
              </a:srgbClr>
            </a:outerShdw>
          </a:effectLst>
        </p:spPr>
      </p:pic>
      <p:sp>
        <p:nvSpPr>
          <p:cNvPr id="82952" name="矩形 17"/>
          <p:cNvSpPr>
            <a:spLocks noChangeArrowheads="1"/>
          </p:cNvSpPr>
          <p:nvPr/>
        </p:nvSpPr>
        <p:spPr bwMode="auto">
          <a:xfrm>
            <a:off x="1522413" y="4254500"/>
            <a:ext cx="4791075" cy="400050"/>
          </a:xfrm>
          <a:prstGeom prst="rect">
            <a:avLst/>
          </a:prstGeom>
          <a:noFill/>
          <a:ln w="9525">
            <a:noFill/>
            <a:miter lim="800000"/>
            <a:headEnd/>
            <a:tailEnd/>
          </a:ln>
        </p:spPr>
        <p:txBody>
          <a:bodyPr wrap="none">
            <a:spAutoFit/>
          </a:bodyPr>
          <a:lstStyle/>
          <a:p>
            <a:r>
              <a:rPr lang="en-US" altLang="zh-CN" sz="2000" b="1" dirty="0">
                <a:latin typeface="Arial" pitchFamily="34" charset="0"/>
                <a:ea typeface="Arial Unicode MS" pitchFamily="34" charset="-122"/>
                <a:cs typeface="Arial Unicode MS" pitchFamily="34" charset="-122"/>
              </a:rPr>
              <a:t>Connector: LC/PC  	</a:t>
            </a:r>
            <a:r>
              <a:rPr lang="en-US" altLang="zh-CN" sz="2000" b="1" dirty="0">
                <a:latin typeface="Arial" pitchFamily="34" charset="0"/>
                <a:ea typeface="Arial Unicode MS" pitchFamily="34" charset="-122"/>
                <a:cs typeface="Arial Unicode MS" pitchFamily="34" charset="-122"/>
                <a:sym typeface="Wingdings" pitchFamily="2" charset="2"/>
              </a:rPr>
              <a:t> 	</a:t>
            </a:r>
            <a:r>
              <a:rPr lang="en-US" altLang="zh-CN" sz="2000" b="1" dirty="0">
                <a:latin typeface="Arial" pitchFamily="34" charset="0"/>
                <a:ea typeface="Arial Unicode MS" pitchFamily="34" charset="-122"/>
                <a:cs typeface="Arial Unicode MS" pitchFamily="34" charset="-122"/>
              </a:rPr>
              <a:t>XX / PC</a:t>
            </a:r>
            <a:endParaRPr lang="zh-CN" altLang="en-US" dirty="0">
              <a:latin typeface="Arial" pitchFamily="34" charset="0"/>
            </a:endParaRPr>
          </a:p>
        </p:txBody>
      </p:sp>
      <p:sp>
        <p:nvSpPr>
          <p:cNvPr id="19" name="圆角矩形 18"/>
          <p:cNvSpPr/>
          <p:nvPr/>
        </p:nvSpPr>
        <p:spPr bwMode="auto">
          <a:xfrm>
            <a:off x="6842125" y="650875"/>
            <a:ext cx="1679575" cy="4003675"/>
          </a:xfrm>
          <a:prstGeom prst="roundRect">
            <a:avLst/>
          </a:prstGeom>
          <a:solidFill>
            <a:schemeClr val="bg1"/>
          </a:solidFill>
          <a:ln>
            <a:noFill/>
          </a:ln>
          <a:effectLst>
            <a:outerShdw blurRad="63500" sx="102000" sy="102000" algn="ctr" rotWithShape="0">
              <a:prstClr val="black">
                <a:alpha val="40000"/>
              </a:prstClr>
            </a:outerShdw>
          </a:effectLst>
          <a:extLst>
            <a:ext uri="{909E8E84-426E-40DD-AFC4-6F175D3DCCD1}"/>
            <a:ext uri="{91240B29-F687-4F45-9708-019B960494DF}"/>
            <a:ext uri="{AF507438-7753-43E0-B8FC-AC1667EBCBE1}"/>
          </a:extLst>
        </p:spPr>
        <p:txBody>
          <a:bodyPr/>
          <a:lstStyle/>
          <a:p>
            <a:pPr>
              <a:buClr>
                <a:srgbClr val="CC9900"/>
              </a:buClr>
              <a:buFont typeface="Wingdings" pitchFamily="2" charset="2"/>
              <a:buChar char="n"/>
              <a:defRPr/>
            </a:pPr>
            <a:endParaRPr lang="zh-CN" altLang="en-US">
              <a:latin typeface="Arial" charset="0"/>
              <a:ea typeface="宋体" charset="-122"/>
            </a:endParaRPr>
          </a:p>
        </p:txBody>
      </p:sp>
      <p:grpSp>
        <p:nvGrpSpPr>
          <p:cNvPr id="82954" name="组合 19"/>
          <p:cNvGrpSpPr>
            <a:grpSpLocks/>
          </p:cNvGrpSpPr>
          <p:nvPr/>
        </p:nvGrpSpPr>
        <p:grpSpPr bwMode="auto">
          <a:xfrm>
            <a:off x="7194550" y="2459038"/>
            <a:ext cx="1079500" cy="1778000"/>
            <a:chOff x="7153148" y="923926"/>
            <a:chExt cx="1351396" cy="4092526"/>
          </a:xfrm>
        </p:grpSpPr>
        <p:pic>
          <p:nvPicPr>
            <p:cNvPr id="82968" name="Picture 2"/>
            <p:cNvPicPr>
              <a:picLocks noChangeAspect="1" noChangeArrowheads="1"/>
            </p:cNvPicPr>
            <p:nvPr/>
          </p:nvPicPr>
          <p:blipFill>
            <a:blip r:embed="rId5" cstate="print"/>
            <a:srcRect/>
            <a:stretch>
              <a:fillRect/>
            </a:stretch>
          </p:blipFill>
          <p:spPr bwMode="auto">
            <a:xfrm rot="-5400000">
              <a:off x="6162955" y="1914119"/>
              <a:ext cx="3331782" cy="1351396"/>
            </a:xfrm>
            <a:prstGeom prst="rect">
              <a:avLst/>
            </a:prstGeom>
            <a:noFill/>
            <a:ln w="9525">
              <a:noFill/>
              <a:miter lim="800000"/>
              <a:headEnd/>
              <a:tailEnd/>
            </a:ln>
          </p:spPr>
        </p:pic>
        <p:sp>
          <p:nvSpPr>
            <p:cNvPr id="82969" name="矩形 21"/>
            <p:cNvSpPr>
              <a:spLocks noChangeArrowheads="1"/>
            </p:cNvSpPr>
            <p:nvPr/>
          </p:nvSpPr>
          <p:spPr bwMode="auto">
            <a:xfrm>
              <a:off x="7383066" y="4236812"/>
              <a:ext cx="844970" cy="779640"/>
            </a:xfrm>
            <a:prstGeom prst="rect">
              <a:avLst/>
            </a:prstGeom>
            <a:noFill/>
            <a:ln w="9525">
              <a:noFill/>
              <a:miter lim="800000"/>
              <a:headEnd/>
              <a:tailEnd/>
            </a:ln>
          </p:spPr>
          <p:txBody>
            <a:bodyPr>
              <a:spAutoFit/>
            </a:bodyPr>
            <a:lstStyle/>
            <a:p>
              <a:r>
                <a:rPr lang="en-US" altLang="zh-CN" sz="1600" b="1" dirty="0">
                  <a:latin typeface="Arial" pitchFamily="34" charset="0"/>
                  <a:ea typeface="Arial Unicode MS" pitchFamily="34" charset="-122"/>
                  <a:cs typeface="Arial Unicode MS" pitchFamily="34" charset="-122"/>
                </a:rPr>
                <a:t>ODF</a:t>
              </a:r>
              <a:endParaRPr lang="zh-CN" altLang="en-US" sz="1600" dirty="0">
                <a:latin typeface="Arial" pitchFamily="34" charset="0"/>
              </a:endParaRPr>
            </a:p>
          </p:txBody>
        </p:sp>
      </p:grpSp>
      <p:grpSp>
        <p:nvGrpSpPr>
          <p:cNvPr id="82955" name="组合 22"/>
          <p:cNvGrpSpPr>
            <a:grpSpLocks/>
          </p:cNvGrpSpPr>
          <p:nvPr/>
        </p:nvGrpSpPr>
        <p:grpSpPr bwMode="auto">
          <a:xfrm>
            <a:off x="7094538" y="860425"/>
            <a:ext cx="1427162" cy="1536700"/>
            <a:chOff x="7016453" y="650875"/>
            <a:chExt cx="1427217" cy="1679329"/>
          </a:xfrm>
        </p:grpSpPr>
        <p:pic>
          <p:nvPicPr>
            <p:cNvPr id="24" name="Picture 3" descr="\\info-server\10_PhotoLib\01-Network\03-Enterprise Network\05-DC\01-CE12800\02-CE12808\02-Processed images\CE12808-01-Front.png"/>
            <p:cNvPicPr>
              <a:picLocks noChangeAspect="1" noChangeArrowheads="1"/>
            </p:cNvPicPr>
            <p:nvPr/>
          </p:nvPicPr>
          <p:blipFill>
            <a:blip r:embed="rId6" cstate="print"/>
            <a:srcRect/>
            <a:stretch>
              <a:fillRect/>
            </a:stretch>
          </p:blipFill>
          <p:spPr bwMode="auto">
            <a:xfrm>
              <a:off x="7114882" y="650875"/>
              <a:ext cx="1043027" cy="1332360"/>
            </a:xfrm>
            <a:prstGeom prst="rect">
              <a:avLst/>
            </a:prstGeom>
            <a:noFill/>
            <a:effectLst>
              <a:outerShdw blurRad="50800" dist="38100" dir="2700000" algn="tl" rotWithShape="0">
                <a:prstClr val="black">
                  <a:alpha val="40000"/>
                </a:prstClr>
              </a:outerShdw>
            </a:effectLst>
          </p:spPr>
        </p:pic>
        <p:sp>
          <p:nvSpPr>
            <p:cNvPr id="82967" name="矩形 24"/>
            <p:cNvSpPr>
              <a:spLocks noChangeArrowheads="1"/>
            </p:cNvSpPr>
            <p:nvPr/>
          </p:nvSpPr>
          <p:spPr bwMode="auto">
            <a:xfrm>
              <a:off x="7016453" y="1960190"/>
              <a:ext cx="1427217" cy="370014"/>
            </a:xfrm>
            <a:prstGeom prst="rect">
              <a:avLst/>
            </a:prstGeom>
            <a:noFill/>
            <a:ln w="9525">
              <a:noFill/>
              <a:miter lim="800000"/>
              <a:headEnd/>
              <a:tailEnd/>
            </a:ln>
          </p:spPr>
          <p:txBody>
            <a:bodyPr>
              <a:spAutoFit/>
            </a:bodyPr>
            <a:lstStyle/>
            <a:p>
              <a:r>
                <a:rPr lang="en-US" altLang="zh-CN" sz="1600" dirty="0">
                  <a:latin typeface="Arial" pitchFamily="34" charset="0"/>
                </a:rPr>
                <a:t>Peer device</a:t>
              </a:r>
              <a:endParaRPr lang="zh-CN" altLang="en-US" sz="1600" dirty="0">
                <a:latin typeface="Arial" pitchFamily="34" charset="0"/>
              </a:endParaRPr>
            </a:p>
          </p:txBody>
        </p:sp>
      </p:grpSp>
      <p:sp>
        <p:nvSpPr>
          <p:cNvPr id="82956" name="矩形 27"/>
          <p:cNvSpPr>
            <a:spLocks noChangeArrowheads="1"/>
          </p:cNvSpPr>
          <p:nvPr/>
        </p:nvSpPr>
        <p:spPr bwMode="auto">
          <a:xfrm>
            <a:off x="733425" y="1220788"/>
            <a:ext cx="915988" cy="368300"/>
          </a:xfrm>
          <a:prstGeom prst="rect">
            <a:avLst/>
          </a:prstGeom>
          <a:noFill/>
          <a:ln w="9525">
            <a:noFill/>
            <a:miter lim="800000"/>
            <a:headEnd/>
            <a:tailEnd/>
          </a:ln>
        </p:spPr>
        <p:txBody>
          <a:bodyPr wrap="none">
            <a:spAutoFit/>
          </a:bodyPr>
          <a:lstStyle/>
          <a:p>
            <a:r>
              <a:rPr lang="en-US" altLang="zh-CN" b="1" dirty="0">
                <a:latin typeface="Arial" pitchFamily="34" charset="0"/>
                <a:ea typeface="Arial Unicode MS" pitchFamily="34" charset="-122"/>
                <a:cs typeface="Arial Unicode MS" pitchFamily="34" charset="-122"/>
              </a:rPr>
              <a:t>S9700 </a:t>
            </a:r>
            <a:endParaRPr lang="zh-CN" altLang="en-US" dirty="0">
              <a:latin typeface="Arial" pitchFamily="34" charset="0"/>
            </a:endParaRPr>
          </a:p>
        </p:txBody>
      </p:sp>
      <p:sp>
        <p:nvSpPr>
          <p:cNvPr id="37" name="圆角矩形 36"/>
          <p:cNvSpPr/>
          <p:nvPr/>
        </p:nvSpPr>
        <p:spPr bwMode="auto">
          <a:xfrm>
            <a:off x="6848475" y="4194175"/>
            <a:ext cx="1662113" cy="282575"/>
          </a:xfrm>
          <a:prstGeom prst="roundRect">
            <a:avLst/>
          </a:prstGeom>
          <a:ln/>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lIns="0" rIns="0" anchor="ctr"/>
          <a:lstStyle/>
          <a:p>
            <a:pPr algn="ctr">
              <a:defRPr/>
            </a:pPr>
            <a:r>
              <a:rPr lang="en-US" altLang="zh-CN" sz="1050" dirty="0">
                <a:latin typeface="Arial"/>
              </a:rPr>
              <a:t>Onsite survey</a:t>
            </a:r>
            <a:endParaRPr lang="zh-CN" altLang="en-US" sz="1050" dirty="0">
              <a:latin typeface="Arial"/>
            </a:endParaRPr>
          </a:p>
        </p:txBody>
      </p:sp>
      <p:grpSp>
        <p:nvGrpSpPr>
          <p:cNvPr id="82958" name="组合 25"/>
          <p:cNvGrpSpPr>
            <a:grpSpLocks/>
          </p:cNvGrpSpPr>
          <p:nvPr/>
        </p:nvGrpSpPr>
        <p:grpSpPr bwMode="auto">
          <a:xfrm>
            <a:off x="3314700" y="0"/>
            <a:ext cx="5511800" cy="266700"/>
            <a:chOff x="3314602" y="0"/>
            <a:chExt cx="5512502" cy="266700"/>
          </a:xfrm>
        </p:grpSpPr>
        <p:sp>
          <p:nvSpPr>
            <p:cNvPr id="27" name="剪去单角的矩形 26"/>
            <p:cNvSpPr/>
            <p:nvPr/>
          </p:nvSpPr>
          <p:spPr bwMode="auto">
            <a:xfrm>
              <a:off x="7258454"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Installation auxiliaries</a:t>
              </a:r>
            </a:p>
          </p:txBody>
        </p:sp>
        <p:sp>
          <p:nvSpPr>
            <p:cNvPr id="29" name="剪去单角的矩形 28"/>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36" name="剪去单角的矩形 35"/>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8" name="剪去单角的矩形 37"/>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9" name="剪去单角的矩形 38"/>
            <p:cNvSpPr/>
            <p:nvPr/>
          </p:nvSpPr>
          <p:spPr bwMode="auto">
            <a:xfrm>
              <a:off x="649159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40" name="剪去单角的矩形 39"/>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41" name="剪去单角的矩形 40"/>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09600" y="206375"/>
            <a:ext cx="8228013" cy="644525"/>
          </a:xfrm>
          <a:noFill/>
          <a:ln>
            <a:miter lim="800000"/>
            <a:headEnd/>
            <a:tailEnd/>
          </a:ln>
        </p:spPr>
        <p:txBody>
          <a:bodyPr vert="horz" wrap="square" numCol="1" anchor="t" anchorCtr="0" compatLnSpc="1">
            <a:prstTxWarp prst="textNoShape">
              <a:avLst/>
            </a:prstTxWarp>
          </a:bodyPr>
          <a:lstStyle/>
          <a:p>
            <a:pPr eaLnBrk="1" hangingPunct="1"/>
            <a:r>
              <a:rPr lang="en-US" altLang="zh-CN" dirty="0" smtClean="0">
                <a:latin typeface="Arial" pitchFamily="34" charset="0"/>
                <a:ea typeface="宋体" pitchFamily="2" charset="-122"/>
              </a:rPr>
              <a:t>Jumper</a:t>
            </a:r>
          </a:p>
        </p:txBody>
      </p:sp>
      <p:graphicFrame>
        <p:nvGraphicFramePr>
          <p:cNvPr id="19" name="表格 18"/>
          <p:cNvGraphicFramePr>
            <a:graphicFrameLocks noGrp="1"/>
          </p:cNvGraphicFramePr>
          <p:nvPr/>
        </p:nvGraphicFramePr>
        <p:xfrm>
          <a:off x="660400" y="923925"/>
          <a:ext cx="8177210" cy="2056250"/>
        </p:xfrm>
        <a:graphic>
          <a:graphicData uri="http://schemas.openxmlformats.org/drawingml/2006/table">
            <a:tbl>
              <a:tblPr/>
              <a:tblGrid>
                <a:gridCol w="1515238"/>
                <a:gridCol w="1755646"/>
                <a:gridCol w="1635442"/>
                <a:gridCol w="1635442"/>
                <a:gridCol w="1635442"/>
              </a:tblGrid>
              <a:tr h="346841">
                <a:tc>
                  <a:txBody>
                    <a:bodyPr/>
                    <a:lstStyle/>
                    <a:p>
                      <a:pPr algn="ctr">
                        <a:lnSpc>
                          <a:spcPts val="1200"/>
                        </a:lnSpc>
                        <a:spcBef>
                          <a:spcPts val="400"/>
                        </a:spcBef>
                        <a:spcAft>
                          <a:spcPts val="400"/>
                        </a:spcAft>
                      </a:pPr>
                      <a:r>
                        <a:rPr lang="en-US" altLang="zh-CN" sz="1600" b="1" kern="100" dirty="0" smtClean="0">
                          <a:solidFill>
                            <a:schemeClr val="bg1"/>
                          </a:solidFill>
                          <a:latin typeface="Arial"/>
                          <a:ea typeface="黑体"/>
                          <a:cs typeface="Book Antiqua"/>
                        </a:rPr>
                        <a:t>Connector</a:t>
                      </a:r>
                      <a:endParaRPr lang="zh-CN" sz="1600" b="1" kern="100" dirty="0">
                        <a:solidFill>
                          <a:schemeClr val="bg1"/>
                        </a:solidFill>
                        <a:latin typeface="Arial"/>
                        <a:ea typeface="黑体"/>
                        <a:cs typeface="Book Antiqua"/>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gridSpan="4">
                  <a:txBody>
                    <a:bodyPr/>
                    <a:lstStyle/>
                    <a:p>
                      <a:pPr algn="ctr">
                        <a:lnSpc>
                          <a:spcPts val="1200"/>
                        </a:lnSpc>
                        <a:spcBef>
                          <a:spcPts val="400"/>
                        </a:spcBef>
                        <a:spcAft>
                          <a:spcPts val="400"/>
                        </a:spcAft>
                      </a:pPr>
                      <a:r>
                        <a:rPr lang="en-US" altLang="zh-CN" sz="1400" b="1" kern="100" dirty="0" smtClean="0">
                          <a:solidFill>
                            <a:schemeClr val="bg1"/>
                          </a:solidFill>
                          <a:latin typeface="Arial"/>
                          <a:ea typeface="黑体"/>
                          <a:cs typeface="Book Antiqua"/>
                        </a:rPr>
                        <a:t>Fiber Connector</a:t>
                      </a:r>
                      <a:endParaRPr lang="zh-CN" sz="1400" b="1" kern="100" dirty="0">
                        <a:solidFill>
                          <a:schemeClr val="bg1"/>
                        </a:solidFill>
                        <a:latin typeface="Arial"/>
                        <a:ea typeface="黑体"/>
                        <a:cs typeface="Book Antiqua"/>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820792">
                <a:tc>
                  <a:txBody>
                    <a:bodyPr/>
                    <a:lstStyle/>
                    <a:p>
                      <a:pPr algn="ctr">
                        <a:lnSpc>
                          <a:spcPts val="1200"/>
                        </a:lnSpc>
                        <a:spcBef>
                          <a:spcPts val="400"/>
                        </a:spcBef>
                        <a:spcAft>
                          <a:spcPts val="400"/>
                        </a:spcAft>
                      </a:pPr>
                      <a:r>
                        <a:rPr lang="en-US" altLang="zh-CN" sz="1600" b="1" kern="100" dirty="0" smtClean="0">
                          <a:solidFill>
                            <a:schemeClr val="bg1"/>
                          </a:solidFill>
                          <a:latin typeface="Arial"/>
                          <a:ea typeface="宋体"/>
                          <a:cs typeface="Arial"/>
                        </a:rPr>
                        <a:t>Square</a:t>
                      </a:r>
                      <a:endParaRPr lang="zh-CN" sz="1600" b="1" kern="100" dirty="0">
                        <a:solidFill>
                          <a:schemeClr val="bg1"/>
                        </a:solidFill>
                        <a:latin typeface="Arial"/>
                        <a:ea typeface="宋体"/>
                        <a:cs typeface="Arial"/>
                      </a:endParaRPr>
                    </a:p>
                  </a:txBody>
                  <a:tcPr marL="68580" marR="68580" marT="72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lnSpc>
                          <a:spcPts val="1200"/>
                        </a:lnSpc>
                        <a:spcBef>
                          <a:spcPts val="400"/>
                        </a:spcBef>
                        <a:spcAft>
                          <a:spcPts val="400"/>
                        </a:spcAft>
                      </a:pPr>
                      <a:r>
                        <a:rPr lang="en-US" sz="1200" kern="100" dirty="0" smtClean="0">
                          <a:latin typeface="Arial"/>
                          <a:ea typeface="宋体"/>
                          <a:cs typeface="Arial"/>
                        </a:rPr>
                        <a:t>SC/PC</a:t>
                      </a:r>
                      <a:endParaRPr lang="zh-CN" sz="1200" kern="100" dirty="0">
                        <a:latin typeface="Arial"/>
                        <a:ea typeface="宋体"/>
                        <a:cs typeface="Arial"/>
                      </a:endParaRPr>
                    </a:p>
                  </a:txBody>
                  <a:tcPr marL="68580" marR="68580" marT="7200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400"/>
                        </a:spcBef>
                        <a:spcAft>
                          <a:spcPts val="400"/>
                        </a:spcAft>
                      </a:pPr>
                      <a:r>
                        <a:rPr lang="en-US" sz="1200" b="1" kern="100" dirty="0" smtClean="0">
                          <a:latin typeface="Arial"/>
                          <a:ea typeface="宋体"/>
                          <a:cs typeface="Arial"/>
                        </a:rPr>
                        <a:t>LC/PC</a:t>
                      </a:r>
                      <a:endParaRPr lang="zh-CN" sz="1200" b="0" kern="100" dirty="0">
                        <a:solidFill>
                          <a:srgbClr val="0000FF"/>
                        </a:solidFill>
                        <a:latin typeface="Arial"/>
                        <a:ea typeface="宋体"/>
                        <a:cs typeface="Arial"/>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400"/>
                        </a:spcBef>
                        <a:spcAft>
                          <a:spcPts val="400"/>
                        </a:spcAft>
                      </a:pPr>
                      <a:r>
                        <a:rPr lang="en-US" sz="1200" kern="100" dirty="0" smtClean="0">
                          <a:latin typeface="Arial"/>
                          <a:ea typeface="宋体"/>
                          <a:cs typeface="Arial"/>
                        </a:rPr>
                        <a:t>MTRJ/PC</a:t>
                      </a:r>
                      <a:endParaRPr lang="zh-CN" sz="1200" kern="100" dirty="0">
                        <a:latin typeface="Arial"/>
                        <a:ea typeface="宋体"/>
                        <a:cs typeface="Arial"/>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1200"/>
                        </a:lnSpc>
                        <a:spcBef>
                          <a:spcPts val="400"/>
                        </a:spcBef>
                        <a:spcAft>
                          <a:spcPts val="400"/>
                        </a:spcAft>
                      </a:pPr>
                      <a:r>
                        <a:rPr lang="en-US" sz="1200" kern="100" dirty="0" smtClean="0">
                          <a:latin typeface="Arial"/>
                          <a:ea typeface="宋体"/>
                          <a:cs typeface="Arial"/>
                        </a:rPr>
                        <a:t>MPO</a:t>
                      </a:r>
                      <a:endParaRPr lang="zh-CN" sz="1200" kern="100" dirty="0">
                        <a:latin typeface="Arial"/>
                        <a:ea typeface="宋体"/>
                        <a:cs typeface="Arial"/>
                      </a:endParaRPr>
                    </a:p>
                  </a:txBody>
                  <a:tcPr marL="68580" marR="6858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888617">
                <a:tc>
                  <a:txBody>
                    <a:bodyPr/>
                    <a:lstStyle/>
                    <a:p>
                      <a:pPr algn="ctr">
                        <a:lnSpc>
                          <a:spcPts val="1200"/>
                        </a:lnSpc>
                        <a:spcBef>
                          <a:spcPts val="400"/>
                        </a:spcBef>
                        <a:spcAft>
                          <a:spcPts val="400"/>
                        </a:spcAft>
                      </a:pPr>
                      <a:r>
                        <a:rPr lang="en-US" altLang="zh-CN" sz="1600" b="1" kern="100" dirty="0" smtClean="0">
                          <a:solidFill>
                            <a:schemeClr val="bg1"/>
                          </a:solidFill>
                          <a:latin typeface="Arial"/>
                          <a:ea typeface="宋体"/>
                          <a:cs typeface="Arial"/>
                        </a:rPr>
                        <a:t>Circle</a:t>
                      </a:r>
                      <a:endParaRPr lang="zh-CN" sz="1600" b="1" kern="100" dirty="0">
                        <a:solidFill>
                          <a:schemeClr val="bg1"/>
                        </a:solidFill>
                        <a:latin typeface="Arial"/>
                        <a:ea typeface="宋体"/>
                        <a:cs typeface="Arial"/>
                      </a:endParaRPr>
                    </a:p>
                  </a:txBody>
                  <a:tcPr marL="68580" marR="68580" marT="720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lnSpc>
                          <a:spcPts val="1200"/>
                        </a:lnSpc>
                        <a:spcBef>
                          <a:spcPts val="400"/>
                        </a:spcBef>
                        <a:spcAft>
                          <a:spcPts val="400"/>
                        </a:spcAft>
                      </a:pPr>
                      <a:r>
                        <a:rPr lang="en-US" sz="1200" kern="100" dirty="0" smtClean="0">
                          <a:latin typeface="Arial"/>
                          <a:ea typeface="宋体"/>
                          <a:cs typeface="Arial"/>
                        </a:rPr>
                        <a:t>FC/PC</a:t>
                      </a:r>
                      <a:endParaRPr lang="zh-CN" sz="1200" kern="100" dirty="0">
                        <a:latin typeface="Arial"/>
                        <a:ea typeface="宋体"/>
                        <a:cs typeface="Arial"/>
                      </a:endParaRPr>
                    </a:p>
                  </a:txBody>
                  <a:tcPr marL="68580" marR="68580" marT="7200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400"/>
                        </a:spcBef>
                        <a:spcAft>
                          <a:spcPts val="400"/>
                        </a:spcAft>
                      </a:pPr>
                      <a:r>
                        <a:rPr lang="en-US" sz="1200" kern="100" dirty="0" smtClean="0">
                          <a:latin typeface="Arial"/>
                          <a:ea typeface="宋体"/>
                          <a:cs typeface="Arial"/>
                        </a:rPr>
                        <a:t>ST/PC</a:t>
                      </a:r>
                      <a:endParaRPr lang="zh-CN" sz="1200" kern="100" dirty="0">
                        <a:latin typeface="Arial"/>
                        <a:ea typeface="宋体"/>
                        <a:cs typeface="Arial"/>
                      </a:endParaRPr>
                    </a:p>
                  </a:txBody>
                  <a:tcPr marL="68580" marR="68580" marT="72000" marB="0">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Bef>
                          <a:spcPts val="400"/>
                        </a:spcBef>
                        <a:spcAft>
                          <a:spcPts val="400"/>
                        </a:spcAft>
                      </a:pPr>
                      <a:endParaRPr lang="zh-CN" sz="1200" kern="100" dirty="0">
                        <a:latin typeface="Arial"/>
                        <a:ea typeface="宋体"/>
                        <a:cs typeface="Arial"/>
                      </a:endParaRPr>
                    </a:p>
                  </a:txBody>
                  <a:tcPr marL="68580" marR="68580" marT="72000" marB="0">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200"/>
                        </a:lnSpc>
                        <a:spcBef>
                          <a:spcPts val="400"/>
                        </a:spcBef>
                        <a:spcAft>
                          <a:spcPts val="400"/>
                        </a:spcAft>
                      </a:pPr>
                      <a:endParaRPr lang="zh-CN" sz="1200" kern="100" dirty="0">
                        <a:latin typeface="Arial"/>
                        <a:ea typeface="宋体"/>
                        <a:cs typeface="Arial"/>
                      </a:endParaRPr>
                    </a:p>
                  </a:txBody>
                  <a:tcPr marL="68580" marR="6858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83999" name="组合 36"/>
          <p:cNvGrpSpPr>
            <a:grpSpLocks/>
          </p:cNvGrpSpPr>
          <p:nvPr/>
        </p:nvGrpSpPr>
        <p:grpSpPr bwMode="auto">
          <a:xfrm>
            <a:off x="660400" y="3152775"/>
            <a:ext cx="8177213" cy="1457325"/>
            <a:chOff x="660400" y="3810000"/>
            <a:chExt cx="13141638" cy="800100"/>
          </a:xfrm>
        </p:grpSpPr>
        <p:sp>
          <p:nvSpPr>
            <p:cNvPr id="40" name="Rectangle 5"/>
            <p:cNvSpPr>
              <a:spLocks noChangeArrowheads="1"/>
            </p:cNvSpPr>
            <p:nvPr/>
          </p:nvSpPr>
          <p:spPr bwMode="auto">
            <a:xfrm>
              <a:off x="660400" y="3810000"/>
              <a:ext cx="13141638" cy="800100"/>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39" name="AutoShape 44"/>
            <p:cNvSpPr>
              <a:spLocks noChangeArrowheads="1"/>
            </p:cNvSpPr>
            <p:nvPr/>
          </p:nvSpPr>
          <p:spPr bwMode="auto">
            <a:xfrm>
              <a:off x="660400" y="3824842"/>
              <a:ext cx="2515607" cy="181395"/>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grpSp>
      <p:grpSp>
        <p:nvGrpSpPr>
          <p:cNvPr id="84000" name="组合 54"/>
          <p:cNvGrpSpPr>
            <a:grpSpLocks/>
          </p:cNvGrpSpPr>
          <p:nvPr/>
        </p:nvGrpSpPr>
        <p:grpSpPr bwMode="auto">
          <a:xfrm>
            <a:off x="6819900" y="2139950"/>
            <a:ext cx="2017713" cy="1244600"/>
            <a:chOff x="6819634" y="2140245"/>
            <a:chExt cx="2017979" cy="1244085"/>
          </a:xfrm>
        </p:grpSpPr>
        <p:pic>
          <p:nvPicPr>
            <p:cNvPr id="84020" name="d0e35481"/>
            <p:cNvPicPr>
              <a:picLocks noChangeAspect="1" noChangeArrowheads="1"/>
            </p:cNvPicPr>
            <p:nvPr/>
          </p:nvPicPr>
          <p:blipFill>
            <a:blip r:embed="rId3" cstate="print"/>
            <a:srcRect/>
            <a:stretch>
              <a:fillRect/>
            </a:stretch>
          </p:blipFill>
          <p:spPr bwMode="auto">
            <a:xfrm>
              <a:off x="6819634" y="2140245"/>
              <a:ext cx="2017979" cy="1244085"/>
            </a:xfrm>
            <a:prstGeom prst="rect">
              <a:avLst/>
            </a:prstGeom>
            <a:noFill/>
            <a:ln w="9525">
              <a:noFill/>
              <a:miter lim="800000"/>
              <a:headEnd/>
              <a:tailEnd/>
            </a:ln>
          </p:spPr>
        </p:pic>
        <p:sp>
          <p:nvSpPr>
            <p:cNvPr id="84021" name="矩形 48"/>
            <p:cNvSpPr>
              <a:spLocks noChangeArrowheads="1"/>
            </p:cNvSpPr>
            <p:nvPr/>
          </p:nvSpPr>
          <p:spPr bwMode="auto">
            <a:xfrm>
              <a:off x="7014555" y="2513209"/>
              <a:ext cx="1823057" cy="461665"/>
            </a:xfrm>
            <a:prstGeom prst="rect">
              <a:avLst/>
            </a:prstGeom>
            <a:noFill/>
            <a:ln w="9525">
              <a:noFill/>
              <a:miter lim="800000"/>
              <a:headEnd/>
              <a:tailEnd/>
            </a:ln>
          </p:spPr>
          <p:txBody>
            <a:bodyPr>
              <a:spAutoFit/>
            </a:bodyPr>
            <a:lstStyle/>
            <a:p>
              <a:pPr algn="ctr"/>
              <a:r>
                <a:rPr lang="en-US" altLang="zh-CN" sz="1200" dirty="0">
                  <a:latin typeface="Arial" pitchFamily="34" charset="0"/>
                  <a:cs typeface="Times New Roman" pitchFamily="18" charset="0"/>
                </a:rPr>
                <a:t>LC/PC - LC/PC</a:t>
              </a:r>
            </a:p>
            <a:p>
              <a:pPr algn="ctr"/>
              <a:r>
                <a:rPr lang="en-US" altLang="zh-CN" sz="1200" dirty="0">
                  <a:latin typeface="Arial" pitchFamily="34" charset="0"/>
                  <a:cs typeface="Times New Roman" pitchFamily="18" charset="0"/>
                </a:rPr>
                <a:t>Jumper </a:t>
              </a:r>
              <a:endParaRPr lang="zh-CN" altLang="en-US" sz="1200" dirty="0">
                <a:latin typeface="Arial" pitchFamily="34" charset="0"/>
                <a:cs typeface="Times New Roman" pitchFamily="18" charset="0"/>
              </a:endParaRPr>
            </a:p>
          </p:txBody>
        </p:sp>
      </p:grpSp>
      <p:pic>
        <p:nvPicPr>
          <p:cNvPr id="84001" name="图片 56" descr="LC"/>
          <p:cNvPicPr>
            <a:picLocks noChangeAspect="1" noChangeArrowheads="1"/>
          </p:cNvPicPr>
          <p:nvPr/>
        </p:nvPicPr>
        <p:blipFill>
          <a:blip r:embed="rId4" cstate="print"/>
          <a:srcRect/>
          <a:stretch>
            <a:fillRect/>
          </a:stretch>
        </p:blipFill>
        <p:spPr bwMode="auto">
          <a:xfrm>
            <a:off x="4089400" y="1544638"/>
            <a:ext cx="1079500" cy="539750"/>
          </a:xfrm>
          <a:prstGeom prst="rect">
            <a:avLst/>
          </a:prstGeom>
          <a:noFill/>
          <a:ln w="9525">
            <a:noFill/>
            <a:miter lim="800000"/>
            <a:headEnd/>
            <a:tailEnd/>
          </a:ln>
        </p:spPr>
      </p:pic>
      <p:pic>
        <p:nvPicPr>
          <p:cNvPr id="84002" name="图片 57" descr="SC"/>
          <p:cNvPicPr>
            <a:picLocks noChangeAspect="1" noChangeArrowheads="1"/>
          </p:cNvPicPr>
          <p:nvPr/>
        </p:nvPicPr>
        <p:blipFill>
          <a:blip r:embed="rId5" cstate="print"/>
          <a:srcRect/>
          <a:stretch>
            <a:fillRect/>
          </a:stretch>
        </p:blipFill>
        <p:spPr bwMode="auto">
          <a:xfrm>
            <a:off x="2447925" y="1544638"/>
            <a:ext cx="1079500" cy="539750"/>
          </a:xfrm>
          <a:prstGeom prst="rect">
            <a:avLst/>
          </a:prstGeom>
          <a:noFill/>
          <a:ln w="9525">
            <a:noFill/>
            <a:miter lim="800000"/>
            <a:headEnd/>
            <a:tailEnd/>
          </a:ln>
        </p:spPr>
      </p:pic>
      <p:pic>
        <p:nvPicPr>
          <p:cNvPr id="84003" name="图片 58" descr="FC"/>
          <p:cNvPicPr>
            <a:picLocks noChangeAspect="1" noChangeArrowheads="1"/>
          </p:cNvPicPr>
          <p:nvPr/>
        </p:nvPicPr>
        <p:blipFill>
          <a:blip r:embed="rId6" cstate="print"/>
          <a:srcRect/>
          <a:stretch>
            <a:fillRect/>
          </a:stretch>
        </p:blipFill>
        <p:spPr bwMode="auto">
          <a:xfrm>
            <a:off x="2506663" y="2395538"/>
            <a:ext cx="1081087" cy="539750"/>
          </a:xfrm>
          <a:prstGeom prst="rect">
            <a:avLst/>
          </a:prstGeom>
          <a:noFill/>
          <a:ln w="9525">
            <a:noFill/>
            <a:miter lim="800000"/>
            <a:headEnd/>
            <a:tailEnd/>
          </a:ln>
        </p:spPr>
      </p:pic>
      <p:pic>
        <p:nvPicPr>
          <p:cNvPr id="84004" name="图片 59" descr="MTRJ"/>
          <p:cNvPicPr>
            <a:picLocks noChangeAspect="1" noChangeArrowheads="1"/>
          </p:cNvPicPr>
          <p:nvPr/>
        </p:nvPicPr>
        <p:blipFill>
          <a:blip r:embed="rId7" cstate="print"/>
          <a:srcRect/>
          <a:stretch>
            <a:fillRect/>
          </a:stretch>
        </p:blipFill>
        <p:spPr bwMode="auto">
          <a:xfrm>
            <a:off x="5730875" y="1544638"/>
            <a:ext cx="1079500" cy="539750"/>
          </a:xfrm>
          <a:prstGeom prst="rect">
            <a:avLst/>
          </a:prstGeom>
          <a:noFill/>
          <a:ln w="9525">
            <a:noFill/>
            <a:miter lim="800000"/>
            <a:headEnd/>
            <a:tailEnd/>
          </a:ln>
        </p:spPr>
      </p:pic>
      <p:pic>
        <p:nvPicPr>
          <p:cNvPr id="84005" name="图片 60"/>
          <p:cNvPicPr>
            <a:picLocks noChangeAspect="1" noChangeArrowheads="1"/>
          </p:cNvPicPr>
          <p:nvPr/>
        </p:nvPicPr>
        <p:blipFill>
          <a:blip r:embed="rId8" cstate="print"/>
          <a:srcRect/>
          <a:stretch>
            <a:fillRect/>
          </a:stretch>
        </p:blipFill>
        <p:spPr bwMode="auto">
          <a:xfrm>
            <a:off x="7370763" y="1544638"/>
            <a:ext cx="1081087" cy="539750"/>
          </a:xfrm>
          <a:prstGeom prst="rect">
            <a:avLst/>
          </a:prstGeom>
          <a:noFill/>
          <a:ln w="9525">
            <a:noFill/>
            <a:miter lim="800000"/>
            <a:headEnd/>
            <a:tailEnd/>
          </a:ln>
        </p:spPr>
      </p:pic>
      <p:pic>
        <p:nvPicPr>
          <p:cNvPr id="84006" name="图片 61" descr="ST"/>
          <p:cNvPicPr>
            <a:picLocks noChangeAspect="1" noChangeArrowheads="1"/>
          </p:cNvPicPr>
          <p:nvPr/>
        </p:nvPicPr>
        <p:blipFill>
          <a:blip r:embed="rId9" cstate="print"/>
          <a:srcRect/>
          <a:stretch>
            <a:fillRect/>
          </a:stretch>
        </p:blipFill>
        <p:spPr bwMode="auto">
          <a:xfrm>
            <a:off x="4114800" y="2395538"/>
            <a:ext cx="1079500" cy="539750"/>
          </a:xfrm>
          <a:prstGeom prst="rect">
            <a:avLst/>
          </a:prstGeom>
          <a:noFill/>
          <a:ln w="9525">
            <a:noFill/>
            <a:miter lim="800000"/>
            <a:headEnd/>
            <a:tailEnd/>
          </a:ln>
        </p:spPr>
      </p:pic>
      <p:sp>
        <p:nvSpPr>
          <p:cNvPr id="84007" name="Text Box 4"/>
          <p:cNvSpPr txBox="1">
            <a:spLocks noChangeArrowheads="1"/>
          </p:cNvSpPr>
          <p:nvPr/>
        </p:nvSpPr>
        <p:spPr bwMode="gray">
          <a:xfrm>
            <a:off x="676275" y="3552825"/>
            <a:ext cx="8161338" cy="989013"/>
          </a:xfrm>
          <a:prstGeom prst="rect">
            <a:avLst/>
          </a:prstGeom>
          <a:noFill/>
          <a:ln w="9525" algn="ctr">
            <a:noFill/>
            <a:miter lim="800000"/>
            <a:headEnd/>
            <a:tailEnd/>
          </a:ln>
        </p:spPr>
        <p:txBody>
          <a:bodyPr lIns="0" tIns="28612" rIns="57105" bIns="28612" anchor="ctr"/>
          <a:lstStyle/>
          <a:p>
            <a:pPr marL="395288" lvl="1" indent="-52388" defTabSz="585788">
              <a:lnSpc>
                <a:spcPct val="110000"/>
              </a:lnSpc>
              <a:buSzPct val="60000"/>
              <a:buFont typeface="Wingdings" pitchFamily="2" charset="2"/>
              <a:buChar char="l"/>
            </a:pPr>
            <a:r>
              <a:rPr lang="en-US" altLang="zh-CN" sz="1200" dirty="0">
                <a:latin typeface="Arial" pitchFamily="34" charset="0"/>
                <a:ea typeface="Arial Unicode MS" pitchFamily="34" charset="-122"/>
                <a:cs typeface="Arial Unicode MS" pitchFamily="34" charset="-122"/>
              </a:rPr>
              <a:t>One end connects to the S9700 and the other end connects to ODF or peer device.</a:t>
            </a:r>
          </a:p>
          <a:p>
            <a:pPr marL="395288" lvl="1" indent="-52388" defTabSz="585788">
              <a:lnSpc>
                <a:spcPct val="110000"/>
              </a:lnSpc>
              <a:buSzPct val="60000"/>
              <a:buFont typeface="Wingdings" pitchFamily="2" charset="2"/>
              <a:buChar char="l"/>
            </a:pPr>
            <a:r>
              <a:rPr lang="en-US" altLang="zh-CN" sz="1200" dirty="0">
                <a:latin typeface="Arial" pitchFamily="34" charset="0"/>
                <a:ea typeface="Arial Unicode MS" pitchFamily="34" charset="-122"/>
                <a:cs typeface="Arial Unicode MS" pitchFamily="34" charset="-122"/>
              </a:rPr>
              <a:t> S9700 uses LC/PC. The peer port type is determined after onsite survey.</a:t>
            </a:r>
          </a:p>
        </p:txBody>
      </p:sp>
      <p:grpSp>
        <p:nvGrpSpPr>
          <p:cNvPr id="84008" name="组合 63"/>
          <p:cNvGrpSpPr>
            <a:grpSpLocks/>
          </p:cNvGrpSpPr>
          <p:nvPr/>
        </p:nvGrpSpPr>
        <p:grpSpPr bwMode="auto">
          <a:xfrm>
            <a:off x="6778625" y="3584575"/>
            <a:ext cx="2058988" cy="969963"/>
            <a:chOff x="6572733" y="3468688"/>
            <a:chExt cx="2264880" cy="1087974"/>
          </a:xfrm>
        </p:grpSpPr>
        <p:pic>
          <p:nvPicPr>
            <p:cNvPr id="84018" name="d0e35777"/>
            <p:cNvPicPr>
              <a:picLocks noChangeAspect="1" noChangeArrowheads="1"/>
            </p:cNvPicPr>
            <p:nvPr/>
          </p:nvPicPr>
          <p:blipFill>
            <a:blip r:embed="rId10" cstate="print"/>
            <a:srcRect/>
            <a:stretch>
              <a:fillRect/>
            </a:stretch>
          </p:blipFill>
          <p:spPr bwMode="auto">
            <a:xfrm>
              <a:off x="6572733" y="3468688"/>
              <a:ext cx="2264880" cy="1073150"/>
            </a:xfrm>
            <a:prstGeom prst="rect">
              <a:avLst/>
            </a:prstGeom>
            <a:noFill/>
            <a:ln w="9525">
              <a:noFill/>
              <a:miter lim="800000"/>
              <a:headEnd/>
              <a:tailEnd/>
            </a:ln>
          </p:spPr>
        </p:pic>
        <p:sp>
          <p:nvSpPr>
            <p:cNvPr id="66" name="矩形 65"/>
            <p:cNvSpPr/>
            <p:nvPr/>
          </p:nvSpPr>
          <p:spPr>
            <a:xfrm>
              <a:off x="7065174" y="4280662"/>
              <a:ext cx="1187446" cy="276000"/>
            </a:xfrm>
            <a:prstGeom prst="rect">
              <a:avLst/>
            </a:prstGeom>
          </p:spPr>
          <p:txBody>
            <a:bodyPr wrap="none" anchor="ctr">
              <a:spAutoFit/>
            </a:bodyPr>
            <a:lstStyle/>
            <a:p>
              <a:pPr>
                <a:lnSpc>
                  <a:spcPts val="1200"/>
                </a:lnSpc>
                <a:spcBef>
                  <a:spcPts val="400"/>
                </a:spcBef>
                <a:spcAft>
                  <a:spcPts val="400"/>
                </a:spcAft>
                <a:defRPr/>
              </a:pPr>
              <a:r>
                <a:rPr lang="en-US" altLang="zh-CN" sz="1200" kern="100" dirty="0">
                  <a:latin typeface="Arial"/>
                  <a:ea typeface="宋体"/>
                  <a:cs typeface="Arial"/>
                </a:rPr>
                <a:t>LC/PC </a:t>
              </a:r>
              <a:r>
                <a:rPr lang="en-US" altLang="zh-CN" sz="1200" dirty="0">
                  <a:latin typeface="Arial"/>
                </a:rPr>
                <a:t>pigtail</a:t>
              </a:r>
              <a:endParaRPr lang="zh-CN" altLang="zh-CN" sz="1200" kern="100" dirty="0">
                <a:latin typeface="Arial"/>
                <a:ea typeface="宋体"/>
                <a:cs typeface="Arial"/>
              </a:endParaRPr>
            </a:p>
          </p:txBody>
        </p:sp>
      </p:grpSp>
      <p:pic>
        <p:nvPicPr>
          <p:cNvPr id="84009" name="Picture 2"/>
          <p:cNvPicPr>
            <a:picLocks noChangeAspect="1" noChangeArrowheads="1"/>
          </p:cNvPicPr>
          <p:nvPr/>
        </p:nvPicPr>
        <p:blipFill>
          <a:blip r:embed="rId11" cstate="print"/>
          <a:srcRect/>
          <a:stretch>
            <a:fillRect/>
          </a:stretch>
        </p:blipFill>
        <p:spPr bwMode="auto">
          <a:xfrm>
            <a:off x="5267325" y="1804988"/>
            <a:ext cx="285750" cy="290512"/>
          </a:xfrm>
          <a:prstGeom prst="rect">
            <a:avLst/>
          </a:prstGeom>
          <a:noFill/>
          <a:ln w="9525">
            <a:noFill/>
            <a:miter lim="800000"/>
            <a:headEnd/>
            <a:tailEnd/>
          </a:ln>
        </p:spPr>
      </p:pic>
      <p:grpSp>
        <p:nvGrpSpPr>
          <p:cNvPr id="84010" name="组合 33"/>
          <p:cNvGrpSpPr>
            <a:grpSpLocks/>
          </p:cNvGrpSpPr>
          <p:nvPr/>
        </p:nvGrpSpPr>
        <p:grpSpPr bwMode="auto">
          <a:xfrm>
            <a:off x="3314700" y="0"/>
            <a:ext cx="5511800" cy="266700"/>
            <a:chOff x="3314602" y="0"/>
            <a:chExt cx="5512502" cy="266700"/>
          </a:xfrm>
        </p:grpSpPr>
        <p:sp>
          <p:nvSpPr>
            <p:cNvPr id="35" name="剪去单角的矩形 34"/>
            <p:cNvSpPr/>
            <p:nvPr/>
          </p:nvSpPr>
          <p:spPr bwMode="auto">
            <a:xfrm>
              <a:off x="7258454" y="0"/>
              <a:ext cx="809728"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Installation auxiliaries</a:t>
              </a:r>
            </a:p>
          </p:txBody>
        </p:sp>
        <p:sp>
          <p:nvSpPr>
            <p:cNvPr id="36" name="剪去单角的矩形 35"/>
            <p:cNvSpPr/>
            <p:nvPr/>
          </p:nvSpPr>
          <p:spPr bwMode="auto">
            <a:xfrm>
              <a:off x="3314602" y="0"/>
              <a:ext cx="64778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37" name="剪去单角的矩形 36"/>
            <p:cNvSpPr/>
            <p:nvPr/>
          </p:nvSpPr>
          <p:spPr bwMode="auto">
            <a:xfrm>
              <a:off x="3952858" y="0"/>
              <a:ext cx="70652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8" name="剪去单角的矩形 37"/>
            <p:cNvSpPr/>
            <p:nvPr/>
          </p:nvSpPr>
          <p:spPr bwMode="auto">
            <a:xfrm>
              <a:off x="4605404" y="0"/>
              <a:ext cx="107328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41" name="剪去单角的矩形 40"/>
            <p:cNvSpPr/>
            <p:nvPr/>
          </p:nvSpPr>
          <p:spPr bwMode="auto">
            <a:xfrm>
              <a:off x="649159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42" name="剪去单角的矩形 41"/>
            <p:cNvSpPr/>
            <p:nvPr/>
          </p:nvSpPr>
          <p:spPr bwMode="auto">
            <a:xfrm>
              <a:off x="8045955" y="0"/>
              <a:ext cx="781149"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43" name="剪去单角的矩形 42"/>
            <p:cNvSpPr/>
            <p:nvPr/>
          </p:nvSpPr>
          <p:spPr bwMode="auto">
            <a:xfrm>
              <a:off x="5648524" y="0"/>
              <a:ext cx="847833"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S9700 Configuration</a:t>
            </a:r>
          </a:p>
        </p:txBody>
      </p:sp>
      <p:sp>
        <p:nvSpPr>
          <p:cNvPr id="84995"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Installation auxiliaries</a:t>
            </a:r>
          </a:p>
          <a:p>
            <a:r>
              <a:rPr lang="en-US" altLang="zh-CN" dirty="0" smtClean="0">
                <a:solidFill>
                  <a:srgbClr val="0000FF"/>
                </a:solidFill>
                <a:latin typeface="Arial" pitchFamily="34" charset="0"/>
              </a:rPr>
              <a:t>S7700</a:t>
            </a:r>
            <a:r>
              <a:rPr lang="en-US" altLang="zh-CN" sz="1200" dirty="0" smtClean="0">
                <a:solidFill>
                  <a:srgbClr val="0000FF"/>
                </a:solidFill>
                <a:latin typeface="Arial" pitchFamily="34" charset="0"/>
              </a:rPr>
              <a:t> (The configuration principle of S7700 is the same as that of S9700. Only the differences are listed here.)</a:t>
            </a:r>
            <a:endParaRPr lang="en-US" altLang="zh-CN" dirty="0" smtClean="0">
              <a:solidFill>
                <a:srgbClr val="0000FF"/>
              </a:solidFill>
              <a:latin typeface="Arial"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bwMode="auto">
          <a:xfrm>
            <a:off x="303213" y="217488"/>
            <a:ext cx="7632700" cy="560387"/>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latin typeface="Arial" pitchFamily="34" charset="0"/>
              </a:rPr>
              <a:t>MPU – </a:t>
            </a:r>
            <a:r>
              <a:rPr lang="en-US" altLang="zh-CN" sz="2400" dirty="0" smtClean="0">
                <a:latin typeface="Arial" pitchFamily="34" charset="0"/>
              </a:rPr>
              <a:t>SRUA  SRUB  MCUA</a:t>
            </a:r>
            <a:endParaRPr lang="zh-CN" altLang="en-US" dirty="0" smtClean="0">
              <a:latin typeface="Arial" pitchFamily="34" charset="0"/>
            </a:endParaRPr>
          </a:p>
        </p:txBody>
      </p:sp>
      <p:grpSp>
        <p:nvGrpSpPr>
          <p:cNvPr id="86019" name="组合 72"/>
          <p:cNvGrpSpPr>
            <a:grpSpLocks/>
          </p:cNvGrpSpPr>
          <p:nvPr/>
        </p:nvGrpSpPr>
        <p:grpSpPr bwMode="auto">
          <a:xfrm>
            <a:off x="5581650" y="3386138"/>
            <a:ext cx="3240088" cy="1368425"/>
            <a:chOff x="243125" y="3948055"/>
            <a:chExt cx="8342072" cy="854807"/>
          </a:xfrm>
        </p:grpSpPr>
        <p:sp>
          <p:nvSpPr>
            <p:cNvPr id="51" name="Rectangle 5"/>
            <p:cNvSpPr>
              <a:spLocks noChangeArrowheads="1"/>
            </p:cNvSpPr>
            <p:nvPr/>
          </p:nvSpPr>
          <p:spPr bwMode="auto">
            <a:xfrm>
              <a:off x="243125" y="3948055"/>
              <a:ext cx="8342072" cy="854807"/>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24" name="Text Box 4"/>
            <p:cNvSpPr txBox="1">
              <a:spLocks noChangeArrowheads="1"/>
            </p:cNvSpPr>
            <p:nvPr/>
          </p:nvSpPr>
          <p:spPr bwMode="gray">
            <a:xfrm>
              <a:off x="328958" y="3969871"/>
              <a:ext cx="8190843" cy="700109"/>
            </a:xfrm>
            <a:prstGeom prst="rect">
              <a:avLst/>
            </a:prstGeom>
            <a:noFill/>
            <a:ln w="9525" algn="ctr">
              <a:noFill/>
              <a:miter lim="800000"/>
              <a:headEnd/>
              <a:tailEnd/>
            </a:ln>
          </p:spPr>
          <p:txBody>
            <a:bodyPr lIns="57105" tIns="28612" rIns="57105" bIns="28612" anchor="ctr"/>
            <a:lstStyle/>
            <a:p>
              <a:pPr marL="53564" indent="-53564" defTabSz="586822">
                <a:lnSpc>
                  <a:spcPct val="110000"/>
                </a:lnSpc>
                <a:buSzPct val="60000"/>
                <a:defRPr/>
              </a:pPr>
              <a:r>
                <a:rPr lang="en-US" altLang="zh-CN" sz="1000" dirty="0">
                  <a:latin typeface="Arial" pitchFamily="34" charset="0"/>
                  <a:cs typeface="Arial" pitchFamily="34" charset="0"/>
                </a:rPr>
                <a:t>Functions of </a:t>
              </a:r>
              <a:r>
                <a:rPr lang="en-US" altLang="zh-CN" sz="1000" b="1" dirty="0">
                  <a:latin typeface="Arial" pitchFamily="34" charset="0"/>
                  <a:cs typeface="Arial" pitchFamily="34" charset="0"/>
                </a:rPr>
                <a:t>SRUA   SRUB   MCUA</a:t>
              </a:r>
              <a:r>
                <a:rPr lang="en-US" altLang="zh-CN" sz="1000" dirty="0">
                  <a:latin typeface="Arial" pitchFamily="34" charset="0"/>
                  <a:cs typeface="Arial" pitchFamily="34" charset="0"/>
                </a:rPr>
                <a:t>:</a:t>
              </a:r>
              <a:endParaRPr lang="en-US" altLang="zh-CN" sz="1000" dirty="0">
                <a:latin typeface="Arial" pitchFamily="34" charset="0"/>
                <a:ea typeface="微软雅黑" pitchFamily="34" charset="-122"/>
                <a:cs typeface="Arial" pitchFamily="34" charset="0"/>
              </a:endParaRPr>
            </a:p>
            <a:p>
              <a:pPr marL="396373" lvl="1" indent="-53564" defTabSz="586822">
                <a:lnSpc>
                  <a:spcPct val="110000"/>
                </a:lnSpc>
                <a:buSzPct val="60000"/>
                <a:buFont typeface="Wingdings" pitchFamily="2" charset="2"/>
                <a:buChar char="l"/>
                <a:defRPr/>
              </a:pPr>
              <a:r>
                <a:rPr lang="en-US" altLang="zh-CN" sz="1000" dirty="0">
                  <a:latin typeface="Arial" pitchFamily="34" charset="0"/>
                  <a:ea typeface="微软雅黑" pitchFamily="34" charset="-122"/>
                  <a:cs typeface="Arial" pitchFamily="34" charset="0"/>
                </a:rPr>
                <a:t>  Processes protocols and controls forwarding.</a:t>
              </a:r>
            </a:p>
            <a:p>
              <a:pPr marL="396373" lvl="1" indent="-53564" defTabSz="586822">
                <a:lnSpc>
                  <a:spcPct val="110000"/>
                </a:lnSpc>
                <a:buSzPct val="60000"/>
                <a:buFont typeface="Wingdings" pitchFamily="2" charset="2"/>
                <a:buChar char="l"/>
                <a:defRPr/>
              </a:pPr>
              <a:r>
                <a:rPr lang="en-US" altLang="zh-CN" sz="1000" dirty="0">
                  <a:latin typeface="Arial" pitchFamily="34" charset="0"/>
                  <a:ea typeface="微软雅黑" pitchFamily="34" charset="-122"/>
                  <a:cs typeface="Arial" pitchFamily="34" charset="0"/>
                </a:rPr>
                <a:t>  Monitors component status.</a:t>
              </a:r>
            </a:p>
            <a:p>
              <a:pPr marL="396373" lvl="1" indent="-53564" defTabSz="586822">
                <a:lnSpc>
                  <a:spcPct val="110000"/>
                </a:lnSpc>
                <a:buSzPct val="60000"/>
                <a:buFont typeface="Wingdings" pitchFamily="2" charset="2"/>
                <a:buChar char="l"/>
                <a:defRPr/>
              </a:pPr>
              <a:r>
                <a:rPr lang="en-US" altLang="zh-CN" sz="1000" dirty="0">
                  <a:latin typeface="Arial" pitchFamily="34" charset="0"/>
                  <a:ea typeface="微软雅黑" pitchFamily="34" charset="-122"/>
                  <a:cs typeface="Arial" pitchFamily="34" charset="0"/>
                </a:rPr>
                <a:t>  Performs management and maintenance according to user instructions.</a:t>
              </a:r>
            </a:p>
            <a:p>
              <a:pPr marL="396373" lvl="1" indent="-53564" defTabSz="586822">
                <a:lnSpc>
                  <a:spcPct val="110000"/>
                </a:lnSpc>
                <a:buSzPct val="60000"/>
                <a:buFont typeface="Wingdings" pitchFamily="2" charset="2"/>
                <a:buChar char="l"/>
                <a:defRPr/>
              </a:pPr>
              <a:endParaRPr lang="en-US" altLang="zh-CN" sz="1050" dirty="0">
                <a:latin typeface="Arial" pitchFamily="34" charset="0"/>
                <a:ea typeface="微软雅黑" pitchFamily="34" charset="-122"/>
                <a:cs typeface="Arial" pitchFamily="34" charset="0"/>
              </a:endParaRPr>
            </a:p>
          </p:txBody>
        </p:sp>
      </p:grpSp>
      <p:grpSp>
        <p:nvGrpSpPr>
          <p:cNvPr id="86020" name="组合 78"/>
          <p:cNvGrpSpPr>
            <a:grpSpLocks/>
          </p:cNvGrpSpPr>
          <p:nvPr/>
        </p:nvGrpSpPr>
        <p:grpSpPr bwMode="auto">
          <a:xfrm>
            <a:off x="5581650" y="774700"/>
            <a:ext cx="3240088" cy="2522538"/>
            <a:chOff x="5728830" y="774731"/>
            <a:chExt cx="3096000" cy="2523134"/>
          </a:xfrm>
        </p:grpSpPr>
        <p:sp>
          <p:nvSpPr>
            <p:cNvPr id="59" name="Rectangle 5"/>
            <p:cNvSpPr>
              <a:spLocks noChangeArrowheads="1"/>
            </p:cNvSpPr>
            <p:nvPr/>
          </p:nvSpPr>
          <p:spPr bwMode="auto">
            <a:xfrm>
              <a:off x="5728830" y="774731"/>
              <a:ext cx="3096000" cy="2520000"/>
            </a:xfrm>
            <a:prstGeom prst="rect">
              <a:avLst/>
            </a:prstGeom>
            <a:solidFill>
              <a:schemeClr val="bg1">
                <a:lumMod val="85000"/>
              </a:schemeClr>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86069" name="Text Box 4"/>
            <p:cNvSpPr txBox="1">
              <a:spLocks noChangeArrowheads="1"/>
            </p:cNvSpPr>
            <p:nvPr/>
          </p:nvSpPr>
          <p:spPr bwMode="gray">
            <a:xfrm>
              <a:off x="6291252" y="2562974"/>
              <a:ext cx="2066576" cy="734891"/>
            </a:xfrm>
            <a:prstGeom prst="rect">
              <a:avLst/>
            </a:prstGeom>
            <a:noFill/>
            <a:ln w="9525" algn="ctr">
              <a:noFill/>
              <a:miter lim="800000"/>
              <a:headEnd/>
              <a:tailEnd/>
            </a:ln>
          </p:spPr>
          <p:txBody>
            <a:bodyPr lIns="57105" tIns="28612" rIns="57105" bIns="28612">
              <a:spAutoFit/>
            </a:bodyPr>
            <a:lstStyle/>
            <a:p>
              <a:pPr marL="52388" indent="-52388" defTabSz="585788">
                <a:lnSpc>
                  <a:spcPct val="110000"/>
                </a:lnSpc>
                <a:buSzPct val="60000"/>
                <a:buFont typeface="Wingdings" pitchFamily="2" charset="2"/>
                <a:buChar char="l"/>
              </a:pPr>
              <a:r>
                <a:rPr lang="zh-CN" altLang="en-US" sz="1000">
                  <a:latin typeface="Arial" pitchFamily="34" charset="0"/>
                  <a:ea typeface="微软雅黑" pitchFamily="34" charset="-122"/>
                  <a:cs typeface="Arial" pitchFamily="34" charset="0"/>
                </a:rPr>
                <a:t>  </a:t>
              </a:r>
              <a:r>
                <a:rPr lang="en-US" altLang="zh-CN" sz="1000">
                  <a:latin typeface="Arial" pitchFamily="34" charset="0"/>
                  <a:ea typeface="微软雅黑" pitchFamily="34" charset="-122"/>
                  <a:cs typeface="Arial" pitchFamily="34" charset="0"/>
                </a:rPr>
                <a:t>Integrated monitoring unit</a:t>
              </a:r>
            </a:p>
            <a:p>
              <a:pPr marL="52388" indent="-52388" defTabSz="585788">
                <a:lnSpc>
                  <a:spcPct val="110000"/>
                </a:lnSpc>
                <a:buSzPct val="60000"/>
                <a:buFont typeface="Wingdings" pitchFamily="2" charset="2"/>
                <a:buChar char="l"/>
              </a:pPr>
              <a:r>
                <a:rPr lang="zh-CN" altLang="en-US" sz="1000">
                  <a:latin typeface="Arial" pitchFamily="34" charset="0"/>
                  <a:ea typeface="微软雅黑" pitchFamily="34" charset="-122"/>
                  <a:cs typeface="Arial" pitchFamily="34" charset="0"/>
                </a:rPr>
                <a:t>  </a:t>
              </a:r>
              <a:r>
                <a:rPr lang="en-US" altLang="zh-CN" sz="1000">
                  <a:latin typeface="Arial" pitchFamily="34" charset="0"/>
                  <a:ea typeface="微软雅黑" pitchFamily="34" charset="-122"/>
                  <a:cs typeface="Arial" pitchFamily="34" charset="0"/>
                </a:rPr>
                <a:t>Max power consumption </a:t>
              </a:r>
              <a:r>
                <a:rPr lang="en-US" altLang="zh-CN" sz="1000" b="1">
                  <a:latin typeface="Arial" pitchFamily="34" charset="0"/>
                  <a:ea typeface="微软雅黑" pitchFamily="34" charset="-122"/>
                  <a:cs typeface="Arial" pitchFamily="34" charset="0"/>
                </a:rPr>
                <a:t>18 W</a:t>
              </a:r>
            </a:p>
            <a:p>
              <a:pPr marL="52388" indent="-52388" defTabSz="585788">
                <a:lnSpc>
                  <a:spcPct val="110000"/>
                </a:lnSpc>
                <a:buSzPct val="60000"/>
                <a:buFont typeface="Wingdings" pitchFamily="2" charset="2"/>
                <a:buChar char="l"/>
              </a:pPr>
              <a:r>
                <a:rPr lang="en-US" altLang="zh-CN" sz="1000">
                  <a:latin typeface="Arial" pitchFamily="34" charset="0"/>
                  <a:ea typeface="微软雅黑" pitchFamily="34" charset="-122"/>
                  <a:cs typeface="Arial" pitchFamily="34" charset="0"/>
                </a:rPr>
                <a:t>  No FSUA or</a:t>
              </a:r>
              <a:r>
                <a:rPr lang="zh-CN" altLang="en-US" sz="1000">
                  <a:latin typeface="Arial" pitchFamily="34" charset="0"/>
                  <a:ea typeface="微软雅黑" pitchFamily="34" charset="-122"/>
                  <a:cs typeface="Arial" pitchFamily="34" charset="0"/>
                </a:rPr>
                <a:t> </a:t>
              </a:r>
              <a:r>
                <a:rPr lang="en-US" altLang="zh-CN" sz="1000">
                  <a:latin typeface="Arial" pitchFamily="34" charset="0"/>
                  <a:ea typeface="微软雅黑" pitchFamily="34" charset="-122"/>
                  <a:cs typeface="Arial" pitchFamily="34" charset="0"/>
                </a:rPr>
                <a:t>VSTSA</a:t>
              </a:r>
            </a:p>
            <a:p>
              <a:pPr marL="52388" indent="-52388" defTabSz="585788">
                <a:lnSpc>
                  <a:spcPct val="110000"/>
                </a:lnSpc>
                <a:buSzPct val="60000"/>
                <a:buFont typeface="Wingdings" pitchFamily="2" charset="2"/>
                <a:buChar char="l"/>
              </a:pPr>
              <a:r>
                <a:rPr lang="zh-CN" altLang="en-US" sz="1000">
                  <a:latin typeface="Arial" pitchFamily="34" charset="0"/>
                  <a:ea typeface="微软雅黑" pitchFamily="34" charset="-122"/>
                  <a:cs typeface="Arial" pitchFamily="34" charset="0"/>
                </a:rPr>
                <a:t>  </a:t>
              </a:r>
              <a:r>
                <a:rPr lang="en-US" altLang="zh-CN" sz="1000">
                  <a:latin typeface="Arial" pitchFamily="34" charset="0"/>
                  <a:ea typeface="微软雅黑" pitchFamily="34" charset="-122"/>
                  <a:cs typeface="Arial" pitchFamily="34" charset="0"/>
                </a:rPr>
                <a:t>No SFU</a:t>
              </a:r>
            </a:p>
          </p:txBody>
        </p:sp>
        <p:sp>
          <p:nvSpPr>
            <p:cNvPr id="61" name="AutoShape 44"/>
            <p:cNvSpPr>
              <a:spLocks noChangeArrowheads="1"/>
            </p:cNvSpPr>
            <p:nvPr/>
          </p:nvSpPr>
          <p:spPr bwMode="auto">
            <a:xfrm>
              <a:off x="5728830" y="791503"/>
              <a:ext cx="3096000" cy="361741"/>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685617">
                <a:defRPr/>
              </a:pPr>
              <a:r>
                <a:rPr lang="en-US" altLang="zh-CN" sz="1400" b="1" dirty="0">
                  <a:solidFill>
                    <a:srgbClr val="FFFFFF"/>
                  </a:solidFill>
                  <a:latin typeface="Arial" pitchFamily="34" charset="0"/>
                  <a:ea typeface="微软雅黑" pitchFamily="34" charset="-122"/>
                  <a:cs typeface="Arial" pitchFamily="34" charset="0"/>
                </a:rPr>
                <a:t>S7703-MCUA</a:t>
              </a:r>
            </a:p>
          </p:txBody>
        </p:sp>
        <p:grpSp>
          <p:nvGrpSpPr>
            <p:cNvPr id="86073" name="组合 55"/>
            <p:cNvGrpSpPr>
              <a:grpSpLocks/>
            </p:cNvGrpSpPr>
            <p:nvPr/>
          </p:nvGrpSpPr>
          <p:grpSpPr bwMode="auto">
            <a:xfrm>
              <a:off x="5826279" y="1251065"/>
              <a:ext cx="2633312" cy="1282090"/>
              <a:chOff x="5555544" y="1294602"/>
              <a:chExt cx="2365758" cy="1838774"/>
            </a:xfrm>
          </p:grpSpPr>
          <p:pic>
            <p:nvPicPr>
              <p:cNvPr id="86074" name="Picture 2" descr="D:\V2R2\主打胶片\照片\MCUA.png"/>
              <p:cNvPicPr>
                <a:picLocks noChangeAspect="1" noChangeArrowheads="1"/>
              </p:cNvPicPr>
              <p:nvPr/>
            </p:nvPicPr>
            <p:blipFill>
              <a:blip r:embed="rId3" cstate="print"/>
              <a:srcRect/>
              <a:stretch>
                <a:fillRect/>
              </a:stretch>
            </p:blipFill>
            <p:spPr bwMode="auto">
              <a:xfrm>
                <a:off x="5555544" y="1294602"/>
                <a:ext cx="2018736" cy="1212378"/>
              </a:xfrm>
              <a:prstGeom prst="rect">
                <a:avLst/>
              </a:prstGeom>
              <a:noFill/>
              <a:ln w="9525">
                <a:noFill/>
                <a:miter lim="800000"/>
                <a:headEnd/>
                <a:tailEnd/>
              </a:ln>
            </p:spPr>
          </p:pic>
          <p:grpSp>
            <p:nvGrpSpPr>
              <p:cNvPr id="86075" name="组合 45"/>
              <p:cNvGrpSpPr>
                <a:grpSpLocks/>
              </p:cNvGrpSpPr>
              <p:nvPr/>
            </p:nvGrpSpPr>
            <p:grpSpPr bwMode="auto">
              <a:xfrm>
                <a:off x="5661196" y="2296854"/>
                <a:ext cx="2260106" cy="836522"/>
                <a:chOff x="5584644" y="2496735"/>
                <a:chExt cx="1975515" cy="763353"/>
              </a:xfrm>
            </p:grpSpPr>
            <p:sp>
              <p:nvSpPr>
                <p:cNvPr id="86076" name="Text Box 37"/>
                <p:cNvSpPr txBox="1">
                  <a:spLocks noChangeArrowheads="1"/>
                </p:cNvSpPr>
                <p:nvPr/>
              </p:nvSpPr>
              <p:spPr bwMode="auto">
                <a:xfrm>
                  <a:off x="6024207" y="2861672"/>
                  <a:ext cx="356422" cy="18956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MON</a:t>
                  </a:r>
                  <a:endParaRPr lang="zh-CN" altLang="en-US" sz="900">
                    <a:latin typeface="Arial" pitchFamily="34" charset="0"/>
                    <a:ea typeface="微软雅黑" pitchFamily="34" charset="-122"/>
                    <a:cs typeface="Arial" pitchFamily="34" charset="0"/>
                  </a:endParaRPr>
                </a:p>
              </p:txBody>
            </p:sp>
            <p:sp>
              <p:nvSpPr>
                <p:cNvPr id="86077" name="Line 92"/>
                <p:cNvSpPr>
                  <a:spLocks noChangeShapeType="1"/>
                </p:cNvSpPr>
                <p:nvPr/>
              </p:nvSpPr>
              <p:spPr bwMode="auto">
                <a:xfrm flipH="1" flipV="1">
                  <a:off x="6146087" y="2558483"/>
                  <a:ext cx="109716" cy="31351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78" name="Text Box 37"/>
                <p:cNvSpPr txBox="1">
                  <a:spLocks noChangeArrowheads="1"/>
                </p:cNvSpPr>
                <p:nvPr/>
              </p:nvSpPr>
              <p:spPr bwMode="auto">
                <a:xfrm>
                  <a:off x="6376327" y="2988219"/>
                  <a:ext cx="594659" cy="271869"/>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Console</a:t>
                  </a:r>
                  <a:r>
                    <a:rPr lang="zh-CN" altLang="en-US" sz="900">
                      <a:latin typeface="Arial" pitchFamily="34" charset="0"/>
                      <a:ea typeface="微软雅黑" pitchFamily="34" charset="-122"/>
                      <a:cs typeface="Arial" pitchFamily="34" charset="0"/>
                    </a:rPr>
                    <a:t> </a:t>
                  </a:r>
                  <a:r>
                    <a:rPr lang="en-US" altLang="zh-CN" sz="900">
                      <a:latin typeface="Arial" pitchFamily="34" charset="0"/>
                      <a:ea typeface="微软雅黑" pitchFamily="34" charset="-122"/>
                      <a:cs typeface="Arial" pitchFamily="34" charset="0"/>
                    </a:rPr>
                    <a:t>port</a:t>
                  </a:r>
                  <a:endParaRPr lang="zh-CN" altLang="en-US" sz="900">
                    <a:latin typeface="Arial" pitchFamily="34" charset="0"/>
                    <a:ea typeface="微软雅黑" pitchFamily="34" charset="-122"/>
                    <a:cs typeface="Arial" pitchFamily="34" charset="0"/>
                  </a:endParaRPr>
                </a:p>
              </p:txBody>
            </p:sp>
            <p:sp>
              <p:nvSpPr>
                <p:cNvPr id="86079" name="Line 92"/>
                <p:cNvSpPr>
                  <a:spLocks noChangeShapeType="1"/>
                </p:cNvSpPr>
                <p:nvPr/>
              </p:nvSpPr>
              <p:spPr bwMode="auto">
                <a:xfrm flipH="1" flipV="1">
                  <a:off x="6332180" y="2531660"/>
                  <a:ext cx="327955" cy="46795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80" name="Text Box 37"/>
                <p:cNvSpPr txBox="1">
                  <a:spLocks noChangeArrowheads="1"/>
                </p:cNvSpPr>
                <p:nvPr/>
              </p:nvSpPr>
              <p:spPr bwMode="auto">
                <a:xfrm>
                  <a:off x="6955877" y="2760620"/>
                  <a:ext cx="604282" cy="271869"/>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Ethernet port</a:t>
                  </a:r>
                  <a:endParaRPr lang="zh-CN" altLang="en-US" sz="900">
                    <a:latin typeface="Arial" pitchFamily="34" charset="0"/>
                    <a:ea typeface="微软雅黑" pitchFamily="34" charset="-122"/>
                    <a:cs typeface="Arial" pitchFamily="34" charset="0"/>
                  </a:endParaRPr>
                </a:p>
              </p:txBody>
            </p:sp>
            <p:sp>
              <p:nvSpPr>
                <p:cNvPr id="86081" name="Line 92"/>
                <p:cNvSpPr>
                  <a:spLocks noChangeShapeType="1"/>
                </p:cNvSpPr>
                <p:nvPr/>
              </p:nvSpPr>
              <p:spPr bwMode="auto">
                <a:xfrm flipH="1" flipV="1">
                  <a:off x="6494105" y="2496735"/>
                  <a:ext cx="487609" cy="286912"/>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82" name="Line 92"/>
                <p:cNvSpPr>
                  <a:spLocks noChangeShapeType="1"/>
                </p:cNvSpPr>
                <p:nvPr/>
              </p:nvSpPr>
              <p:spPr bwMode="auto">
                <a:xfrm flipV="1">
                  <a:off x="5819890" y="2537485"/>
                  <a:ext cx="145224" cy="383595"/>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83" name="Text Box 37"/>
                <p:cNvSpPr txBox="1">
                  <a:spLocks noChangeArrowheads="1"/>
                </p:cNvSpPr>
                <p:nvPr/>
              </p:nvSpPr>
              <p:spPr bwMode="auto">
                <a:xfrm>
                  <a:off x="5584644" y="2906671"/>
                  <a:ext cx="429282" cy="18956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RS485</a:t>
                  </a:r>
                  <a:endParaRPr lang="zh-CN" altLang="en-US" sz="900">
                    <a:latin typeface="Arial" pitchFamily="34" charset="0"/>
                    <a:ea typeface="微软雅黑" pitchFamily="34" charset="-122"/>
                    <a:cs typeface="Arial" pitchFamily="34" charset="0"/>
                  </a:endParaRPr>
                </a:p>
              </p:txBody>
            </p:sp>
          </p:grpSp>
        </p:grpSp>
      </p:grpSp>
      <p:sp>
        <p:nvSpPr>
          <p:cNvPr id="49" name="Rectangle 5"/>
          <p:cNvSpPr>
            <a:spLocks noChangeArrowheads="1"/>
          </p:cNvSpPr>
          <p:nvPr/>
        </p:nvSpPr>
        <p:spPr bwMode="auto">
          <a:xfrm>
            <a:off x="330199" y="747773"/>
            <a:ext cx="4968000" cy="2520000"/>
          </a:xfrm>
          <a:prstGeom prst="rect">
            <a:avLst/>
          </a:prstGeom>
          <a:solidFill>
            <a:schemeClr val="bg1">
              <a:lumMod val="85000"/>
            </a:schemeClr>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60" name="AutoShape 44"/>
          <p:cNvSpPr>
            <a:spLocks noChangeArrowheads="1"/>
          </p:cNvSpPr>
          <p:nvPr/>
        </p:nvSpPr>
        <p:spPr bwMode="auto">
          <a:xfrm>
            <a:off x="330199" y="747773"/>
            <a:ext cx="4968000" cy="361741"/>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685617">
              <a:defRPr/>
            </a:pPr>
            <a:r>
              <a:rPr lang="en-US" altLang="zh-CN" sz="1400" b="1" dirty="0">
                <a:solidFill>
                  <a:srgbClr val="FFFFFF"/>
                </a:solidFill>
                <a:latin typeface="Arial" pitchFamily="34" charset="0"/>
                <a:ea typeface="微软雅黑" pitchFamily="34" charset="-122"/>
                <a:cs typeface="Arial" pitchFamily="34" charset="0"/>
              </a:rPr>
              <a:t>S7706/S7712-SRUA/SRUB</a:t>
            </a:r>
          </a:p>
        </p:txBody>
      </p:sp>
      <p:sp>
        <p:nvSpPr>
          <p:cNvPr id="86027" name="Text Box 4"/>
          <p:cNvSpPr txBox="1">
            <a:spLocks noChangeArrowheads="1"/>
          </p:cNvSpPr>
          <p:nvPr/>
        </p:nvSpPr>
        <p:spPr bwMode="gray">
          <a:xfrm>
            <a:off x="330200" y="2570163"/>
            <a:ext cx="2297113" cy="566737"/>
          </a:xfrm>
          <a:prstGeom prst="rect">
            <a:avLst/>
          </a:prstGeom>
          <a:noFill/>
          <a:ln w="9525" algn="ctr">
            <a:noFill/>
            <a:miter lim="800000"/>
            <a:headEnd/>
            <a:tailEnd/>
          </a:ln>
        </p:spPr>
        <p:txBody>
          <a:bodyPr lIns="57105" tIns="28612" rIns="57105" bIns="28612">
            <a:spAutoFit/>
          </a:bodyPr>
          <a:lstStyle/>
          <a:p>
            <a:pPr marL="52388" indent="-52388" defTabSz="585788">
              <a:lnSpc>
                <a:spcPct val="110000"/>
              </a:lnSpc>
              <a:buSzPct val="60000"/>
              <a:buFont typeface="Wingdings" pitchFamily="2" charset="2"/>
              <a:buChar char="l"/>
            </a:pPr>
            <a:r>
              <a:rPr lang="en-US" altLang="zh-CN" sz="1000" dirty="0">
                <a:solidFill>
                  <a:schemeClr val="tx2"/>
                </a:solidFill>
                <a:latin typeface="Arial" pitchFamily="34" charset="0"/>
                <a:ea typeface="微软雅黑" pitchFamily="34" charset="-122"/>
                <a:cs typeface="Arial" pitchFamily="34" charset="0"/>
              </a:rPr>
              <a:t>  </a:t>
            </a:r>
            <a:r>
              <a:rPr lang="en-US" altLang="zh-CN" sz="1000" b="1" dirty="0">
                <a:solidFill>
                  <a:schemeClr val="tx2"/>
                </a:solidFill>
                <a:latin typeface="Arial" pitchFamily="34" charset="0"/>
                <a:ea typeface="微软雅黑" pitchFamily="34" charset="-122"/>
                <a:cs typeface="Arial" pitchFamily="34" charset="0"/>
              </a:rPr>
              <a:t>512 </a:t>
            </a:r>
            <a:r>
              <a:rPr lang="en-US" altLang="zh-CN" sz="1000" b="1" dirty="0" err="1">
                <a:solidFill>
                  <a:schemeClr val="tx2"/>
                </a:solidFill>
                <a:latin typeface="Arial" pitchFamily="34" charset="0"/>
                <a:ea typeface="微软雅黑" pitchFamily="34" charset="-122"/>
                <a:cs typeface="Arial" pitchFamily="34" charset="0"/>
              </a:rPr>
              <a:t>Gbps</a:t>
            </a: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switching capacity</a:t>
            </a:r>
          </a:p>
          <a:p>
            <a:pPr marL="52388" indent="-52388"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  Max power consumption </a:t>
            </a:r>
            <a:r>
              <a:rPr lang="zh-CN" altLang="en-US" sz="1000" dirty="0">
                <a:latin typeface="Arial" pitchFamily="34" charset="0"/>
                <a:ea typeface="微软雅黑" pitchFamily="34" charset="-122"/>
                <a:cs typeface="Arial" pitchFamily="34" charset="0"/>
              </a:rPr>
              <a:t> </a:t>
            </a:r>
            <a:r>
              <a:rPr lang="en-US" altLang="zh-CN" sz="1000" b="1" dirty="0">
                <a:latin typeface="Arial" pitchFamily="34" charset="0"/>
                <a:ea typeface="微软雅黑" pitchFamily="34" charset="-122"/>
                <a:cs typeface="Arial" pitchFamily="34" charset="0"/>
              </a:rPr>
              <a:t>81 W</a:t>
            </a:r>
          </a:p>
          <a:p>
            <a:pPr marL="0" lvl="1" indent="0" defTabSz="585788">
              <a:lnSpc>
                <a:spcPct val="110000"/>
              </a:lnSpc>
              <a:buSzPct val="60000"/>
              <a:buFont typeface="Wingdings" pitchFamily="2" charset="2"/>
              <a:buChar char="l"/>
            </a:pP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Integrated SFU</a:t>
            </a:r>
          </a:p>
        </p:txBody>
      </p:sp>
      <p:grpSp>
        <p:nvGrpSpPr>
          <p:cNvPr id="86028" name="组合 69"/>
          <p:cNvGrpSpPr>
            <a:grpSpLocks/>
          </p:cNvGrpSpPr>
          <p:nvPr/>
        </p:nvGrpSpPr>
        <p:grpSpPr bwMode="auto">
          <a:xfrm>
            <a:off x="330200" y="1250950"/>
            <a:ext cx="2565400" cy="1255713"/>
            <a:chOff x="330200" y="1251065"/>
            <a:chExt cx="2565929" cy="1255335"/>
          </a:xfrm>
        </p:grpSpPr>
        <p:grpSp>
          <p:nvGrpSpPr>
            <p:cNvPr id="86059" name="组合 56"/>
            <p:cNvGrpSpPr>
              <a:grpSpLocks/>
            </p:cNvGrpSpPr>
            <p:nvPr/>
          </p:nvGrpSpPr>
          <p:grpSpPr bwMode="auto">
            <a:xfrm>
              <a:off x="330200" y="1251065"/>
              <a:ext cx="2565929" cy="1254636"/>
              <a:chOff x="726019" y="1288610"/>
              <a:chExt cx="2806628" cy="1202196"/>
            </a:xfrm>
          </p:grpSpPr>
          <p:pic>
            <p:nvPicPr>
              <p:cNvPr id="86061" name="Picture 3" descr="D:\V2R2\主打胶片\照片\SRUA.png"/>
              <p:cNvPicPr>
                <a:picLocks noChangeAspect="1" noChangeArrowheads="1"/>
              </p:cNvPicPr>
              <p:nvPr/>
            </p:nvPicPr>
            <p:blipFill>
              <a:blip r:embed="rId4" cstate="print"/>
              <a:srcRect/>
              <a:stretch>
                <a:fillRect/>
              </a:stretch>
            </p:blipFill>
            <p:spPr bwMode="auto">
              <a:xfrm>
                <a:off x="726019" y="1288610"/>
                <a:ext cx="2362621" cy="926269"/>
              </a:xfrm>
              <a:prstGeom prst="rect">
                <a:avLst/>
              </a:prstGeom>
              <a:noFill/>
              <a:ln w="9525">
                <a:noFill/>
                <a:miter lim="800000"/>
                <a:headEnd/>
                <a:tailEnd/>
              </a:ln>
            </p:spPr>
          </p:pic>
          <p:sp>
            <p:nvSpPr>
              <p:cNvPr id="86062" name="Text Box 37"/>
              <p:cNvSpPr txBox="1">
                <a:spLocks noChangeArrowheads="1"/>
              </p:cNvSpPr>
              <p:nvPr/>
            </p:nvSpPr>
            <p:spPr bwMode="auto">
              <a:xfrm>
                <a:off x="1920060" y="2291758"/>
                <a:ext cx="866828" cy="199048"/>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Console</a:t>
                </a:r>
                <a:r>
                  <a:rPr lang="zh-CN" altLang="en-US" sz="900">
                    <a:latin typeface="Arial" pitchFamily="34" charset="0"/>
                    <a:ea typeface="微软雅黑" pitchFamily="34" charset="-122"/>
                    <a:cs typeface="Arial" pitchFamily="34" charset="0"/>
                  </a:rPr>
                  <a:t> </a:t>
                </a:r>
                <a:r>
                  <a:rPr lang="en-US" altLang="zh-CN" sz="900">
                    <a:latin typeface="Arial" pitchFamily="34" charset="0"/>
                    <a:ea typeface="微软雅黑" pitchFamily="34" charset="-122"/>
                    <a:cs typeface="Arial" pitchFamily="34" charset="0"/>
                  </a:rPr>
                  <a:t>port</a:t>
                </a:r>
                <a:endParaRPr lang="zh-CN" altLang="en-US" sz="900">
                  <a:latin typeface="Arial" pitchFamily="34" charset="0"/>
                  <a:ea typeface="微软雅黑" pitchFamily="34" charset="-122"/>
                  <a:cs typeface="Arial" pitchFamily="34" charset="0"/>
                </a:endParaRPr>
              </a:p>
            </p:txBody>
          </p:sp>
          <p:sp>
            <p:nvSpPr>
              <p:cNvPr id="86063" name="Line 92"/>
              <p:cNvSpPr>
                <a:spLocks noChangeShapeType="1"/>
              </p:cNvSpPr>
              <p:nvPr/>
            </p:nvSpPr>
            <p:spPr bwMode="auto">
              <a:xfrm flipH="1" flipV="1">
                <a:off x="2656743" y="2000396"/>
                <a:ext cx="101360" cy="272690"/>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64" name="Text Box 37"/>
              <p:cNvSpPr txBox="1">
                <a:spLocks noChangeArrowheads="1"/>
              </p:cNvSpPr>
              <p:nvPr/>
            </p:nvSpPr>
            <p:spPr bwMode="auto">
              <a:xfrm>
                <a:off x="2651792" y="2246581"/>
                <a:ext cx="880855" cy="199049"/>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Ethernet port</a:t>
                </a:r>
                <a:endParaRPr lang="zh-CN" altLang="en-US" sz="900">
                  <a:latin typeface="Arial" pitchFamily="34" charset="0"/>
                  <a:ea typeface="微软雅黑" pitchFamily="34" charset="-122"/>
                  <a:cs typeface="Arial" pitchFamily="34" charset="0"/>
                </a:endParaRPr>
              </a:p>
            </p:txBody>
          </p:sp>
          <p:sp>
            <p:nvSpPr>
              <p:cNvPr id="86065" name="Line 92"/>
              <p:cNvSpPr>
                <a:spLocks noChangeShapeType="1"/>
              </p:cNvSpPr>
              <p:nvPr/>
            </p:nvSpPr>
            <p:spPr bwMode="auto">
              <a:xfrm flipV="1">
                <a:off x="2543877" y="2004332"/>
                <a:ext cx="0" cy="33246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grpSp>
        <p:sp>
          <p:nvSpPr>
            <p:cNvPr id="86060" name="Text Box 4"/>
            <p:cNvSpPr txBox="1">
              <a:spLocks noChangeArrowheads="1"/>
            </p:cNvSpPr>
            <p:nvPr/>
          </p:nvSpPr>
          <p:spPr bwMode="gray">
            <a:xfrm>
              <a:off x="400721" y="2226196"/>
              <a:ext cx="1172577" cy="280204"/>
            </a:xfrm>
            <a:prstGeom prst="rect">
              <a:avLst/>
            </a:prstGeom>
            <a:noFill/>
            <a:ln w="9525" algn="ctr">
              <a:noFill/>
              <a:miter lim="800000"/>
              <a:headEnd/>
              <a:tailEnd/>
            </a:ln>
          </p:spPr>
          <p:txBody>
            <a:bodyPr lIns="76166" tIns="38163" rIns="76166" bIns="38163">
              <a:spAutoFit/>
            </a:bodyPr>
            <a:lstStyle/>
            <a:p>
              <a:pPr marL="73025" indent="-73025" algn="ctr" defTabSz="784225">
                <a:lnSpc>
                  <a:spcPct val="110000"/>
                </a:lnSpc>
                <a:buClr>
                  <a:srgbClr val="990000"/>
                </a:buClr>
              </a:pPr>
              <a:r>
                <a:rPr lang="en-US" altLang="zh-CN" sz="1200" b="1">
                  <a:solidFill>
                    <a:srgbClr val="990000"/>
                  </a:solidFill>
                  <a:latin typeface="Arial" pitchFamily="34" charset="0"/>
                  <a:ea typeface="微软雅黑" pitchFamily="34" charset="-122"/>
                  <a:cs typeface="Arial" pitchFamily="34" charset="0"/>
                </a:rPr>
                <a:t>SRUA</a:t>
              </a:r>
            </a:p>
          </p:txBody>
        </p:sp>
      </p:grpSp>
      <p:grpSp>
        <p:nvGrpSpPr>
          <p:cNvPr id="86029" name="组合 70"/>
          <p:cNvGrpSpPr>
            <a:grpSpLocks/>
          </p:cNvGrpSpPr>
          <p:nvPr/>
        </p:nvGrpSpPr>
        <p:grpSpPr bwMode="auto">
          <a:xfrm>
            <a:off x="2962275" y="1250950"/>
            <a:ext cx="2400300" cy="1277938"/>
            <a:chOff x="849854" y="2526575"/>
            <a:chExt cx="2399643" cy="1278538"/>
          </a:xfrm>
        </p:grpSpPr>
        <p:grpSp>
          <p:nvGrpSpPr>
            <p:cNvPr id="86049" name="组合 57"/>
            <p:cNvGrpSpPr>
              <a:grpSpLocks/>
            </p:cNvGrpSpPr>
            <p:nvPr/>
          </p:nvGrpSpPr>
          <p:grpSpPr bwMode="auto">
            <a:xfrm>
              <a:off x="849854" y="2526575"/>
              <a:ext cx="2399643" cy="1278538"/>
              <a:chOff x="730888" y="2651760"/>
              <a:chExt cx="2794953" cy="1295526"/>
            </a:xfrm>
          </p:grpSpPr>
          <p:pic>
            <p:nvPicPr>
              <p:cNvPr id="86051" name="Picture 4" descr="D:\V2R2\主打胶片\照片\SRUB.png"/>
              <p:cNvPicPr>
                <a:picLocks noChangeAspect="1" noChangeArrowheads="1"/>
              </p:cNvPicPr>
              <p:nvPr/>
            </p:nvPicPr>
            <p:blipFill>
              <a:blip r:embed="rId5" cstate="print"/>
              <a:srcRect/>
              <a:stretch>
                <a:fillRect/>
              </a:stretch>
            </p:blipFill>
            <p:spPr bwMode="auto">
              <a:xfrm>
                <a:off x="730888" y="2651760"/>
                <a:ext cx="2515833" cy="822960"/>
              </a:xfrm>
              <a:prstGeom prst="rect">
                <a:avLst/>
              </a:prstGeom>
              <a:noFill/>
              <a:ln w="9525">
                <a:noFill/>
                <a:miter lim="800000"/>
                <a:headEnd/>
                <a:tailEnd/>
              </a:ln>
            </p:spPr>
          </p:pic>
          <p:sp>
            <p:nvSpPr>
              <p:cNvPr id="86052" name="Line 92"/>
              <p:cNvSpPr>
                <a:spLocks noChangeShapeType="1"/>
              </p:cNvSpPr>
              <p:nvPr/>
            </p:nvSpPr>
            <p:spPr bwMode="auto">
              <a:xfrm flipV="1">
                <a:off x="2266036" y="3323590"/>
                <a:ext cx="99584" cy="273156"/>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53" name="Text Box 37"/>
              <p:cNvSpPr txBox="1">
                <a:spLocks noChangeArrowheads="1"/>
              </p:cNvSpPr>
              <p:nvPr/>
            </p:nvSpPr>
            <p:spPr bwMode="auto">
              <a:xfrm>
                <a:off x="1545979" y="3456115"/>
                <a:ext cx="1189291" cy="491171"/>
              </a:xfrm>
              <a:prstGeom prst="rect">
                <a:avLst/>
              </a:prstGeom>
              <a:noFill/>
              <a:ln w="9525" algn="ctr">
                <a:noFill/>
                <a:miter lim="800000"/>
                <a:headEnd/>
                <a:tailEnd/>
              </a:ln>
            </p:spPr>
            <p:txBody>
              <a:bodyPr lIns="68562" tIns="34281" rIns="68562" bIns="34281">
                <a:spAutoFit/>
              </a:bodyPr>
              <a:lstStyle/>
              <a:p>
                <a:r>
                  <a:rPr lang="en-US" altLang="zh-CN" sz="900">
                    <a:latin typeface="Arial" pitchFamily="34" charset="0"/>
                    <a:ea typeface="微软雅黑" pitchFamily="34" charset="-122"/>
                    <a:cs typeface="Arial" pitchFamily="34" charset="0"/>
                  </a:rPr>
                  <a:t>Clock synchronization port (2)</a:t>
                </a:r>
                <a:endParaRPr lang="zh-CN" altLang="en-US" sz="900">
                  <a:latin typeface="Arial" pitchFamily="34" charset="0"/>
                  <a:ea typeface="微软雅黑" pitchFamily="34" charset="-122"/>
                  <a:cs typeface="Arial" pitchFamily="34" charset="0"/>
                </a:endParaRPr>
              </a:p>
            </p:txBody>
          </p:sp>
          <p:sp>
            <p:nvSpPr>
              <p:cNvPr id="86054" name="Line 92"/>
              <p:cNvSpPr>
                <a:spLocks noChangeShapeType="1"/>
              </p:cNvSpPr>
              <p:nvPr/>
            </p:nvSpPr>
            <p:spPr bwMode="auto">
              <a:xfrm flipV="1">
                <a:off x="2297292" y="3346251"/>
                <a:ext cx="173399" cy="232898"/>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55" name="Line 92"/>
              <p:cNvSpPr>
                <a:spLocks noChangeShapeType="1"/>
              </p:cNvSpPr>
              <p:nvPr/>
            </p:nvSpPr>
            <p:spPr bwMode="auto">
              <a:xfrm flipV="1">
                <a:off x="2652256" y="3304812"/>
                <a:ext cx="3381" cy="469059"/>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56" name="Text Box 37"/>
              <p:cNvSpPr txBox="1">
                <a:spLocks noChangeArrowheads="1"/>
              </p:cNvSpPr>
              <p:nvPr/>
            </p:nvSpPr>
            <p:spPr bwMode="auto">
              <a:xfrm>
                <a:off x="2329304" y="3724300"/>
                <a:ext cx="923040" cy="21049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Console</a:t>
                </a:r>
                <a:r>
                  <a:rPr lang="zh-CN" altLang="en-US" sz="900">
                    <a:latin typeface="Arial" pitchFamily="34" charset="0"/>
                    <a:ea typeface="微软雅黑" pitchFamily="34" charset="-122"/>
                    <a:cs typeface="Arial" pitchFamily="34" charset="0"/>
                  </a:rPr>
                  <a:t> </a:t>
                </a:r>
                <a:r>
                  <a:rPr lang="en-US" altLang="zh-CN" sz="900">
                    <a:latin typeface="Arial" pitchFamily="34" charset="0"/>
                    <a:ea typeface="微软雅黑" pitchFamily="34" charset="-122"/>
                    <a:cs typeface="Arial" pitchFamily="34" charset="0"/>
                  </a:rPr>
                  <a:t>port</a:t>
                </a:r>
                <a:endParaRPr lang="zh-CN" altLang="en-US" sz="900">
                  <a:latin typeface="Arial" pitchFamily="34" charset="0"/>
                  <a:ea typeface="微软雅黑" pitchFamily="34" charset="-122"/>
                  <a:cs typeface="Arial" pitchFamily="34" charset="0"/>
                </a:endParaRPr>
              </a:p>
            </p:txBody>
          </p:sp>
          <p:sp>
            <p:nvSpPr>
              <p:cNvPr id="86057" name="Line 92"/>
              <p:cNvSpPr>
                <a:spLocks noChangeShapeType="1"/>
              </p:cNvSpPr>
              <p:nvPr/>
            </p:nvSpPr>
            <p:spPr bwMode="auto">
              <a:xfrm flipH="1" flipV="1">
                <a:off x="2788823" y="3321196"/>
                <a:ext cx="101360" cy="272690"/>
              </a:xfrm>
              <a:prstGeom prst="line">
                <a:avLst/>
              </a:prstGeom>
              <a:noFill/>
              <a:ln w="19050">
                <a:solidFill>
                  <a:schemeClr val="folHlink"/>
                </a:solidFill>
                <a:round/>
                <a:headEnd/>
                <a:tailEnd type="triangle" w="med" len="med"/>
              </a:ln>
            </p:spPr>
            <p:txBody>
              <a:bodyPr lIns="82124" tIns="41061" rIns="82124" bIns="41061"/>
              <a:lstStyle/>
              <a:p>
                <a:endParaRPr lang="zh-CN" altLang="en-US"/>
              </a:p>
            </p:txBody>
          </p:sp>
          <p:sp>
            <p:nvSpPr>
              <p:cNvPr id="86058" name="Text Box 37"/>
              <p:cNvSpPr txBox="1">
                <a:spLocks noChangeArrowheads="1"/>
              </p:cNvSpPr>
              <p:nvPr/>
            </p:nvSpPr>
            <p:spPr bwMode="auto">
              <a:xfrm>
                <a:off x="2587864" y="3577523"/>
                <a:ext cx="937977" cy="210491"/>
              </a:xfrm>
              <a:prstGeom prst="rect">
                <a:avLst/>
              </a:prstGeom>
              <a:noFill/>
              <a:ln w="9525" algn="ctr">
                <a:noFill/>
                <a:miter lim="800000"/>
                <a:headEnd/>
                <a:tailEnd/>
              </a:ln>
            </p:spPr>
            <p:txBody>
              <a:bodyPr wrap="none" lIns="68562" tIns="34281" rIns="68562" bIns="34281">
                <a:spAutoFit/>
              </a:bodyPr>
              <a:lstStyle/>
              <a:p>
                <a:r>
                  <a:rPr lang="en-US" altLang="zh-CN" sz="900">
                    <a:latin typeface="Arial" pitchFamily="34" charset="0"/>
                    <a:ea typeface="微软雅黑" pitchFamily="34" charset="-122"/>
                    <a:cs typeface="Arial" pitchFamily="34" charset="0"/>
                  </a:rPr>
                  <a:t>Ethernet port</a:t>
                </a:r>
                <a:endParaRPr lang="zh-CN" altLang="en-US" sz="900">
                  <a:latin typeface="Arial" pitchFamily="34" charset="0"/>
                  <a:ea typeface="微软雅黑" pitchFamily="34" charset="-122"/>
                  <a:cs typeface="Arial" pitchFamily="34" charset="0"/>
                </a:endParaRPr>
              </a:p>
            </p:txBody>
          </p:sp>
        </p:grpSp>
        <p:sp>
          <p:nvSpPr>
            <p:cNvPr id="86050" name="Text Box 4"/>
            <p:cNvSpPr txBox="1">
              <a:spLocks noChangeArrowheads="1"/>
            </p:cNvSpPr>
            <p:nvPr/>
          </p:nvSpPr>
          <p:spPr bwMode="gray">
            <a:xfrm>
              <a:off x="885343" y="3387608"/>
              <a:ext cx="1314817" cy="266034"/>
            </a:xfrm>
            <a:prstGeom prst="rect">
              <a:avLst/>
            </a:prstGeom>
            <a:noFill/>
            <a:ln w="9525" algn="ctr">
              <a:noFill/>
              <a:miter lim="800000"/>
              <a:headEnd/>
              <a:tailEnd/>
            </a:ln>
          </p:spPr>
          <p:txBody>
            <a:bodyPr lIns="76166" tIns="38163" rIns="76166" bIns="38163">
              <a:spAutoFit/>
            </a:bodyPr>
            <a:lstStyle/>
            <a:p>
              <a:pPr marL="73025" indent="-73025" defTabSz="784225">
                <a:lnSpc>
                  <a:spcPct val="110000"/>
                </a:lnSpc>
                <a:buClr>
                  <a:srgbClr val="990000"/>
                </a:buClr>
              </a:pPr>
              <a:r>
                <a:rPr lang="en-US" altLang="zh-CN" sz="1200" b="1">
                  <a:solidFill>
                    <a:srgbClr val="990000"/>
                  </a:solidFill>
                  <a:latin typeface="Arial" pitchFamily="34" charset="0"/>
                  <a:ea typeface="微软雅黑" pitchFamily="34" charset="-122"/>
                  <a:cs typeface="Arial" pitchFamily="34" charset="0"/>
                </a:rPr>
                <a:t>SRUB</a:t>
              </a:r>
            </a:p>
          </p:txBody>
        </p:sp>
      </p:grpSp>
      <p:cxnSp>
        <p:nvCxnSpPr>
          <p:cNvPr id="86030" name="直接连接符 64"/>
          <p:cNvCxnSpPr>
            <a:cxnSpLocks noChangeShapeType="1"/>
          </p:cNvCxnSpPr>
          <p:nvPr/>
        </p:nvCxnSpPr>
        <p:spPr bwMode="auto">
          <a:xfrm flipV="1">
            <a:off x="5465763" y="2459038"/>
            <a:ext cx="3095625" cy="28575"/>
          </a:xfrm>
          <a:prstGeom prst="line">
            <a:avLst/>
          </a:prstGeom>
          <a:noFill/>
          <a:ln w="9525">
            <a:noFill/>
            <a:round/>
            <a:headEnd/>
            <a:tailEnd/>
          </a:ln>
        </p:spPr>
      </p:cxnSp>
      <p:grpSp>
        <p:nvGrpSpPr>
          <p:cNvPr id="86031" name="组合 73"/>
          <p:cNvGrpSpPr>
            <a:grpSpLocks/>
          </p:cNvGrpSpPr>
          <p:nvPr/>
        </p:nvGrpSpPr>
        <p:grpSpPr bwMode="auto">
          <a:xfrm>
            <a:off x="330200" y="3386138"/>
            <a:ext cx="4967288" cy="1344612"/>
            <a:chOff x="660400" y="3810000"/>
            <a:chExt cx="7924799" cy="854436"/>
          </a:xfrm>
        </p:grpSpPr>
        <p:grpSp>
          <p:nvGrpSpPr>
            <p:cNvPr id="86041" name="组合 57"/>
            <p:cNvGrpSpPr>
              <a:grpSpLocks/>
            </p:cNvGrpSpPr>
            <p:nvPr/>
          </p:nvGrpSpPr>
          <p:grpSpPr bwMode="auto">
            <a:xfrm>
              <a:off x="660400" y="3810000"/>
              <a:ext cx="7924799" cy="854436"/>
              <a:chOff x="762000" y="3810000"/>
              <a:chExt cx="7823199" cy="854436"/>
            </a:xfrm>
          </p:grpSpPr>
          <p:sp>
            <p:nvSpPr>
              <p:cNvPr id="77" name="Rectangle 5"/>
              <p:cNvSpPr>
                <a:spLocks noChangeArrowheads="1"/>
              </p:cNvSpPr>
              <p:nvPr/>
            </p:nvSpPr>
            <p:spPr bwMode="auto">
              <a:xfrm>
                <a:off x="762000" y="3810000"/>
                <a:ext cx="7823199" cy="854436"/>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78" name="Text Box 4"/>
              <p:cNvSpPr txBox="1">
                <a:spLocks noChangeArrowheads="1"/>
              </p:cNvSpPr>
              <p:nvPr/>
            </p:nvSpPr>
            <p:spPr bwMode="gray">
              <a:xfrm>
                <a:off x="762000" y="4032940"/>
                <a:ext cx="7793196" cy="557855"/>
              </a:xfrm>
              <a:prstGeom prst="rect">
                <a:avLst/>
              </a:prstGeom>
              <a:noFill/>
              <a:ln w="9525" algn="ctr">
                <a:noFill/>
                <a:miter lim="800000"/>
                <a:headEnd/>
                <a:tailEnd/>
              </a:ln>
            </p:spPr>
            <p:txBody>
              <a:bodyPr lIns="72000" tIns="28612" rIns="57105" bIns="28612" anchor="ctr"/>
              <a:lstStyle/>
              <a:p>
                <a:pPr marL="53564" indent="-53564" defTabSz="586822">
                  <a:lnSpc>
                    <a:spcPct val="110000"/>
                  </a:lnSpc>
                  <a:buSzPct val="60000"/>
                  <a:buFont typeface="Wingdings" pitchFamily="2" charset="2"/>
                  <a:buChar char="l"/>
                  <a:defRPr/>
                </a:pPr>
                <a:r>
                  <a:rPr lang="zh-CN" altLang="en-US" sz="1050" dirty="0">
                    <a:latin typeface="Arial"/>
                    <a:ea typeface="微软雅黑" pitchFamily="34" charset="-122"/>
                    <a:cs typeface="Arial" pitchFamily="34" charset="0"/>
                  </a:rPr>
                  <a:t> </a:t>
                </a:r>
                <a:r>
                  <a:rPr lang="en-US" altLang="zh-CN" sz="1000" dirty="0">
                    <a:latin typeface="Arial"/>
                    <a:ea typeface="微软雅黑" pitchFamily="34" charset="-122"/>
                    <a:cs typeface="Arial" pitchFamily="34" charset="0"/>
                  </a:rPr>
                  <a:t>FSUA: supports hardware OAM/BFD</a:t>
                </a:r>
              </a:p>
              <a:p>
                <a:pPr marL="53564" indent="-53564" defTabSz="586822">
                  <a:lnSpc>
                    <a:spcPct val="110000"/>
                  </a:lnSpc>
                  <a:buSzPct val="60000"/>
                  <a:buFont typeface="Wingdings" pitchFamily="2" charset="2"/>
                  <a:buChar char="l"/>
                  <a:defRPr/>
                </a:pPr>
                <a:r>
                  <a:rPr lang="zh-CN" altLang="en-US" sz="1000" dirty="0">
                    <a:latin typeface="Arial"/>
                    <a:ea typeface="微软雅黑" pitchFamily="34" charset="-122"/>
                    <a:cs typeface="Arial" pitchFamily="34" charset="0"/>
                  </a:rPr>
                  <a:t> </a:t>
                </a:r>
                <a:r>
                  <a:rPr lang="en-US" altLang="zh-CN" sz="1000" dirty="0">
                    <a:latin typeface="Arial"/>
                    <a:ea typeface="微软雅黑" pitchFamily="34" charset="-122"/>
                    <a:cs typeface="Arial" pitchFamily="34" charset="0"/>
                  </a:rPr>
                  <a:t>CSS (VSTSA) </a:t>
                </a:r>
                <a:r>
                  <a:rPr lang="en-US" altLang="zh-CN" sz="1000" dirty="0" err="1">
                    <a:latin typeface="Arial"/>
                    <a:ea typeface="微软雅黑" pitchFamily="34" charset="-122"/>
                    <a:cs typeface="Arial" pitchFamily="34" charset="0"/>
                  </a:rPr>
                  <a:t>subcard</a:t>
                </a:r>
                <a:r>
                  <a:rPr lang="en-US" altLang="zh-CN" sz="1000" dirty="0">
                    <a:latin typeface="Arial"/>
                    <a:ea typeface="微软雅黑" pitchFamily="34" charset="-122"/>
                    <a:cs typeface="Arial" pitchFamily="34" charset="0"/>
                  </a:rPr>
                  <a:t>: supports SFU cluster</a:t>
                </a:r>
              </a:p>
              <a:p>
                <a:pPr marL="53564" indent="-53564" defTabSz="586822">
                  <a:lnSpc>
                    <a:spcPct val="110000"/>
                  </a:lnSpc>
                  <a:buSzPct val="60000"/>
                  <a:buFont typeface="Wingdings" pitchFamily="2" charset="2"/>
                  <a:buChar char="l"/>
                  <a:defRPr/>
                </a:pPr>
                <a:r>
                  <a:rPr lang="en-US" altLang="zh-CN" sz="1000" dirty="0">
                    <a:latin typeface="Arial"/>
                    <a:ea typeface="微软雅黑" pitchFamily="34" charset="-122"/>
                    <a:cs typeface="Arial" pitchFamily="34" charset="0"/>
                  </a:rPr>
                  <a:t> FSUA</a:t>
                </a:r>
                <a:r>
                  <a:rPr lang="zh-CN" altLang="en-US" sz="1000" dirty="0">
                    <a:latin typeface="Arial"/>
                    <a:ea typeface="微软雅黑" pitchFamily="34" charset="-122"/>
                    <a:cs typeface="Arial" pitchFamily="34" charset="0"/>
                  </a:rPr>
                  <a:t> </a:t>
                </a:r>
                <a:r>
                  <a:rPr lang="en-US" altLang="zh-CN" sz="1000" dirty="0">
                    <a:latin typeface="Arial"/>
                    <a:ea typeface="微软雅黑" pitchFamily="34" charset="-122"/>
                    <a:cs typeface="Arial" pitchFamily="34" charset="0"/>
                  </a:rPr>
                  <a:t>and VSTSA use the same SRU slot, so they cannot be installed in the same chassis.</a:t>
                </a:r>
              </a:p>
              <a:p>
                <a:pPr marL="53564" lvl="1" indent="-53564" defTabSz="586822">
                  <a:lnSpc>
                    <a:spcPct val="110000"/>
                  </a:lnSpc>
                  <a:buSzPct val="60000"/>
                  <a:buFont typeface="Wingdings" pitchFamily="2" charset="2"/>
                  <a:buChar char="l"/>
                  <a:defRPr/>
                </a:pPr>
                <a:r>
                  <a:rPr lang="zh-CN" altLang="en-US" sz="1000" dirty="0">
                    <a:latin typeface="Arial"/>
                    <a:ea typeface="微软雅黑" pitchFamily="34" charset="-122"/>
                    <a:cs typeface="Arial" pitchFamily="34" charset="0"/>
                  </a:rPr>
                  <a:t> </a:t>
                </a:r>
                <a:r>
                  <a:rPr lang="en-US" altLang="zh-CN" sz="1000" dirty="0">
                    <a:latin typeface="Arial"/>
                    <a:ea typeface="微软雅黑" pitchFamily="34" charset="-122"/>
                    <a:cs typeface="Arial" pitchFamily="34" charset="0"/>
                  </a:rPr>
                  <a:t>MPUs in 1+1 mode are recommended.</a:t>
                </a:r>
                <a:endParaRPr lang="zh-CN" altLang="en-US" sz="1000" dirty="0">
                  <a:latin typeface="Arial"/>
                  <a:ea typeface="微软雅黑" pitchFamily="34" charset="-122"/>
                  <a:cs typeface="Arial" pitchFamily="34" charset="0"/>
                </a:endParaRPr>
              </a:p>
              <a:p>
                <a:pPr marL="53564" lvl="1" indent="-53564" defTabSz="586822">
                  <a:lnSpc>
                    <a:spcPct val="110000"/>
                  </a:lnSpc>
                  <a:buSzPct val="60000"/>
                  <a:buFont typeface="Wingdings" pitchFamily="2" charset="2"/>
                  <a:buChar char="l"/>
                  <a:defRPr/>
                </a:pPr>
                <a:r>
                  <a:rPr lang="zh-CN" altLang="en-US" sz="1000" dirty="0">
                    <a:latin typeface="Arial"/>
                    <a:ea typeface="微软雅黑" pitchFamily="34" charset="-122"/>
                    <a:cs typeface="Arial" pitchFamily="34" charset="0"/>
                  </a:rPr>
                  <a:t> </a:t>
                </a:r>
                <a:r>
                  <a:rPr lang="en-US" altLang="zh-CN" sz="1000" dirty="0">
                    <a:latin typeface="Arial"/>
                    <a:ea typeface="微软雅黑" pitchFamily="34" charset="-122"/>
                    <a:cs typeface="Arial" pitchFamily="34" charset="0"/>
                  </a:rPr>
                  <a:t>The chassis contains a clock </a:t>
                </a:r>
                <a:r>
                  <a:rPr lang="en-US" altLang="zh-CN" sz="1000" dirty="0" err="1">
                    <a:latin typeface="Arial"/>
                    <a:ea typeface="微软雅黑" pitchFamily="34" charset="-122"/>
                    <a:cs typeface="Arial" pitchFamily="34" charset="0"/>
                  </a:rPr>
                  <a:t>subcard</a:t>
                </a:r>
                <a:r>
                  <a:rPr lang="en-US" altLang="zh-CN" sz="1000" dirty="0">
                    <a:latin typeface="Arial"/>
                    <a:ea typeface="微软雅黑" pitchFamily="34" charset="-122"/>
                    <a:cs typeface="Arial" pitchFamily="34" charset="0"/>
                  </a:rPr>
                  <a:t> (installed on MPU)</a:t>
                </a:r>
                <a:endParaRPr lang="en-US" altLang="zh-CN" sz="1050" dirty="0">
                  <a:latin typeface="Arial"/>
                  <a:ea typeface="微软雅黑" pitchFamily="34" charset="-122"/>
                  <a:cs typeface="Arial" pitchFamily="34" charset="0"/>
                </a:endParaRPr>
              </a:p>
            </p:txBody>
          </p:sp>
        </p:grpSp>
        <p:sp>
          <p:nvSpPr>
            <p:cNvPr id="76" name="AutoShape 44"/>
            <p:cNvSpPr>
              <a:spLocks noChangeArrowheads="1"/>
            </p:cNvSpPr>
            <p:nvPr/>
          </p:nvSpPr>
          <p:spPr bwMode="auto">
            <a:xfrm>
              <a:off x="660400" y="3810000"/>
              <a:ext cx="2515608" cy="171450"/>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algn="ctr"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SRU tips</a:t>
              </a:r>
            </a:p>
          </p:txBody>
        </p:sp>
      </p:grpSp>
      <p:sp>
        <p:nvSpPr>
          <p:cNvPr id="86032" name="Text Box 4"/>
          <p:cNvSpPr txBox="1">
            <a:spLocks noChangeArrowheads="1"/>
          </p:cNvSpPr>
          <p:nvPr/>
        </p:nvSpPr>
        <p:spPr bwMode="gray">
          <a:xfrm>
            <a:off x="2984500" y="2565400"/>
            <a:ext cx="2295525" cy="565150"/>
          </a:xfrm>
          <a:prstGeom prst="rect">
            <a:avLst/>
          </a:prstGeom>
          <a:noFill/>
          <a:ln w="9525" algn="ctr">
            <a:noFill/>
            <a:miter lim="800000"/>
            <a:headEnd/>
            <a:tailEnd/>
          </a:ln>
        </p:spPr>
        <p:txBody>
          <a:bodyPr lIns="57105" tIns="28612" rIns="57105" bIns="28612">
            <a:spAutoFit/>
          </a:bodyPr>
          <a:lstStyle/>
          <a:p>
            <a:pPr marL="52388" indent="-52388" defTabSz="585788">
              <a:lnSpc>
                <a:spcPct val="110000"/>
              </a:lnSpc>
              <a:buSzPct val="60000"/>
              <a:buFont typeface="Wingdings" pitchFamily="2" charset="2"/>
              <a:buChar char="l"/>
            </a:pPr>
            <a:r>
              <a:rPr lang="en-US" altLang="zh-CN" sz="1000" dirty="0">
                <a:solidFill>
                  <a:schemeClr val="tx2"/>
                </a:solidFill>
                <a:latin typeface="Arial" pitchFamily="34" charset="0"/>
                <a:ea typeface="微软雅黑" pitchFamily="34" charset="-122"/>
                <a:cs typeface="Arial" pitchFamily="34" charset="0"/>
              </a:rPr>
              <a:t> </a:t>
            </a:r>
            <a:r>
              <a:rPr lang="en-US" altLang="zh-CN" sz="1000" b="1" dirty="0">
                <a:solidFill>
                  <a:schemeClr val="tx2"/>
                </a:solidFill>
                <a:latin typeface="Arial" pitchFamily="34" charset="0"/>
                <a:ea typeface="微软雅黑" pitchFamily="34" charset="-122"/>
                <a:cs typeface="Arial" pitchFamily="34" charset="0"/>
              </a:rPr>
              <a:t> 1 </a:t>
            </a:r>
            <a:r>
              <a:rPr lang="en-US" altLang="zh-CN" sz="1000" b="1" dirty="0" err="1">
                <a:solidFill>
                  <a:schemeClr val="tx2"/>
                </a:solidFill>
                <a:latin typeface="Arial" pitchFamily="34" charset="0"/>
                <a:ea typeface="微软雅黑" pitchFamily="34" charset="-122"/>
                <a:cs typeface="Arial" pitchFamily="34" charset="0"/>
              </a:rPr>
              <a:t>Tbps</a:t>
            </a: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switching capacity</a:t>
            </a:r>
          </a:p>
          <a:p>
            <a:pPr marL="52388" indent="-52388" defTabSz="585788">
              <a:lnSpc>
                <a:spcPct val="110000"/>
              </a:lnSpc>
              <a:buSzPct val="60000"/>
              <a:buFont typeface="Wingdings" pitchFamily="2" charset="2"/>
              <a:buChar char="l"/>
            </a:pPr>
            <a:r>
              <a:rPr lang="en-US" altLang="zh-CN" sz="1000" dirty="0">
                <a:latin typeface="Arial" pitchFamily="34" charset="0"/>
                <a:ea typeface="微软雅黑" pitchFamily="34" charset="-122"/>
                <a:cs typeface="Arial" pitchFamily="34" charset="0"/>
              </a:rPr>
              <a:t> Max power consumption </a:t>
            </a:r>
            <a:r>
              <a:rPr lang="en-US" altLang="zh-CN" sz="1000" b="1" dirty="0">
                <a:latin typeface="Arial" pitchFamily="34" charset="0"/>
                <a:ea typeface="微软雅黑" pitchFamily="34" charset="-122"/>
                <a:cs typeface="Arial" pitchFamily="34" charset="0"/>
              </a:rPr>
              <a:t>105 W</a:t>
            </a:r>
          </a:p>
          <a:p>
            <a:pPr marL="0" lvl="1" indent="0" defTabSz="585788">
              <a:lnSpc>
                <a:spcPct val="110000"/>
              </a:lnSpc>
              <a:buSzPct val="60000"/>
              <a:buFont typeface="Wingdings" pitchFamily="2" charset="2"/>
              <a:buChar char="l"/>
            </a:pP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Integrated SFU</a:t>
            </a:r>
          </a:p>
        </p:txBody>
      </p:sp>
      <p:grpSp>
        <p:nvGrpSpPr>
          <p:cNvPr id="86033" name="组合 56"/>
          <p:cNvGrpSpPr>
            <a:grpSpLocks/>
          </p:cNvGrpSpPr>
          <p:nvPr/>
        </p:nvGrpSpPr>
        <p:grpSpPr bwMode="auto">
          <a:xfrm>
            <a:off x="3314700" y="0"/>
            <a:ext cx="5514975" cy="266700"/>
            <a:chOff x="3314602" y="0"/>
            <a:chExt cx="5515073" cy="266700"/>
          </a:xfrm>
        </p:grpSpPr>
        <p:sp>
          <p:nvSpPr>
            <p:cNvPr id="70" name="剪去单角的矩形 69"/>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71" name="剪去单角的矩形 70"/>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72" name="剪去单角的矩形 71"/>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73" name="剪去单角的矩形 72"/>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74" name="剪去单角的矩形 73"/>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75" name="剪去单角的矩形 74"/>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79" name="剪去单角的矩形 78"/>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p:cNvSpPr>
            <a:spLocks noGrp="1"/>
          </p:cNvSpPr>
          <p:nvPr>
            <p:ph type="title"/>
          </p:nvPr>
        </p:nvSpPr>
        <p:spPr bwMode="auto">
          <a:xfrm>
            <a:off x="303213" y="217488"/>
            <a:ext cx="7632700" cy="560387"/>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smtClean="0">
                <a:latin typeface="Arial" pitchFamily="34" charset="0"/>
              </a:rPr>
              <a:t>CSS &amp; FSU</a:t>
            </a:r>
            <a:endParaRPr lang="zh-CN" altLang="en-US" dirty="0" smtClean="0">
              <a:latin typeface="Arial" pitchFamily="34" charset="0"/>
            </a:endParaRPr>
          </a:p>
        </p:txBody>
      </p:sp>
      <p:sp>
        <p:nvSpPr>
          <p:cNvPr id="8" name="Text Box 15"/>
          <p:cNvSpPr txBox="1">
            <a:spLocks noChangeArrowheads="1"/>
          </p:cNvSpPr>
          <p:nvPr/>
        </p:nvSpPr>
        <p:spPr bwMode="auto">
          <a:xfrm>
            <a:off x="6159500" y="3608388"/>
            <a:ext cx="2678113" cy="7874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9172" tIns="39586" rIns="79172" bIns="39586">
            <a:spAutoFit/>
          </a:bodyPr>
          <a:lstStyle/>
          <a:p>
            <a:pPr algn="ctr" defTabSz="799872">
              <a:defRPr/>
            </a:pPr>
            <a:r>
              <a:rPr lang="en-US" altLang="zh-CN" sz="1200" b="1" dirty="0">
                <a:solidFill>
                  <a:schemeClr val="tx2"/>
                </a:solidFill>
                <a:latin typeface="Arial"/>
              </a:rPr>
              <a:t>FSU</a:t>
            </a:r>
            <a:endParaRPr lang="zh-CN" altLang="en-US" sz="1200" b="1" dirty="0">
              <a:solidFill>
                <a:schemeClr val="tx2"/>
              </a:solidFill>
              <a:latin typeface="Arial"/>
            </a:endParaRPr>
          </a:p>
          <a:p>
            <a:pPr defTabSz="799872">
              <a:buSzPct val="60000"/>
              <a:buFont typeface="Wingdings" pitchFamily="2" charset="2"/>
              <a:buChar char="l"/>
              <a:defRPr/>
            </a:pPr>
            <a:r>
              <a:rPr lang="en-US" altLang="zh-CN" sz="1100" dirty="0">
                <a:solidFill>
                  <a:schemeClr val="tx1"/>
                </a:solidFill>
                <a:latin typeface="Arial"/>
              </a:rPr>
              <a:t>Ethernet OAM, MPLS OAM, BFD</a:t>
            </a:r>
          </a:p>
          <a:p>
            <a:pPr defTabSz="799872">
              <a:buSzPct val="60000"/>
              <a:buFont typeface="Wingdings" pitchFamily="2" charset="2"/>
              <a:buChar char="l"/>
              <a:defRPr/>
            </a:pPr>
            <a:r>
              <a:rPr lang="en-US" altLang="zh-CN" sz="1100" dirty="0">
                <a:solidFill>
                  <a:schemeClr val="tx1"/>
                </a:solidFill>
                <a:latin typeface="Arial"/>
              </a:rPr>
              <a:t>CPU anti-</a:t>
            </a:r>
            <a:r>
              <a:rPr lang="en-US" altLang="zh-CN" sz="1100" dirty="0" err="1">
                <a:solidFill>
                  <a:schemeClr val="tx1"/>
                </a:solidFill>
                <a:latin typeface="Arial"/>
              </a:rPr>
              <a:t>DoS</a:t>
            </a:r>
            <a:endParaRPr lang="en-US" altLang="zh-CN" sz="1100" dirty="0">
              <a:solidFill>
                <a:schemeClr val="tx1"/>
              </a:solidFill>
              <a:latin typeface="Arial"/>
            </a:endParaRPr>
          </a:p>
          <a:p>
            <a:pPr defTabSz="799872">
              <a:buSzPct val="60000"/>
              <a:buFont typeface="Wingdings" pitchFamily="2" charset="2"/>
              <a:buChar char="l"/>
              <a:defRPr/>
            </a:pPr>
            <a:r>
              <a:rPr lang="en-US" altLang="zh-CN" sz="1200" dirty="0">
                <a:solidFill>
                  <a:schemeClr val="tx1"/>
                </a:solidFill>
                <a:latin typeface="Arial"/>
              </a:rPr>
              <a:t>Network Quality Analysis (NQA)</a:t>
            </a:r>
            <a:endParaRPr lang="zh-CN" altLang="en-US" sz="1200" dirty="0">
              <a:solidFill>
                <a:schemeClr val="tx1"/>
              </a:solidFill>
              <a:latin typeface="Arial"/>
            </a:endParaRPr>
          </a:p>
        </p:txBody>
      </p:sp>
      <p:sp>
        <p:nvSpPr>
          <p:cNvPr id="9" name="Text Box 15"/>
          <p:cNvSpPr txBox="1">
            <a:spLocks noChangeArrowheads="1"/>
          </p:cNvSpPr>
          <p:nvPr/>
        </p:nvSpPr>
        <p:spPr bwMode="auto">
          <a:xfrm>
            <a:off x="6159500" y="1428750"/>
            <a:ext cx="2016125" cy="7715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9172" tIns="39586" rIns="79172" bIns="39586">
            <a:spAutoFit/>
          </a:bodyPr>
          <a:lstStyle/>
          <a:p>
            <a:pPr algn="ctr" defTabSz="799872">
              <a:defRPr/>
            </a:pPr>
            <a:r>
              <a:rPr lang="en-US" altLang="zh-CN" sz="1200" b="1" dirty="0">
                <a:solidFill>
                  <a:schemeClr val="tx2"/>
                </a:solidFill>
                <a:latin typeface="Arial"/>
              </a:rPr>
              <a:t>CSS</a:t>
            </a:r>
            <a:r>
              <a:rPr lang="zh-CN" altLang="en-US" sz="1200" b="1" dirty="0">
                <a:solidFill>
                  <a:schemeClr val="tx2"/>
                </a:solidFill>
                <a:latin typeface="Arial"/>
              </a:rPr>
              <a:t> </a:t>
            </a:r>
            <a:r>
              <a:rPr lang="en-US" altLang="zh-CN" sz="1200" b="1" dirty="0">
                <a:solidFill>
                  <a:schemeClr val="tx2"/>
                </a:solidFill>
                <a:latin typeface="Arial"/>
              </a:rPr>
              <a:t>unit</a:t>
            </a:r>
            <a:endParaRPr lang="zh-CN" altLang="en-US" sz="1200" b="1" dirty="0">
              <a:solidFill>
                <a:schemeClr val="tx2"/>
              </a:solidFill>
              <a:latin typeface="Arial"/>
            </a:endParaRPr>
          </a:p>
          <a:p>
            <a:pPr defTabSz="799872">
              <a:buSzPct val="60000"/>
              <a:buFont typeface="Wingdings" pitchFamily="2" charset="2"/>
              <a:buChar char="l"/>
              <a:defRPr/>
            </a:pPr>
            <a:r>
              <a:rPr lang="en-US" altLang="zh-CN" sz="1100" dirty="0">
                <a:solidFill>
                  <a:schemeClr val="tx1"/>
                </a:solidFill>
                <a:latin typeface="Arial"/>
              </a:rPr>
              <a:t>High cluster bandwidth</a:t>
            </a:r>
          </a:p>
          <a:p>
            <a:pPr defTabSz="799872">
              <a:buSzPct val="60000"/>
              <a:buFont typeface="Wingdings" pitchFamily="2" charset="2"/>
              <a:buChar char="l"/>
              <a:defRPr/>
            </a:pPr>
            <a:r>
              <a:rPr lang="en-US" altLang="zh-CN" sz="1100" dirty="0">
                <a:solidFill>
                  <a:schemeClr val="tx1"/>
                </a:solidFill>
                <a:latin typeface="Arial"/>
              </a:rPr>
              <a:t>Non-block forwarding</a:t>
            </a:r>
          </a:p>
          <a:p>
            <a:pPr defTabSz="799872">
              <a:buSzPct val="60000"/>
              <a:buFont typeface="Wingdings" pitchFamily="2" charset="2"/>
              <a:buChar char="l"/>
              <a:defRPr/>
            </a:pPr>
            <a:r>
              <a:rPr lang="en-US" altLang="zh-CN" sz="1100" dirty="0">
                <a:solidFill>
                  <a:schemeClr val="tx1"/>
                </a:solidFill>
                <a:latin typeface="Arial"/>
              </a:rPr>
              <a:t>High reliability</a:t>
            </a:r>
            <a:endParaRPr lang="en-US" altLang="zh-CN" sz="1200" dirty="0">
              <a:solidFill>
                <a:schemeClr val="tx1"/>
              </a:solidFill>
              <a:latin typeface="Arial"/>
            </a:endParaRPr>
          </a:p>
        </p:txBody>
      </p:sp>
      <p:sp>
        <p:nvSpPr>
          <p:cNvPr id="11" name="下箭头 10"/>
          <p:cNvSpPr/>
          <p:nvPr/>
        </p:nvSpPr>
        <p:spPr bwMode="auto">
          <a:xfrm rot="3692888">
            <a:off x="2662046" y="2353317"/>
            <a:ext cx="484632" cy="283779"/>
          </a:xfrm>
          <a:prstGeom prst="downArrow">
            <a:avLst/>
          </a:prstGeom>
          <a:ln/>
          <a:effectLst>
            <a:glow rad="63500">
              <a:schemeClr val="accent1">
                <a:satMod val="175000"/>
                <a:alpha val="40000"/>
              </a:schemeClr>
            </a:glow>
          </a:effectLst>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a:lstStyle/>
          <a:p>
            <a:pPr>
              <a:buClr>
                <a:srgbClr val="CC9900"/>
              </a:buClr>
              <a:buFont typeface="Wingdings" pitchFamily="2" charset="2"/>
              <a:buChar char="n"/>
              <a:defRPr/>
            </a:pPr>
            <a:endParaRPr lang="zh-CN" altLang="en-US" dirty="0">
              <a:solidFill>
                <a:schemeClr val="tx1"/>
              </a:solidFill>
              <a:latin typeface="Arial" charset="0"/>
              <a:ea typeface="宋体" charset="-122"/>
            </a:endParaRPr>
          </a:p>
        </p:txBody>
      </p:sp>
      <p:grpSp>
        <p:nvGrpSpPr>
          <p:cNvPr id="87048" name="组合 11"/>
          <p:cNvGrpSpPr>
            <a:grpSpLocks/>
          </p:cNvGrpSpPr>
          <p:nvPr/>
        </p:nvGrpSpPr>
        <p:grpSpPr bwMode="auto">
          <a:xfrm>
            <a:off x="3208338" y="923925"/>
            <a:ext cx="2827337" cy="1158875"/>
            <a:chOff x="3815256" y="1177160"/>
            <a:chExt cx="2827282" cy="1158844"/>
          </a:xfrm>
        </p:grpSpPr>
        <p:grpSp>
          <p:nvGrpSpPr>
            <p:cNvPr id="87062" name="组合 42"/>
            <p:cNvGrpSpPr>
              <a:grpSpLocks/>
            </p:cNvGrpSpPr>
            <p:nvPr/>
          </p:nvGrpSpPr>
          <p:grpSpPr bwMode="auto">
            <a:xfrm>
              <a:off x="3815256" y="1177160"/>
              <a:ext cx="2827282" cy="1120410"/>
              <a:chOff x="3815256" y="1177160"/>
              <a:chExt cx="2747816" cy="1146548"/>
            </a:xfrm>
          </p:grpSpPr>
          <p:sp>
            <p:nvSpPr>
              <p:cNvPr id="15" name="矩形 14"/>
              <p:cNvSpPr/>
              <p:nvPr/>
            </p:nvSpPr>
            <p:spPr>
              <a:xfrm>
                <a:off x="3846113" y="2039765"/>
                <a:ext cx="493712" cy="28428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SRU</a:t>
                </a:r>
                <a:endParaRPr lang="zh-CN" altLang="en-US" sz="1200" dirty="0">
                  <a:latin typeface="Arial"/>
                </a:endParaRPr>
              </a:p>
            </p:txBody>
          </p:sp>
          <p:grpSp>
            <p:nvGrpSpPr>
              <p:cNvPr id="87065" name="组合 37"/>
              <p:cNvGrpSpPr>
                <a:grpSpLocks/>
              </p:cNvGrpSpPr>
              <p:nvPr/>
            </p:nvGrpSpPr>
            <p:grpSpPr bwMode="auto">
              <a:xfrm>
                <a:off x="3815256" y="1177160"/>
                <a:ext cx="2747816" cy="1082564"/>
                <a:chOff x="3815256" y="1177159"/>
                <a:chExt cx="2747816" cy="1198179"/>
              </a:xfrm>
            </p:grpSpPr>
            <p:pic>
              <p:nvPicPr>
                <p:cNvPr id="87067" name="Picture 3" descr="component-11"/>
                <p:cNvPicPr>
                  <a:picLocks noChangeAspect="1" noChangeArrowheads="1"/>
                </p:cNvPicPr>
                <p:nvPr/>
              </p:nvPicPr>
              <p:blipFill>
                <a:blip r:embed="rId3" cstate="print">
                  <a:clrChange>
                    <a:clrFrom>
                      <a:srgbClr val="FFFFFF"/>
                    </a:clrFrom>
                    <a:clrTo>
                      <a:srgbClr val="FFFFFF">
                        <a:alpha val="0"/>
                      </a:srgbClr>
                    </a:clrTo>
                  </a:clrChange>
                </a:blip>
                <a:srcRect l="2831" t="23415" r="3198" b="20099"/>
                <a:stretch>
                  <a:fillRect/>
                </a:stretch>
              </p:blipFill>
              <p:spPr bwMode="auto">
                <a:xfrm>
                  <a:off x="3815256" y="1177159"/>
                  <a:ext cx="2747816" cy="892855"/>
                </a:xfrm>
                <a:prstGeom prst="rect">
                  <a:avLst/>
                </a:prstGeom>
                <a:noFill/>
                <a:ln w="9525">
                  <a:noFill/>
                  <a:miter lim="800000"/>
                  <a:headEnd/>
                  <a:tailEnd/>
                </a:ln>
              </p:spPr>
            </p:pic>
            <p:pic>
              <p:nvPicPr>
                <p:cNvPr id="87068" name="Picture 16" descr="CSS集群子卡-6副本"/>
                <p:cNvPicPr>
                  <a:picLocks noChangeAspect="1" noChangeArrowheads="1"/>
                </p:cNvPicPr>
                <p:nvPr/>
              </p:nvPicPr>
              <p:blipFill>
                <a:blip r:embed="rId4" cstate="print">
                  <a:clrChange>
                    <a:clrFrom>
                      <a:srgbClr val="FFFFFF"/>
                    </a:clrFrom>
                    <a:clrTo>
                      <a:srgbClr val="FFFFFF">
                        <a:alpha val="0"/>
                      </a:srgbClr>
                    </a:clrTo>
                  </a:clrChange>
                </a:blip>
                <a:srcRect l="6041" t="19162" r="2823" b="28732"/>
                <a:stretch>
                  <a:fillRect/>
                </a:stretch>
              </p:blipFill>
              <p:spPr bwMode="auto">
                <a:xfrm>
                  <a:off x="4723088" y="1652963"/>
                  <a:ext cx="1772436" cy="722375"/>
                </a:xfrm>
                <a:prstGeom prst="rect">
                  <a:avLst/>
                </a:prstGeom>
                <a:noFill/>
                <a:ln w="9525">
                  <a:noFill/>
                  <a:miter lim="800000"/>
                  <a:headEnd/>
                  <a:tailEnd/>
                </a:ln>
              </p:spPr>
            </p:pic>
          </p:grpSp>
          <p:sp>
            <p:nvSpPr>
              <p:cNvPr id="17" name="矩形 16"/>
              <p:cNvSpPr/>
              <p:nvPr/>
            </p:nvSpPr>
            <p:spPr>
              <a:xfrm>
                <a:off x="4767194" y="2039765"/>
                <a:ext cx="501427" cy="27778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CSS</a:t>
                </a:r>
                <a:endParaRPr lang="zh-CN" altLang="en-US" sz="1200" dirty="0">
                  <a:latin typeface="Arial"/>
                </a:endParaRPr>
              </a:p>
            </p:txBody>
          </p:sp>
        </p:grpSp>
        <p:sp>
          <p:nvSpPr>
            <p:cNvPr id="87063" name="矩形 13"/>
            <p:cNvSpPr>
              <a:spLocks noChangeArrowheads="1"/>
            </p:cNvSpPr>
            <p:nvPr/>
          </p:nvSpPr>
          <p:spPr bwMode="auto">
            <a:xfrm>
              <a:off x="4500084" y="1966672"/>
              <a:ext cx="300082" cy="369332"/>
            </a:xfrm>
            <a:prstGeom prst="rect">
              <a:avLst/>
            </a:prstGeom>
            <a:noFill/>
            <a:ln w="9525">
              <a:noFill/>
              <a:miter lim="800000"/>
              <a:headEnd/>
              <a:tailEnd/>
            </a:ln>
          </p:spPr>
          <p:txBody>
            <a:bodyPr>
              <a:spAutoFit/>
            </a:bodyPr>
            <a:lstStyle/>
            <a:p>
              <a:r>
                <a:rPr lang="en-US" altLang="zh-CN" b="1">
                  <a:latin typeface="Arial" pitchFamily="34" charset="0"/>
                </a:rPr>
                <a:t>+</a:t>
              </a:r>
              <a:endParaRPr lang="zh-CN" altLang="en-US">
                <a:latin typeface="Arial" pitchFamily="34" charset="0"/>
              </a:endParaRPr>
            </a:p>
          </p:txBody>
        </p:sp>
      </p:grpSp>
      <p:pic>
        <p:nvPicPr>
          <p:cNvPr id="87049" name="Picture 195"/>
          <p:cNvPicPr>
            <a:picLocks noChangeAspect="1" noChangeArrowheads="1"/>
          </p:cNvPicPr>
          <p:nvPr/>
        </p:nvPicPr>
        <p:blipFill>
          <a:blip r:embed="rId5" cstate="print"/>
          <a:srcRect/>
          <a:stretch>
            <a:fillRect/>
          </a:stretch>
        </p:blipFill>
        <p:spPr bwMode="auto">
          <a:xfrm>
            <a:off x="330200" y="1914525"/>
            <a:ext cx="2301875" cy="2322513"/>
          </a:xfrm>
          <a:prstGeom prst="rect">
            <a:avLst/>
          </a:prstGeom>
          <a:noFill/>
          <a:ln w="9525">
            <a:noFill/>
            <a:miter lim="800000"/>
            <a:headEnd/>
            <a:tailEnd/>
          </a:ln>
        </p:spPr>
      </p:pic>
      <p:sp>
        <p:nvSpPr>
          <p:cNvPr id="21" name="下箭头 20"/>
          <p:cNvSpPr/>
          <p:nvPr/>
        </p:nvSpPr>
        <p:spPr bwMode="auto">
          <a:xfrm rot="6343048">
            <a:off x="2677809" y="2873558"/>
            <a:ext cx="484632" cy="283779"/>
          </a:xfrm>
          <a:prstGeom prst="downArrow">
            <a:avLst/>
          </a:prstGeom>
          <a:ln/>
          <a:effectLst>
            <a:glow rad="63500">
              <a:schemeClr val="accent1">
                <a:satMod val="175000"/>
                <a:alpha val="40000"/>
              </a:schemeClr>
            </a:glow>
          </a:effectLst>
          <a:extLst>
            <a:ext uri="{909E8E84-426E-40DD-AFC4-6F175D3DCCD1}"/>
            <a:ext uri="{91240B29-F687-4F45-9708-019B960494DF}"/>
            <a:ext uri="{AF507438-7753-43E0-B8FC-AC1667EBCBE1}"/>
          </a:extLst>
        </p:spPr>
        <p:style>
          <a:lnRef idx="2">
            <a:schemeClr val="accent2"/>
          </a:lnRef>
          <a:fillRef idx="1">
            <a:schemeClr val="lt1"/>
          </a:fillRef>
          <a:effectRef idx="0">
            <a:schemeClr val="accent2"/>
          </a:effectRef>
          <a:fontRef idx="minor">
            <a:schemeClr val="dk1"/>
          </a:fontRef>
        </p:style>
        <p:txBody>
          <a:bodyPr/>
          <a:lstStyle/>
          <a:p>
            <a:pPr>
              <a:buClr>
                <a:srgbClr val="CC9900"/>
              </a:buClr>
              <a:buFont typeface="Wingdings" pitchFamily="2" charset="2"/>
              <a:buChar char="n"/>
              <a:defRPr/>
            </a:pPr>
            <a:endParaRPr lang="zh-CN" altLang="en-US" dirty="0">
              <a:solidFill>
                <a:schemeClr val="tx1"/>
              </a:solidFill>
              <a:latin typeface="Arial" charset="0"/>
              <a:ea typeface="宋体" charset="-122"/>
            </a:endParaRPr>
          </a:p>
        </p:txBody>
      </p:sp>
      <p:grpSp>
        <p:nvGrpSpPr>
          <p:cNvPr id="87053" name="组合 24"/>
          <p:cNvGrpSpPr>
            <a:grpSpLocks/>
          </p:cNvGrpSpPr>
          <p:nvPr/>
        </p:nvGrpSpPr>
        <p:grpSpPr bwMode="auto">
          <a:xfrm>
            <a:off x="3208338" y="3194050"/>
            <a:ext cx="2682875" cy="1231900"/>
            <a:chOff x="3266733" y="3309375"/>
            <a:chExt cx="2682115" cy="1232463"/>
          </a:xfrm>
        </p:grpSpPr>
        <p:grpSp>
          <p:nvGrpSpPr>
            <p:cNvPr id="87054" name="组合 17"/>
            <p:cNvGrpSpPr>
              <a:grpSpLocks/>
            </p:cNvGrpSpPr>
            <p:nvPr/>
          </p:nvGrpSpPr>
          <p:grpSpPr bwMode="auto">
            <a:xfrm>
              <a:off x="3594082" y="3309375"/>
              <a:ext cx="2354766" cy="1127354"/>
              <a:chOff x="6660290" y="1656031"/>
              <a:chExt cx="1798561" cy="717565"/>
            </a:xfrm>
          </p:grpSpPr>
          <p:grpSp>
            <p:nvGrpSpPr>
              <p:cNvPr id="87058" name="组合 7"/>
              <p:cNvGrpSpPr>
                <a:grpSpLocks/>
              </p:cNvGrpSpPr>
              <p:nvPr/>
            </p:nvGrpSpPr>
            <p:grpSpPr bwMode="auto">
              <a:xfrm>
                <a:off x="6660290" y="1656031"/>
                <a:ext cx="1798561" cy="699689"/>
                <a:chOff x="2187575" y="1275570"/>
                <a:chExt cx="4843463" cy="1898650"/>
              </a:xfrm>
            </p:grpSpPr>
            <p:pic>
              <p:nvPicPr>
                <p:cNvPr id="87060" name="Picture 3" descr="component-11"/>
                <p:cNvPicPr>
                  <a:picLocks noChangeAspect="1" noChangeArrowheads="1"/>
                </p:cNvPicPr>
                <p:nvPr/>
              </p:nvPicPr>
              <p:blipFill>
                <a:blip r:embed="rId6" cstate="print">
                  <a:clrChange>
                    <a:clrFrom>
                      <a:srgbClr val="FFFFFF"/>
                    </a:clrFrom>
                    <a:clrTo>
                      <a:srgbClr val="FFFFFF">
                        <a:alpha val="0"/>
                      </a:srgbClr>
                    </a:clrTo>
                  </a:clrChange>
                </a:blip>
                <a:srcRect l="2831" t="23415" r="3198" b="20099"/>
                <a:stretch>
                  <a:fillRect/>
                </a:stretch>
              </p:blipFill>
              <p:spPr bwMode="auto">
                <a:xfrm>
                  <a:off x="2187575" y="1275570"/>
                  <a:ext cx="4843463" cy="1471613"/>
                </a:xfrm>
                <a:prstGeom prst="rect">
                  <a:avLst/>
                </a:prstGeom>
                <a:noFill/>
                <a:ln w="9525">
                  <a:noFill/>
                  <a:miter lim="800000"/>
                  <a:headEnd/>
                  <a:tailEnd/>
                </a:ln>
              </p:spPr>
            </p:pic>
            <p:pic>
              <p:nvPicPr>
                <p:cNvPr id="87061" name="Picture 4" descr="component-10"/>
                <p:cNvPicPr>
                  <a:picLocks noChangeAspect="1" noChangeArrowheads="1"/>
                </p:cNvPicPr>
                <p:nvPr/>
              </p:nvPicPr>
              <p:blipFill>
                <a:blip r:embed="rId7" cstate="print">
                  <a:clrChange>
                    <a:clrFrom>
                      <a:srgbClr val="FFFFFF"/>
                    </a:clrFrom>
                    <a:clrTo>
                      <a:srgbClr val="FFFFFF">
                        <a:alpha val="0"/>
                      </a:srgbClr>
                    </a:clrTo>
                  </a:clrChange>
                </a:blip>
                <a:srcRect l="18192" t="33464" r="21965" b="27145"/>
                <a:stretch>
                  <a:fillRect/>
                </a:stretch>
              </p:blipFill>
              <p:spPr bwMode="auto">
                <a:xfrm>
                  <a:off x="3667615" y="2148694"/>
                  <a:ext cx="3084512" cy="1025526"/>
                </a:xfrm>
                <a:prstGeom prst="rect">
                  <a:avLst/>
                </a:prstGeom>
                <a:noFill/>
                <a:ln w="9525">
                  <a:noFill/>
                  <a:miter lim="800000"/>
                  <a:headEnd/>
                  <a:tailEnd/>
                </a:ln>
              </p:spPr>
            </p:pic>
          </p:grpSp>
          <p:sp>
            <p:nvSpPr>
              <p:cNvPr id="87059" name="椭圆 16"/>
              <p:cNvSpPr>
                <a:spLocks noChangeArrowheads="1"/>
              </p:cNvSpPr>
              <p:nvPr/>
            </p:nvSpPr>
            <p:spPr bwMode="auto">
              <a:xfrm>
                <a:off x="7452400" y="1995670"/>
                <a:ext cx="974891" cy="377926"/>
              </a:xfrm>
              <a:prstGeom prst="ellipse">
                <a:avLst/>
              </a:prstGeom>
              <a:noFill/>
              <a:ln w="9525" algn="ctr">
                <a:solidFill>
                  <a:srgbClr val="C00000"/>
                </a:solidFill>
                <a:round/>
                <a:headEnd/>
                <a:tailEnd/>
              </a:ln>
            </p:spPr>
            <p:txBody>
              <a:bodyPr lIns="79200" tIns="39600" rIns="79200" bIns="39600"/>
              <a:lstStyle/>
              <a:p>
                <a:pPr defTabSz="800100"/>
                <a:endParaRPr lang="zh-CN" altLang="en-US">
                  <a:latin typeface="Arial" pitchFamily="34" charset="0"/>
                  <a:ea typeface="MS PGothic" pitchFamily="34" charset="-128"/>
                </a:endParaRPr>
              </a:p>
            </p:txBody>
          </p:sp>
        </p:grpSp>
        <p:sp>
          <p:nvSpPr>
            <p:cNvPr id="22" name="矩形 21"/>
            <p:cNvSpPr/>
            <p:nvPr/>
          </p:nvSpPr>
          <p:spPr>
            <a:xfrm>
              <a:off x="3266733" y="4225782"/>
              <a:ext cx="507856" cy="27793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SRU</a:t>
              </a:r>
              <a:endParaRPr lang="zh-CN" altLang="en-US" sz="1200" dirty="0">
                <a:latin typeface="Arial"/>
              </a:endParaRPr>
            </a:p>
          </p:txBody>
        </p:sp>
        <p:sp>
          <p:nvSpPr>
            <p:cNvPr id="23" name="矩形 22"/>
            <p:cNvSpPr/>
            <p:nvPr/>
          </p:nvSpPr>
          <p:spPr>
            <a:xfrm>
              <a:off x="4214202" y="4225782"/>
              <a:ext cx="493573" cy="27793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altLang="zh-CN" sz="1200" dirty="0">
                  <a:latin typeface="Arial"/>
                </a:rPr>
                <a:t>FSU</a:t>
              </a:r>
              <a:endParaRPr lang="zh-CN" altLang="en-US" sz="1200" dirty="0">
                <a:latin typeface="Arial"/>
              </a:endParaRPr>
            </a:p>
          </p:txBody>
        </p:sp>
        <p:sp>
          <p:nvSpPr>
            <p:cNvPr id="87057" name="矩形 23"/>
            <p:cNvSpPr>
              <a:spLocks noChangeArrowheads="1"/>
            </p:cNvSpPr>
            <p:nvPr/>
          </p:nvSpPr>
          <p:spPr bwMode="auto">
            <a:xfrm>
              <a:off x="3919673" y="4172506"/>
              <a:ext cx="300082" cy="369332"/>
            </a:xfrm>
            <a:prstGeom prst="rect">
              <a:avLst/>
            </a:prstGeom>
            <a:noFill/>
            <a:ln w="9525">
              <a:noFill/>
              <a:miter lim="800000"/>
              <a:headEnd/>
              <a:tailEnd/>
            </a:ln>
          </p:spPr>
          <p:txBody>
            <a:bodyPr>
              <a:spAutoFit/>
            </a:bodyPr>
            <a:lstStyle/>
            <a:p>
              <a:r>
                <a:rPr lang="en-US" altLang="zh-CN" b="1">
                  <a:latin typeface="Arial" pitchFamily="34" charset="0"/>
                </a:rPr>
                <a:t>+</a:t>
              </a:r>
              <a:endParaRPr lang="zh-CN" altLang="en-US">
                <a:latin typeface="Arial" pitchFamily="34" charset="0"/>
              </a:endParaRPr>
            </a:p>
          </p:txBody>
        </p:sp>
      </p:grpSp>
    </p:spTree>
  </p:cSld>
  <p:clrMapOvr>
    <a:masterClrMapping/>
  </p:clrMapOvr>
  <p:transition advClick="0" advTm="8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1177925" y="1030288"/>
            <a:ext cx="7070725" cy="754062"/>
          </a:xfrm>
          <a:prstGeom prst="roundRect">
            <a:avLst>
              <a:gd name="adj" fmla="val 50000"/>
            </a:avLst>
          </a:prstGeom>
          <a:noFill/>
          <a:ln w="38100" algn="ctr">
            <a:solidFill>
              <a:schemeClr val="bg1">
                <a:lumMod val="65000"/>
              </a:scheme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2" name="Group 4"/>
          <p:cNvGrpSpPr>
            <a:grpSpLocks/>
          </p:cNvGrpSpPr>
          <p:nvPr/>
        </p:nvGrpSpPr>
        <p:grpSpPr bwMode="auto">
          <a:xfrm>
            <a:off x="929748" y="994062"/>
            <a:ext cx="978651" cy="771582"/>
            <a:chOff x="720" y="935"/>
            <a:chExt cx="959" cy="793"/>
          </a:xfrm>
          <a:effectLst>
            <a:outerShdw blurRad="76200" dir="13500000" sy="23000" kx="1200000" algn="br" rotWithShape="0">
              <a:prstClr val="black">
                <a:alpha val="20000"/>
              </a:prstClr>
            </a:outerShdw>
          </a:effectLst>
        </p:grpSpPr>
        <p:sp>
          <p:nvSpPr>
            <p:cNvPr id="35"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36"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12" name="AutoShape 11"/>
          <p:cNvSpPr>
            <a:spLocks noChangeArrowheads="1"/>
          </p:cNvSpPr>
          <p:nvPr/>
        </p:nvSpPr>
        <p:spPr bwMode="gray">
          <a:xfrm>
            <a:off x="1162050" y="2009775"/>
            <a:ext cx="7105650" cy="709613"/>
          </a:xfrm>
          <a:prstGeom prst="roundRect">
            <a:avLst>
              <a:gd name="adj" fmla="val 50000"/>
            </a:avLst>
          </a:prstGeom>
          <a:noFill/>
          <a:ln w="38100" algn="ctr">
            <a:solidFill>
              <a:srgbClr val="C00000"/>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3" name="Group 4"/>
          <p:cNvGrpSpPr>
            <a:grpSpLocks/>
          </p:cNvGrpSpPr>
          <p:nvPr/>
        </p:nvGrpSpPr>
        <p:grpSpPr bwMode="auto">
          <a:xfrm>
            <a:off x="932452" y="1934867"/>
            <a:ext cx="1011343" cy="797357"/>
            <a:chOff x="720" y="935"/>
            <a:chExt cx="959" cy="793"/>
          </a:xfrm>
          <a:effectLst>
            <a:outerShdw blurRad="76200" dir="13500000" sy="23000" kx="1200000" algn="br" rotWithShape="0">
              <a:prstClr val="black">
                <a:alpha val="20000"/>
              </a:prstClr>
            </a:outerShdw>
          </a:effectLst>
        </p:grpSpPr>
        <p:sp>
          <p:nvSpPr>
            <p:cNvPr id="32" name="Oval 6"/>
            <p:cNvSpPr>
              <a:spLocks noChangeArrowheads="1"/>
            </p:cNvSpPr>
            <p:nvPr/>
          </p:nvSpPr>
          <p:spPr bwMode="gray">
            <a:xfrm rot="1758052">
              <a:off x="720" y="960"/>
              <a:ext cx="959" cy="768"/>
            </a:xfrm>
            <a:prstGeom prst="ellipse">
              <a:avLst/>
            </a:prstGeom>
            <a:solidFill>
              <a:srgbClr val="C00000"/>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solidFill>
                  <a:srgbClr val="B2B2B2"/>
                </a:solidFill>
                <a:latin typeface="Arial" charset="0"/>
              </a:endParaRPr>
            </a:p>
          </p:txBody>
        </p:sp>
        <p:sp>
          <p:nvSpPr>
            <p:cNvPr id="33"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defRPr/>
              </a:pPr>
              <a:endParaRPr lang="zh-CN" altLang="en-US">
                <a:solidFill>
                  <a:srgbClr val="B2B2B2"/>
                </a:solidFill>
                <a:latin typeface="Arial" charset="0"/>
              </a:endParaRPr>
            </a:p>
          </p:txBody>
        </p:sp>
      </p:grpSp>
      <p:sp>
        <p:nvSpPr>
          <p:cNvPr id="37894" name="Text Box 9"/>
          <p:cNvSpPr txBox="1">
            <a:spLocks noChangeArrowheads="1"/>
          </p:cNvSpPr>
          <p:nvPr/>
        </p:nvSpPr>
        <p:spPr bwMode="gray">
          <a:xfrm>
            <a:off x="1171575" y="1114425"/>
            <a:ext cx="674688" cy="584200"/>
          </a:xfrm>
          <a:prstGeom prst="rect">
            <a:avLst/>
          </a:prstGeom>
          <a:noFill/>
          <a:ln w="9525" algn="ctr">
            <a:noFill/>
            <a:miter lim="800000"/>
            <a:headEnd/>
            <a:tailEnd/>
          </a:ln>
        </p:spPr>
        <p:txBody>
          <a:bodyPr>
            <a:spAutoFit/>
          </a:bodyPr>
          <a:lstStyle/>
          <a:p>
            <a:pPr algn="ctr" eaLnBrk="0" hangingPunct="0"/>
            <a:r>
              <a:rPr lang="en-US" altLang="zh-CN" sz="3200" b="1" dirty="0">
                <a:solidFill>
                  <a:srgbClr val="FFFFFF"/>
                </a:solidFill>
                <a:latin typeface="Arial" pitchFamily="34" charset="0"/>
              </a:rPr>
              <a:t>1.</a:t>
            </a:r>
          </a:p>
        </p:txBody>
      </p:sp>
      <p:sp>
        <p:nvSpPr>
          <p:cNvPr id="37895" name="Text Box 9"/>
          <p:cNvSpPr txBox="1">
            <a:spLocks noChangeArrowheads="1"/>
          </p:cNvSpPr>
          <p:nvPr/>
        </p:nvSpPr>
        <p:spPr bwMode="gray">
          <a:xfrm>
            <a:off x="1306513" y="2089150"/>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2.</a:t>
            </a:r>
          </a:p>
        </p:txBody>
      </p:sp>
      <p:sp>
        <p:nvSpPr>
          <p:cNvPr id="19" name="AutoShape 11"/>
          <p:cNvSpPr>
            <a:spLocks noChangeArrowheads="1"/>
          </p:cNvSpPr>
          <p:nvPr/>
        </p:nvSpPr>
        <p:spPr bwMode="gray">
          <a:xfrm>
            <a:off x="1162050" y="2946400"/>
            <a:ext cx="7105650" cy="709613"/>
          </a:xfrm>
          <a:prstGeom prst="roundRect">
            <a:avLst>
              <a:gd name="adj" fmla="val 50000"/>
            </a:avLst>
          </a:prstGeom>
          <a:noFill/>
          <a:ln w="38100" algn="ctr">
            <a:solidFill>
              <a:srgbClr val="FFFFFF">
                <a:lumMod val="65000"/>
              </a:srgb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4" name="Group 4"/>
          <p:cNvGrpSpPr>
            <a:grpSpLocks/>
          </p:cNvGrpSpPr>
          <p:nvPr/>
        </p:nvGrpSpPr>
        <p:grpSpPr bwMode="auto">
          <a:xfrm>
            <a:off x="939273" y="2880012"/>
            <a:ext cx="978651" cy="771582"/>
            <a:chOff x="720" y="935"/>
            <a:chExt cx="959" cy="793"/>
          </a:xfrm>
          <a:effectLst>
            <a:outerShdw blurRad="76200" dir="13500000" sy="23000" kx="1200000" algn="br" rotWithShape="0">
              <a:prstClr val="black">
                <a:alpha val="20000"/>
              </a:prstClr>
            </a:outerShdw>
          </a:effectLst>
        </p:grpSpPr>
        <p:sp>
          <p:nvSpPr>
            <p:cNvPr id="23"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24"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37898" name="Text Box 9"/>
          <p:cNvSpPr txBox="1">
            <a:spLocks noChangeArrowheads="1"/>
          </p:cNvSpPr>
          <p:nvPr/>
        </p:nvSpPr>
        <p:spPr bwMode="gray">
          <a:xfrm>
            <a:off x="1306513" y="3025775"/>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3.</a:t>
            </a:r>
          </a:p>
        </p:txBody>
      </p:sp>
      <p:sp>
        <p:nvSpPr>
          <p:cNvPr id="37899"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Contents</a:t>
            </a:r>
          </a:p>
        </p:txBody>
      </p:sp>
      <p:sp>
        <p:nvSpPr>
          <p:cNvPr id="25" name="Text Box 8"/>
          <p:cNvSpPr txBox="1">
            <a:spLocks noChangeArrowheads="1"/>
          </p:cNvSpPr>
          <p:nvPr/>
        </p:nvSpPr>
        <p:spPr bwMode="gray">
          <a:xfrm>
            <a:off x="1916113" y="1114425"/>
            <a:ext cx="6208712"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Campus Switch SX7</a:t>
            </a:r>
            <a:r>
              <a:rPr lang="zh-CN" altLang="en-US" sz="2000" b="1" kern="0" dirty="0">
                <a:solidFill>
                  <a:srgbClr val="B2B2B2">
                    <a:lumMod val="75000"/>
                  </a:srgbClr>
                </a:solidFill>
                <a:latin typeface="Arial"/>
                <a:ea typeface="微软雅黑" pitchFamily="34" charset="-122"/>
                <a:cs typeface="Arial" pitchFamily="34" charset="0"/>
              </a:rPr>
              <a:t> </a:t>
            </a:r>
            <a:r>
              <a:rPr lang="en-US" altLang="zh-CN" sz="2000" b="1" kern="0" dirty="0">
                <a:solidFill>
                  <a:srgbClr val="B2B2B2">
                    <a:lumMod val="75000"/>
                  </a:srgbClr>
                </a:solidFill>
                <a:latin typeface="Arial"/>
                <a:ea typeface="微软雅黑" pitchFamily="34" charset="-122"/>
                <a:cs typeface="Arial" pitchFamily="34" charset="0"/>
              </a:rPr>
              <a:t>Series Family</a:t>
            </a:r>
          </a:p>
        </p:txBody>
      </p:sp>
      <p:sp>
        <p:nvSpPr>
          <p:cNvPr id="26" name="Text Box 8"/>
          <p:cNvSpPr txBox="1">
            <a:spLocks noChangeArrowheads="1"/>
          </p:cNvSpPr>
          <p:nvPr/>
        </p:nvSpPr>
        <p:spPr bwMode="gray">
          <a:xfrm>
            <a:off x="1900238" y="2089150"/>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C00000"/>
                </a:solidFill>
                <a:latin typeface="Arial"/>
                <a:ea typeface="微软雅黑" pitchFamily="34" charset="-122"/>
                <a:cs typeface="Arial" pitchFamily="34" charset="0"/>
              </a:rPr>
              <a:t>Chassis Switch Configuration Guide</a:t>
            </a:r>
          </a:p>
        </p:txBody>
      </p:sp>
      <p:sp>
        <p:nvSpPr>
          <p:cNvPr id="28" name="Text Box 8"/>
          <p:cNvSpPr txBox="1">
            <a:spLocks noChangeArrowheads="1"/>
          </p:cNvSpPr>
          <p:nvPr/>
        </p:nvSpPr>
        <p:spPr bwMode="gray">
          <a:xfrm>
            <a:off x="1900238" y="3025775"/>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Box Switch Configuration Guide</a:t>
            </a:r>
          </a:p>
        </p:txBody>
      </p:sp>
    </p:spTree>
  </p:cSld>
  <p:clrMapOvr>
    <a:masterClrMapping/>
  </p:clrMapOvr>
  <p:transition advClick="0" advTm="8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bwMode="auto">
          <a:xfrm>
            <a:off x="303213" y="217488"/>
            <a:ext cx="7632700" cy="560387"/>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err="1" smtClean="0">
                <a:latin typeface="Arial" pitchFamily="34" charset="0"/>
              </a:rPr>
              <a:t>PoE</a:t>
            </a:r>
            <a:r>
              <a:rPr lang="en-US" altLang="zh-CN" dirty="0" smtClean="0">
                <a:latin typeface="Arial" pitchFamily="34" charset="0"/>
              </a:rPr>
              <a:t> Card</a:t>
            </a:r>
            <a:r>
              <a:rPr lang="zh-CN" altLang="en-US" dirty="0" smtClean="0">
                <a:latin typeface="Arial" pitchFamily="34" charset="0"/>
              </a:rPr>
              <a:t> </a:t>
            </a:r>
            <a:r>
              <a:rPr lang="en-US" altLang="zh-CN" dirty="0" smtClean="0">
                <a:latin typeface="Arial" pitchFamily="34" charset="0"/>
              </a:rPr>
              <a:t>-- </a:t>
            </a:r>
            <a:r>
              <a:rPr lang="en-US" altLang="zh-CN" sz="2400" dirty="0" smtClean="0">
                <a:latin typeface="Arial" pitchFamily="34" charset="0"/>
              </a:rPr>
              <a:t>Powering PDs</a:t>
            </a:r>
            <a:endParaRPr lang="zh-CN" altLang="en-US" dirty="0" smtClean="0">
              <a:latin typeface="Arial" pitchFamily="34" charset="0"/>
            </a:endParaRPr>
          </a:p>
        </p:txBody>
      </p:sp>
      <p:grpSp>
        <p:nvGrpSpPr>
          <p:cNvPr id="88067" name="组合 22"/>
          <p:cNvGrpSpPr>
            <a:grpSpLocks/>
          </p:cNvGrpSpPr>
          <p:nvPr/>
        </p:nvGrpSpPr>
        <p:grpSpPr bwMode="auto">
          <a:xfrm>
            <a:off x="661988" y="923925"/>
            <a:ext cx="3600450" cy="1531938"/>
            <a:chOff x="558800" y="1010188"/>
            <a:chExt cx="3755467" cy="1512881"/>
          </a:xfrm>
        </p:grpSpPr>
        <p:sp>
          <p:nvSpPr>
            <p:cNvPr id="24" name="圆角矩形 23"/>
            <p:cNvSpPr/>
            <p:nvPr/>
          </p:nvSpPr>
          <p:spPr bwMode="auto">
            <a:xfrm>
              <a:off x="558800" y="1010188"/>
              <a:ext cx="3755467" cy="1512881"/>
            </a:xfrm>
            <a:prstGeom prst="roundRect">
              <a:avLst>
                <a:gd name="adj" fmla="val 5493"/>
              </a:avLst>
            </a:prstGeom>
            <a:no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600" kern="0" dirty="0">
                <a:solidFill>
                  <a:srgbClr val="FFFFFF"/>
                </a:solidFill>
                <a:latin typeface="Arial" pitchFamily="34" charset="0"/>
                <a:ea typeface="微软雅黑" pitchFamily="34" charset="-122"/>
                <a:cs typeface="Arial" pitchFamily="34" charset="0"/>
              </a:endParaRPr>
            </a:p>
          </p:txBody>
        </p:sp>
        <p:sp>
          <p:nvSpPr>
            <p:cNvPr id="25" name="TextBox 24"/>
            <p:cNvSpPr txBox="1"/>
            <p:nvPr/>
          </p:nvSpPr>
          <p:spPr>
            <a:xfrm>
              <a:off x="590111" y="1023861"/>
              <a:ext cx="3700634" cy="257789"/>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err="1" smtClean="0">
                  <a:latin typeface="Arial" pitchFamily="34" charset="0"/>
                  <a:ea typeface="微软雅黑" pitchFamily="34" charset="-122"/>
                  <a:cs typeface="Arial" pitchFamily="34" charset="0"/>
                </a:rPr>
                <a:t>PoE</a:t>
              </a:r>
              <a:r>
                <a:rPr lang="en-US" altLang="zh-CN" sz="1200" dirty="0" smtClean="0">
                  <a:latin typeface="Arial" pitchFamily="34" charset="0"/>
                  <a:ea typeface="微软雅黑" pitchFamily="34" charset="-122"/>
                  <a:cs typeface="Arial" pitchFamily="34" charset="0"/>
                </a:rPr>
                <a:t> card</a:t>
              </a:r>
            </a:p>
          </p:txBody>
        </p:sp>
      </p:grpSp>
      <p:graphicFrame>
        <p:nvGraphicFramePr>
          <p:cNvPr id="26" name="表格 25"/>
          <p:cNvGraphicFramePr>
            <a:graphicFrameLocks noGrp="1"/>
          </p:cNvGraphicFramePr>
          <p:nvPr/>
        </p:nvGraphicFramePr>
        <p:xfrm>
          <a:off x="660400" y="2576130"/>
          <a:ext cx="3600000" cy="2313247"/>
        </p:xfrm>
        <a:graphic>
          <a:graphicData uri="http://schemas.openxmlformats.org/drawingml/2006/table">
            <a:tbl>
              <a:tblPr firstRow="1" bandRow="1">
                <a:effectLst>
                  <a:outerShdw blurRad="63500" sx="102000" sy="102000" algn="ctr" rotWithShape="0">
                    <a:prstClr val="black">
                      <a:alpha val="40000"/>
                    </a:prstClr>
                  </a:outerShdw>
                </a:effectLst>
                <a:tableStyleId>{073A0DAA-6AF3-43AB-8588-CEC1D06C72B9}</a:tableStyleId>
              </a:tblPr>
              <a:tblGrid>
                <a:gridCol w="1303572"/>
                <a:gridCol w="2296428"/>
              </a:tblGrid>
              <a:tr h="232987">
                <a:tc>
                  <a:txBody>
                    <a:bodyPr/>
                    <a:lstStyle/>
                    <a:p>
                      <a:r>
                        <a:rPr lang="en-US" altLang="zh-CN" sz="1050" dirty="0" smtClean="0">
                          <a:latin typeface="Arial" pitchFamily="34" charset="0"/>
                          <a:ea typeface="微软雅黑" pitchFamily="34" charset="-122"/>
                          <a:cs typeface="Arial" pitchFamily="34" charset="0"/>
                        </a:rPr>
                        <a:t>Item</a:t>
                      </a:r>
                      <a:endParaRPr lang="zh-CN" altLang="en-US" sz="1050" dirty="0">
                        <a:latin typeface="Arial" pitchFamily="34" charset="0"/>
                        <a:ea typeface="微软雅黑" pitchFamily="34" charset="-122"/>
                        <a:cs typeface="Arial" pitchFamily="34" charset="0"/>
                      </a:endParaRPr>
                    </a:p>
                  </a:txBody>
                  <a:tcPr marL="68562" marR="68562" marT="34290" marB="34290">
                    <a:solidFill>
                      <a:srgbClr val="99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latin typeface="Arial" pitchFamily="34" charset="0"/>
                          <a:ea typeface="微软雅黑" pitchFamily="34" charset="-122"/>
                          <a:cs typeface="Arial" pitchFamily="34" charset="0"/>
                        </a:rPr>
                        <a:t>Specification</a:t>
                      </a:r>
                      <a:endParaRPr lang="zh-CN" altLang="en-US" sz="1050" dirty="0" smtClean="0">
                        <a:latin typeface="Arial" pitchFamily="34" charset="0"/>
                        <a:ea typeface="微软雅黑" pitchFamily="34" charset="-122"/>
                        <a:cs typeface="Arial" pitchFamily="34" charset="0"/>
                      </a:endParaRPr>
                    </a:p>
                  </a:txBody>
                  <a:tcPr marL="68562" marR="68562" marT="34290" marB="34290">
                    <a:solidFill>
                      <a:srgbClr val="990000"/>
                    </a:solidFill>
                  </a:tcPr>
                </a:tc>
              </a:tr>
              <a:tr h="382474">
                <a:tc>
                  <a:txBody>
                    <a:bodyPr/>
                    <a:lstStyle/>
                    <a:p>
                      <a:r>
                        <a:rPr lang="en-US" altLang="zh-CN" sz="1050" dirty="0" smtClean="0">
                          <a:latin typeface="Arial" pitchFamily="34" charset="0"/>
                          <a:ea typeface="微软雅黑" pitchFamily="34" charset="-122"/>
                          <a:cs typeface="Arial" pitchFamily="34" charset="0"/>
                        </a:rPr>
                        <a:t>Powering capacity on one port</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solidFill>
                            <a:srgbClr val="000000"/>
                          </a:solidFill>
                          <a:latin typeface="Arial" pitchFamily="34" charset="0"/>
                          <a:ea typeface="微软雅黑" pitchFamily="34" charset="-122"/>
                          <a:cs typeface="Arial" pitchFamily="34" charset="0"/>
                        </a:rPr>
                        <a:t>A</a:t>
                      </a:r>
                      <a:r>
                        <a:rPr lang="en-US" altLang="zh-CN" sz="1050" baseline="0" dirty="0" smtClean="0">
                          <a:solidFill>
                            <a:srgbClr val="000000"/>
                          </a:solidFill>
                          <a:latin typeface="Arial" pitchFamily="34" charset="0"/>
                          <a:ea typeface="微软雅黑" pitchFamily="34" charset="-122"/>
                          <a:cs typeface="Arial" pitchFamily="34" charset="0"/>
                        </a:rPr>
                        <a:t> maximum of 30 W</a:t>
                      </a:r>
                      <a:endParaRPr lang="en-US" altLang="zh-CN" sz="1050" baseline="0" dirty="0" smtClean="0">
                        <a:solidFill>
                          <a:schemeClr val="dk1"/>
                        </a:solidFill>
                        <a:latin typeface="Arial" pitchFamily="34" charset="0"/>
                        <a:ea typeface="微软雅黑" pitchFamily="34" charset="-122"/>
                        <a:cs typeface="Arial" pitchFamily="34" charset="0"/>
                      </a:endParaRPr>
                    </a:p>
                    <a:p>
                      <a:pPr marL="0" marR="0" indent="0" algn="l" defTabSz="913753" rtl="0" eaLnBrk="1" fontAlgn="auto" latinLnBrk="0" hangingPunct="1">
                        <a:lnSpc>
                          <a:spcPct val="100000"/>
                        </a:lnSpc>
                        <a:spcBef>
                          <a:spcPts val="0"/>
                        </a:spcBef>
                        <a:spcAft>
                          <a:spcPts val="0"/>
                        </a:spcAft>
                        <a:buClrTx/>
                        <a:buSzTx/>
                        <a:buFontTx/>
                        <a:buNone/>
                        <a:tabLst/>
                        <a:defRPr/>
                      </a:pPr>
                      <a:r>
                        <a:rPr lang="en-US" altLang="zh-CN" sz="1050" baseline="0" dirty="0" smtClean="0">
                          <a:solidFill>
                            <a:srgbClr val="000000"/>
                          </a:solidFill>
                          <a:latin typeface="Arial" pitchFamily="34" charset="0"/>
                          <a:ea typeface="微软雅黑" pitchFamily="34" charset="-122"/>
                          <a:cs typeface="Arial" pitchFamily="34" charset="0"/>
                        </a:rPr>
                        <a:t>The maximum power can be provided for 293 ports.</a:t>
                      </a:r>
                    </a:p>
                  </a:txBody>
                  <a:tcPr marL="68562" marR="68562" marT="34290" marB="34290"/>
                </a:tc>
              </a:tr>
              <a:tr h="223711">
                <a:tc>
                  <a:txBody>
                    <a:bodyPr/>
                    <a:lstStyle/>
                    <a:p>
                      <a:r>
                        <a:rPr lang="en-US" altLang="zh-CN" sz="1050" dirty="0" smtClean="0">
                          <a:latin typeface="Arial" pitchFamily="34" charset="0"/>
                          <a:ea typeface="微软雅黑" pitchFamily="34" charset="-122"/>
                          <a:cs typeface="Arial" pitchFamily="34" charset="0"/>
                        </a:rPr>
                        <a:t>Standards</a:t>
                      </a:r>
                      <a:r>
                        <a:rPr lang="en-US" altLang="zh-CN" sz="1050" baseline="0" dirty="0" smtClean="0">
                          <a:latin typeface="Arial" pitchFamily="34" charset="0"/>
                          <a:ea typeface="微软雅黑" pitchFamily="34" charset="-122"/>
                          <a:cs typeface="Arial" pitchFamily="34" charset="0"/>
                        </a:rPr>
                        <a:t> compliance</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solidFill>
                            <a:srgbClr val="000000"/>
                          </a:solidFill>
                          <a:latin typeface="Arial" pitchFamily="34" charset="0"/>
                          <a:ea typeface="微软雅黑" pitchFamily="34" charset="-122"/>
                          <a:cs typeface="Arial" pitchFamily="34" charset="0"/>
                        </a:rPr>
                        <a:t>802.3af</a:t>
                      </a:r>
                      <a:r>
                        <a:rPr lang="zh-CN" altLang="en-US" sz="1050" baseline="0" dirty="0" smtClean="0">
                          <a:solidFill>
                            <a:srgbClr val="000000"/>
                          </a:solidFill>
                          <a:latin typeface="Arial" pitchFamily="34" charset="0"/>
                          <a:ea typeface="微软雅黑" pitchFamily="34" charset="-122"/>
                          <a:cs typeface="Arial" pitchFamily="34" charset="0"/>
                        </a:rPr>
                        <a:t> </a:t>
                      </a:r>
                      <a:r>
                        <a:rPr lang="en-US" altLang="zh-CN" sz="1050" baseline="0" dirty="0" smtClean="0">
                          <a:solidFill>
                            <a:srgbClr val="000000"/>
                          </a:solidFill>
                          <a:latin typeface="Arial" pitchFamily="34" charset="0"/>
                          <a:ea typeface="微软雅黑" pitchFamily="34" charset="-122"/>
                          <a:cs typeface="Arial" pitchFamily="34" charset="0"/>
                        </a:rPr>
                        <a:t>and </a:t>
                      </a:r>
                      <a:r>
                        <a:rPr lang="en-US" altLang="zh-CN" sz="1050" dirty="0" smtClean="0">
                          <a:solidFill>
                            <a:srgbClr val="000000"/>
                          </a:solidFill>
                          <a:latin typeface="Arial" pitchFamily="34" charset="0"/>
                          <a:ea typeface="微软雅黑" pitchFamily="34" charset="-122"/>
                          <a:cs typeface="Arial" pitchFamily="34" charset="0"/>
                        </a:rPr>
                        <a:t>802.3at</a:t>
                      </a:r>
                      <a:endParaRPr lang="zh-CN" altLang="en-US" sz="1050" dirty="0">
                        <a:latin typeface="Arial" pitchFamily="34" charset="0"/>
                        <a:ea typeface="微软雅黑" pitchFamily="34" charset="-122"/>
                        <a:cs typeface="Arial" pitchFamily="34" charset="0"/>
                      </a:endParaRPr>
                    </a:p>
                  </a:txBody>
                  <a:tcPr marL="68562" marR="68562" marT="34290" marB="34290"/>
                </a:tc>
              </a:tr>
              <a:tr h="223711">
                <a:tc>
                  <a:txBody>
                    <a:bodyPr/>
                    <a:lstStyle/>
                    <a:p>
                      <a:r>
                        <a:rPr lang="en-US" altLang="zh-CN" sz="1050" dirty="0" smtClean="0">
                          <a:latin typeface="Arial" pitchFamily="34" charset="0"/>
                          <a:ea typeface="微软雅黑" pitchFamily="34" charset="-122"/>
                          <a:cs typeface="Arial" pitchFamily="34" charset="0"/>
                        </a:rPr>
                        <a:t>MAC</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latin typeface="Arial" pitchFamily="34" charset="0"/>
                          <a:ea typeface="微软雅黑" pitchFamily="34" charset="-122"/>
                          <a:cs typeface="Arial" pitchFamily="34" charset="0"/>
                        </a:rPr>
                        <a:t>32K</a:t>
                      </a:r>
                      <a:endParaRPr lang="zh-CN" altLang="en-US" sz="1050" dirty="0">
                        <a:latin typeface="Arial" pitchFamily="34" charset="0"/>
                        <a:ea typeface="微软雅黑" pitchFamily="34" charset="-122"/>
                        <a:cs typeface="Arial" pitchFamily="34" charset="0"/>
                      </a:endParaRPr>
                    </a:p>
                  </a:txBody>
                  <a:tcPr marL="68562" marR="68562" marT="34290" marB="34290"/>
                </a:tc>
              </a:tr>
              <a:tr h="223711">
                <a:tc>
                  <a:txBody>
                    <a:bodyPr/>
                    <a:lstStyle/>
                    <a:p>
                      <a:r>
                        <a:rPr lang="en-US" altLang="zh-CN" sz="1050" dirty="0" smtClean="0">
                          <a:latin typeface="Arial" pitchFamily="34" charset="0"/>
                          <a:ea typeface="微软雅黑" pitchFamily="34" charset="-122"/>
                          <a:cs typeface="Arial" pitchFamily="34" charset="0"/>
                        </a:rPr>
                        <a:t>IP</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latin typeface="Arial" pitchFamily="34" charset="0"/>
                          <a:ea typeface="微软雅黑" pitchFamily="34" charset="-122"/>
                          <a:cs typeface="Arial" pitchFamily="34" charset="0"/>
                        </a:rPr>
                        <a:t>IPv4:32K,</a:t>
                      </a:r>
                      <a:r>
                        <a:rPr lang="en-US" altLang="zh-CN" sz="1050" baseline="0" dirty="0" smtClean="0">
                          <a:latin typeface="Arial" pitchFamily="34" charset="0"/>
                          <a:ea typeface="微软雅黑" pitchFamily="34" charset="-122"/>
                          <a:cs typeface="Arial" pitchFamily="34" charset="0"/>
                        </a:rPr>
                        <a:t> </a:t>
                      </a:r>
                      <a:r>
                        <a:rPr lang="en-US" altLang="zh-CN" sz="1050" dirty="0" smtClean="0">
                          <a:latin typeface="Arial" pitchFamily="34" charset="0"/>
                          <a:ea typeface="微软雅黑" pitchFamily="34" charset="-122"/>
                          <a:cs typeface="Arial" pitchFamily="34" charset="0"/>
                        </a:rPr>
                        <a:t>IPv6:16K</a:t>
                      </a:r>
                      <a:endParaRPr lang="zh-CN" altLang="en-US" sz="1050" dirty="0" smtClean="0">
                        <a:latin typeface="Arial" pitchFamily="34" charset="0"/>
                        <a:ea typeface="微软雅黑" pitchFamily="34" charset="-122"/>
                        <a:cs typeface="Arial" pitchFamily="34" charset="0"/>
                      </a:endParaRPr>
                    </a:p>
                  </a:txBody>
                  <a:tcPr marL="68562" marR="68562" marT="34290" marB="34290"/>
                </a:tc>
              </a:tr>
              <a:tr h="223711">
                <a:tc>
                  <a:txBody>
                    <a:bodyPr/>
                    <a:lstStyle/>
                    <a:p>
                      <a:r>
                        <a:rPr lang="en-US" altLang="zh-CN" sz="1050" dirty="0" smtClean="0">
                          <a:latin typeface="Arial" pitchFamily="34" charset="0"/>
                          <a:ea typeface="微软雅黑" pitchFamily="34" charset="-122"/>
                          <a:cs typeface="Arial" pitchFamily="34" charset="0"/>
                        </a:rPr>
                        <a:t>ARP</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latin typeface="Arial" pitchFamily="34" charset="0"/>
                          <a:ea typeface="微软雅黑" pitchFamily="34" charset="-122"/>
                          <a:cs typeface="Arial" pitchFamily="34" charset="0"/>
                        </a:rPr>
                        <a:t>16K</a:t>
                      </a:r>
                      <a:endParaRPr lang="zh-CN" altLang="en-US" sz="1050" dirty="0">
                        <a:latin typeface="Arial" pitchFamily="34" charset="0"/>
                        <a:ea typeface="微软雅黑" pitchFamily="34" charset="-122"/>
                        <a:cs typeface="Arial" pitchFamily="34" charset="0"/>
                      </a:endParaRPr>
                    </a:p>
                  </a:txBody>
                  <a:tcPr marL="68562" marR="68562" marT="34290" marB="34290"/>
                </a:tc>
              </a:tr>
              <a:tr h="223711">
                <a:tc>
                  <a:txBody>
                    <a:bodyPr/>
                    <a:lstStyle/>
                    <a:p>
                      <a:r>
                        <a:rPr lang="en-US" altLang="zh-CN" sz="1050" dirty="0" smtClean="0">
                          <a:latin typeface="Arial" pitchFamily="34" charset="0"/>
                          <a:ea typeface="微软雅黑" pitchFamily="34" charset="-122"/>
                          <a:cs typeface="Arial" pitchFamily="34" charset="0"/>
                        </a:rPr>
                        <a:t>ACL</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latin typeface="Arial" pitchFamily="34" charset="0"/>
                          <a:ea typeface="微软雅黑" pitchFamily="34" charset="-122"/>
                          <a:cs typeface="Arial" pitchFamily="34" charset="0"/>
                        </a:rPr>
                        <a:t>Inbound: 6000</a:t>
                      </a:r>
                      <a:endParaRPr lang="zh-CN" altLang="en-US" sz="1050" dirty="0">
                        <a:latin typeface="Arial" pitchFamily="34" charset="0"/>
                        <a:ea typeface="微软雅黑" pitchFamily="34" charset="-122"/>
                        <a:cs typeface="Arial" pitchFamily="34" charset="0"/>
                      </a:endParaRPr>
                    </a:p>
                  </a:txBody>
                  <a:tcPr marL="68562" marR="68562" marT="34290" marB="34290"/>
                </a:tc>
              </a:tr>
              <a:tr h="209439">
                <a:tc>
                  <a:txBody>
                    <a:bodyPr/>
                    <a:lstStyle/>
                    <a:p>
                      <a:r>
                        <a:rPr lang="en-US" altLang="zh-CN" sz="1050" dirty="0" smtClean="0">
                          <a:latin typeface="Arial" pitchFamily="34" charset="0"/>
                          <a:ea typeface="微软雅黑" pitchFamily="34" charset="-122"/>
                          <a:cs typeface="Arial" pitchFamily="34" charset="0"/>
                        </a:rPr>
                        <a:t>MPLS VPN</a:t>
                      </a:r>
                      <a:endParaRPr lang="zh-CN" altLang="en-US" sz="105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1050" dirty="0" smtClean="0">
                          <a:latin typeface="Arial" pitchFamily="34" charset="0"/>
                          <a:ea typeface="微软雅黑" pitchFamily="34" charset="-122"/>
                          <a:cs typeface="Arial" pitchFamily="34" charset="0"/>
                        </a:rPr>
                        <a:t>MPLS</a:t>
                      </a:r>
                      <a:r>
                        <a:rPr lang="en-US" altLang="zh-CN" sz="1050" baseline="0" dirty="0" smtClean="0">
                          <a:latin typeface="Arial" pitchFamily="34" charset="0"/>
                          <a:ea typeface="微软雅黑" pitchFamily="34" charset="-122"/>
                          <a:cs typeface="Arial" pitchFamily="34" charset="0"/>
                        </a:rPr>
                        <a:t> L2 VPN, MPLS L3 VPN</a:t>
                      </a:r>
                      <a:endParaRPr lang="zh-CN" altLang="en-US" sz="1050" dirty="0">
                        <a:latin typeface="Arial" pitchFamily="34" charset="0"/>
                        <a:ea typeface="微软雅黑" pitchFamily="34" charset="-122"/>
                        <a:cs typeface="Arial" pitchFamily="34" charset="0"/>
                      </a:endParaRPr>
                    </a:p>
                  </a:txBody>
                  <a:tcPr marL="68562" marR="68562" marT="34290" marB="34290"/>
                </a:tc>
              </a:tr>
            </a:tbl>
          </a:graphicData>
        </a:graphic>
      </p:graphicFrame>
      <p:grpSp>
        <p:nvGrpSpPr>
          <p:cNvPr id="4" name="组合 33"/>
          <p:cNvGrpSpPr/>
          <p:nvPr/>
        </p:nvGrpSpPr>
        <p:grpSpPr>
          <a:xfrm>
            <a:off x="4993240" y="923925"/>
            <a:ext cx="3518558" cy="1564833"/>
            <a:chOff x="4711700" y="2938637"/>
            <a:chExt cx="3822700" cy="1342548"/>
          </a:xfrm>
          <a:solidFill>
            <a:schemeClr val="bg1"/>
          </a:solidFill>
        </p:grpSpPr>
        <p:sp>
          <p:nvSpPr>
            <p:cNvPr id="32" name="圆角矩形 31"/>
            <p:cNvSpPr/>
            <p:nvPr/>
          </p:nvSpPr>
          <p:spPr bwMode="auto">
            <a:xfrm>
              <a:off x="4711700" y="2938637"/>
              <a:ext cx="3822700" cy="1342548"/>
            </a:xfrm>
            <a:prstGeom prst="roundRect">
              <a:avLst>
                <a:gd name="adj" fmla="val 5493"/>
              </a:avLst>
            </a:prstGeom>
            <a:grp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600" kern="0" dirty="0">
                <a:solidFill>
                  <a:srgbClr val="FFFFFF"/>
                </a:solidFill>
                <a:latin typeface="Arial"/>
                <a:ea typeface="微软雅黑" pitchFamily="34" charset="-122"/>
                <a:cs typeface="Arial" pitchFamily="34" charset="0"/>
              </a:endParaRPr>
            </a:p>
          </p:txBody>
        </p:sp>
        <p:sp>
          <p:nvSpPr>
            <p:cNvPr id="33" name="TextBox 32"/>
            <p:cNvSpPr txBox="1"/>
            <p:nvPr/>
          </p:nvSpPr>
          <p:spPr>
            <a:xfrm>
              <a:off x="4760558" y="3141720"/>
              <a:ext cx="3715611" cy="1118930"/>
            </a:xfrm>
            <a:prstGeom prst="rect">
              <a:avLst/>
            </a:prstGeom>
            <a:grpFill/>
          </p:spPr>
          <p:txBody>
            <a:bodyPr lIns="91427" tIns="45714" rIns="91427" bIns="45714">
              <a:spAutoFit/>
            </a:bodyPr>
            <a:lstStyle/>
            <a:p>
              <a:pPr>
                <a:lnSpc>
                  <a:spcPct val="150000"/>
                </a:lnSpc>
                <a:buClr>
                  <a:srgbClr val="990000"/>
                </a:buClr>
                <a:buFont typeface="Arial" pitchFamily="34" charset="0"/>
                <a:buChar char="•"/>
                <a:defRPr/>
              </a:pPr>
              <a:r>
                <a:rPr lang="zh-CN" altLang="en-US" sz="1050" dirty="0">
                  <a:latin typeface="Arial" pitchFamily="34" charset="0"/>
                  <a:ea typeface="微软雅黑" pitchFamily="34" charset="-122"/>
                  <a:cs typeface="Arial" pitchFamily="34" charset="0"/>
                </a:rPr>
                <a:t> </a:t>
              </a:r>
              <a:r>
                <a:rPr lang="en-US" altLang="zh-CN" sz="1050" dirty="0">
                  <a:latin typeface="Arial" pitchFamily="34" charset="0"/>
                  <a:ea typeface="微软雅黑" pitchFamily="34" charset="-122"/>
                  <a:cs typeface="Arial" pitchFamily="34" charset="0"/>
                </a:rPr>
                <a:t>Provides forty-eight GE electrical ports for data access and line-speed switching.</a:t>
              </a:r>
            </a:p>
            <a:p>
              <a:pPr>
                <a:lnSpc>
                  <a:spcPct val="150000"/>
                </a:lnSpc>
                <a:buClr>
                  <a:srgbClr val="990000"/>
                </a:buClr>
                <a:buFont typeface="Arial" pitchFamily="34" charset="0"/>
                <a:buChar char="•"/>
                <a:defRPr/>
              </a:pPr>
              <a:r>
                <a:rPr lang="en-US" altLang="zh-CN" sz="1050" dirty="0">
                  <a:latin typeface="Arial" pitchFamily="34" charset="0"/>
                  <a:ea typeface="微软雅黑" pitchFamily="34" charset="-122"/>
                  <a:cs typeface="Arial" pitchFamily="34" charset="0"/>
                </a:rPr>
                <a:t>Provides data signals and DC power for the directly connected devices such as IP phones, APs, and network cameras.</a:t>
              </a:r>
              <a:endParaRPr lang="zh-CN" altLang="zh-CN" sz="1050" dirty="0">
                <a:latin typeface="Arial" pitchFamily="34" charset="0"/>
                <a:ea typeface="微软雅黑" pitchFamily="34" charset="-122"/>
                <a:cs typeface="Arial" pitchFamily="34" charset="0"/>
              </a:endParaRPr>
            </a:p>
          </p:txBody>
        </p:sp>
      </p:grpSp>
      <p:pic>
        <p:nvPicPr>
          <p:cNvPr id="88070" name="Picture 1" descr="D:\V2R2\主打胶片\照片\ES0D0G48VA00.png"/>
          <p:cNvPicPr>
            <a:picLocks noChangeAspect="1" noChangeArrowheads="1"/>
          </p:cNvPicPr>
          <p:nvPr/>
        </p:nvPicPr>
        <p:blipFill>
          <a:blip r:embed="rId3" cstate="print"/>
          <a:srcRect/>
          <a:stretch>
            <a:fillRect/>
          </a:stretch>
        </p:blipFill>
        <p:spPr bwMode="auto">
          <a:xfrm>
            <a:off x="847725" y="1360488"/>
            <a:ext cx="3305175" cy="942975"/>
          </a:xfrm>
          <a:prstGeom prst="rect">
            <a:avLst/>
          </a:prstGeom>
          <a:noFill/>
          <a:ln w="9525">
            <a:noFill/>
            <a:miter lim="800000"/>
            <a:headEnd/>
            <a:tailEnd/>
          </a:ln>
        </p:spPr>
      </p:pic>
      <p:pic>
        <p:nvPicPr>
          <p:cNvPr id="8807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35600" y="2628900"/>
            <a:ext cx="3086100" cy="1922463"/>
          </a:xfrm>
          <a:prstGeom prst="rect">
            <a:avLst/>
          </a:prstGeom>
          <a:noFill/>
          <a:ln w="9525">
            <a:noFill/>
            <a:miter lim="800000"/>
            <a:headEnd/>
            <a:tailEnd/>
          </a:ln>
        </p:spPr>
      </p:pic>
      <p:sp>
        <p:nvSpPr>
          <p:cNvPr id="21" name="TextBox 20"/>
          <p:cNvSpPr txBox="1"/>
          <p:nvPr/>
        </p:nvSpPr>
        <p:spPr>
          <a:xfrm>
            <a:off x="4998324" y="923925"/>
            <a:ext cx="3523376" cy="213263"/>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a:ea typeface="微软雅黑" pitchFamily="34" charset="-122"/>
                <a:cs typeface="Arial" pitchFamily="34" charset="0"/>
              </a:rPr>
              <a:t>Scenario</a:t>
            </a:r>
            <a:endParaRPr lang="zh-CN" altLang="en-US" sz="1200" dirty="0">
              <a:latin typeface="Arial"/>
              <a:ea typeface="微软雅黑" pitchFamily="34" charset="-122"/>
              <a:cs typeface="Arial" pitchFamily="34" charset="0"/>
            </a:endParaRPr>
          </a:p>
        </p:txBody>
      </p:sp>
      <p:grpSp>
        <p:nvGrpSpPr>
          <p:cNvPr id="88075" name="组合 19"/>
          <p:cNvGrpSpPr>
            <a:grpSpLocks/>
          </p:cNvGrpSpPr>
          <p:nvPr/>
        </p:nvGrpSpPr>
        <p:grpSpPr bwMode="auto">
          <a:xfrm>
            <a:off x="3314700" y="0"/>
            <a:ext cx="5514975" cy="266700"/>
            <a:chOff x="3314602" y="0"/>
            <a:chExt cx="5515073" cy="266700"/>
          </a:xfrm>
        </p:grpSpPr>
        <p:sp>
          <p:nvSpPr>
            <p:cNvPr id="22" name="剪去单角的矩形 21"/>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23" name="剪去单角的矩形 22"/>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27" name="剪去单角的矩形 26"/>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31" name="剪去单角的矩形 30"/>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37" name="剪去单角的矩形 36"/>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38" name="剪去单角的矩形 37"/>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39" name="剪去单角的矩形 38"/>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p:nvPr>
        </p:nvSpPr>
        <p:spPr bwMode="auto">
          <a:xfrm>
            <a:off x="303213" y="217488"/>
            <a:ext cx="7632700" cy="560387"/>
          </a:xfrm>
          <a:noFill/>
          <a:ln>
            <a:miter lim="800000"/>
            <a:headEnd/>
            <a:tailEnd/>
          </a:ln>
        </p:spPr>
        <p:txBody>
          <a:bodyPr vert="horz" wrap="square" lIns="91440" tIns="45720" rIns="91440" bIns="45720" numCol="1" anchor="t" anchorCtr="0" compatLnSpc="1">
            <a:prstTxWarp prst="textNoShape">
              <a:avLst/>
            </a:prstTxWarp>
          </a:bodyPr>
          <a:lstStyle/>
          <a:p>
            <a:r>
              <a:rPr lang="en-US" altLang="zh-CN" dirty="0" err="1" smtClean="0">
                <a:latin typeface="Arial" pitchFamily="34" charset="0"/>
              </a:rPr>
              <a:t>PoE</a:t>
            </a:r>
            <a:r>
              <a:rPr lang="en-US" altLang="zh-CN" dirty="0" smtClean="0">
                <a:latin typeface="Arial" pitchFamily="34" charset="0"/>
              </a:rPr>
              <a:t> and Powering Mode</a:t>
            </a:r>
            <a:endParaRPr lang="zh-CN" altLang="en-US" dirty="0" smtClean="0">
              <a:latin typeface="Arial" pitchFamily="34" charset="0"/>
            </a:endParaRPr>
          </a:p>
        </p:txBody>
      </p:sp>
      <p:graphicFrame>
        <p:nvGraphicFramePr>
          <p:cNvPr id="61" name="Group 69"/>
          <p:cNvGraphicFramePr>
            <a:graphicFrameLocks/>
          </p:cNvGraphicFramePr>
          <p:nvPr/>
        </p:nvGraphicFramePr>
        <p:xfrm>
          <a:off x="668338" y="2549525"/>
          <a:ext cx="5942361" cy="2011680"/>
        </p:xfrm>
        <a:graphic>
          <a:graphicData uri="http://schemas.openxmlformats.org/drawingml/2006/table">
            <a:tbl>
              <a:tblPr>
                <a:tableStyleId>{073A0DAA-6AF3-43AB-8588-CEC1D06C72B9}</a:tableStyleId>
              </a:tblPr>
              <a:tblGrid>
                <a:gridCol w="841079"/>
                <a:gridCol w="1961595"/>
                <a:gridCol w="1525917"/>
                <a:gridCol w="1613770"/>
              </a:tblGrid>
              <a:tr h="220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Chassis</a:t>
                      </a:r>
                      <a:endParaRPr kumimoji="0" lang="zh-CN" altLang="en-US" sz="1200" b="1" i="0"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horzOverflow="overflow">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u="none" strike="noStrike" cap="none" normalizeH="0" baseline="0" dirty="0" err="1" smtClean="0">
                          <a:ln>
                            <a:noFill/>
                          </a:ln>
                          <a:solidFill>
                            <a:schemeClr val="bg1"/>
                          </a:solidFill>
                          <a:effectLst/>
                          <a:latin typeface="Arial" pitchFamily="34" charset="0"/>
                          <a:ea typeface="微软雅黑" pitchFamily="34" charset="-122"/>
                          <a:cs typeface="Arial" pitchFamily="34" charset="0"/>
                        </a:rPr>
                        <a:t>PoE</a:t>
                      </a:r>
                      <a:r>
                        <a:rPr kumimoji="0" lang="en-US" altLang="zh-CN" sz="12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 AC Power Supply (</a:t>
                      </a:r>
                      <a:r>
                        <a:rPr kumimoji="0" lang="en-US" altLang="zh-CN" sz="1200" b="1" u="none" strike="noStrike" kern="1200" cap="none" normalizeH="0" baseline="0" dirty="0" smtClean="0">
                          <a:ln>
                            <a:noFill/>
                          </a:ln>
                          <a:solidFill>
                            <a:schemeClr val="bg1"/>
                          </a:solidFill>
                          <a:effectLst/>
                          <a:latin typeface="Arial" pitchFamily="34" charset="0"/>
                          <a:ea typeface="微软雅黑" pitchFamily="34" charset="-122"/>
                          <a:cs typeface="Arial" pitchFamily="34" charset="0"/>
                        </a:rPr>
                        <a:t>220 V)</a:t>
                      </a:r>
                      <a:endParaRPr kumimoji="0" lang="zh-CN" altLang="en-US" sz="1200" b="1" i="0" u="none" strike="noStrike" kern="1200" cap="none" normalizeH="0" baseline="0" dirty="0" smtClean="0">
                        <a:ln>
                          <a:noFill/>
                        </a:ln>
                        <a:solidFill>
                          <a:schemeClr val="bg1"/>
                        </a:solidFill>
                        <a:effectLst/>
                        <a:latin typeface="Arial" pitchFamily="34" charset="0"/>
                        <a:ea typeface="微软雅黑" pitchFamily="34" charset="-122"/>
                        <a:cs typeface="Arial" pitchFamily="34" charset="0"/>
                      </a:endParaRPr>
                    </a:p>
                  </a:txBody>
                  <a:tcPr horzOverflow="overflow">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Backup</a:t>
                      </a:r>
                      <a:endParaRPr kumimoji="0" lang="zh-CN" altLang="en-US" sz="1200" b="1" i="0"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horzOverflow="overflow">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Max Power</a:t>
                      </a:r>
                      <a:endParaRPr kumimoji="0" lang="zh-CN" altLang="en-US" sz="1200" b="1"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horzOverflow="overflow">
                    <a:solidFill>
                      <a:srgbClr val="990000"/>
                    </a:solidFill>
                  </a:tcPr>
                </a:tc>
              </a:tr>
              <a:tr h="20856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S7703</a:t>
                      </a:r>
                      <a:endParaRPr kumimoji="0" lang="en-US" altLang="zh-CN" sz="1100" b="1" i="0"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anchor="ctr" horzOverflow="overflow">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2200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No</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2200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r>
              <a:tr h="20856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algn="l"/>
                      <a:r>
                        <a:rPr lang="en-US" altLang="zh-CN" sz="1100" dirty="0" smtClean="0">
                          <a:latin typeface="Arial" pitchFamily="34" charset="0"/>
                          <a:ea typeface="微软雅黑" pitchFamily="34" charset="-122"/>
                          <a:cs typeface="Arial" pitchFamily="34" charset="0"/>
                        </a:rPr>
                        <a:t>No</a:t>
                      </a:r>
                      <a:endParaRPr lang="zh-CN" altLang="en-US" sz="1100" dirty="0">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r>
              <a:tr h="20856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S7706</a:t>
                      </a:r>
                      <a:endParaRPr kumimoji="0" lang="en-US" altLang="zh-CN" sz="1100" b="1" i="0"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anchor="ctr" horzOverflow="overflow">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2200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algn="l"/>
                      <a:r>
                        <a:rPr lang="en-US" altLang="zh-CN" sz="1100" b="0" dirty="0" smtClean="0">
                          <a:latin typeface="Arial" pitchFamily="34" charset="0"/>
                          <a:ea typeface="微软雅黑" pitchFamily="34" charset="-122"/>
                          <a:cs typeface="Arial" pitchFamily="34" charset="0"/>
                        </a:rPr>
                        <a:t>1+1, 2+2, 3+1, 4+0</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r>
              <a:tr h="20856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rgbClr val="000000"/>
                        </a:solidFill>
                        <a:effectLst/>
                        <a:latin typeface="+mn-lt"/>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100" b="0" dirty="0" smtClean="0">
                          <a:latin typeface="Arial" pitchFamily="34" charset="0"/>
                          <a:ea typeface="微软雅黑" pitchFamily="34" charset="-122"/>
                          <a:cs typeface="Arial" pitchFamily="34" charset="0"/>
                        </a:rPr>
                        <a:t>1+1, 2+2, 3+1, 4+0</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3200 W</a:t>
                      </a:r>
                    </a:p>
                  </a:txBody>
                  <a:tcPr horzOverflow="overflow"/>
                </a:tc>
              </a:tr>
              <a:tr h="20856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u="none" strike="noStrike" cap="none" normalizeH="0" baseline="0" dirty="0" smtClean="0">
                          <a:ln>
                            <a:noFill/>
                          </a:ln>
                          <a:solidFill>
                            <a:schemeClr val="bg1"/>
                          </a:solidFill>
                          <a:effectLst/>
                          <a:latin typeface="Arial" pitchFamily="34" charset="0"/>
                          <a:ea typeface="微软雅黑" pitchFamily="34" charset="-122"/>
                          <a:cs typeface="Arial" pitchFamily="34" charset="0"/>
                        </a:rPr>
                        <a:t>S7712</a:t>
                      </a:r>
                      <a:endParaRPr kumimoji="0" lang="en-US" altLang="zh-CN" sz="1100" b="1" i="0" u="none" strike="noStrike" cap="none" normalizeH="0" baseline="0" dirty="0" smtClean="0">
                        <a:ln>
                          <a:noFill/>
                        </a:ln>
                        <a:solidFill>
                          <a:schemeClr val="bg1"/>
                        </a:solidFill>
                        <a:effectLst/>
                        <a:latin typeface="Arial" pitchFamily="34" charset="0"/>
                        <a:ea typeface="微软雅黑" pitchFamily="34" charset="-122"/>
                        <a:cs typeface="Arial" pitchFamily="34" charset="0"/>
                      </a:endParaRPr>
                    </a:p>
                  </a:txBody>
                  <a:tcPr anchor="ctr" horzOverflow="overflow">
                    <a:solidFill>
                      <a:schemeClr val="tx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2200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algn="l"/>
                      <a:r>
                        <a:rPr lang="en-US" altLang="zh-CN" sz="1100" b="0" dirty="0" smtClean="0">
                          <a:latin typeface="Arial" pitchFamily="34" charset="0"/>
                          <a:ea typeface="微软雅黑" pitchFamily="34" charset="-122"/>
                          <a:cs typeface="Arial" pitchFamily="34" charset="0"/>
                        </a:rPr>
                        <a:t>1+1, 2+2, 3+1, 4+0</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r>
              <a:tr h="20856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dirty="0" smtClean="0">
                        <a:ln>
                          <a:noFill/>
                        </a:ln>
                        <a:solidFill>
                          <a:srgbClr val="000000"/>
                        </a:solidFill>
                        <a:effectLst/>
                        <a:latin typeface="+mn-lt"/>
                        <a:ea typeface="微软雅黑" pitchFamily="34"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800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100" b="0" dirty="0" smtClean="0">
                          <a:latin typeface="Arial" pitchFamily="34" charset="0"/>
                          <a:ea typeface="微软雅黑" pitchFamily="34" charset="-122"/>
                          <a:cs typeface="Arial" pitchFamily="34" charset="0"/>
                        </a:rPr>
                        <a:t>1+1, 2+2, 3+1, 4+0</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100" u="none" strike="noStrike" cap="none" normalizeH="0" baseline="0" dirty="0" smtClean="0">
                          <a:ln>
                            <a:noFill/>
                          </a:ln>
                          <a:effectLst/>
                          <a:latin typeface="Arial" pitchFamily="34" charset="0"/>
                          <a:ea typeface="微软雅黑" pitchFamily="34" charset="-122"/>
                          <a:cs typeface="Arial" pitchFamily="34" charset="0"/>
                        </a:rPr>
                        <a:t>3200 W</a:t>
                      </a:r>
                      <a:endParaRPr kumimoji="0" lang="en-US" altLang="zh-CN" sz="1100" b="0" i="0" u="none" strike="noStrike" cap="none" normalizeH="0" baseline="0" dirty="0" smtClean="0">
                        <a:ln>
                          <a:noFill/>
                        </a:ln>
                        <a:solidFill>
                          <a:srgbClr val="000000"/>
                        </a:solidFill>
                        <a:effectLst/>
                        <a:latin typeface="Arial" pitchFamily="34" charset="0"/>
                        <a:ea typeface="微软雅黑" pitchFamily="34" charset="-122"/>
                        <a:cs typeface="Arial" pitchFamily="34" charset="0"/>
                      </a:endParaRPr>
                    </a:p>
                  </a:txBody>
                  <a:tcPr horzOverflow="overflow"/>
                </a:tc>
              </a:tr>
            </a:tbl>
          </a:graphicData>
        </a:graphic>
      </p:graphicFrame>
      <p:grpSp>
        <p:nvGrpSpPr>
          <p:cNvPr id="89130" name="组合 34"/>
          <p:cNvGrpSpPr>
            <a:grpSpLocks/>
          </p:cNvGrpSpPr>
          <p:nvPr/>
        </p:nvGrpSpPr>
        <p:grpSpPr bwMode="auto">
          <a:xfrm>
            <a:off x="668338" y="923925"/>
            <a:ext cx="2606675" cy="1260475"/>
            <a:chOff x="3458013" y="970007"/>
            <a:chExt cx="2190519" cy="1639317"/>
          </a:xfrm>
        </p:grpSpPr>
        <p:pic>
          <p:nvPicPr>
            <p:cNvPr id="89157" name="Picture 1" descr="C:\Users\x00109267.CHINA\AppData\Local\Microsoft\Windows\Temporary Internet Files\Content.Outlook\82MULXDO\03-Front_left 30down 15副本.png"/>
            <p:cNvPicPr>
              <a:picLocks noChangeAspect="1" noChangeArrowheads="1"/>
            </p:cNvPicPr>
            <p:nvPr/>
          </p:nvPicPr>
          <p:blipFill>
            <a:blip r:embed="rId3" cstate="print"/>
            <a:srcRect/>
            <a:stretch>
              <a:fillRect/>
            </a:stretch>
          </p:blipFill>
          <p:spPr bwMode="auto">
            <a:xfrm>
              <a:off x="3652669" y="1441342"/>
              <a:ext cx="547372" cy="862425"/>
            </a:xfrm>
            <a:prstGeom prst="rect">
              <a:avLst/>
            </a:prstGeom>
            <a:noFill/>
            <a:ln w="9525">
              <a:noFill/>
              <a:miter lim="800000"/>
              <a:headEnd/>
              <a:tailEnd/>
            </a:ln>
          </p:spPr>
        </p:pic>
        <p:grpSp>
          <p:nvGrpSpPr>
            <p:cNvPr id="89158" name="组合 29"/>
            <p:cNvGrpSpPr>
              <a:grpSpLocks/>
            </p:cNvGrpSpPr>
            <p:nvPr/>
          </p:nvGrpSpPr>
          <p:grpSpPr bwMode="auto">
            <a:xfrm>
              <a:off x="3458013" y="970007"/>
              <a:ext cx="2190519" cy="1639317"/>
              <a:chOff x="558800" y="944738"/>
              <a:chExt cx="3711986" cy="1639317"/>
            </a:xfrm>
          </p:grpSpPr>
          <p:sp>
            <p:nvSpPr>
              <p:cNvPr id="31" name="圆角矩形 30"/>
              <p:cNvSpPr/>
              <p:nvPr/>
            </p:nvSpPr>
            <p:spPr bwMode="auto">
              <a:xfrm>
                <a:off x="558800" y="944738"/>
                <a:ext cx="3707465" cy="1639317"/>
              </a:xfrm>
              <a:prstGeom prst="roundRect">
                <a:avLst>
                  <a:gd name="adj" fmla="val 5493"/>
                </a:avLst>
              </a:prstGeom>
              <a:no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600" kern="0" dirty="0">
                  <a:solidFill>
                    <a:srgbClr val="FFFFFF"/>
                  </a:solidFill>
                  <a:latin typeface="Arial" pitchFamily="34" charset="0"/>
                  <a:ea typeface="微软雅黑" pitchFamily="34" charset="-122"/>
                  <a:cs typeface="Arial" pitchFamily="34" charset="0"/>
                </a:endParaRPr>
              </a:p>
            </p:txBody>
          </p:sp>
          <p:sp>
            <p:nvSpPr>
              <p:cNvPr id="32" name="TextBox 31"/>
              <p:cNvSpPr txBox="1"/>
              <p:nvPr/>
            </p:nvSpPr>
            <p:spPr>
              <a:xfrm>
                <a:off x="570151" y="957430"/>
                <a:ext cx="3700635" cy="290457"/>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pitchFamily="34" charset="0"/>
                    <a:ea typeface="微软雅黑" pitchFamily="34" charset="-122"/>
                    <a:cs typeface="Arial" pitchFamily="34" charset="0"/>
                  </a:rPr>
                  <a:t>800W  AC</a:t>
                </a:r>
              </a:p>
            </p:txBody>
          </p:sp>
        </p:grpSp>
        <p:sp>
          <p:nvSpPr>
            <p:cNvPr id="33" name="TextBox 32"/>
            <p:cNvSpPr txBox="1"/>
            <p:nvPr/>
          </p:nvSpPr>
          <p:spPr>
            <a:xfrm>
              <a:off x="4409194" y="1279702"/>
              <a:ext cx="1220661" cy="1321364"/>
            </a:xfrm>
            <a:prstGeom prst="rect">
              <a:avLst/>
            </a:prstGeom>
            <a:noFill/>
          </p:spPr>
          <p:txBody>
            <a:bodyPr>
              <a:spAutoFit/>
            </a:bodyPr>
            <a:lstStyle/>
            <a:p>
              <a:pPr>
                <a:defRPr/>
              </a:pPr>
              <a:r>
                <a:rPr lang="en-US" altLang="zh-CN" sz="1000" b="1" dirty="0">
                  <a:latin typeface="Arial" pitchFamily="34" charset="0"/>
                  <a:ea typeface="微软雅黑" pitchFamily="34" charset="-122"/>
                  <a:cs typeface="Arial" pitchFamily="34" charset="0"/>
                </a:rPr>
                <a:t>Operating voltage:</a:t>
              </a:r>
            </a:p>
            <a:p>
              <a:pPr>
                <a:defRPr/>
              </a:pPr>
              <a:r>
                <a:rPr lang="en-US" altLang="zh-CN" sz="1000" dirty="0">
                  <a:latin typeface="Arial" pitchFamily="34" charset="0"/>
                  <a:ea typeface="微软雅黑" pitchFamily="34" charset="-122"/>
                  <a:cs typeface="Arial" pitchFamily="34" charset="0"/>
                </a:rPr>
                <a:t>90V-290V</a:t>
              </a:r>
            </a:p>
            <a:p>
              <a:pPr>
                <a:defRPr/>
              </a:pPr>
              <a:endParaRPr lang="en-US" altLang="zh-CN" sz="1000" b="1" dirty="0">
                <a:latin typeface="Arial" pitchFamily="34" charset="0"/>
                <a:ea typeface="微软雅黑" pitchFamily="34" charset="-122"/>
                <a:cs typeface="Arial" pitchFamily="34" charset="0"/>
              </a:endParaRPr>
            </a:p>
            <a:p>
              <a:pPr>
                <a:defRPr/>
              </a:pPr>
              <a:r>
                <a:rPr lang="en-US" altLang="zh-CN" sz="1000" b="1" dirty="0">
                  <a:latin typeface="Arial" pitchFamily="34" charset="0"/>
                  <a:ea typeface="微软雅黑" pitchFamily="34" charset="-122"/>
                  <a:cs typeface="Arial" pitchFamily="34" charset="0"/>
                </a:rPr>
                <a:t>Output:</a:t>
              </a:r>
            </a:p>
            <a:p>
              <a:pPr>
                <a:defRPr/>
              </a:pPr>
              <a:r>
                <a:rPr lang="en-US" altLang="zh-CN" sz="1000" dirty="0">
                  <a:latin typeface="Arial" pitchFamily="34" charset="0"/>
                  <a:ea typeface="微软雅黑" pitchFamily="34" charset="-122"/>
                  <a:cs typeface="Arial" pitchFamily="34" charset="0"/>
                </a:rPr>
                <a:t>400W @110V</a:t>
              </a:r>
            </a:p>
            <a:p>
              <a:pPr>
                <a:defRPr/>
              </a:pPr>
              <a:r>
                <a:rPr lang="en-US" altLang="zh-CN" sz="1000" dirty="0">
                  <a:latin typeface="Arial" pitchFamily="34" charset="0"/>
                  <a:ea typeface="微软雅黑" pitchFamily="34" charset="-122"/>
                  <a:cs typeface="Arial" pitchFamily="34" charset="0"/>
                </a:rPr>
                <a:t>800W @220V</a:t>
              </a:r>
              <a:endParaRPr lang="zh-CN" altLang="en-US" sz="1050" dirty="0">
                <a:latin typeface="Arial" pitchFamily="34" charset="0"/>
                <a:ea typeface="微软雅黑" pitchFamily="34" charset="-122"/>
                <a:cs typeface="Arial" pitchFamily="34" charset="0"/>
              </a:endParaRPr>
            </a:p>
          </p:txBody>
        </p:sp>
      </p:grpSp>
      <p:grpSp>
        <p:nvGrpSpPr>
          <p:cNvPr id="89131" name="组合 42"/>
          <p:cNvGrpSpPr>
            <a:grpSpLocks/>
          </p:cNvGrpSpPr>
          <p:nvPr/>
        </p:nvGrpSpPr>
        <p:grpSpPr bwMode="auto">
          <a:xfrm>
            <a:off x="3895725" y="923925"/>
            <a:ext cx="2714625" cy="1690688"/>
            <a:chOff x="5158624" y="923925"/>
            <a:chExt cx="2692604" cy="1690762"/>
          </a:xfrm>
        </p:grpSpPr>
        <p:grpSp>
          <p:nvGrpSpPr>
            <p:cNvPr id="89148" name="组合 35"/>
            <p:cNvGrpSpPr>
              <a:grpSpLocks/>
            </p:cNvGrpSpPr>
            <p:nvPr/>
          </p:nvGrpSpPr>
          <p:grpSpPr bwMode="auto">
            <a:xfrm>
              <a:off x="5207821" y="923925"/>
              <a:ext cx="2601639" cy="1286788"/>
              <a:chOff x="5749871" y="956863"/>
              <a:chExt cx="2523796" cy="1527768"/>
            </a:xfrm>
          </p:grpSpPr>
          <p:pic>
            <p:nvPicPr>
              <p:cNvPr id="8915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28841" y="1416523"/>
                <a:ext cx="745115" cy="750514"/>
              </a:xfrm>
              <a:prstGeom prst="rect">
                <a:avLst/>
              </a:prstGeom>
              <a:noFill/>
              <a:ln w="9525">
                <a:noFill/>
                <a:miter lim="800000"/>
                <a:headEnd/>
                <a:tailEnd/>
              </a:ln>
            </p:spPr>
          </p:pic>
          <p:sp>
            <p:nvSpPr>
              <p:cNvPr id="89151" name="TextBox 26"/>
              <p:cNvSpPr txBox="1">
                <a:spLocks noChangeArrowheads="1"/>
              </p:cNvSpPr>
              <p:nvPr/>
            </p:nvSpPr>
            <p:spPr bwMode="auto">
              <a:xfrm>
                <a:off x="6858790" y="1278763"/>
                <a:ext cx="1396914" cy="1205868"/>
              </a:xfrm>
              <a:prstGeom prst="rect">
                <a:avLst/>
              </a:prstGeom>
              <a:noFill/>
              <a:ln w="9525">
                <a:noFill/>
                <a:miter lim="800000"/>
                <a:headEnd/>
                <a:tailEnd/>
              </a:ln>
            </p:spPr>
            <p:txBody>
              <a:bodyPr>
                <a:spAutoFit/>
              </a:bodyPr>
              <a:lstStyle/>
              <a:p>
                <a:r>
                  <a:rPr lang="en-US" altLang="zh-CN" sz="1000" b="1">
                    <a:latin typeface="Arial" pitchFamily="34" charset="0"/>
                    <a:ea typeface="微软雅黑" pitchFamily="34" charset="-122"/>
                    <a:cs typeface="Arial" pitchFamily="34" charset="0"/>
                  </a:rPr>
                  <a:t>Operating voltage:</a:t>
                </a:r>
              </a:p>
              <a:p>
                <a:r>
                  <a:rPr lang="en-US" altLang="zh-CN" sz="1000">
                    <a:latin typeface="Arial" pitchFamily="34" charset="0"/>
                    <a:ea typeface="微软雅黑" pitchFamily="34" charset="-122"/>
                    <a:cs typeface="Arial" pitchFamily="34" charset="0"/>
                  </a:rPr>
                  <a:t>90V-290V</a:t>
                </a:r>
              </a:p>
              <a:p>
                <a:endParaRPr lang="en-US" altLang="zh-CN" sz="1000" b="1">
                  <a:latin typeface="Arial" pitchFamily="34" charset="0"/>
                  <a:ea typeface="微软雅黑" pitchFamily="34" charset="-122"/>
                  <a:cs typeface="Arial" pitchFamily="34" charset="0"/>
                </a:endParaRPr>
              </a:p>
              <a:p>
                <a:r>
                  <a:rPr lang="en-US" altLang="zh-CN" sz="1000" b="1">
                    <a:latin typeface="Arial" pitchFamily="34" charset="0"/>
                    <a:ea typeface="微软雅黑" pitchFamily="34" charset="-122"/>
                    <a:cs typeface="Arial" pitchFamily="34" charset="0"/>
                  </a:rPr>
                  <a:t>Output:</a:t>
                </a:r>
              </a:p>
              <a:p>
                <a:r>
                  <a:rPr lang="en-US" altLang="zh-CN" sz="1000">
                    <a:latin typeface="Arial" pitchFamily="34" charset="0"/>
                    <a:ea typeface="微软雅黑" pitchFamily="34" charset="-122"/>
                    <a:cs typeface="Arial" pitchFamily="34" charset="0"/>
                  </a:rPr>
                  <a:t>1100W @110V</a:t>
                </a:r>
              </a:p>
              <a:p>
                <a:r>
                  <a:rPr lang="en-US" altLang="zh-CN" sz="1000">
                    <a:latin typeface="Arial" pitchFamily="34" charset="0"/>
                    <a:ea typeface="微软雅黑" pitchFamily="34" charset="-122"/>
                    <a:cs typeface="Arial" pitchFamily="34" charset="0"/>
                  </a:rPr>
                  <a:t>2200W @220V</a:t>
                </a:r>
                <a:endParaRPr lang="zh-CN" altLang="en-US" sz="1000">
                  <a:latin typeface="Arial" pitchFamily="34" charset="0"/>
                  <a:ea typeface="微软雅黑" pitchFamily="34" charset="-122"/>
                  <a:cs typeface="Arial" pitchFamily="34" charset="0"/>
                </a:endParaRPr>
              </a:p>
            </p:txBody>
          </p:sp>
          <p:grpSp>
            <p:nvGrpSpPr>
              <p:cNvPr id="89152" name="组合 21"/>
              <p:cNvGrpSpPr>
                <a:grpSpLocks/>
              </p:cNvGrpSpPr>
              <p:nvPr/>
            </p:nvGrpSpPr>
            <p:grpSpPr bwMode="auto">
              <a:xfrm>
                <a:off x="5749871" y="956863"/>
                <a:ext cx="2523796" cy="1495963"/>
                <a:chOff x="558800" y="956863"/>
                <a:chExt cx="3711986" cy="1495963"/>
              </a:xfrm>
            </p:grpSpPr>
            <p:sp>
              <p:nvSpPr>
                <p:cNvPr id="23" name="圆角矩形 22"/>
                <p:cNvSpPr/>
                <p:nvPr/>
              </p:nvSpPr>
              <p:spPr bwMode="auto">
                <a:xfrm>
                  <a:off x="558254" y="956863"/>
                  <a:ext cx="3706975" cy="1496592"/>
                </a:xfrm>
                <a:prstGeom prst="roundRect">
                  <a:avLst>
                    <a:gd name="adj" fmla="val 5493"/>
                  </a:avLst>
                </a:prstGeom>
                <a:noFill/>
                <a:ln w="19050" cap="flat" cmpd="sng" algn="ctr">
                  <a:solidFill>
                    <a:srgbClr val="990000"/>
                  </a:solidFill>
                  <a:prstDash val="solid"/>
                </a:ln>
                <a:effectLst>
                  <a:outerShdw blurRad="40000" dist="20000" dir="5400000" rotWithShape="0">
                    <a:srgbClr val="000000">
                      <a:alpha val="38000"/>
                    </a:srgbClr>
                  </a:outerShdw>
                </a:effectLst>
              </p:spPr>
              <p:txBody>
                <a:bodyPr anchor="ctr"/>
                <a:lstStyle/>
                <a:p>
                  <a:pPr algn="ctr" defTabSz="685617" fontAlgn="auto">
                    <a:spcBef>
                      <a:spcPts val="0"/>
                    </a:spcBef>
                    <a:spcAft>
                      <a:spcPts val="0"/>
                    </a:spcAft>
                    <a:defRPr/>
                  </a:pPr>
                  <a:endParaRPr lang="zh-CN" altLang="en-US" sz="600" kern="0" dirty="0">
                    <a:solidFill>
                      <a:srgbClr val="FFFFFF"/>
                    </a:solidFill>
                    <a:latin typeface="Arial" pitchFamily="34" charset="0"/>
                    <a:ea typeface="微软雅黑" pitchFamily="34" charset="-122"/>
                    <a:cs typeface="Arial" pitchFamily="34" charset="0"/>
                  </a:endParaRPr>
                </a:p>
              </p:txBody>
            </p:sp>
            <p:sp>
              <p:nvSpPr>
                <p:cNvPr id="24" name="TextBox 23"/>
                <p:cNvSpPr txBox="1"/>
                <p:nvPr/>
              </p:nvSpPr>
              <p:spPr>
                <a:xfrm>
                  <a:off x="570151" y="957430"/>
                  <a:ext cx="3700635" cy="290457"/>
                </a:xfrm>
                <a:prstGeom prst="round2SameRect">
                  <a:avLst>
                    <a:gd name="adj1" fmla="val 19452"/>
                    <a:gd name="adj2" fmla="val 0"/>
                  </a:avLst>
                </a:prstGeom>
                <a:solidFill>
                  <a:srgbClr val="990000"/>
                </a:solidFill>
                <a:ln>
                  <a:noFill/>
                </a:ln>
                <a:effectLst/>
                <a:scene3d>
                  <a:camera prst="orthographicFront">
                    <a:rot lat="0" lon="0" rev="0"/>
                  </a:camera>
                  <a:lightRig rig="contrasting" dir="t">
                    <a:rot lat="0" lon="0" rev="7800000"/>
                  </a:lightRig>
                </a:scene3d>
                <a:sp3d>
                  <a:bevelT w="139700" h="139700"/>
                </a:sp3d>
              </p:spPr>
              <p:txBody>
                <a:bodyPr lIns="0" tIns="0" rIns="0" bIns="0" anchor="ctr"/>
                <a:lstStyle>
                  <a:defPPr>
                    <a:defRPr lang="zh-CN"/>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kern="0" cap="none" spc="0" normalizeH="0" baseline="0">
                      <a:ln>
                        <a:noFill/>
                      </a:ln>
                      <a:solidFill>
                        <a:schemeClr val="bg1"/>
                      </a:solidFill>
                      <a:effectLst/>
                      <a:uLnTx/>
                      <a:uFillTx/>
                      <a:latin typeface="FrutigerNext LT Regular" pitchFamily="34" charset="0"/>
                    </a:defRPr>
                  </a:lvl1pPr>
                </a:lstStyle>
                <a:p>
                  <a:pPr defTabSz="801574">
                    <a:spcBef>
                      <a:spcPct val="50000"/>
                    </a:spcBef>
                    <a:defRPr/>
                  </a:pPr>
                  <a:r>
                    <a:rPr lang="en-US" altLang="zh-CN" sz="1200" dirty="0" smtClean="0">
                      <a:latin typeface="Arial" pitchFamily="34" charset="0"/>
                      <a:ea typeface="微软雅黑" pitchFamily="34" charset="-122"/>
                      <a:cs typeface="Arial" pitchFamily="34" charset="0"/>
                    </a:rPr>
                    <a:t>2200W  AC</a:t>
                  </a:r>
                </a:p>
              </p:txBody>
            </p:sp>
          </p:grpSp>
        </p:grpSp>
        <p:sp>
          <p:nvSpPr>
            <p:cNvPr id="89149" name="TextBox 33"/>
            <p:cNvSpPr txBox="1">
              <a:spLocks noChangeArrowheads="1"/>
            </p:cNvSpPr>
            <p:nvPr/>
          </p:nvSpPr>
          <p:spPr bwMode="auto">
            <a:xfrm>
              <a:off x="5158624" y="2214577"/>
              <a:ext cx="2692604" cy="400110"/>
            </a:xfrm>
            <a:prstGeom prst="rect">
              <a:avLst/>
            </a:prstGeom>
            <a:noFill/>
            <a:ln w="9525">
              <a:noFill/>
              <a:miter lim="800000"/>
              <a:headEnd/>
              <a:tailEnd/>
            </a:ln>
          </p:spPr>
          <p:txBody>
            <a:bodyPr>
              <a:spAutoFit/>
            </a:bodyPr>
            <a:lstStyle/>
            <a:p>
              <a:r>
                <a:rPr lang="en-US" altLang="zh-CN" sz="1000">
                  <a:latin typeface="Arial" pitchFamily="34" charset="0"/>
                  <a:ea typeface="微软雅黑" pitchFamily="34" charset="-122"/>
                  <a:cs typeface="Arial" pitchFamily="34" charset="0"/>
                </a:rPr>
                <a:t>Note: 2200W AC and 800W AC cannot be installed in the same chassis.</a:t>
              </a:r>
              <a:endParaRPr lang="zh-CN" altLang="en-US" sz="1000">
                <a:latin typeface="Arial" pitchFamily="34" charset="0"/>
                <a:ea typeface="微软雅黑" pitchFamily="34" charset="-122"/>
                <a:cs typeface="Arial" pitchFamily="34" charset="0"/>
              </a:endParaRPr>
            </a:p>
          </p:txBody>
        </p:sp>
      </p:grpSp>
      <p:grpSp>
        <p:nvGrpSpPr>
          <p:cNvPr id="89132" name="组合 26"/>
          <p:cNvGrpSpPr>
            <a:grpSpLocks/>
          </p:cNvGrpSpPr>
          <p:nvPr/>
        </p:nvGrpSpPr>
        <p:grpSpPr bwMode="auto">
          <a:xfrm>
            <a:off x="6853238" y="923925"/>
            <a:ext cx="1984375" cy="3713163"/>
            <a:chOff x="5027868" y="710315"/>
            <a:chExt cx="3764446" cy="3982265"/>
          </a:xfrm>
        </p:grpSpPr>
        <p:sp>
          <p:nvSpPr>
            <p:cNvPr id="47"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48" name="AutoShape 44"/>
            <p:cNvSpPr>
              <a:spLocks noChangeArrowheads="1"/>
            </p:cNvSpPr>
            <p:nvPr/>
          </p:nvSpPr>
          <p:spPr bwMode="auto">
            <a:xfrm>
              <a:off x="5054327" y="710428"/>
              <a:ext cx="3737987" cy="480238"/>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Tips</a:t>
              </a:r>
            </a:p>
          </p:txBody>
        </p:sp>
        <p:sp>
          <p:nvSpPr>
            <p:cNvPr id="49" name="Rectangle 4"/>
            <p:cNvSpPr>
              <a:spLocks noChangeArrowheads="1"/>
            </p:cNvSpPr>
            <p:nvPr/>
          </p:nvSpPr>
          <p:spPr bwMode="auto">
            <a:xfrm>
              <a:off x="5027868" y="1137656"/>
              <a:ext cx="3764446" cy="3554924"/>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000" b="1"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POE function must:  </a:t>
              </a:r>
              <a:r>
                <a:rPr lang="en-US" altLang="zh-CN" sz="1000" b="1" kern="0" dirty="0">
                  <a:solidFill>
                    <a:srgbClr val="0000FF"/>
                  </a:solidFill>
                  <a:latin typeface="Arial" pitchFamily="34" charset="0"/>
                  <a:ea typeface="微软雅黑" pitchFamily="34" charset="-122"/>
                  <a:cs typeface="Arial" pitchFamily="34" charset="0"/>
                </a:rPr>
                <a:t>POE power + POE LPU</a:t>
              </a:r>
            </a:p>
            <a:p>
              <a:pPr marL="236538" indent="-236538" defTabSz="814388" eaLnBrk="0" fontAlgn="auto" hangingPunct="0">
                <a:spcBef>
                  <a:spcPct val="50000"/>
                </a:spcBef>
                <a:spcAft>
                  <a:spcPts val="0"/>
                </a:spcAft>
                <a:buClr>
                  <a:srgbClr val="990000"/>
                </a:buClr>
                <a:buFont typeface="Wingdings" pitchFamily="2" charset="2"/>
                <a:buChar char="l"/>
                <a:defRPr/>
              </a:pPr>
              <a:endParaRPr lang="en-US" altLang="zh-CN" sz="1000" b="1" kern="0" dirty="0">
                <a:solidFill>
                  <a:srgbClr val="0000FF"/>
                </a:solidFill>
                <a:latin typeface="Arial" pitchFamily="34" charset="0"/>
                <a:ea typeface="微软雅黑" pitchFamily="34" charset="-122"/>
                <a:cs typeface="Arial" pitchFamily="34" charset="0"/>
              </a:endParaRPr>
            </a:p>
            <a:p>
              <a:pPr marL="236538" indent="-236538" defTabSz="814388" eaLnBrk="0" fontAlgn="auto" hangingPunct="0">
                <a:spcBef>
                  <a:spcPct val="50000"/>
                </a:spcBef>
                <a:spcAft>
                  <a:spcPts val="0"/>
                </a:spcAft>
                <a:buClr>
                  <a:srgbClr val="990000"/>
                </a:buClr>
                <a:buFont typeface="Wingdings" pitchFamily="2" charset="2"/>
                <a:buChar char="l"/>
                <a:defRPr/>
              </a:pPr>
              <a:r>
                <a:rPr lang="en-US" altLang="zh-CN" sz="1000" b="1" kern="0" dirty="0">
                  <a:solidFill>
                    <a:sysClr val="windowText" lastClr="000000"/>
                  </a:solidFill>
                  <a:latin typeface="Arial" pitchFamily="34" charset="0"/>
                  <a:ea typeface="微软雅黑" pitchFamily="34" charset="-122"/>
                  <a:cs typeface="Arial" pitchFamily="34" charset="0"/>
                </a:rPr>
                <a:t>System power </a:t>
              </a:r>
              <a:r>
                <a:rPr lang="en-US" altLang="zh-CN" sz="1000" kern="0" dirty="0">
                  <a:solidFill>
                    <a:sysClr val="windowText" lastClr="000000"/>
                  </a:solidFill>
                  <a:latin typeface="Arial" pitchFamily="34" charset="0"/>
                  <a:ea typeface="微软雅黑" pitchFamily="34" charset="-122"/>
                  <a:cs typeface="Arial" pitchFamily="34" charset="0"/>
                </a:rPr>
                <a:t>and </a:t>
              </a:r>
              <a:r>
                <a:rPr lang="en-US" altLang="zh-CN" sz="1000" b="1" kern="0" dirty="0" err="1">
                  <a:solidFill>
                    <a:sysClr val="windowText" lastClr="000000"/>
                  </a:solidFill>
                  <a:latin typeface="Arial" pitchFamily="34" charset="0"/>
                  <a:ea typeface="微软雅黑" pitchFamily="34" charset="-122"/>
                  <a:cs typeface="Arial" pitchFamily="34" charset="0"/>
                </a:rPr>
                <a:t>PoE</a:t>
              </a:r>
              <a:r>
                <a:rPr lang="en-US" altLang="zh-CN" sz="1000" b="1" kern="0" dirty="0">
                  <a:solidFill>
                    <a:sysClr val="windowText" lastClr="000000"/>
                  </a:solidFill>
                  <a:latin typeface="Arial" pitchFamily="34" charset="0"/>
                  <a:ea typeface="微软雅黑" pitchFamily="34" charset="-122"/>
                  <a:cs typeface="Arial" pitchFamily="34" charset="0"/>
                </a:rPr>
                <a:t> power </a:t>
              </a:r>
              <a:r>
                <a:rPr lang="en-US" altLang="zh-CN" sz="1000" kern="0" dirty="0">
                  <a:solidFill>
                    <a:sysClr val="windowText" lastClr="000000"/>
                  </a:solidFill>
                  <a:latin typeface="Arial" pitchFamily="34" charset="0"/>
                  <a:ea typeface="微软雅黑" pitchFamily="34" charset="-122"/>
                  <a:cs typeface="Arial" pitchFamily="34" charset="0"/>
                </a:rPr>
                <a:t>need to be configured at the same time.</a:t>
              </a:r>
            </a:p>
            <a:p>
              <a:pPr marL="236538" indent="-236538" defTabSz="814388" eaLnBrk="0" fontAlgn="auto" hangingPunct="0">
                <a:spcBef>
                  <a:spcPct val="50000"/>
                </a:spcBef>
                <a:spcAft>
                  <a:spcPts val="0"/>
                </a:spcAft>
                <a:buClr>
                  <a:srgbClr val="990000"/>
                </a:buClr>
                <a:buFont typeface="Wingdings" pitchFamily="2" charset="2"/>
                <a:buChar char="l"/>
                <a:defRPr/>
              </a:pPr>
              <a:endParaRPr lang="en-US" altLang="zh-CN"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ct val="50000"/>
                </a:spcBef>
                <a:spcAft>
                  <a:spcPts val="0"/>
                </a:spcAft>
                <a:buClr>
                  <a:srgbClr val="990000"/>
                </a:buClr>
                <a:buFont typeface="Wingdings" pitchFamily="2" charset="2"/>
                <a:buChar char="l"/>
                <a:defRPr/>
              </a:pPr>
              <a:endParaRPr lang="en-US" altLang="zh-CN"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spcBef>
                  <a:spcPct val="50000"/>
                </a:spcBef>
                <a:spcAft>
                  <a:spcPts val="0"/>
                </a:spcAft>
                <a:buClr>
                  <a:srgbClr val="990000"/>
                </a:buClr>
                <a:buFont typeface="Wingdings" pitchFamily="2" charset="2"/>
                <a:buChar char="l"/>
                <a:defRPr/>
              </a:pPr>
              <a:endParaRPr lang="en-US" altLang="zh-CN" sz="1000" b="1" dirty="0">
                <a:solidFill>
                  <a:srgbClr val="990000"/>
                </a:solidFill>
                <a:latin typeface="Arial" pitchFamily="34" charset="0"/>
                <a:ea typeface="微软雅黑" pitchFamily="34" charset="-122"/>
                <a:cs typeface="Arial" pitchFamily="34" charset="0"/>
              </a:endParaRPr>
            </a:p>
            <a:p>
              <a:pPr marL="236538" indent="-236538" defTabSz="814388" eaLnBrk="0" fontAlgn="auto" hangingPunct="0">
                <a:spcBef>
                  <a:spcPct val="50000"/>
                </a:spcBef>
                <a:spcAft>
                  <a:spcPts val="0"/>
                </a:spcAft>
                <a:buClr>
                  <a:srgbClr val="990000"/>
                </a:buClr>
                <a:defRPr/>
              </a:pPr>
              <a:r>
                <a:rPr lang="en-US" altLang="zh-CN" sz="1000" b="1" dirty="0">
                  <a:solidFill>
                    <a:srgbClr val="990000"/>
                  </a:solidFill>
                  <a:latin typeface="Arial" pitchFamily="34" charset="0"/>
                  <a:ea typeface="微软雅黑" pitchFamily="34" charset="-122"/>
                  <a:cs typeface="Arial" pitchFamily="34" charset="0"/>
                </a:rPr>
                <a:t>	</a:t>
              </a:r>
            </a:p>
            <a:p>
              <a:pPr marL="236538" indent="-236538" defTabSz="814388" eaLnBrk="0" fontAlgn="auto" hangingPunct="0">
                <a:spcBef>
                  <a:spcPct val="50000"/>
                </a:spcBef>
                <a:spcAft>
                  <a:spcPts val="0"/>
                </a:spcAft>
                <a:buClr>
                  <a:srgbClr val="990000"/>
                </a:buClr>
                <a:defRPr/>
              </a:pPr>
              <a:r>
                <a:rPr lang="en-US" altLang="zh-CN" sz="1000" b="1" dirty="0">
                  <a:solidFill>
                    <a:srgbClr val="990000"/>
                  </a:solidFill>
                  <a:latin typeface="Arial" pitchFamily="34" charset="0"/>
                  <a:ea typeface="微软雅黑" pitchFamily="34" charset="-122"/>
                  <a:cs typeface="Arial" pitchFamily="34" charset="0"/>
                </a:rPr>
                <a:t>	</a:t>
              </a:r>
              <a:r>
                <a:rPr lang="zh-CN" altLang="en-US" sz="1000" b="1" dirty="0">
                  <a:solidFill>
                    <a:srgbClr val="990000"/>
                  </a:solidFill>
                  <a:latin typeface="Arial" pitchFamily="34" charset="0"/>
                  <a:ea typeface="微软雅黑" pitchFamily="34" charset="-122"/>
                  <a:cs typeface="Arial" pitchFamily="34" charset="0"/>
                </a:rPr>
                <a:t>* </a:t>
              </a:r>
              <a:r>
                <a:rPr lang="en-US" altLang="zh-CN" sz="1000" dirty="0" err="1">
                  <a:latin typeface="Arial" pitchFamily="34" charset="0"/>
                  <a:ea typeface="微软雅黑" pitchFamily="34" charset="-122"/>
                  <a:cs typeface="Arial" pitchFamily="34" charset="0"/>
                </a:rPr>
                <a:t>Huawei</a:t>
              </a:r>
              <a:r>
                <a:rPr lang="en-US" altLang="zh-CN" sz="1000" dirty="0">
                  <a:latin typeface="Arial" pitchFamily="34" charset="0"/>
                  <a:ea typeface="微软雅黑" pitchFamily="34" charset="-122"/>
                  <a:cs typeface="Arial" pitchFamily="34" charset="0"/>
                </a:rPr>
                <a:t> </a:t>
              </a:r>
              <a:r>
                <a:rPr lang="en-US" altLang="zh-CN" sz="1000" b="1" dirty="0">
                  <a:solidFill>
                    <a:srgbClr val="990000"/>
                  </a:solidFill>
                  <a:latin typeface="Arial" pitchFamily="34" charset="0"/>
                  <a:ea typeface="微软雅黑" pitchFamily="34" charset="-122"/>
                  <a:cs typeface="Arial" pitchFamily="34" charset="0"/>
                </a:rPr>
                <a:t>unprecedentedly </a:t>
              </a:r>
              <a:r>
                <a:rPr lang="en-US" altLang="zh-CN" sz="1000" dirty="0">
                  <a:latin typeface="Arial" pitchFamily="34" charset="0"/>
                  <a:ea typeface="微软雅黑" pitchFamily="34" charset="-122"/>
                  <a:cs typeface="Arial" pitchFamily="34" charset="0"/>
                </a:rPr>
                <a:t>separates</a:t>
              </a:r>
              <a:r>
                <a:rPr lang="zh-CN" altLang="en-US" sz="1000" dirty="0">
                  <a:latin typeface="Arial" pitchFamily="34" charset="0"/>
                  <a:ea typeface="微软雅黑" pitchFamily="34" charset="-122"/>
                  <a:cs typeface="Arial" pitchFamily="34" charset="0"/>
                </a:rPr>
                <a:t> </a:t>
              </a:r>
              <a:r>
                <a:rPr lang="en-US" altLang="zh-CN" sz="1000" dirty="0">
                  <a:latin typeface="Arial" pitchFamily="34" charset="0"/>
                  <a:ea typeface="微软雅黑" pitchFamily="34" charset="-122"/>
                  <a:cs typeface="Arial" pitchFamily="34" charset="0"/>
                </a:rPr>
                <a:t>system power and </a:t>
              </a:r>
              <a:r>
                <a:rPr lang="en-US" altLang="zh-CN" sz="1000" dirty="0" err="1">
                  <a:latin typeface="Arial" pitchFamily="34" charset="0"/>
                  <a:ea typeface="微软雅黑" pitchFamily="34" charset="-122"/>
                  <a:cs typeface="Arial" pitchFamily="34" charset="0"/>
                </a:rPr>
                <a:t>PoE</a:t>
              </a:r>
              <a:r>
                <a:rPr lang="en-US" altLang="zh-CN" sz="1000" dirty="0">
                  <a:latin typeface="Arial" pitchFamily="34" charset="0"/>
                  <a:ea typeface="微软雅黑" pitchFamily="34" charset="-122"/>
                  <a:cs typeface="Arial" pitchFamily="34" charset="0"/>
                </a:rPr>
                <a:t> power, facilitating maintenance and lowering CAPEX.</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endParaRPr lang="en-US" altLang="zh-CN" sz="1000" kern="0" dirty="0">
                <a:solidFill>
                  <a:sysClr val="windowText" lastClr="000000"/>
                </a:solidFill>
                <a:latin typeface="Arial" pitchFamily="34" charset="0"/>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endParaRPr lang="en-US" altLang="zh-CN" sz="1000" b="1" kern="0" dirty="0">
                <a:solidFill>
                  <a:sysClr val="windowText" lastClr="000000"/>
                </a:solidFill>
                <a:latin typeface="Arial" pitchFamily="34" charset="0"/>
                <a:ea typeface="微软雅黑" pitchFamily="34" charset="-122"/>
                <a:cs typeface="Arial" pitchFamily="34" charset="0"/>
              </a:endParaRPr>
            </a:p>
          </p:txBody>
        </p:sp>
      </p:grpSp>
      <p:grpSp>
        <p:nvGrpSpPr>
          <p:cNvPr id="89133" name="组合 28"/>
          <p:cNvGrpSpPr>
            <a:grpSpLocks/>
          </p:cNvGrpSpPr>
          <p:nvPr/>
        </p:nvGrpSpPr>
        <p:grpSpPr bwMode="auto">
          <a:xfrm>
            <a:off x="3314700" y="0"/>
            <a:ext cx="5514975" cy="266700"/>
            <a:chOff x="3314602" y="0"/>
            <a:chExt cx="5515073" cy="266700"/>
          </a:xfrm>
        </p:grpSpPr>
        <p:sp>
          <p:nvSpPr>
            <p:cNvPr id="35" name="剪去单角的矩形 34"/>
            <p:cNvSpPr/>
            <p:nvPr/>
          </p:nvSpPr>
          <p:spPr bwMode="auto">
            <a:xfrm>
              <a:off x="8020036" y="0"/>
              <a:ext cx="809639"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Others</a:t>
              </a:r>
            </a:p>
          </p:txBody>
        </p:sp>
        <p:sp>
          <p:nvSpPr>
            <p:cNvPr id="41" name="剪去单角的矩形 40"/>
            <p:cNvSpPr/>
            <p:nvPr/>
          </p:nvSpPr>
          <p:spPr bwMode="auto">
            <a:xfrm>
              <a:off x="3314602" y="0"/>
              <a:ext cx="647712"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Chassis</a:t>
              </a:r>
              <a:endParaRPr lang="zh-CN" altLang="en-US" sz="900" dirty="0">
                <a:solidFill>
                  <a:schemeClr val="bg1"/>
                </a:solidFill>
                <a:latin typeface="Arial" charset="0"/>
                <a:ea typeface="宋体" charset="-122"/>
              </a:endParaRPr>
            </a:p>
          </p:txBody>
        </p:sp>
        <p:sp>
          <p:nvSpPr>
            <p:cNvPr id="42" name="剪去单角的矩形 41"/>
            <p:cNvSpPr/>
            <p:nvPr/>
          </p:nvSpPr>
          <p:spPr bwMode="auto">
            <a:xfrm>
              <a:off x="3952788" y="0"/>
              <a:ext cx="708038"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43" name="剪去单角的矩形 42"/>
            <p:cNvSpPr/>
            <p:nvPr/>
          </p:nvSpPr>
          <p:spPr bwMode="auto">
            <a:xfrm>
              <a:off x="4605263" y="0"/>
              <a:ext cx="1074756"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44" name="剪去单角的矩形 43"/>
            <p:cNvSpPr/>
            <p:nvPr/>
          </p:nvSpPr>
          <p:spPr bwMode="auto">
            <a:xfrm>
              <a:off x="6491246"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sp>
          <p:nvSpPr>
            <p:cNvPr id="45" name="剪去单角的矩形 44"/>
            <p:cNvSpPr/>
            <p:nvPr/>
          </p:nvSpPr>
          <p:spPr bwMode="auto">
            <a:xfrm>
              <a:off x="7245322" y="0"/>
              <a:ext cx="781064"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p>
          </p:txBody>
        </p:sp>
        <p:sp>
          <p:nvSpPr>
            <p:cNvPr id="46" name="剪去单角的矩形 45"/>
            <p:cNvSpPr/>
            <p:nvPr/>
          </p:nvSpPr>
          <p:spPr bwMode="auto">
            <a:xfrm>
              <a:off x="5648268" y="0"/>
              <a:ext cx="84774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p>
          </p:txBody>
        </p:sp>
      </p:grpSp>
    </p:spTree>
  </p:cSld>
  <p:clrMapOvr>
    <a:masterClrMapping/>
  </p:clrMapOvr>
  <p:transition advClick="0" advTm="800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gray">
          <a:xfrm>
            <a:off x="1177925" y="1030288"/>
            <a:ext cx="7070725" cy="754062"/>
          </a:xfrm>
          <a:prstGeom prst="roundRect">
            <a:avLst>
              <a:gd name="adj" fmla="val 50000"/>
            </a:avLst>
          </a:prstGeom>
          <a:noFill/>
          <a:ln w="38100" algn="ctr">
            <a:solidFill>
              <a:schemeClr val="bg1">
                <a:lumMod val="65000"/>
              </a:scheme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2" name="Group 4"/>
          <p:cNvGrpSpPr>
            <a:grpSpLocks/>
          </p:cNvGrpSpPr>
          <p:nvPr/>
        </p:nvGrpSpPr>
        <p:grpSpPr bwMode="auto">
          <a:xfrm>
            <a:off x="929748" y="994062"/>
            <a:ext cx="978651" cy="771582"/>
            <a:chOff x="720" y="935"/>
            <a:chExt cx="959" cy="793"/>
          </a:xfrm>
          <a:effectLst>
            <a:outerShdw blurRad="76200" dir="13500000" sy="23000" kx="1200000" algn="br" rotWithShape="0">
              <a:prstClr val="black">
                <a:alpha val="20000"/>
              </a:prstClr>
            </a:outerShdw>
          </a:effectLst>
        </p:grpSpPr>
        <p:sp>
          <p:nvSpPr>
            <p:cNvPr id="35"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36"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90116" name="Text Box 9"/>
          <p:cNvSpPr txBox="1">
            <a:spLocks noChangeArrowheads="1"/>
          </p:cNvSpPr>
          <p:nvPr/>
        </p:nvSpPr>
        <p:spPr bwMode="gray">
          <a:xfrm>
            <a:off x="1171575" y="1114425"/>
            <a:ext cx="674688" cy="584200"/>
          </a:xfrm>
          <a:prstGeom prst="rect">
            <a:avLst/>
          </a:prstGeom>
          <a:noFill/>
          <a:ln w="9525" algn="ctr">
            <a:noFill/>
            <a:miter lim="800000"/>
            <a:headEnd/>
            <a:tailEnd/>
          </a:ln>
        </p:spPr>
        <p:txBody>
          <a:bodyPr>
            <a:spAutoFit/>
          </a:bodyPr>
          <a:lstStyle/>
          <a:p>
            <a:pPr algn="ctr" eaLnBrk="0" hangingPunct="0"/>
            <a:r>
              <a:rPr lang="en-US" altLang="zh-CN" sz="3200" b="1" dirty="0">
                <a:solidFill>
                  <a:srgbClr val="FFFFFF"/>
                </a:solidFill>
                <a:latin typeface="Arial" pitchFamily="34" charset="0"/>
              </a:rPr>
              <a:t>1.</a:t>
            </a:r>
          </a:p>
        </p:txBody>
      </p:sp>
      <p:sp>
        <p:nvSpPr>
          <p:cNvPr id="19" name="AutoShape 11"/>
          <p:cNvSpPr>
            <a:spLocks noChangeArrowheads="1"/>
          </p:cNvSpPr>
          <p:nvPr/>
        </p:nvSpPr>
        <p:spPr bwMode="gray">
          <a:xfrm>
            <a:off x="1162050" y="2020888"/>
            <a:ext cx="7105650" cy="709612"/>
          </a:xfrm>
          <a:prstGeom prst="roundRect">
            <a:avLst>
              <a:gd name="adj" fmla="val 50000"/>
            </a:avLst>
          </a:prstGeom>
          <a:noFill/>
          <a:ln w="38100" algn="ctr">
            <a:solidFill>
              <a:srgbClr val="FFFFFF">
                <a:lumMod val="65000"/>
              </a:srgbClr>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3" name="Group 4"/>
          <p:cNvGrpSpPr>
            <a:grpSpLocks/>
          </p:cNvGrpSpPr>
          <p:nvPr/>
        </p:nvGrpSpPr>
        <p:grpSpPr bwMode="auto">
          <a:xfrm>
            <a:off x="939273" y="1954824"/>
            <a:ext cx="978651" cy="771582"/>
            <a:chOff x="720" y="935"/>
            <a:chExt cx="959" cy="793"/>
          </a:xfrm>
          <a:effectLst>
            <a:outerShdw blurRad="76200" dir="13500000" sy="23000" kx="1200000" algn="br" rotWithShape="0">
              <a:prstClr val="black">
                <a:alpha val="20000"/>
              </a:prstClr>
            </a:outerShdw>
          </a:effectLst>
        </p:grpSpPr>
        <p:sp>
          <p:nvSpPr>
            <p:cNvPr id="23" name="Oval 6"/>
            <p:cNvSpPr>
              <a:spLocks noChangeArrowheads="1"/>
            </p:cNvSpPr>
            <p:nvPr/>
          </p:nvSpPr>
          <p:spPr bwMode="gray">
            <a:xfrm rot="1758052">
              <a:off x="720" y="960"/>
              <a:ext cx="959" cy="768"/>
            </a:xfrm>
            <a:prstGeom prst="ellipse">
              <a:avLst/>
            </a:prstGeom>
            <a:solidFill>
              <a:srgbClr val="B2B2B2">
                <a:lumMod val="75000"/>
              </a:srgbClr>
            </a:solidFill>
            <a:ln w="9525">
              <a:no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sp>
          <p:nvSpPr>
            <p:cNvPr id="24"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fontAlgn="auto">
                <a:spcBef>
                  <a:spcPts val="0"/>
                </a:spcBef>
                <a:spcAft>
                  <a:spcPts val="0"/>
                </a:spcAft>
                <a:defRPr/>
              </a:pPr>
              <a:endParaRPr lang="zh-CN" altLang="en-US" kern="0">
                <a:solidFill>
                  <a:srgbClr val="B2B2B2"/>
                </a:solidFill>
                <a:latin typeface="Arial" charset="0"/>
              </a:endParaRPr>
            </a:p>
          </p:txBody>
        </p:sp>
      </p:grpSp>
      <p:sp>
        <p:nvSpPr>
          <p:cNvPr id="90119" name="Text Box 9"/>
          <p:cNvSpPr txBox="1">
            <a:spLocks noChangeArrowheads="1"/>
          </p:cNvSpPr>
          <p:nvPr/>
        </p:nvSpPr>
        <p:spPr bwMode="gray">
          <a:xfrm>
            <a:off x="1306513" y="2100263"/>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2.</a:t>
            </a:r>
          </a:p>
        </p:txBody>
      </p:sp>
      <p:sp>
        <p:nvSpPr>
          <p:cNvPr id="90120"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Contents</a:t>
            </a:r>
          </a:p>
        </p:txBody>
      </p:sp>
      <p:sp>
        <p:nvSpPr>
          <p:cNvPr id="27" name="AutoShape 11"/>
          <p:cNvSpPr>
            <a:spLocks noChangeArrowheads="1"/>
          </p:cNvSpPr>
          <p:nvPr/>
        </p:nvSpPr>
        <p:spPr bwMode="gray">
          <a:xfrm>
            <a:off x="1162050" y="2957513"/>
            <a:ext cx="7105650" cy="709612"/>
          </a:xfrm>
          <a:prstGeom prst="roundRect">
            <a:avLst>
              <a:gd name="adj" fmla="val 50000"/>
            </a:avLst>
          </a:prstGeom>
          <a:noFill/>
          <a:ln w="38100" algn="ctr">
            <a:solidFill>
              <a:srgbClr val="C00000"/>
            </a:solidFill>
            <a:round/>
            <a:headEnd/>
            <a:tailEnd/>
          </a:ln>
        </p:spPr>
        <p:txBody>
          <a:bodyPr vert="eaVert" wrap="none" anchor="ctr"/>
          <a:lstStyle/>
          <a:p>
            <a:pPr fontAlgn="auto">
              <a:spcBef>
                <a:spcPts val="0"/>
              </a:spcBef>
              <a:spcAft>
                <a:spcPts val="0"/>
              </a:spcAft>
              <a:defRPr/>
            </a:pPr>
            <a:endParaRPr lang="zh-CN" altLang="en-US" kern="0">
              <a:solidFill>
                <a:srgbClr val="B2B2B2"/>
              </a:solidFill>
              <a:latin typeface="Arial" pitchFamily="34" charset="0"/>
            </a:endParaRPr>
          </a:p>
        </p:txBody>
      </p:sp>
      <p:grpSp>
        <p:nvGrpSpPr>
          <p:cNvPr id="4" name="Group 4"/>
          <p:cNvGrpSpPr>
            <a:grpSpLocks/>
          </p:cNvGrpSpPr>
          <p:nvPr/>
        </p:nvGrpSpPr>
        <p:grpSpPr bwMode="auto">
          <a:xfrm>
            <a:off x="932452" y="2881571"/>
            <a:ext cx="1011343" cy="797357"/>
            <a:chOff x="720" y="935"/>
            <a:chExt cx="959" cy="793"/>
          </a:xfrm>
          <a:effectLst>
            <a:outerShdw blurRad="76200" dir="13500000" sy="23000" kx="1200000" algn="br" rotWithShape="0">
              <a:prstClr val="black">
                <a:alpha val="20000"/>
              </a:prstClr>
            </a:outerShdw>
          </a:effectLst>
        </p:grpSpPr>
        <p:sp>
          <p:nvSpPr>
            <p:cNvPr id="37" name="Oval 6"/>
            <p:cNvSpPr>
              <a:spLocks noChangeArrowheads="1"/>
            </p:cNvSpPr>
            <p:nvPr/>
          </p:nvSpPr>
          <p:spPr bwMode="gray">
            <a:xfrm rot="1758052">
              <a:off x="720" y="960"/>
              <a:ext cx="959" cy="768"/>
            </a:xfrm>
            <a:prstGeom prst="ellipse">
              <a:avLst/>
            </a:prstGeom>
            <a:solidFill>
              <a:srgbClr val="C00000"/>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solidFill>
                  <a:srgbClr val="B2B2B2"/>
                </a:solidFill>
                <a:latin typeface="Arial" charset="0"/>
              </a:endParaRPr>
            </a:p>
          </p:txBody>
        </p:sp>
        <p:sp>
          <p:nvSpPr>
            <p:cNvPr id="38"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pPr>
                <a:defRPr/>
              </a:pPr>
              <a:endParaRPr lang="zh-CN" altLang="en-US">
                <a:solidFill>
                  <a:srgbClr val="B2B2B2"/>
                </a:solidFill>
                <a:latin typeface="Arial" charset="0"/>
              </a:endParaRPr>
            </a:p>
          </p:txBody>
        </p:sp>
      </p:grpSp>
      <p:sp>
        <p:nvSpPr>
          <p:cNvPr id="90123" name="Text Box 9"/>
          <p:cNvSpPr txBox="1">
            <a:spLocks noChangeArrowheads="1"/>
          </p:cNvSpPr>
          <p:nvPr/>
        </p:nvSpPr>
        <p:spPr bwMode="gray">
          <a:xfrm>
            <a:off x="1306513" y="3036888"/>
            <a:ext cx="525462" cy="584200"/>
          </a:xfrm>
          <a:prstGeom prst="rect">
            <a:avLst/>
          </a:prstGeom>
          <a:noFill/>
          <a:ln w="9525" algn="ctr">
            <a:noFill/>
            <a:miter lim="800000"/>
            <a:headEnd/>
            <a:tailEnd/>
          </a:ln>
        </p:spPr>
        <p:txBody>
          <a:bodyPr wrap="none">
            <a:spAutoFit/>
          </a:bodyPr>
          <a:lstStyle/>
          <a:p>
            <a:pPr algn="ctr" eaLnBrk="0" hangingPunct="0"/>
            <a:r>
              <a:rPr lang="en-US" altLang="zh-CN" sz="3200" b="1" dirty="0">
                <a:solidFill>
                  <a:srgbClr val="D9D9D9"/>
                </a:solidFill>
                <a:latin typeface="Arial" pitchFamily="34" charset="0"/>
              </a:rPr>
              <a:t>3.</a:t>
            </a:r>
          </a:p>
        </p:txBody>
      </p:sp>
      <p:sp>
        <p:nvSpPr>
          <p:cNvPr id="25" name="Text Box 8"/>
          <p:cNvSpPr txBox="1">
            <a:spLocks noChangeArrowheads="1"/>
          </p:cNvSpPr>
          <p:nvPr/>
        </p:nvSpPr>
        <p:spPr bwMode="gray">
          <a:xfrm>
            <a:off x="1916113" y="1114425"/>
            <a:ext cx="6208712"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Campus Switch SX7</a:t>
            </a:r>
            <a:r>
              <a:rPr lang="zh-CN" altLang="en-US" sz="2000" b="1" kern="0" dirty="0">
                <a:solidFill>
                  <a:srgbClr val="B2B2B2">
                    <a:lumMod val="75000"/>
                  </a:srgbClr>
                </a:solidFill>
                <a:latin typeface="Arial"/>
                <a:ea typeface="微软雅黑" pitchFamily="34" charset="-122"/>
                <a:cs typeface="Arial" pitchFamily="34" charset="0"/>
              </a:rPr>
              <a:t> </a:t>
            </a:r>
            <a:r>
              <a:rPr lang="en-US" altLang="zh-CN" sz="2000" b="1" kern="0" dirty="0">
                <a:solidFill>
                  <a:srgbClr val="B2B2B2">
                    <a:lumMod val="75000"/>
                  </a:srgbClr>
                </a:solidFill>
                <a:latin typeface="Arial"/>
                <a:ea typeface="微软雅黑" pitchFamily="34" charset="-122"/>
                <a:cs typeface="Arial" pitchFamily="34" charset="0"/>
              </a:rPr>
              <a:t>Series Family</a:t>
            </a:r>
          </a:p>
        </p:txBody>
      </p:sp>
      <p:sp>
        <p:nvSpPr>
          <p:cNvPr id="26" name="Text Box 8"/>
          <p:cNvSpPr txBox="1">
            <a:spLocks noChangeArrowheads="1"/>
          </p:cNvSpPr>
          <p:nvPr/>
        </p:nvSpPr>
        <p:spPr bwMode="gray">
          <a:xfrm>
            <a:off x="1900238" y="2089150"/>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B2B2B2">
                    <a:lumMod val="75000"/>
                  </a:srgbClr>
                </a:solidFill>
                <a:latin typeface="Arial"/>
                <a:ea typeface="微软雅黑" pitchFamily="34" charset="-122"/>
                <a:cs typeface="Arial" pitchFamily="34" charset="0"/>
              </a:rPr>
              <a:t>Chassis Switch Configuration Guide</a:t>
            </a:r>
          </a:p>
        </p:txBody>
      </p:sp>
      <p:sp>
        <p:nvSpPr>
          <p:cNvPr id="28" name="Text Box 8"/>
          <p:cNvSpPr txBox="1">
            <a:spLocks noChangeArrowheads="1"/>
          </p:cNvSpPr>
          <p:nvPr/>
        </p:nvSpPr>
        <p:spPr bwMode="gray">
          <a:xfrm>
            <a:off x="1900238" y="3025775"/>
            <a:ext cx="5018087" cy="400050"/>
          </a:xfrm>
          <a:prstGeom prst="rect">
            <a:avLst/>
          </a:prstGeom>
          <a:noFill/>
          <a:ln w="9525" algn="ctr">
            <a:noFill/>
            <a:miter lim="800000"/>
            <a:headEnd/>
            <a:tailEnd/>
          </a:ln>
        </p:spPr>
        <p:txBody>
          <a:bodyPr>
            <a:spAutoFit/>
          </a:bodyPr>
          <a:lstStyle/>
          <a:p>
            <a:pPr indent="185738">
              <a:defRPr/>
            </a:pPr>
            <a:r>
              <a:rPr lang="en-US" altLang="zh-CN" sz="2000" b="1" kern="0" dirty="0">
                <a:solidFill>
                  <a:srgbClr val="C00000"/>
                </a:solidFill>
                <a:latin typeface="Arial"/>
                <a:ea typeface="微软雅黑" pitchFamily="34" charset="-122"/>
                <a:cs typeface="Arial" pitchFamily="34" charset="0"/>
              </a:rPr>
              <a:t>Box Switch Configuration Guide</a:t>
            </a:r>
          </a:p>
        </p:txBody>
      </p:sp>
    </p:spTree>
  </p:cSld>
  <p:clrMapOvr>
    <a:masterClrMapping/>
  </p:clrMapOvr>
  <p:transition advClick="0" advTm="8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Box Switch: S5700</a:t>
            </a:r>
          </a:p>
        </p:txBody>
      </p:sp>
      <p:sp>
        <p:nvSpPr>
          <p:cNvPr id="91139" name="Rectangle 3"/>
          <p:cNvSpPr>
            <a:spLocks noGrp="1" noChangeArrowheads="1"/>
          </p:cNvSpPr>
          <p:nvPr>
            <p:ph type="body" idx="1"/>
          </p:nvPr>
        </p:nvSpPr>
        <p:spPr bwMode="auto">
          <a:xfrm>
            <a:off x="609600" y="1084263"/>
            <a:ext cx="7543800" cy="3306762"/>
          </a:xfrm>
          <a:noFill/>
          <a:ln>
            <a:miter lim="800000"/>
            <a:headEnd/>
            <a:tailEnd/>
          </a:ln>
        </p:spPr>
        <p:txBody>
          <a:bodyPr vert="horz" wrap="square" numCol="1" anchor="t" anchorCtr="0" compatLnSpc="1">
            <a:prstTxWarp prst="textNoShape">
              <a:avLst/>
            </a:prstTxWarp>
          </a:bodyPr>
          <a:lstStyle/>
          <a:p>
            <a:r>
              <a:rPr lang="en-US" altLang="zh-CN" dirty="0" smtClean="0">
                <a:solidFill>
                  <a:srgbClr val="0000FF"/>
                </a:solidFill>
                <a:latin typeface="Arial" pitchFamily="34" charset="0"/>
              </a:rPr>
              <a:t>S5700</a:t>
            </a:r>
            <a:r>
              <a:rPr lang="zh-CN" altLang="en-US" dirty="0" smtClean="0">
                <a:solidFill>
                  <a:srgbClr val="0000FF"/>
                </a:solidFill>
                <a:latin typeface="Arial" pitchFamily="34" charset="0"/>
              </a:rPr>
              <a:t> </a:t>
            </a:r>
            <a:r>
              <a:rPr lang="en-US" altLang="zh-CN" dirty="0" smtClean="0">
                <a:solidFill>
                  <a:srgbClr val="0000FF"/>
                </a:solidFill>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Stack</a:t>
            </a:r>
          </a:p>
          <a:p>
            <a:r>
              <a:rPr lang="en-US" altLang="zh-CN" dirty="0" smtClean="0">
                <a:latin typeface="Arial" pitchFamily="34" charset="0"/>
              </a:rPr>
              <a:t>Power Supply</a:t>
            </a:r>
          </a:p>
          <a:p>
            <a:r>
              <a:rPr lang="en-US" altLang="zh-CN" dirty="0" smtClean="0">
                <a:latin typeface="Arial" pitchFamily="34" charset="0"/>
              </a:rPr>
              <a:t>Auxiliaries</a:t>
            </a:r>
          </a:p>
        </p:txBody>
      </p:sp>
    </p:spTree>
  </p:cSld>
  <p:clrMapOvr>
    <a:masterClrMapping/>
  </p:clrMapOvr>
  <p:transition advClick="0" advTm="800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S5700 Configuration Overview</a:t>
            </a:r>
            <a:endParaRPr lang="zh-CN" altLang="en-US" dirty="0" smtClean="0">
              <a:latin typeface="Arial" pitchFamily="34" charset="0"/>
            </a:endParaRPr>
          </a:p>
        </p:txBody>
      </p:sp>
      <p:grpSp>
        <p:nvGrpSpPr>
          <p:cNvPr id="92163" name="组合 26"/>
          <p:cNvGrpSpPr>
            <a:grpSpLocks/>
          </p:cNvGrpSpPr>
          <p:nvPr/>
        </p:nvGrpSpPr>
        <p:grpSpPr bwMode="auto">
          <a:xfrm>
            <a:off x="4970463" y="952500"/>
            <a:ext cx="3551237" cy="3713163"/>
            <a:chOff x="5047801" y="710315"/>
            <a:chExt cx="3744513" cy="3982265"/>
          </a:xfrm>
        </p:grpSpPr>
        <p:sp>
          <p:nvSpPr>
            <p:cNvPr id="6" name="Rectangle 5"/>
            <p:cNvSpPr>
              <a:spLocks noChangeArrowheads="1"/>
            </p:cNvSpPr>
            <p:nvPr/>
          </p:nvSpPr>
          <p:spPr bwMode="auto">
            <a:xfrm>
              <a:off x="5047801" y="710315"/>
              <a:ext cx="3744511" cy="3982265"/>
            </a:xfrm>
            <a:prstGeom prst="rect">
              <a:avLst/>
            </a:prstGeom>
            <a:solidFill>
              <a:schemeClr val="bg1"/>
            </a:solidFill>
            <a:ln>
              <a:headEnd/>
              <a:tailEnd/>
            </a:ln>
            <a:scene3d>
              <a:camera prst="orthographicFront">
                <a:rot lat="0" lon="0" rev="0"/>
              </a:camera>
              <a:lightRig rig="threePt" dir="t">
                <a:rot lat="0" lon="0" rev="1200000"/>
              </a:lightRig>
            </a:scene3d>
            <a:sp3d/>
            <a:extLst>
              <a:ext uri="{91240B29-F687-4f45-9708-019B960494DF}"/>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algn="ctr" defTabSz="588012" eaLnBrk="0" hangingPunct="0">
                <a:buSzPct val="60000"/>
                <a:defRPr/>
              </a:pPr>
              <a:endParaRPr lang="zh-CN" altLang="en-US" sz="1400" b="1" dirty="0">
                <a:solidFill>
                  <a:prstClr val="white"/>
                </a:solidFill>
                <a:latin typeface="Arial" pitchFamily="34" charset="0"/>
                <a:ea typeface="微软雅黑" pitchFamily="34" charset="-122"/>
                <a:cs typeface="Arial" pitchFamily="34" charset="0"/>
              </a:endParaRPr>
            </a:p>
          </p:txBody>
        </p:sp>
        <p:sp>
          <p:nvSpPr>
            <p:cNvPr id="7" name="AutoShape 44"/>
            <p:cNvSpPr>
              <a:spLocks noChangeArrowheads="1"/>
            </p:cNvSpPr>
            <p:nvPr/>
          </p:nvSpPr>
          <p:spPr bwMode="auto">
            <a:xfrm>
              <a:off x="5054327" y="710428"/>
              <a:ext cx="3737987" cy="401824"/>
            </a:xfrm>
            <a:prstGeom prst="round2SameRect">
              <a:avLst>
                <a:gd name="adj1" fmla="val 0"/>
                <a:gd name="adj2" fmla="val 0"/>
              </a:avLst>
            </a:prstGeom>
            <a:solidFill>
              <a:srgbClr val="9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marL="236538" indent="-236538" defTabSz="814388" eaLnBrk="0" fontAlgn="auto" hangingPunct="0">
                <a:lnSpc>
                  <a:spcPct val="75000"/>
                </a:lnSpc>
                <a:spcBef>
                  <a:spcPct val="50000"/>
                </a:spcBef>
                <a:spcAft>
                  <a:spcPts val="0"/>
                </a:spcAft>
                <a:buClr>
                  <a:srgbClr val="000000"/>
                </a:buClr>
                <a:defRPr/>
              </a:pPr>
              <a:r>
                <a:rPr lang="en-US" altLang="zh-CN" sz="1400" b="1" kern="0" dirty="0">
                  <a:solidFill>
                    <a:schemeClr val="bg1"/>
                  </a:solidFill>
                  <a:latin typeface="Arial" pitchFamily="34" charset="0"/>
                  <a:ea typeface="微软雅黑" pitchFamily="34" charset="-122"/>
                  <a:cs typeface="Arial" pitchFamily="34" charset="0"/>
                </a:rPr>
                <a:t>Precautions</a:t>
              </a:r>
            </a:p>
          </p:txBody>
        </p:sp>
        <p:sp>
          <p:nvSpPr>
            <p:cNvPr id="8" name="Rectangle 4"/>
            <p:cNvSpPr>
              <a:spLocks noChangeArrowheads="1"/>
            </p:cNvSpPr>
            <p:nvPr/>
          </p:nvSpPr>
          <p:spPr bwMode="auto">
            <a:xfrm>
              <a:off x="5213517" y="1137656"/>
              <a:ext cx="3578797" cy="3554924"/>
            </a:xfrm>
            <a:prstGeom prst="rect">
              <a:avLst/>
            </a:prstGeom>
            <a:noFill/>
            <a:ln w="9525" algn="ctr">
              <a:noFill/>
              <a:miter lim="800000"/>
              <a:headEnd/>
              <a:tailEnd/>
            </a:ln>
          </p:spPr>
          <p:txBody>
            <a:bodyPr lIns="82124" tIns="41061" rIns="82124" bIns="41061"/>
            <a:lstStyle/>
            <a:p>
              <a:pPr marL="236538" indent="-236538" defTabSz="814388" eaLnBrk="0" fontAlgn="auto" hangingPunct="0">
                <a:lnSpc>
                  <a:spcPct val="75000"/>
                </a:lnSpc>
                <a:spcBef>
                  <a:spcPct val="50000"/>
                </a:spcBef>
                <a:spcAft>
                  <a:spcPts val="0"/>
                </a:spcAft>
                <a:buClr>
                  <a:srgbClr val="000000"/>
                </a:buClr>
                <a:defRPr/>
              </a:pPr>
              <a:endParaRPr lang="en-US" altLang="zh-CN" sz="1100" b="1" kern="0" dirty="0">
                <a:solidFill>
                  <a:sysClr val="windowText" lastClr="000000"/>
                </a:solidFill>
                <a:latin typeface="Arial"/>
                <a:ea typeface="微软雅黑" pitchFamily="34" charset="-122"/>
                <a:cs typeface="Arial" pitchFamily="34" charset="0"/>
              </a:endParaRP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a:ea typeface="微软雅黑" pitchFamily="34" charset="-122"/>
                  <a:cs typeface="Arial" pitchFamily="34" charset="0"/>
                </a:rPr>
                <a:t>Model</a:t>
              </a: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a:ea typeface="微软雅黑" pitchFamily="34" charset="-122"/>
                  <a:cs typeface="Arial" pitchFamily="34" charset="0"/>
                </a:rPr>
                <a:t>Series</a:t>
              </a:r>
              <a:r>
                <a:rPr lang="zh-CN" altLang="en-US" sz="1100" kern="0" dirty="0">
                  <a:solidFill>
                    <a:sysClr val="windowText" lastClr="000000"/>
                  </a:solidFill>
                  <a:latin typeface="Arial"/>
                  <a:ea typeface="微软雅黑" pitchFamily="34" charset="-122"/>
                  <a:cs typeface="Arial" pitchFamily="34" charset="0"/>
                </a:rPr>
                <a:t> </a:t>
              </a:r>
              <a:endParaRPr lang="en-US" altLang="zh-CN" sz="1100" kern="0" dirty="0">
                <a:solidFill>
                  <a:sysClr val="windowText" lastClr="000000"/>
                </a:solidFill>
                <a:latin typeface="Arial"/>
                <a:ea typeface="微软雅黑" pitchFamily="34" charset="-122"/>
                <a:cs typeface="Arial" pitchFamily="34" charset="0"/>
              </a:endParaRP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a:ea typeface="微软雅黑" pitchFamily="34" charset="-122"/>
                  <a:cs typeface="Arial" pitchFamily="34" charset="0"/>
                </a:rPr>
                <a:t>Whether PWR is supported</a:t>
              </a: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a:ea typeface="微软雅黑" pitchFamily="34" charset="-122"/>
                  <a:cs typeface="Arial" pitchFamily="34" charset="0"/>
                </a:rPr>
                <a:t>Whether stack is supported</a:t>
              </a: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kern="0" dirty="0">
                  <a:solidFill>
                    <a:sysClr val="windowText" lastClr="000000"/>
                  </a:solidFill>
                  <a:latin typeface="Arial"/>
                  <a:ea typeface="微软雅黑" pitchFamily="34" charset="-122"/>
                  <a:cs typeface="Arial" pitchFamily="34" charset="0"/>
                </a:rPr>
                <a:t>Port types </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solidFill>
                    <a:sysClr val="windowText" lastClr="000000"/>
                  </a:solidFill>
                  <a:latin typeface="Arial"/>
                  <a:ea typeface="微软雅黑" pitchFamily="34" charset="-122"/>
                  <a:cs typeface="Arial" pitchFamily="34" charset="0"/>
                </a:rPr>
                <a:t>Some models have built-in power supplies. You need to configure power supplies for the models without built-in power supplies.</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latin typeface="Arial"/>
                  <a:ea typeface="微软雅黑" pitchFamily="34" charset="-122"/>
                  <a:cs typeface="Arial" pitchFamily="34" charset="0"/>
                </a:rPr>
                <a:t>Some models support </a:t>
              </a:r>
              <a:r>
                <a:rPr lang="en-US" altLang="zh-CN" sz="1100" b="1" kern="0" dirty="0" err="1">
                  <a:latin typeface="Arial"/>
                  <a:ea typeface="微软雅黑" pitchFamily="34" charset="-122"/>
                  <a:cs typeface="Arial" pitchFamily="34" charset="0"/>
                </a:rPr>
                <a:t>subcards</a:t>
              </a:r>
              <a:r>
                <a:rPr lang="en-US" altLang="zh-CN" sz="1100" b="1" kern="0" dirty="0">
                  <a:latin typeface="Arial"/>
                  <a:ea typeface="微软雅黑" pitchFamily="34" charset="-122"/>
                  <a:cs typeface="Arial" pitchFamily="34" charset="0"/>
                </a:rPr>
                <a:t>, and some do not.</a:t>
              </a:r>
            </a:p>
            <a:p>
              <a:pPr marL="236538"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latin typeface="Arial"/>
                  <a:ea typeface="微软雅黑" pitchFamily="34" charset="-122"/>
                  <a:cs typeface="Arial" pitchFamily="34" charset="0"/>
                </a:rPr>
                <a:t>The configuration principles of the following components are the same as those of S9700:</a:t>
              </a: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100" b="1" kern="0" dirty="0">
                  <a:latin typeface="Arial"/>
                  <a:ea typeface="微软雅黑" pitchFamily="34" charset="-122"/>
                  <a:cs typeface="Arial" pitchFamily="34" charset="0"/>
                </a:rPr>
                <a:t>Optical module</a:t>
              </a:r>
              <a:endParaRPr lang="en-US" altLang="zh-CN" sz="1050" b="1" kern="0" dirty="0">
                <a:latin typeface="Arial"/>
                <a:ea typeface="微软雅黑" pitchFamily="34" charset="-122"/>
                <a:cs typeface="Arial" pitchFamily="34" charset="0"/>
              </a:endParaRP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50" b="1" kern="0" dirty="0">
                  <a:latin typeface="Arial"/>
                  <a:ea typeface="微软雅黑" pitchFamily="34" charset="-122"/>
                  <a:cs typeface="Arial" pitchFamily="34" charset="0"/>
                </a:rPr>
                <a:t>Jumper</a:t>
              </a:r>
            </a:p>
            <a:p>
              <a:pPr marL="693415" lvl="1" indent="-236538" defTabSz="814388" eaLnBrk="0" fontAlgn="auto" hangingPunct="0">
                <a:lnSpc>
                  <a:spcPct val="75000"/>
                </a:lnSpc>
                <a:spcBef>
                  <a:spcPct val="50000"/>
                </a:spcBef>
                <a:spcAft>
                  <a:spcPts val="0"/>
                </a:spcAft>
                <a:buClr>
                  <a:srgbClr val="990000"/>
                </a:buClr>
                <a:buFont typeface="Wingdings" pitchFamily="2" charset="2"/>
                <a:buChar char="l"/>
                <a:defRPr/>
              </a:pPr>
              <a:r>
                <a:rPr lang="en-US" altLang="zh-CN" sz="1050" b="1" kern="0" dirty="0">
                  <a:latin typeface="Arial"/>
                  <a:ea typeface="微软雅黑" pitchFamily="34" charset="-122"/>
                  <a:cs typeface="Arial" pitchFamily="34" charset="0"/>
                </a:rPr>
                <a:t>Cable</a:t>
              </a:r>
              <a:endParaRPr lang="en-US" altLang="zh-CN" sz="1100" b="1" kern="0" dirty="0">
                <a:solidFill>
                  <a:sysClr val="windowText" lastClr="000000"/>
                </a:solidFill>
                <a:latin typeface="Arial"/>
                <a:ea typeface="微软雅黑" pitchFamily="34" charset="-122"/>
                <a:cs typeface="Arial" pitchFamily="34" charset="0"/>
              </a:endParaRPr>
            </a:p>
          </p:txBody>
        </p:sp>
      </p:grpSp>
      <p:graphicFrame>
        <p:nvGraphicFramePr>
          <p:cNvPr id="10" name="图示 9"/>
          <p:cNvGraphicFramePr/>
          <p:nvPr/>
        </p:nvGraphicFramePr>
        <p:xfrm>
          <a:off x="330201" y="668709"/>
          <a:ext cx="4220778" cy="3996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2165" name="组合 26"/>
          <p:cNvGrpSpPr>
            <a:grpSpLocks/>
          </p:cNvGrpSpPr>
          <p:nvPr/>
        </p:nvGrpSpPr>
        <p:grpSpPr bwMode="auto">
          <a:xfrm>
            <a:off x="3836988" y="1588"/>
            <a:ext cx="5084762" cy="266700"/>
            <a:chOff x="3815266" y="1588"/>
            <a:chExt cx="5085077" cy="392112"/>
          </a:xfrm>
        </p:grpSpPr>
        <p:sp>
          <p:nvSpPr>
            <p:cNvPr id="11" name="剪去单角的矩形 10"/>
            <p:cNvSpPr/>
            <p:nvPr/>
          </p:nvSpPr>
          <p:spPr bwMode="auto">
            <a:xfrm>
              <a:off x="3815266" y="1588"/>
              <a:ext cx="781098"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2" name="剪去单角的矩形 11"/>
            <p:cNvSpPr/>
            <p:nvPr/>
          </p:nvSpPr>
          <p:spPr bwMode="auto">
            <a:xfrm>
              <a:off x="4597951" y="1588"/>
              <a:ext cx="781098" cy="39211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S5700</a:t>
              </a:r>
              <a:endParaRPr lang="zh-CN" altLang="en-US" sz="1100" dirty="0">
                <a:latin typeface="Arial"/>
              </a:endParaRPr>
            </a:p>
          </p:txBody>
        </p:sp>
        <p:sp>
          <p:nvSpPr>
            <p:cNvPr id="13" name="剪去单角的矩形 12"/>
            <p:cNvSpPr/>
            <p:nvPr/>
          </p:nvSpPr>
          <p:spPr bwMode="auto">
            <a:xfrm>
              <a:off x="5382225" y="1588"/>
              <a:ext cx="781098"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4" name="剪去单角的矩形 13"/>
            <p:cNvSpPr/>
            <p:nvPr/>
          </p:nvSpPr>
          <p:spPr bwMode="auto">
            <a:xfrm>
              <a:off x="6164912" y="1588"/>
              <a:ext cx="1074804"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Stack</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5" name="剪去单角的矩形 14"/>
            <p:cNvSpPr/>
            <p:nvPr/>
          </p:nvSpPr>
          <p:spPr bwMode="auto">
            <a:xfrm>
              <a:off x="7241303" y="1588"/>
              <a:ext cx="781098"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6" name="剪去单角的矩形 15"/>
            <p:cNvSpPr/>
            <p:nvPr/>
          </p:nvSpPr>
          <p:spPr bwMode="auto">
            <a:xfrm>
              <a:off x="8025577" y="1588"/>
              <a:ext cx="874766"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同侧圆角矩形 38"/>
          <p:cNvSpPr/>
          <p:nvPr/>
        </p:nvSpPr>
        <p:spPr bwMode="auto">
          <a:xfrm rot="5400000">
            <a:off x="2670653" y="-1499456"/>
            <a:ext cx="3851904" cy="8482016"/>
          </a:xfrm>
          <a:prstGeom prst="round2SameRect">
            <a:avLst>
              <a:gd name="adj1" fmla="val 0"/>
              <a:gd name="adj2" fmla="val 0"/>
            </a:avLst>
          </a:prstGeom>
          <a:solidFill>
            <a:srgbClr val="F9F9F9"/>
          </a:solidFill>
          <a:ln w="19050" algn="ctr">
            <a:solidFill>
              <a:schemeClr val="bg1"/>
            </a:solidFill>
            <a:round/>
            <a:headEnd/>
            <a:tailEnd/>
          </a:ln>
          <a:effectLst>
            <a:outerShdw blurRad="63500" sx="102000" sy="102000" algn="ctr" rotWithShape="0">
              <a:prstClr val="black">
                <a:alpha val="40000"/>
              </a:prstClr>
            </a:outerShdw>
            <a:softEdge rad="12700"/>
          </a:effectLst>
        </p:spPr>
        <p:txBody>
          <a:bodyPr wrap="none" anchor="ctr"/>
          <a:lstStyle/>
          <a:p>
            <a:pPr algn="ctr" fontAlgn="auto">
              <a:spcBef>
                <a:spcPts val="0"/>
              </a:spcBef>
              <a:spcAft>
                <a:spcPts val="0"/>
              </a:spcAft>
              <a:defRPr/>
            </a:pPr>
            <a:endParaRPr lang="zh-CN" altLang="en-US" sz="400" kern="0" dirty="0">
              <a:solidFill>
                <a:srgbClr val="5F5F5F"/>
              </a:solidFill>
              <a:latin typeface="Arial" pitchFamily="34" charset="0"/>
              <a:ea typeface="华文细黑" pitchFamily="2" charset="-122"/>
              <a:cs typeface="Arial" pitchFamily="34" charset="0"/>
            </a:endParaRPr>
          </a:p>
        </p:txBody>
      </p:sp>
      <p:sp>
        <p:nvSpPr>
          <p:cNvPr id="93189" name="标题 1"/>
          <p:cNvSpPr>
            <a:spLocks noGrp="1"/>
          </p:cNvSpPr>
          <p:nvPr>
            <p:ph type="title"/>
          </p:nvPr>
        </p:nvSpPr>
        <p:spPr>
          <a:xfrm>
            <a:off x="527050" y="168275"/>
            <a:ext cx="7829550" cy="6540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S5700 Orientation</a:t>
            </a:r>
            <a:endParaRPr lang="zh-CN" altLang="en-US" dirty="0" smtClean="0">
              <a:latin typeface="Arial" pitchFamily="34" charset="0"/>
            </a:endParaRPr>
          </a:p>
        </p:txBody>
      </p:sp>
      <p:sp>
        <p:nvSpPr>
          <p:cNvPr id="93190" name="AutoShape 3"/>
          <p:cNvSpPr>
            <a:spLocks noChangeArrowheads="1"/>
          </p:cNvSpPr>
          <p:nvPr/>
        </p:nvSpPr>
        <p:spPr bwMode="auto">
          <a:xfrm flipH="1" flipV="1">
            <a:off x="5313363" y="1335088"/>
            <a:ext cx="3263900" cy="266700"/>
          </a:xfrm>
          <a:prstGeom prst="parallelogram">
            <a:avLst>
              <a:gd name="adj" fmla="val 158359"/>
            </a:avLst>
          </a:prstGeom>
          <a:solidFill>
            <a:srgbClr val="DFDFDF">
              <a:alpha val="70195"/>
            </a:srgbClr>
          </a:solidFill>
          <a:ln w="9525">
            <a:noFill/>
            <a:miter lim="800000"/>
            <a:headEnd/>
            <a:tailEnd/>
          </a:ln>
        </p:spPr>
        <p:txBody>
          <a:bodyPr wrap="none" anchor="ctr"/>
          <a:lstStyle/>
          <a:p>
            <a:endParaRPr lang="zh-CN" altLang="en-US">
              <a:latin typeface="Arial" pitchFamily="34" charset="0"/>
              <a:cs typeface="Arial" pitchFamily="34" charset="0"/>
            </a:endParaRPr>
          </a:p>
        </p:txBody>
      </p:sp>
      <p:sp>
        <p:nvSpPr>
          <p:cNvPr id="93191" name="AutoShape 12"/>
          <p:cNvSpPr>
            <a:spLocks noChangeArrowheads="1"/>
          </p:cNvSpPr>
          <p:nvPr/>
        </p:nvSpPr>
        <p:spPr bwMode="auto">
          <a:xfrm flipH="1" flipV="1">
            <a:off x="3438525" y="1335088"/>
            <a:ext cx="2457450" cy="266700"/>
          </a:xfrm>
          <a:prstGeom prst="parallelogram">
            <a:avLst>
              <a:gd name="adj" fmla="val 168118"/>
            </a:avLst>
          </a:prstGeom>
          <a:solidFill>
            <a:srgbClr val="AEAEAE">
              <a:alpha val="70195"/>
            </a:srgbClr>
          </a:solidFill>
          <a:ln w="9525">
            <a:noFill/>
            <a:miter lim="800000"/>
            <a:headEnd/>
            <a:tailEnd/>
          </a:ln>
        </p:spPr>
        <p:txBody>
          <a:bodyPr wrap="none" anchor="ctr"/>
          <a:lstStyle/>
          <a:p>
            <a:endParaRPr lang="zh-CN" altLang="en-US">
              <a:latin typeface="Arial" pitchFamily="34" charset="0"/>
              <a:cs typeface="Arial" pitchFamily="34" charset="0"/>
            </a:endParaRPr>
          </a:p>
        </p:txBody>
      </p:sp>
      <p:sp>
        <p:nvSpPr>
          <p:cNvPr id="93192" name="Text Box 20"/>
          <p:cNvSpPr txBox="1">
            <a:spLocks noChangeArrowheads="1"/>
          </p:cNvSpPr>
          <p:nvPr/>
        </p:nvSpPr>
        <p:spPr bwMode="auto">
          <a:xfrm>
            <a:off x="330200" y="790575"/>
            <a:ext cx="2436813" cy="2289175"/>
          </a:xfrm>
          <a:prstGeom prst="rect">
            <a:avLst/>
          </a:prstGeom>
          <a:noFill/>
          <a:ln w="12700">
            <a:noFill/>
            <a:miter lim="800000"/>
            <a:headEnd type="none" w="sm" len="sm"/>
            <a:tailEnd type="none" w="sm" len="sm"/>
          </a:ln>
        </p:spPr>
        <p:txBody>
          <a:bodyPr lIns="144000"/>
          <a:lstStyle/>
          <a:p>
            <a:pPr>
              <a:buFont typeface="Wingdings" pitchFamily="2" charset="2"/>
              <a:buChar char="u"/>
            </a:pPr>
            <a:r>
              <a:rPr lang="en-US" altLang="zh-CN" sz="1200" dirty="0">
                <a:latin typeface="Arial" pitchFamily="34" charset="0"/>
                <a:ea typeface="微软雅黑" pitchFamily="34" charset="-122"/>
              </a:rPr>
              <a:t> </a:t>
            </a:r>
            <a:r>
              <a:rPr lang="en-US" altLang="zh-CN" sz="1200" b="1" dirty="0" err="1">
                <a:latin typeface="Arial" pitchFamily="34" charset="0"/>
                <a:ea typeface="微软雅黑" pitchFamily="34" charset="-122"/>
              </a:rPr>
              <a:t>QoS</a:t>
            </a:r>
            <a:r>
              <a:rPr lang="en-US" altLang="zh-CN" sz="1200" b="1" dirty="0">
                <a:latin typeface="Arial" pitchFamily="34" charset="0"/>
                <a:ea typeface="微软雅黑" pitchFamily="34" charset="-122"/>
              </a:rPr>
              <a:t>:</a:t>
            </a:r>
            <a:endParaRPr lang="en-US" altLang="zh-CN" sz="1200" dirty="0">
              <a:latin typeface="Arial" pitchFamily="34" charset="0"/>
              <a:ea typeface="微软雅黑" pitchFamily="34" charset="-122"/>
            </a:endParaRPr>
          </a:p>
          <a:p>
            <a:r>
              <a:rPr lang="en-US" altLang="zh-CN" sz="1200" dirty="0">
                <a:latin typeface="Arial" pitchFamily="34" charset="0"/>
                <a:ea typeface="微软雅黑" pitchFamily="34" charset="-122"/>
              </a:rPr>
              <a:t>RR, DRR, PQ, WRR+PQ, DRR+PQ</a:t>
            </a:r>
          </a:p>
          <a:p>
            <a:pPr>
              <a:buFont typeface="Wingdings" pitchFamily="2" charset="2"/>
              <a:buChar char="u"/>
            </a:pPr>
            <a:r>
              <a:rPr lang="zh-CN" altLang="en-US" sz="1200" b="1" dirty="0">
                <a:latin typeface="Arial" pitchFamily="34" charset="0"/>
                <a:ea typeface="微软雅黑" pitchFamily="34" charset="-122"/>
              </a:rPr>
              <a:t> </a:t>
            </a:r>
            <a:r>
              <a:rPr lang="en-US" altLang="zh-CN" sz="1200" b="1" dirty="0">
                <a:latin typeface="Arial" pitchFamily="34" charset="0"/>
                <a:ea typeface="微软雅黑" pitchFamily="34" charset="-122"/>
              </a:rPr>
              <a:t>Security:</a:t>
            </a:r>
          </a:p>
          <a:p>
            <a:r>
              <a:rPr lang="en-US" altLang="zh-CN" sz="1200" dirty="0">
                <a:latin typeface="Arial" pitchFamily="34" charset="0"/>
                <a:ea typeface="微软雅黑" pitchFamily="34" charset="-122"/>
              </a:rPr>
              <a:t>IPSG, DAI, DCHP snooping</a:t>
            </a:r>
          </a:p>
          <a:p>
            <a:pPr>
              <a:buFont typeface="Wingdings" pitchFamily="2" charset="2"/>
              <a:buChar char="u"/>
            </a:pPr>
            <a:r>
              <a:rPr lang="zh-CN" altLang="en-US" sz="1200" b="1" dirty="0">
                <a:latin typeface="Arial" pitchFamily="34" charset="0"/>
                <a:ea typeface="微软雅黑" pitchFamily="34" charset="-122"/>
              </a:rPr>
              <a:t> </a:t>
            </a:r>
            <a:r>
              <a:rPr lang="en-US" altLang="zh-CN" sz="1200" b="1" dirty="0">
                <a:latin typeface="Arial" pitchFamily="34" charset="0"/>
                <a:ea typeface="微软雅黑" pitchFamily="34" charset="-122"/>
              </a:rPr>
              <a:t>Reliability:</a:t>
            </a:r>
          </a:p>
          <a:p>
            <a:r>
              <a:rPr lang="en-US" altLang="zh-CN" sz="1200" dirty="0">
                <a:latin typeface="Arial" pitchFamily="34" charset="0"/>
                <a:ea typeface="微软雅黑" pitchFamily="34" charset="-122"/>
              </a:rPr>
              <a:t>G.8032, SEP, LACP </a:t>
            </a:r>
          </a:p>
          <a:p>
            <a:pPr>
              <a:buFont typeface="Wingdings" pitchFamily="2" charset="2"/>
              <a:buChar char="u"/>
            </a:pPr>
            <a:r>
              <a:rPr lang="zh-CN" altLang="en-US" sz="1200" dirty="0">
                <a:latin typeface="Arial" pitchFamily="34" charset="0"/>
                <a:ea typeface="微软雅黑" pitchFamily="34" charset="-122"/>
              </a:rPr>
              <a:t> </a:t>
            </a:r>
            <a:r>
              <a:rPr lang="en-US" altLang="zh-CN" sz="1200" b="1" dirty="0">
                <a:latin typeface="Arial" pitchFamily="34" charset="0"/>
                <a:ea typeface="微软雅黑" pitchFamily="34" charset="-122"/>
              </a:rPr>
              <a:t>O&amp;M</a:t>
            </a:r>
          </a:p>
          <a:p>
            <a:r>
              <a:rPr lang="en-US" altLang="zh-CN" sz="1200" dirty="0">
                <a:latin typeface="Arial" pitchFamily="34" charset="0"/>
                <a:ea typeface="微软雅黑" pitchFamily="34" charset="-122"/>
              </a:rPr>
              <a:t>Automatic configuration and upgrade</a:t>
            </a:r>
            <a:endParaRPr lang="zh-CN" altLang="en-US" sz="1200" dirty="0">
              <a:latin typeface="Arial" pitchFamily="34" charset="0"/>
              <a:ea typeface="微软雅黑" pitchFamily="34" charset="-122"/>
            </a:endParaRPr>
          </a:p>
        </p:txBody>
      </p:sp>
      <p:grpSp>
        <p:nvGrpSpPr>
          <p:cNvPr id="93193" name="组合 46"/>
          <p:cNvGrpSpPr>
            <a:grpSpLocks/>
          </p:cNvGrpSpPr>
          <p:nvPr/>
        </p:nvGrpSpPr>
        <p:grpSpPr bwMode="auto">
          <a:xfrm>
            <a:off x="979488" y="1600200"/>
            <a:ext cx="7400925" cy="2989263"/>
            <a:chOff x="979708" y="1153739"/>
            <a:chExt cx="7400499" cy="3435124"/>
          </a:xfrm>
        </p:grpSpPr>
        <p:grpSp>
          <p:nvGrpSpPr>
            <p:cNvPr id="93202" name="组合 226"/>
            <p:cNvGrpSpPr>
              <a:grpSpLocks/>
            </p:cNvGrpSpPr>
            <p:nvPr/>
          </p:nvGrpSpPr>
          <p:grpSpPr bwMode="auto">
            <a:xfrm>
              <a:off x="988514" y="3670414"/>
              <a:ext cx="5180944" cy="348569"/>
              <a:chOff x="479483" y="3743708"/>
              <a:chExt cx="5603875" cy="390525"/>
            </a:xfrm>
          </p:grpSpPr>
          <p:sp>
            <p:nvSpPr>
              <p:cNvPr id="93219" name="AutoShape 2"/>
              <p:cNvSpPr>
                <a:spLocks noChangeArrowheads="1"/>
              </p:cNvSpPr>
              <p:nvPr/>
            </p:nvSpPr>
            <p:spPr bwMode="auto">
              <a:xfrm flipH="1" flipV="1">
                <a:off x="496945" y="3753233"/>
                <a:ext cx="5586413" cy="381000"/>
              </a:xfrm>
              <a:prstGeom prst="parallelogram">
                <a:avLst>
                  <a:gd name="adj" fmla="val 206225"/>
                </a:avLst>
              </a:prstGeom>
              <a:solidFill>
                <a:srgbClr val="DFDFDF"/>
              </a:solidFill>
              <a:ln w="9525">
                <a:noFill/>
                <a:miter lim="800000"/>
                <a:headEnd/>
                <a:tailEnd/>
              </a:ln>
            </p:spPr>
            <p:txBody>
              <a:bodyPr wrap="none" anchor="ctr"/>
              <a:lstStyle/>
              <a:p>
                <a:endParaRPr lang="zh-CN" altLang="en-US" sz="1200">
                  <a:latin typeface="Arial" pitchFamily="34" charset="0"/>
                  <a:cs typeface="Arial" pitchFamily="34" charset="0"/>
                </a:endParaRPr>
              </a:p>
            </p:txBody>
          </p:sp>
          <p:sp>
            <p:nvSpPr>
              <p:cNvPr id="93220" name="AutoShape 6"/>
              <p:cNvSpPr>
                <a:spLocks noChangeArrowheads="1"/>
              </p:cNvSpPr>
              <p:nvPr/>
            </p:nvSpPr>
            <p:spPr bwMode="auto">
              <a:xfrm flipH="1" flipV="1">
                <a:off x="479483" y="3743708"/>
                <a:ext cx="2914650" cy="381000"/>
              </a:xfrm>
              <a:prstGeom prst="parallelogram">
                <a:avLst>
                  <a:gd name="adj" fmla="val 229996"/>
                </a:avLst>
              </a:prstGeom>
              <a:solidFill>
                <a:srgbClr val="AEAEAE"/>
              </a:solidFill>
              <a:ln w="9525">
                <a:noFill/>
                <a:miter lim="800000"/>
                <a:headEnd/>
                <a:tailEnd/>
              </a:ln>
            </p:spPr>
            <p:txBody>
              <a:bodyPr wrap="none" anchor="ctr"/>
              <a:lstStyle/>
              <a:p>
                <a:endParaRPr lang="zh-CN" altLang="en-US" sz="1200">
                  <a:latin typeface="Arial" pitchFamily="34" charset="0"/>
                  <a:cs typeface="Arial" pitchFamily="34" charset="0"/>
                </a:endParaRPr>
              </a:p>
            </p:txBody>
          </p:sp>
        </p:grpSp>
        <p:sp>
          <p:nvSpPr>
            <p:cNvPr id="28" name="Rectangle 7"/>
            <p:cNvSpPr>
              <a:spLocks noChangeArrowheads="1"/>
            </p:cNvSpPr>
            <p:nvPr/>
          </p:nvSpPr>
          <p:spPr bwMode="auto">
            <a:xfrm>
              <a:off x="979708" y="4010565"/>
              <a:ext cx="1876317" cy="578298"/>
            </a:xfrm>
            <a:prstGeom prst="rect">
              <a:avLst/>
            </a:prstGeom>
            <a:solidFill>
              <a:srgbClr val="C00000"/>
            </a:solidFill>
            <a:ln w="9525">
              <a:noFill/>
              <a:miter lim="800000"/>
              <a:headEnd/>
              <a:tailEnd/>
            </a:ln>
            <a:effectLst/>
          </p:spPr>
          <p:txBody>
            <a:bodyPr wrap="none" anchor="ctr"/>
            <a:lstStyle/>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LI</a:t>
              </a:r>
            </a:p>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Simplified GE switch</a:t>
              </a:r>
              <a:endParaRPr lang="en-US" altLang="ko-KR" sz="1200" b="1" kern="0" dirty="0">
                <a:solidFill>
                  <a:srgbClr val="FFFFFF"/>
                </a:solidFill>
                <a:latin typeface="Arial"/>
                <a:ea typeface="微软雅黑" pitchFamily="34" charset="-122"/>
                <a:cs typeface="Arial" pitchFamily="34" charset="0"/>
              </a:endParaRPr>
            </a:p>
          </p:txBody>
        </p:sp>
        <p:grpSp>
          <p:nvGrpSpPr>
            <p:cNvPr id="93204" name="组合 227"/>
            <p:cNvGrpSpPr>
              <a:grpSpLocks/>
            </p:cNvGrpSpPr>
            <p:nvPr/>
          </p:nvGrpSpPr>
          <p:grpSpPr bwMode="auto">
            <a:xfrm>
              <a:off x="1807485" y="2775979"/>
              <a:ext cx="5194153" cy="348569"/>
              <a:chOff x="1365308" y="2741613"/>
              <a:chExt cx="5618162" cy="390525"/>
            </a:xfrm>
          </p:grpSpPr>
          <p:sp>
            <p:nvSpPr>
              <p:cNvPr id="93217" name="AutoShape 5"/>
              <p:cNvSpPr>
                <a:spLocks noChangeArrowheads="1"/>
              </p:cNvSpPr>
              <p:nvPr/>
            </p:nvSpPr>
            <p:spPr bwMode="auto">
              <a:xfrm flipH="1" flipV="1">
                <a:off x="2744845" y="2751138"/>
                <a:ext cx="4238625" cy="381000"/>
              </a:xfrm>
              <a:prstGeom prst="parallelogram">
                <a:avLst>
                  <a:gd name="adj" fmla="val 178309"/>
                </a:avLst>
              </a:prstGeom>
              <a:solidFill>
                <a:srgbClr val="DFDFDF"/>
              </a:solidFill>
              <a:ln w="9525">
                <a:noFill/>
                <a:miter lim="800000"/>
                <a:headEnd/>
                <a:tailEnd/>
              </a:ln>
            </p:spPr>
            <p:txBody>
              <a:bodyPr wrap="none" anchor="ctr"/>
              <a:lstStyle/>
              <a:p>
                <a:endParaRPr lang="zh-CN" altLang="en-US" sz="1200">
                  <a:latin typeface="Arial" pitchFamily="34" charset="0"/>
                  <a:cs typeface="Arial" pitchFamily="34" charset="0"/>
                </a:endParaRPr>
              </a:p>
            </p:txBody>
          </p:sp>
          <p:sp>
            <p:nvSpPr>
              <p:cNvPr id="93218" name="AutoShape 8"/>
              <p:cNvSpPr>
                <a:spLocks noChangeArrowheads="1"/>
              </p:cNvSpPr>
              <p:nvPr/>
            </p:nvSpPr>
            <p:spPr bwMode="auto">
              <a:xfrm flipH="1" flipV="1">
                <a:off x="1365308" y="2741613"/>
                <a:ext cx="2914650" cy="381000"/>
              </a:xfrm>
              <a:prstGeom prst="parallelogram">
                <a:avLst>
                  <a:gd name="adj" fmla="val 229996"/>
                </a:avLst>
              </a:prstGeom>
              <a:solidFill>
                <a:srgbClr val="AEAEAE"/>
              </a:solidFill>
              <a:ln w="9525">
                <a:noFill/>
                <a:miter lim="800000"/>
                <a:headEnd/>
                <a:tailEnd/>
              </a:ln>
            </p:spPr>
            <p:txBody>
              <a:bodyPr wrap="none" anchor="ctr"/>
              <a:lstStyle/>
              <a:p>
                <a:endParaRPr lang="zh-CN" altLang="en-US" sz="1200">
                  <a:latin typeface="Arial" pitchFamily="34" charset="0"/>
                  <a:cs typeface="Arial" pitchFamily="34" charset="0"/>
                </a:endParaRPr>
              </a:p>
            </p:txBody>
          </p:sp>
        </p:grpSp>
        <p:sp>
          <p:nvSpPr>
            <p:cNvPr id="32" name="Rectangle 9"/>
            <p:cNvSpPr>
              <a:spLocks noChangeArrowheads="1"/>
            </p:cNvSpPr>
            <p:nvPr/>
          </p:nvSpPr>
          <p:spPr bwMode="auto">
            <a:xfrm>
              <a:off x="1798811" y="3116667"/>
              <a:ext cx="1876317" cy="545461"/>
            </a:xfrm>
            <a:prstGeom prst="rect">
              <a:avLst/>
            </a:prstGeom>
            <a:solidFill>
              <a:srgbClr val="C00000"/>
            </a:solidFill>
            <a:ln w="9525">
              <a:noFill/>
              <a:miter lim="800000"/>
              <a:headEnd/>
              <a:tailEnd/>
            </a:ln>
            <a:effectLst/>
          </p:spPr>
          <p:txBody>
            <a:bodyPr wrap="none" anchor="ctr"/>
            <a:lstStyle/>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SI</a:t>
              </a:r>
            </a:p>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Standard GE switch</a:t>
              </a:r>
              <a:endParaRPr lang="en-US" altLang="ko-KR" sz="1200" b="1" kern="0" dirty="0">
                <a:solidFill>
                  <a:srgbClr val="FFFFFF"/>
                </a:solidFill>
                <a:latin typeface="Arial"/>
                <a:ea typeface="微软雅黑" pitchFamily="34" charset="-122"/>
                <a:cs typeface="Arial" pitchFamily="34" charset="0"/>
              </a:endParaRPr>
            </a:p>
          </p:txBody>
        </p:sp>
        <p:grpSp>
          <p:nvGrpSpPr>
            <p:cNvPr id="93206" name="组合 228"/>
            <p:cNvGrpSpPr>
              <a:grpSpLocks/>
            </p:cNvGrpSpPr>
            <p:nvPr/>
          </p:nvGrpSpPr>
          <p:grpSpPr bwMode="auto">
            <a:xfrm>
              <a:off x="2626456" y="1806250"/>
              <a:ext cx="5085544" cy="348569"/>
              <a:chOff x="2251133" y="1760538"/>
              <a:chExt cx="5500687" cy="390525"/>
            </a:xfrm>
          </p:grpSpPr>
          <p:sp>
            <p:nvSpPr>
              <p:cNvPr id="93215" name="AutoShape 4"/>
              <p:cNvSpPr>
                <a:spLocks noChangeArrowheads="1"/>
              </p:cNvSpPr>
              <p:nvPr/>
            </p:nvSpPr>
            <p:spPr bwMode="auto">
              <a:xfrm flipH="1" flipV="1">
                <a:off x="3914833" y="1770063"/>
                <a:ext cx="3836987" cy="381000"/>
              </a:xfrm>
              <a:prstGeom prst="parallelogram">
                <a:avLst>
                  <a:gd name="adj" fmla="val 166215"/>
                </a:avLst>
              </a:prstGeom>
              <a:solidFill>
                <a:srgbClr val="DFDFDF"/>
              </a:solidFill>
              <a:ln w="9525">
                <a:noFill/>
                <a:miter lim="800000"/>
                <a:headEnd/>
                <a:tailEnd/>
              </a:ln>
            </p:spPr>
            <p:txBody>
              <a:bodyPr wrap="none" anchor="ctr"/>
              <a:lstStyle/>
              <a:p>
                <a:endParaRPr lang="zh-CN" altLang="en-US" sz="1200">
                  <a:latin typeface="Arial" pitchFamily="34" charset="0"/>
                  <a:cs typeface="Arial" pitchFamily="34" charset="0"/>
                </a:endParaRPr>
              </a:p>
            </p:txBody>
          </p:sp>
          <p:sp>
            <p:nvSpPr>
              <p:cNvPr id="93216" name="AutoShape 10"/>
              <p:cNvSpPr>
                <a:spLocks noChangeArrowheads="1"/>
              </p:cNvSpPr>
              <p:nvPr/>
            </p:nvSpPr>
            <p:spPr bwMode="auto">
              <a:xfrm flipH="1" flipV="1">
                <a:off x="2251133" y="1760538"/>
                <a:ext cx="2914650" cy="381000"/>
              </a:xfrm>
              <a:prstGeom prst="parallelogram">
                <a:avLst>
                  <a:gd name="adj" fmla="val 229996"/>
                </a:avLst>
              </a:prstGeom>
              <a:solidFill>
                <a:srgbClr val="AEAEAE"/>
              </a:solidFill>
              <a:ln w="9525">
                <a:noFill/>
                <a:miter lim="800000"/>
                <a:headEnd/>
                <a:tailEnd/>
              </a:ln>
            </p:spPr>
            <p:txBody>
              <a:bodyPr wrap="none" anchor="ctr"/>
              <a:lstStyle/>
              <a:p>
                <a:endParaRPr lang="zh-CN" altLang="en-US" sz="1200">
                  <a:latin typeface="Arial" pitchFamily="34" charset="0"/>
                  <a:cs typeface="Arial" pitchFamily="34" charset="0"/>
                </a:endParaRPr>
              </a:p>
            </p:txBody>
          </p:sp>
        </p:grpSp>
        <p:sp>
          <p:nvSpPr>
            <p:cNvPr id="36" name="Rectangle 11"/>
            <p:cNvSpPr>
              <a:spLocks noChangeArrowheads="1"/>
            </p:cNvSpPr>
            <p:nvPr/>
          </p:nvSpPr>
          <p:spPr bwMode="auto">
            <a:xfrm>
              <a:off x="2617914" y="2146149"/>
              <a:ext cx="1942988" cy="614784"/>
            </a:xfrm>
            <a:prstGeom prst="rect">
              <a:avLst/>
            </a:prstGeom>
            <a:solidFill>
              <a:srgbClr val="C00000"/>
            </a:solidFill>
            <a:ln w="9525">
              <a:noFill/>
              <a:miter lim="800000"/>
              <a:headEnd/>
              <a:tailEnd/>
            </a:ln>
            <a:effectLst/>
          </p:spPr>
          <p:txBody>
            <a:bodyPr wrap="none" anchor="ctr"/>
            <a:lstStyle/>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EI</a:t>
              </a:r>
            </a:p>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Enhanced GE switch</a:t>
              </a:r>
              <a:endParaRPr lang="en-US" altLang="ko-KR" sz="1200" b="1" kern="0" dirty="0">
                <a:solidFill>
                  <a:srgbClr val="FFFFFF"/>
                </a:solidFill>
                <a:latin typeface="Arial"/>
                <a:ea typeface="微软雅黑" pitchFamily="34" charset="-122"/>
                <a:cs typeface="Arial" pitchFamily="34" charset="0"/>
              </a:endParaRPr>
            </a:p>
          </p:txBody>
        </p:sp>
        <p:sp>
          <p:nvSpPr>
            <p:cNvPr id="93208" name="Line 14"/>
            <p:cNvSpPr>
              <a:spLocks noChangeShapeType="1"/>
            </p:cNvSpPr>
            <p:nvPr/>
          </p:nvSpPr>
          <p:spPr bwMode="auto">
            <a:xfrm>
              <a:off x="1795593" y="3670414"/>
              <a:ext cx="5655158" cy="0"/>
            </a:xfrm>
            <a:prstGeom prst="line">
              <a:avLst/>
            </a:prstGeom>
            <a:noFill/>
            <a:ln w="12700">
              <a:solidFill>
                <a:srgbClr val="B2B2B2"/>
              </a:solidFill>
              <a:prstDash val="sysDot"/>
              <a:round/>
              <a:headEnd/>
              <a:tailEnd/>
            </a:ln>
          </p:spPr>
          <p:txBody>
            <a:bodyPr wrap="none" anchor="ctr"/>
            <a:lstStyle/>
            <a:p>
              <a:endParaRPr lang="zh-CN" altLang="en-US"/>
            </a:p>
          </p:txBody>
        </p:sp>
        <p:sp>
          <p:nvSpPr>
            <p:cNvPr id="93209" name="Line 15"/>
            <p:cNvSpPr>
              <a:spLocks noChangeShapeType="1"/>
            </p:cNvSpPr>
            <p:nvPr/>
          </p:nvSpPr>
          <p:spPr bwMode="auto">
            <a:xfrm>
              <a:off x="2632711" y="2775979"/>
              <a:ext cx="5273022" cy="0"/>
            </a:xfrm>
            <a:prstGeom prst="line">
              <a:avLst/>
            </a:prstGeom>
            <a:noFill/>
            <a:ln w="12700">
              <a:solidFill>
                <a:srgbClr val="B2B2B2"/>
              </a:solidFill>
              <a:prstDash val="sysDot"/>
              <a:round/>
              <a:headEnd/>
              <a:tailEnd/>
            </a:ln>
          </p:spPr>
          <p:txBody>
            <a:bodyPr wrap="none" anchor="ctr"/>
            <a:lstStyle/>
            <a:p>
              <a:endParaRPr lang="zh-CN" altLang="en-US"/>
            </a:p>
          </p:txBody>
        </p:sp>
        <p:sp>
          <p:nvSpPr>
            <p:cNvPr id="93210" name="Line 16"/>
            <p:cNvSpPr>
              <a:spLocks noChangeShapeType="1"/>
            </p:cNvSpPr>
            <p:nvPr/>
          </p:nvSpPr>
          <p:spPr bwMode="auto">
            <a:xfrm>
              <a:off x="3419402" y="1814752"/>
              <a:ext cx="4887011" cy="0"/>
            </a:xfrm>
            <a:prstGeom prst="line">
              <a:avLst/>
            </a:prstGeom>
            <a:noFill/>
            <a:ln w="12700">
              <a:solidFill>
                <a:srgbClr val="B2B2B2"/>
              </a:solidFill>
              <a:prstDash val="sysDot"/>
              <a:round/>
              <a:headEnd/>
              <a:tailEnd/>
            </a:ln>
          </p:spPr>
          <p:txBody>
            <a:bodyPr wrap="none" anchor="ctr"/>
            <a:lstStyle/>
            <a:p>
              <a:endParaRPr lang="zh-CN" altLang="en-US"/>
            </a:p>
          </p:txBody>
        </p:sp>
        <p:sp>
          <p:nvSpPr>
            <p:cNvPr id="42" name="Rectangle 13"/>
            <p:cNvSpPr>
              <a:spLocks noChangeArrowheads="1"/>
            </p:cNvSpPr>
            <p:nvPr/>
          </p:nvSpPr>
          <p:spPr bwMode="auto">
            <a:xfrm>
              <a:off x="3429079" y="1153739"/>
              <a:ext cx="1876317" cy="649444"/>
            </a:xfrm>
            <a:prstGeom prst="rect">
              <a:avLst/>
            </a:prstGeom>
            <a:solidFill>
              <a:srgbClr val="C00000"/>
            </a:solidFill>
            <a:ln w="9525">
              <a:noFill/>
              <a:miter lim="800000"/>
              <a:headEnd/>
              <a:tailEnd/>
            </a:ln>
            <a:effectLst/>
          </p:spPr>
          <p:txBody>
            <a:bodyPr wrap="none" anchor="ctr"/>
            <a:lstStyle/>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HI</a:t>
              </a:r>
            </a:p>
            <a:p>
              <a:pPr algn="ctr" fontAlgn="auto" latinLnBrk="1">
                <a:spcBef>
                  <a:spcPts val="0"/>
                </a:spcBef>
                <a:spcAft>
                  <a:spcPts val="0"/>
                </a:spcAft>
                <a:defRPr/>
              </a:pPr>
              <a:r>
                <a:rPr lang="en-US" altLang="zh-CN" sz="1200" b="1" kern="0" dirty="0">
                  <a:solidFill>
                    <a:srgbClr val="FFFFFF"/>
                  </a:solidFill>
                  <a:latin typeface="Arial"/>
                  <a:ea typeface="微软雅黑" pitchFamily="34" charset="-122"/>
                  <a:cs typeface="Arial" pitchFamily="34" charset="0"/>
                </a:rPr>
                <a:t>Advanced GE switch</a:t>
              </a:r>
              <a:endParaRPr lang="en-US" altLang="ko-KR" sz="1200" b="1" kern="0" dirty="0">
                <a:solidFill>
                  <a:srgbClr val="FFFFFF"/>
                </a:solidFill>
                <a:latin typeface="Arial"/>
                <a:ea typeface="微软雅黑" pitchFamily="34" charset="-122"/>
                <a:cs typeface="Arial" pitchFamily="34" charset="0"/>
              </a:endParaRPr>
            </a:p>
          </p:txBody>
        </p:sp>
        <p:sp>
          <p:nvSpPr>
            <p:cNvPr id="93212" name="Text Box 20"/>
            <p:cNvSpPr txBox="1">
              <a:spLocks noChangeArrowheads="1"/>
            </p:cNvSpPr>
            <p:nvPr/>
          </p:nvSpPr>
          <p:spPr bwMode="auto">
            <a:xfrm>
              <a:off x="3734277" y="3256751"/>
              <a:ext cx="3226593" cy="318378"/>
            </a:xfrm>
            <a:prstGeom prst="rect">
              <a:avLst/>
            </a:prstGeom>
            <a:noFill/>
            <a:ln w="12700">
              <a:noFill/>
              <a:miter lim="800000"/>
              <a:headEnd type="none" w="sm" len="sm"/>
              <a:tailEnd type="none" w="sm" len="sm"/>
            </a:ln>
          </p:spPr>
          <p:txBody>
            <a:bodyPr>
              <a:spAutoFit/>
            </a:bodyPr>
            <a:lstStyle/>
            <a:p>
              <a:r>
                <a:rPr lang="en-US" altLang="zh-CN" sz="1200">
                  <a:latin typeface="Arial" pitchFamily="34" charset="0"/>
                  <a:ea typeface="微软雅黑" pitchFamily="34" charset="-122"/>
                </a:rPr>
                <a:t>RIP, RIPng, 16K MAC</a:t>
              </a:r>
              <a:endParaRPr lang="zh-CN" altLang="en-US" sz="1200">
                <a:latin typeface="Arial" pitchFamily="34" charset="0"/>
                <a:ea typeface="微软雅黑" pitchFamily="34" charset="-122"/>
              </a:endParaRPr>
            </a:p>
          </p:txBody>
        </p:sp>
        <p:sp>
          <p:nvSpPr>
            <p:cNvPr id="93213" name="Text Box 20"/>
            <p:cNvSpPr txBox="1">
              <a:spLocks noChangeArrowheads="1"/>
            </p:cNvSpPr>
            <p:nvPr/>
          </p:nvSpPr>
          <p:spPr bwMode="auto">
            <a:xfrm>
              <a:off x="4585523" y="2214125"/>
              <a:ext cx="3391158" cy="530631"/>
            </a:xfrm>
            <a:prstGeom prst="rect">
              <a:avLst/>
            </a:prstGeom>
            <a:noFill/>
            <a:ln w="12700">
              <a:noFill/>
              <a:miter lim="800000"/>
              <a:headEnd type="none" w="sm" len="sm"/>
              <a:tailEnd type="none" w="sm" len="sm"/>
            </a:ln>
          </p:spPr>
          <p:txBody>
            <a:bodyPr>
              <a:spAutoFit/>
            </a:bodyPr>
            <a:lstStyle/>
            <a:p>
              <a:r>
                <a:rPr lang="en-US" altLang="zh-CN" sz="1200">
                  <a:latin typeface="Arial" pitchFamily="34" charset="0"/>
                  <a:ea typeface="微软雅黑" pitchFamily="34" charset="-122"/>
                </a:rPr>
                <a:t>OSPF, BGP, 32K MAC, PIM, MPLS, NetStream</a:t>
              </a:r>
              <a:endParaRPr lang="zh-CN" altLang="en-US" sz="1200">
                <a:latin typeface="Arial" pitchFamily="34" charset="0"/>
                <a:ea typeface="微软雅黑" pitchFamily="34" charset="-122"/>
              </a:endParaRPr>
            </a:p>
            <a:p>
              <a:endParaRPr lang="zh-CN" altLang="en-US" sz="1200">
                <a:latin typeface="Arial" pitchFamily="34" charset="0"/>
                <a:ea typeface="微软雅黑" pitchFamily="34" charset="-122"/>
              </a:endParaRPr>
            </a:p>
          </p:txBody>
        </p:sp>
        <p:sp>
          <p:nvSpPr>
            <p:cNvPr id="93214" name="Text Box 20"/>
            <p:cNvSpPr txBox="1">
              <a:spLocks noChangeArrowheads="1"/>
            </p:cNvSpPr>
            <p:nvPr/>
          </p:nvSpPr>
          <p:spPr bwMode="auto">
            <a:xfrm>
              <a:off x="5363635" y="1271010"/>
              <a:ext cx="3016572" cy="530631"/>
            </a:xfrm>
            <a:prstGeom prst="rect">
              <a:avLst/>
            </a:prstGeom>
            <a:noFill/>
            <a:ln w="12700">
              <a:noFill/>
              <a:miter lim="800000"/>
              <a:headEnd type="none" w="sm" len="sm"/>
              <a:tailEnd type="none" w="sm" len="sm"/>
            </a:ln>
          </p:spPr>
          <p:txBody>
            <a:bodyPr>
              <a:spAutoFit/>
            </a:bodyPr>
            <a:lstStyle/>
            <a:p>
              <a:r>
                <a:rPr lang="zh-CN" altLang="en-US" sz="1200">
                  <a:latin typeface="Arial" pitchFamily="34" charset="0"/>
                  <a:ea typeface="微软雅黑" pitchFamily="34" charset="-122"/>
                </a:rPr>
                <a:t> </a:t>
              </a:r>
              <a:r>
                <a:rPr lang="en-US" altLang="zh-CN" sz="1200">
                  <a:latin typeface="Arial" pitchFamily="34" charset="0"/>
                  <a:ea typeface="微软雅黑" pitchFamily="34" charset="-122"/>
                </a:rPr>
                <a:t>MPLS, NetStream, hardware Ethernet  OAM/BFD</a:t>
              </a:r>
              <a:endParaRPr lang="zh-CN" altLang="en-US" sz="1200">
                <a:latin typeface="Arial" pitchFamily="34" charset="0"/>
                <a:ea typeface="微软雅黑" pitchFamily="34" charset="-122"/>
              </a:endParaRPr>
            </a:p>
          </p:txBody>
        </p:sp>
      </p:grpSp>
      <p:sp>
        <p:nvSpPr>
          <p:cNvPr id="48" name="Rectangle 13"/>
          <p:cNvSpPr>
            <a:spLocks noChangeArrowheads="1"/>
          </p:cNvSpPr>
          <p:nvPr/>
        </p:nvSpPr>
        <p:spPr bwMode="auto">
          <a:xfrm>
            <a:off x="3876675" y="809625"/>
            <a:ext cx="1876425" cy="536575"/>
          </a:xfrm>
          <a:prstGeom prst="rect">
            <a:avLst/>
          </a:prstGeom>
          <a:solidFill>
            <a:srgbClr val="C00000"/>
          </a:solidFill>
          <a:ln w="9525">
            <a:noFill/>
            <a:miter lim="800000"/>
            <a:headEnd/>
            <a:tailEnd/>
          </a:ln>
          <a:effectLst/>
        </p:spPr>
        <p:txBody>
          <a:bodyPr wrap="none" anchor="ctr"/>
          <a:lstStyle/>
          <a:p>
            <a:pPr algn="ctr" fontAlgn="auto" latinLnBrk="1">
              <a:spcBef>
                <a:spcPts val="0"/>
              </a:spcBef>
              <a:spcAft>
                <a:spcPts val="0"/>
              </a:spcAft>
              <a:defRPr/>
            </a:pPr>
            <a:r>
              <a:rPr lang="en-US" altLang="zh-CN" sz="1400" b="1" kern="0" dirty="0">
                <a:solidFill>
                  <a:srgbClr val="FFFFFF"/>
                </a:solidFill>
                <a:latin typeface="Arial"/>
                <a:ea typeface="微软雅黑" pitchFamily="34" charset="-122"/>
                <a:cs typeface="Arial" pitchFamily="34" charset="0"/>
              </a:rPr>
              <a:t>5720-HI</a:t>
            </a:r>
          </a:p>
          <a:p>
            <a:pPr algn="ctr" fontAlgn="auto" latinLnBrk="1">
              <a:spcBef>
                <a:spcPts val="0"/>
              </a:spcBef>
              <a:spcAft>
                <a:spcPts val="0"/>
              </a:spcAft>
              <a:defRPr/>
            </a:pPr>
            <a:r>
              <a:rPr lang="en-US" altLang="zh-CN" sz="1400" b="1" kern="0" dirty="0">
                <a:solidFill>
                  <a:srgbClr val="FFFFFF"/>
                </a:solidFill>
                <a:latin typeface="Arial"/>
                <a:ea typeface="微软雅黑" pitchFamily="34" charset="-122"/>
                <a:cs typeface="Arial" pitchFamily="34" charset="0"/>
              </a:rPr>
              <a:t>Box agile switch</a:t>
            </a:r>
            <a:endParaRPr lang="en-US" altLang="ko-KR" sz="1400" b="1" kern="0" dirty="0">
              <a:solidFill>
                <a:srgbClr val="FFFFFF"/>
              </a:solidFill>
              <a:latin typeface="Arial"/>
              <a:ea typeface="微软雅黑" pitchFamily="34" charset="-122"/>
              <a:cs typeface="Arial" pitchFamily="34" charset="0"/>
            </a:endParaRPr>
          </a:p>
        </p:txBody>
      </p:sp>
      <p:sp>
        <p:nvSpPr>
          <p:cNvPr id="93195" name="Text Box 20"/>
          <p:cNvSpPr txBox="1">
            <a:spLocks noChangeArrowheads="1"/>
          </p:cNvSpPr>
          <p:nvPr/>
        </p:nvSpPr>
        <p:spPr bwMode="auto">
          <a:xfrm>
            <a:off x="5811838" y="882650"/>
            <a:ext cx="3016250" cy="646113"/>
          </a:xfrm>
          <a:prstGeom prst="rect">
            <a:avLst/>
          </a:prstGeom>
          <a:noFill/>
          <a:ln w="12700">
            <a:noFill/>
            <a:miter lim="800000"/>
            <a:headEnd type="none" w="sm" len="sm"/>
            <a:tailEnd type="none" w="sm" len="sm"/>
          </a:ln>
        </p:spPr>
        <p:txBody>
          <a:bodyPr>
            <a:spAutoFit/>
          </a:bodyPr>
          <a:lstStyle/>
          <a:p>
            <a:r>
              <a:rPr lang="zh-CN" altLang="en-US" sz="1200" dirty="0">
                <a:latin typeface="Arial" pitchFamily="34" charset="0"/>
                <a:ea typeface="微软雅黑" pitchFamily="34" charset="-122"/>
              </a:rPr>
              <a:t> </a:t>
            </a:r>
            <a:r>
              <a:rPr lang="en-US" altLang="zh-CN" sz="1200" dirty="0">
                <a:latin typeface="Arial" pitchFamily="34" charset="0"/>
                <a:ea typeface="微软雅黑" pitchFamily="34" charset="-122"/>
              </a:rPr>
              <a:t>SDN, integrated AC capability, </a:t>
            </a:r>
            <a:r>
              <a:rPr lang="en-US" altLang="zh-CN" sz="1200" dirty="0" err="1">
                <a:latin typeface="Arial" pitchFamily="34" charset="0"/>
                <a:ea typeface="微软雅黑" pitchFamily="34" charset="-122"/>
              </a:rPr>
              <a:t>iPCA</a:t>
            </a:r>
            <a:r>
              <a:rPr lang="en-US" altLang="zh-CN" sz="1200" dirty="0">
                <a:latin typeface="Arial" pitchFamily="34" charset="0"/>
                <a:ea typeface="微软雅黑" pitchFamily="34" charset="-122"/>
              </a:rPr>
              <a:t>, unified user management, 1.5 GB buffer, 1 MB FIB</a:t>
            </a:r>
            <a:endParaRPr lang="zh-CN" altLang="en-US" sz="1200" dirty="0">
              <a:latin typeface="Arial" pitchFamily="34" charset="0"/>
              <a:ea typeface="微软雅黑" pitchFamily="34" charset="-122"/>
            </a:endParaRPr>
          </a:p>
        </p:txBody>
      </p:sp>
      <p:sp>
        <p:nvSpPr>
          <p:cNvPr id="50" name="剪去单角的矩形 49"/>
          <p:cNvSpPr/>
          <p:nvPr/>
        </p:nvSpPr>
        <p:spPr bwMode="auto">
          <a:xfrm>
            <a:off x="3836988" y="1588"/>
            <a:ext cx="78105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1" name="剪去单角的矩形 50"/>
          <p:cNvSpPr/>
          <p:nvPr/>
        </p:nvSpPr>
        <p:spPr bwMode="auto">
          <a:xfrm>
            <a:off x="4619625" y="1588"/>
            <a:ext cx="781050"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S5700</a:t>
            </a:r>
            <a:endParaRPr lang="zh-CN" altLang="en-US" sz="1100" dirty="0">
              <a:latin typeface="Arial"/>
            </a:endParaRPr>
          </a:p>
        </p:txBody>
      </p:sp>
      <p:sp>
        <p:nvSpPr>
          <p:cNvPr id="53" name="剪去单角的矩形 52"/>
          <p:cNvSpPr/>
          <p:nvPr/>
        </p:nvSpPr>
        <p:spPr bwMode="auto">
          <a:xfrm>
            <a:off x="5402263" y="1588"/>
            <a:ext cx="78105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8" name="剪去单角的矩形 57"/>
          <p:cNvSpPr/>
          <p:nvPr/>
        </p:nvSpPr>
        <p:spPr bwMode="auto">
          <a:xfrm>
            <a:off x="6186488" y="1588"/>
            <a:ext cx="107473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Stack</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9" name="剪去单角的矩形 58"/>
          <p:cNvSpPr/>
          <p:nvPr/>
        </p:nvSpPr>
        <p:spPr bwMode="auto">
          <a:xfrm>
            <a:off x="7262813" y="1588"/>
            <a:ext cx="78105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0" name="剪去单角的矩形 59"/>
          <p:cNvSpPr/>
          <p:nvPr/>
        </p:nvSpPr>
        <p:spPr bwMode="auto">
          <a:xfrm>
            <a:off x="8045450" y="1588"/>
            <a:ext cx="87630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257175" y="806450"/>
          <a:ext cx="8620125" cy="3794290"/>
        </p:xfrm>
        <a:graphic>
          <a:graphicData uri="http://schemas.openxmlformats.org/drawingml/2006/table">
            <a:tbl>
              <a:tblPr/>
              <a:tblGrid>
                <a:gridCol w="854184"/>
                <a:gridCol w="609887"/>
                <a:gridCol w="732035"/>
                <a:gridCol w="490318"/>
                <a:gridCol w="812895"/>
                <a:gridCol w="1991377"/>
                <a:gridCol w="731175"/>
                <a:gridCol w="1341921"/>
                <a:gridCol w="1056333"/>
              </a:tblGrid>
              <a:tr h="343518">
                <a:tc>
                  <a:txBody>
                    <a:bodyPr/>
                    <a:lstStyle/>
                    <a:p>
                      <a:pPr algn="ctr">
                        <a:spcAft>
                          <a:spcPts val="0"/>
                        </a:spcAft>
                      </a:pPr>
                      <a:r>
                        <a:rPr lang="en-US" altLang="zh-CN" sz="900" kern="100" dirty="0" smtClean="0">
                          <a:solidFill>
                            <a:srgbClr val="FFFFFF"/>
                          </a:solidFill>
                          <a:latin typeface="Arial"/>
                          <a:ea typeface="微软雅黑" pitchFamily="34" charset="-122"/>
                        </a:rPr>
                        <a:t>Product</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sz="900" kern="100" dirty="0">
                          <a:solidFill>
                            <a:srgbClr val="FFFFFF"/>
                          </a:solidFill>
                          <a:latin typeface="Arial"/>
                          <a:ea typeface="微软雅黑" pitchFamily="34" charset="-122"/>
                        </a:rPr>
                        <a:t>MAC</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sz="900" kern="100" dirty="0" smtClean="0">
                          <a:solidFill>
                            <a:srgbClr val="FFFFFF"/>
                          </a:solidFill>
                          <a:latin typeface="Arial"/>
                          <a:ea typeface="微软雅黑" pitchFamily="34" charset="-122"/>
                        </a:rPr>
                        <a:t>VLANIF</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sz="900" kern="100" dirty="0">
                          <a:solidFill>
                            <a:srgbClr val="FFFFFF"/>
                          </a:solidFill>
                          <a:latin typeface="Arial"/>
                          <a:ea typeface="微软雅黑" pitchFamily="34" charset="-122"/>
                        </a:rPr>
                        <a:t>ARP</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sz="900" kern="100" dirty="0">
                          <a:solidFill>
                            <a:srgbClr val="FFFFFF"/>
                          </a:solidFill>
                          <a:latin typeface="Arial"/>
                          <a:ea typeface="微软雅黑" pitchFamily="34" charset="-122"/>
                        </a:rPr>
                        <a:t>IP</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altLang="zh-CN" sz="900" kern="100" dirty="0" smtClean="0">
                          <a:solidFill>
                            <a:srgbClr val="FFFFFF"/>
                          </a:solidFill>
                          <a:latin typeface="Arial"/>
                          <a:ea typeface="微软雅黑" pitchFamily="34" charset="-122"/>
                        </a:rPr>
                        <a:t>Routing Protocol</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sz="900" kern="100" dirty="0">
                          <a:solidFill>
                            <a:srgbClr val="FFFFFF"/>
                          </a:solidFill>
                          <a:latin typeface="Arial"/>
                          <a:ea typeface="微软雅黑" pitchFamily="34" charset="-122"/>
                        </a:rPr>
                        <a:t>MPLS</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altLang="zh-CN" sz="900" kern="100" dirty="0" smtClean="0">
                          <a:solidFill>
                            <a:schemeClr val="bg1"/>
                          </a:solidFill>
                          <a:latin typeface="Arial"/>
                          <a:ea typeface="微软雅黑" pitchFamily="34" charset="-122"/>
                        </a:rPr>
                        <a:t>Stack</a:t>
                      </a:r>
                      <a:endParaRPr lang="zh-CN" sz="900" kern="100" dirty="0">
                        <a:solidFill>
                          <a:schemeClr val="bg1"/>
                        </a:solidFill>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n-US" altLang="zh-CN" sz="900" kern="100" dirty="0" smtClean="0">
                          <a:solidFill>
                            <a:schemeClr val="bg1"/>
                          </a:solidFill>
                          <a:latin typeface="Arial"/>
                          <a:ea typeface="微软雅黑" pitchFamily="34" charset="-122"/>
                        </a:rPr>
                        <a:t>NMS</a:t>
                      </a:r>
                      <a:endParaRPr lang="zh-CN" sz="900" kern="100" dirty="0">
                        <a:solidFill>
                          <a:schemeClr val="bg1"/>
                        </a:solidFill>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18369">
                <a:tc>
                  <a:txBody>
                    <a:bodyPr/>
                    <a:lstStyle/>
                    <a:p>
                      <a:pPr algn="l">
                        <a:spcAft>
                          <a:spcPts val="0"/>
                        </a:spcAft>
                      </a:pPr>
                      <a:r>
                        <a:rPr lang="en-US" altLang="zh-CN" sz="900" kern="100" dirty="0" smtClean="0">
                          <a:latin typeface="Arial"/>
                          <a:ea typeface="微软雅黑" pitchFamily="34" charset="-122"/>
                        </a:rPr>
                        <a:t>5720-HI</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128M</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1024</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128K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1M</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smtClean="0">
                          <a:latin typeface="Arial"/>
                          <a:ea typeface="微软雅黑" pitchFamily="34" charset="-122"/>
                        </a:rPr>
                        <a:t>RIP/OSPF/BGP/ISIS</a:t>
                      </a:r>
                      <a:r>
                        <a:rPr lang="en-US" sz="900" kern="100" baseline="0" dirty="0" smtClean="0">
                          <a:latin typeface="Arial"/>
                          <a:ea typeface="微软雅黑" pitchFamily="34" charset="-122"/>
                        </a:rPr>
                        <a:t> and </a:t>
                      </a:r>
                      <a:r>
                        <a:rPr lang="en-US" altLang="zh-CN" sz="900" kern="100" dirty="0" smtClean="0">
                          <a:latin typeface="Arial"/>
                          <a:ea typeface="微软雅黑" pitchFamily="34" charset="-122"/>
                        </a:rPr>
                        <a:t>RIPv6/OSPFv6/BGPv6/ISISv6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Yes</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Roadmap</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SNMP/WEB/CLI/TELNET</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55338">
                <a:tc>
                  <a:txBody>
                    <a:bodyPr/>
                    <a:lstStyle/>
                    <a:p>
                      <a:pPr algn="l">
                        <a:spcAft>
                          <a:spcPts val="0"/>
                        </a:spcAft>
                      </a:pPr>
                      <a:r>
                        <a:rPr lang="en-US" sz="900" kern="100" dirty="0">
                          <a:latin typeface="Arial"/>
                          <a:ea typeface="微软雅黑" pitchFamily="34" charset="-122"/>
                        </a:rPr>
                        <a:t>S5710HI</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456K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1024</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60K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16K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RIP/OSPF/BGP/ISIS</a:t>
                      </a:r>
                      <a:r>
                        <a:rPr lang="en-US" altLang="zh-CN" sz="900" kern="100" baseline="0" dirty="0" smtClean="0">
                          <a:latin typeface="Arial"/>
                          <a:ea typeface="微软雅黑" pitchFamily="34" charset="-122"/>
                        </a:rPr>
                        <a:t> and </a:t>
                      </a:r>
                      <a:r>
                        <a:rPr lang="en-US" altLang="zh-CN" sz="900" kern="100" dirty="0" smtClean="0">
                          <a:latin typeface="Arial"/>
                          <a:ea typeface="微软雅黑" pitchFamily="34" charset="-122"/>
                        </a:rPr>
                        <a:t>RIPv6/OSPFv6/BGPv6/ISISv6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Yes</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Roadmap</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SNMP/WEB/CLI/TELNET</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600075">
                <a:tc>
                  <a:txBody>
                    <a:bodyPr/>
                    <a:lstStyle/>
                    <a:p>
                      <a:pPr algn="l">
                        <a:spcAft>
                          <a:spcPts val="0"/>
                        </a:spcAft>
                      </a:pPr>
                      <a:r>
                        <a:rPr lang="en-US" sz="900" kern="100">
                          <a:latin typeface="Arial"/>
                          <a:ea typeface="微软雅黑" pitchFamily="34" charset="-122"/>
                        </a:rPr>
                        <a:t>5700HI</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32K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1024</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16K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IPv4</a:t>
                      </a:r>
                      <a:r>
                        <a:rPr lang="en-US" sz="900" kern="100" dirty="0" smtClean="0">
                          <a:latin typeface="Arial"/>
                          <a:ea typeface="微软雅黑" pitchFamily="34" charset="-122"/>
                        </a:rPr>
                        <a:t>: 12K</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a:t>
                      </a:r>
                      <a:r>
                        <a:rPr lang="en-US" sz="900" kern="100" dirty="0" smtClean="0">
                          <a:latin typeface="Arial"/>
                          <a:ea typeface="微软雅黑" pitchFamily="34" charset="-122"/>
                        </a:rPr>
                        <a:t>: 6K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900" kern="100" dirty="0" smtClean="0">
                          <a:latin typeface="Arial"/>
                          <a:ea typeface="微软雅黑" pitchFamily="34" charset="-122"/>
                        </a:rPr>
                        <a:t>RIP/OSPF/BGP/ISIS</a:t>
                      </a:r>
                      <a:r>
                        <a:rPr lang="en-US" altLang="zh-CN" sz="900" kern="100" baseline="0" dirty="0" smtClean="0">
                          <a:latin typeface="Arial"/>
                          <a:ea typeface="微软雅黑" pitchFamily="34" charset="-122"/>
                        </a:rPr>
                        <a:t> and </a:t>
                      </a:r>
                      <a:r>
                        <a:rPr lang="en-US" altLang="zh-CN" sz="900" kern="100" dirty="0" smtClean="0">
                          <a:latin typeface="Arial"/>
                          <a:ea typeface="微软雅黑" pitchFamily="34" charset="-122"/>
                        </a:rPr>
                        <a:t>RIPv6/OSPFv6/BGPv6/ISISv6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Yes</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900" kern="100" dirty="0" smtClean="0">
                          <a:latin typeface="Arial"/>
                          <a:ea typeface="微软雅黑" pitchFamily="34" charset="-122"/>
                        </a:rPr>
                        <a:t>Supported</a:t>
                      </a:r>
                      <a:r>
                        <a:rPr lang="en-US" altLang="zh-CN" sz="900" kern="100" baseline="0" dirty="0" smtClean="0">
                          <a:latin typeface="Arial"/>
                          <a:ea typeface="微软雅黑" pitchFamily="34" charset="-122"/>
                        </a:rPr>
                        <a:t> by V2R3; long-distance stack; a maximum of 80 </a:t>
                      </a:r>
                      <a:r>
                        <a:rPr lang="en-US" altLang="zh-CN" sz="900" kern="100" baseline="0" dirty="0" err="1" smtClean="0">
                          <a:latin typeface="Arial"/>
                          <a:ea typeface="微软雅黑" pitchFamily="34" charset="-122"/>
                        </a:rPr>
                        <a:t>Gbps</a:t>
                      </a:r>
                      <a:r>
                        <a:rPr lang="en-US" altLang="zh-CN" sz="900" kern="100" baseline="0" dirty="0" smtClean="0">
                          <a:latin typeface="Arial"/>
                          <a:ea typeface="微软雅黑" pitchFamily="34" charset="-122"/>
                        </a:rPr>
                        <a:t> bidirectional bandwidth</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SNMP/WEB/CLI/TELNET</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475">
                <a:tc>
                  <a:txBody>
                    <a:bodyPr/>
                    <a:lstStyle/>
                    <a:p>
                      <a:pPr algn="l">
                        <a:spcAft>
                          <a:spcPts val="0"/>
                        </a:spcAft>
                      </a:pPr>
                      <a:r>
                        <a:rPr lang="en-US" sz="900" kern="100">
                          <a:latin typeface="Arial"/>
                          <a:ea typeface="微软雅黑" pitchFamily="34" charset="-122"/>
                        </a:rPr>
                        <a:t>5710-EI</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32K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256</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16K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IPv4</a:t>
                      </a:r>
                      <a:r>
                        <a:rPr lang="en-US" sz="900" kern="100" dirty="0" smtClean="0">
                          <a:latin typeface="Arial"/>
                          <a:ea typeface="微软雅黑" pitchFamily="34" charset="-122"/>
                        </a:rPr>
                        <a:t>: 16K</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a:t>
                      </a:r>
                      <a:r>
                        <a:rPr lang="en-US" sz="900" kern="100" dirty="0" smtClean="0">
                          <a:latin typeface="Arial"/>
                          <a:ea typeface="微软雅黑" pitchFamily="34" charset="-122"/>
                        </a:rPr>
                        <a:t>: 8K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RIP/OSPF/BGP/ISIS</a:t>
                      </a:r>
                      <a:r>
                        <a:rPr lang="en-US" altLang="zh-CN" sz="900" kern="100" baseline="0" dirty="0" smtClean="0">
                          <a:latin typeface="Arial"/>
                          <a:ea typeface="微软雅黑" pitchFamily="34" charset="-122"/>
                        </a:rPr>
                        <a:t> and </a:t>
                      </a:r>
                      <a:r>
                        <a:rPr lang="en-US" altLang="zh-CN" sz="900" kern="100" dirty="0" smtClean="0">
                          <a:latin typeface="Arial"/>
                          <a:ea typeface="微软雅黑" pitchFamily="34" charset="-122"/>
                        </a:rPr>
                        <a:t>RIPv6/OSPFv6/BGPv6/ISISv6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Yes</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baseline="0" dirty="0" smtClean="0">
                          <a:latin typeface="Arial"/>
                          <a:ea typeface="微软雅黑" pitchFamily="34" charset="-122"/>
                        </a:rPr>
                        <a:t>Long-distance stack; a maximum of 160 </a:t>
                      </a:r>
                      <a:r>
                        <a:rPr lang="en-US" altLang="zh-CN" sz="900" kern="100" baseline="0" dirty="0" err="1" smtClean="0">
                          <a:latin typeface="Arial"/>
                          <a:ea typeface="微软雅黑" pitchFamily="34" charset="-122"/>
                        </a:rPr>
                        <a:t>Gbps</a:t>
                      </a:r>
                      <a:r>
                        <a:rPr lang="en-US" altLang="zh-CN" sz="900" kern="100" baseline="0" dirty="0" smtClean="0">
                          <a:latin typeface="Arial"/>
                          <a:ea typeface="微软雅黑" pitchFamily="34" charset="-122"/>
                        </a:rPr>
                        <a:t> bidirectional bandwidth</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SNMP/WEB/CLI/TELNET</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390525">
                <a:tc>
                  <a:txBody>
                    <a:bodyPr/>
                    <a:lstStyle/>
                    <a:p>
                      <a:pPr algn="l">
                        <a:spcAft>
                          <a:spcPts val="0"/>
                        </a:spcAft>
                      </a:pPr>
                      <a:r>
                        <a:rPr lang="en-US" sz="900" kern="100">
                          <a:latin typeface="Arial"/>
                          <a:ea typeface="微软雅黑" pitchFamily="34" charset="-122"/>
                        </a:rPr>
                        <a:t>5700-EI</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32K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256</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8K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IPv4</a:t>
                      </a:r>
                      <a:r>
                        <a:rPr lang="en-US" sz="900" kern="100" dirty="0" smtClean="0">
                          <a:latin typeface="Arial"/>
                          <a:ea typeface="微软雅黑" pitchFamily="34" charset="-122"/>
                        </a:rPr>
                        <a:t>: 16K</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a:t>
                      </a:r>
                      <a:r>
                        <a:rPr lang="en-US" sz="900" kern="100" dirty="0" smtClean="0">
                          <a:latin typeface="Arial"/>
                          <a:ea typeface="微软雅黑" pitchFamily="34" charset="-122"/>
                        </a:rPr>
                        <a:t>: 8K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900" kern="100" dirty="0" smtClean="0">
                          <a:latin typeface="Arial"/>
                          <a:ea typeface="微软雅黑" pitchFamily="34" charset="-122"/>
                        </a:rPr>
                        <a:t>RIP/OSPF/BGP/ISIS</a:t>
                      </a:r>
                      <a:r>
                        <a:rPr lang="en-US" altLang="zh-CN" sz="900" kern="100" baseline="0" dirty="0" smtClean="0">
                          <a:latin typeface="Arial"/>
                          <a:ea typeface="微软雅黑" pitchFamily="34" charset="-122"/>
                        </a:rPr>
                        <a:t> and </a:t>
                      </a:r>
                      <a:r>
                        <a:rPr lang="en-US" altLang="zh-CN" sz="900" kern="100" dirty="0" smtClean="0">
                          <a:latin typeface="Arial"/>
                          <a:ea typeface="微软雅黑" pitchFamily="34" charset="-122"/>
                        </a:rPr>
                        <a:t>RIPv6/OSPFv6/BGPv6/ISISv6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No</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900" kern="100" dirty="0" smtClean="0">
                          <a:latin typeface="Arial"/>
                          <a:ea typeface="微软雅黑" pitchFamily="34" charset="-122"/>
                        </a:rPr>
                        <a:t>1m/3m distance; </a:t>
                      </a:r>
                      <a:r>
                        <a:rPr lang="en-US" altLang="zh-CN" sz="900" kern="100" baseline="0" dirty="0" smtClean="0">
                          <a:latin typeface="Arial"/>
                          <a:ea typeface="微软雅黑" pitchFamily="34" charset="-122"/>
                        </a:rPr>
                        <a:t>a maximum of 48 </a:t>
                      </a:r>
                      <a:r>
                        <a:rPr lang="en-US" altLang="zh-CN" sz="900" kern="100" baseline="0" dirty="0" err="1" smtClean="0">
                          <a:latin typeface="Arial"/>
                          <a:ea typeface="微软雅黑" pitchFamily="34" charset="-122"/>
                        </a:rPr>
                        <a:t>Gbps</a:t>
                      </a:r>
                      <a:r>
                        <a:rPr lang="en-US" altLang="zh-CN" sz="900" kern="100" baseline="0" dirty="0" smtClean="0">
                          <a:latin typeface="Arial"/>
                          <a:ea typeface="微软雅黑" pitchFamily="34" charset="-122"/>
                        </a:rPr>
                        <a:t> bidirectional bandwidth</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SNMP/WEB/CLI/TELNET</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25">
                <a:tc>
                  <a:txBody>
                    <a:bodyPr/>
                    <a:lstStyle/>
                    <a:p>
                      <a:pPr algn="l">
                        <a:spcAft>
                          <a:spcPts val="0"/>
                        </a:spcAft>
                      </a:pPr>
                      <a:r>
                        <a:rPr lang="en-US" sz="900" kern="100">
                          <a:latin typeface="Arial"/>
                          <a:ea typeface="微软雅黑" pitchFamily="34" charset="-122"/>
                        </a:rPr>
                        <a:t>5700-SI</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16K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256</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8K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IPv4: 4K</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 2K</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IPv4</a:t>
                      </a:r>
                      <a:r>
                        <a:rPr lang="en-US" sz="900" kern="100" dirty="0" smtClean="0">
                          <a:latin typeface="Arial"/>
                          <a:ea typeface="微软雅黑" pitchFamily="34" charset="-122"/>
                        </a:rPr>
                        <a:t>: RIP</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a:t>
                      </a:r>
                      <a:r>
                        <a:rPr lang="en-US" sz="900" kern="100" dirty="0" smtClean="0">
                          <a:latin typeface="Arial"/>
                          <a:ea typeface="微软雅黑" pitchFamily="34" charset="-122"/>
                        </a:rPr>
                        <a:t>: RIPng</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dirty="0">
                          <a:latin typeface="Arial"/>
                          <a:ea typeface="微软雅黑" pitchFamily="34" charset="-122"/>
                        </a:rPr>
                        <a:t>No</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altLang="zh-CN" sz="900" kern="100" dirty="0" smtClean="0">
                          <a:latin typeface="Arial"/>
                          <a:ea typeface="微软雅黑" pitchFamily="34" charset="-122"/>
                        </a:rPr>
                        <a:t>1m/3m distance; </a:t>
                      </a:r>
                      <a:r>
                        <a:rPr lang="en-US" altLang="zh-CN" sz="900" kern="100" baseline="0" dirty="0" smtClean="0">
                          <a:latin typeface="Arial"/>
                          <a:ea typeface="微软雅黑" pitchFamily="34" charset="-122"/>
                        </a:rPr>
                        <a:t>a maximum of 48 </a:t>
                      </a:r>
                      <a:r>
                        <a:rPr lang="en-US" altLang="zh-CN" sz="900" kern="100" baseline="0" dirty="0" err="1" smtClean="0">
                          <a:latin typeface="Arial"/>
                          <a:ea typeface="微软雅黑" pitchFamily="34" charset="-122"/>
                        </a:rPr>
                        <a:t>Gbps</a:t>
                      </a:r>
                      <a:r>
                        <a:rPr lang="en-US" altLang="zh-CN" sz="900" kern="100" baseline="0" dirty="0" smtClean="0">
                          <a:latin typeface="Arial"/>
                          <a:ea typeface="微软雅黑" pitchFamily="34" charset="-122"/>
                        </a:rPr>
                        <a:t> bidirectional bandwidth</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c>
                  <a:txBody>
                    <a:bodyPr/>
                    <a:lstStyle/>
                    <a:p>
                      <a:pPr algn="l">
                        <a:spcAft>
                          <a:spcPts val="0"/>
                        </a:spcAft>
                      </a:pPr>
                      <a:r>
                        <a:rPr lang="en-US" sz="900" kern="100">
                          <a:latin typeface="Arial"/>
                          <a:ea typeface="微软雅黑" pitchFamily="34" charset="-122"/>
                        </a:rPr>
                        <a:t>SNMP/WEB/CLI/TELNET</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DFEE"/>
                    </a:solidFill>
                  </a:tcPr>
                </a:tc>
              </a:tr>
              <a:tr h="842550">
                <a:tc>
                  <a:txBody>
                    <a:bodyPr/>
                    <a:lstStyle/>
                    <a:p>
                      <a:pPr algn="l">
                        <a:spcAft>
                          <a:spcPts val="0"/>
                        </a:spcAft>
                      </a:pPr>
                      <a:r>
                        <a:rPr lang="en-US" sz="900" kern="100" dirty="0" smtClean="0">
                          <a:latin typeface="Arial"/>
                          <a:ea typeface="微软雅黑" pitchFamily="34" charset="-122"/>
                        </a:rPr>
                        <a:t>5700-LI </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 16K</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1</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256</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IPv4</a:t>
                      </a:r>
                      <a:r>
                        <a:rPr lang="en-US" sz="900" kern="100" dirty="0" smtClean="0">
                          <a:latin typeface="Arial"/>
                          <a:ea typeface="微软雅黑" pitchFamily="34" charset="-122"/>
                        </a:rPr>
                        <a:t>: 16</a:t>
                      </a:r>
                      <a:endParaRPr lang="zh-CN" sz="900" kern="100" dirty="0">
                        <a:latin typeface="Arial"/>
                        <a:ea typeface="微软雅黑" pitchFamily="34" charset="-122"/>
                      </a:endParaRPr>
                    </a:p>
                    <a:p>
                      <a:pPr algn="l">
                        <a:spcAft>
                          <a:spcPts val="0"/>
                        </a:spcAft>
                      </a:pPr>
                      <a:r>
                        <a:rPr lang="en-US" sz="900" kern="100" dirty="0">
                          <a:latin typeface="Arial"/>
                          <a:ea typeface="微软雅黑" pitchFamily="34" charset="-122"/>
                        </a:rPr>
                        <a:t>IPv6</a:t>
                      </a:r>
                      <a:r>
                        <a:rPr lang="en-US" sz="900" kern="100" dirty="0" smtClean="0">
                          <a:latin typeface="Arial"/>
                          <a:ea typeface="微软雅黑" pitchFamily="34" charset="-122"/>
                        </a:rPr>
                        <a:t>: 16</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altLang="zh-CN" sz="900" kern="100" dirty="0" smtClean="0">
                          <a:latin typeface="Arial"/>
                          <a:ea typeface="微软雅黑" pitchFamily="34" charset="-122"/>
                        </a:rPr>
                        <a:t>Static</a:t>
                      </a:r>
                      <a:r>
                        <a:rPr lang="en-US" altLang="zh-CN" sz="900" kern="100" baseline="0" dirty="0" smtClean="0">
                          <a:latin typeface="Arial"/>
                          <a:ea typeface="微软雅黑" pitchFamily="34" charset="-122"/>
                        </a:rPr>
                        <a:t> route</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a:latin typeface="Arial"/>
                          <a:ea typeface="微软雅黑" pitchFamily="34" charset="-122"/>
                        </a:rPr>
                        <a:t>No</a:t>
                      </a:r>
                      <a:endParaRPr lang="zh-CN" sz="900" kern="10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smtClean="0">
                          <a:latin typeface="Arial"/>
                          <a:ea typeface="微软雅黑" pitchFamily="34" charset="-122"/>
                        </a:rPr>
                        <a:t>20Gbps/40Gbps bidirectional bandwidth,</a:t>
                      </a:r>
                      <a:r>
                        <a:rPr lang="en-US" sz="900" kern="100" baseline="0" dirty="0" smtClean="0">
                          <a:latin typeface="Arial"/>
                          <a:ea typeface="微软雅黑" pitchFamily="34" charset="-122"/>
                        </a:rPr>
                        <a:t> depending on stack cables (not supported by some models)</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900" kern="100" dirty="0">
                          <a:latin typeface="Arial"/>
                          <a:ea typeface="微软雅黑" pitchFamily="34" charset="-122"/>
                        </a:rPr>
                        <a:t>SNMP/WEB/CLI/TELNET</a:t>
                      </a:r>
                      <a:endParaRPr lang="zh-CN" sz="900" kern="100" dirty="0">
                        <a:latin typeface="Arial"/>
                        <a:ea typeface="微软雅黑" pitchFamily="34" charset="-122"/>
                      </a:endParaRPr>
                    </a:p>
                  </a:txBody>
                  <a:tcPr marL="65705" marR="65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4302" name="Rectangle 2"/>
          <p:cNvSpPr>
            <a:spLocks noGrp="1" noChangeArrowheads="1"/>
          </p:cNvSpPr>
          <p:nvPr>
            <p:ph type="title"/>
          </p:nvPr>
        </p:nvSpPr>
        <p:spPr bwMode="auto">
          <a:xfrm>
            <a:off x="609600" y="206375"/>
            <a:ext cx="7543800" cy="525463"/>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S5700 Chassis</a:t>
            </a:r>
          </a:p>
        </p:txBody>
      </p:sp>
    </p:spTree>
  </p:cSld>
  <p:clrMapOvr>
    <a:masterClrMapping/>
  </p:clrMapOvr>
  <p:transition advClick="0" advTm="8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S5700 Chassis</a:t>
            </a:r>
          </a:p>
        </p:txBody>
      </p:sp>
      <p:graphicFrame>
        <p:nvGraphicFramePr>
          <p:cNvPr id="5" name="表格 4"/>
          <p:cNvGraphicFramePr>
            <a:graphicFrameLocks noGrp="1"/>
          </p:cNvGraphicFramePr>
          <p:nvPr/>
        </p:nvGraphicFramePr>
        <p:xfrm>
          <a:off x="333375" y="798513"/>
          <a:ext cx="8552329" cy="4067066"/>
        </p:xfrm>
        <a:graphic>
          <a:graphicData uri="http://schemas.openxmlformats.org/drawingml/2006/table">
            <a:tbl>
              <a:tblPr/>
              <a:tblGrid>
                <a:gridCol w="977629"/>
                <a:gridCol w="1567255"/>
                <a:gridCol w="604299"/>
                <a:gridCol w="604228"/>
                <a:gridCol w="599864"/>
                <a:gridCol w="877581"/>
                <a:gridCol w="1944006"/>
                <a:gridCol w="1377467"/>
              </a:tblGrid>
              <a:tr h="188840">
                <a:tc>
                  <a:txBody>
                    <a:bodyPr/>
                    <a:lstStyle/>
                    <a:p>
                      <a:pPr algn="ctr">
                        <a:spcAft>
                          <a:spcPts val="0"/>
                        </a:spcAft>
                      </a:pPr>
                      <a:r>
                        <a:rPr lang="en-US" altLang="zh-CN" sz="800" kern="100" dirty="0" smtClean="0">
                          <a:solidFill>
                            <a:srgbClr val="FFFFFF"/>
                          </a:solidFill>
                          <a:latin typeface="Arial"/>
                          <a:ea typeface="微软雅黑" pitchFamily="34" charset="-122"/>
                        </a:rPr>
                        <a:t>Product</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rgbClr val="FFFFFF"/>
                          </a:solidFill>
                          <a:latin typeface="Arial"/>
                          <a:ea typeface="微软雅黑" pitchFamily="34" charset="-122"/>
                        </a:rPr>
                        <a:t>Model</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sz="800" kern="100" dirty="0">
                          <a:solidFill>
                            <a:srgbClr val="FFFFFF"/>
                          </a:solidFill>
                          <a:latin typeface="Arial"/>
                          <a:ea typeface="微软雅黑" pitchFamily="34" charset="-122"/>
                        </a:rPr>
                        <a:t>MAC</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rgbClr val="FFFFFF"/>
                          </a:solidFill>
                          <a:latin typeface="Arial"/>
                          <a:ea typeface="微软雅黑" pitchFamily="34" charset="-122"/>
                        </a:rPr>
                        <a:t>Stack</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rgbClr val="FFFFFF"/>
                          </a:solidFill>
                          <a:latin typeface="Arial"/>
                          <a:ea typeface="微软雅黑" pitchFamily="34" charset="-122"/>
                        </a:rPr>
                        <a:t>Sleep Mode</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rgbClr val="FFFFFF"/>
                          </a:solidFill>
                          <a:latin typeface="Arial"/>
                          <a:ea typeface="微软雅黑" pitchFamily="34" charset="-122"/>
                        </a:rPr>
                        <a:t>Power Redundancy</a:t>
                      </a:r>
                      <a:endParaRPr lang="zh-CN" sz="800" kern="100" dirty="0">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chemeClr val="bg1"/>
                          </a:solidFill>
                          <a:latin typeface="Arial"/>
                          <a:ea typeface="微软雅黑" pitchFamily="34" charset="-122"/>
                        </a:rPr>
                        <a:t>Depth</a:t>
                      </a:r>
                      <a:endParaRPr lang="zh-CN" sz="800" kern="100" dirty="0">
                        <a:solidFill>
                          <a:schemeClr val="bg1"/>
                        </a:solidFill>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Aft>
                          <a:spcPts val="0"/>
                        </a:spcAft>
                      </a:pPr>
                      <a:r>
                        <a:rPr lang="en-US" altLang="zh-CN" sz="800" kern="100" dirty="0" smtClean="0">
                          <a:solidFill>
                            <a:schemeClr val="bg1"/>
                          </a:solidFill>
                          <a:latin typeface="Arial"/>
                          <a:ea typeface="微软雅黑" pitchFamily="34" charset="-122"/>
                        </a:rPr>
                        <a:t>Management Port</a:t>
                      </a:r>
                      <a:endParaRPr lang="zh-CN" sz="800" kern="100" dirty="0">
                        <a:solidFill>
                          <a:schemeClr val="bg1"/>
                        </a:solidFill>
                        <a:latin typeface="Arial"/>
                        <a:ea typeface="微软雅黑" pitchFamily="34" charset="-122"/>
                      </a:endParaRPr>
                    </a:p>
                  </a:txBody>
                  <a:tcPr marL="47210" marR="47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250938">
                <a:tc>
                  <a:txBody>
                    <a:bodyPr/>
                    <a:lstStyle/>
                    <a:p>
                      <a:pPr algn="just">
                        <a:spcAft>
                          <a:spcPts val="0"/>
                        </a:spcAft>
                      </a:pPr>
                      <a:r>
                        <a:rPr lang="en-US" sz="800" kern="100" dirty="0" smtClean="0">
                          <a:latin typeface="Arial"/>
                          <a:ea typeface="微软雅黑" pitchFamily="34" charset="-122"/>
                        </a:rPr>
                        <a:t>S5700S-LI</a:t>
                      </a:r>
                      <a:r>
                        <a:rPr lang="en-US" altLang="zh-CN" sz="800" kern="100" dirty="0" smtClean="0">
                          <a:latin typeface="Arial"/>
                          <a:ea typeface="微软雅黑" pitchFamily="34" charset="-122"/>
                        </a:rPr>
                        <a:t> series</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S5700S-28P-LI-AC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S5700S-52P-LI-AC</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8K</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N</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Y</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RPS</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220mm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smtClean="0">
                          <a:latin typeface="Arial"/>
                          <a:ea typeface="微软雅黑" pitchFamily="34" charset="-122"/>
                        </a:rPr>
                        <a:t>RJ45 interface, USB console (mini USB)</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1038621">
                <a:tc>
                  <a:txBody>
                    <a:bodyPr/>
                    <a:lstStyle/>
                    <a:p>
                      <a:pPr algn="just">
                        <a:spcAft>
                          <a:spcPts val="0"/>
                        </a:spcAft>
                      </a:pPr>
                      <a:r>
                        <a:rPr lang="en-US" sz="800" kern="100" dirty="0" smtClean="0">
                          <a:latin typeface="Arial"/>
                          <a:ea typeface="微软雅黑" pitchFamily="34" charset="-122"/>
                        </a:rPr>
                        <a:t>S5700-P-LI</a:t>
                      </a:r>
                      <a:r>
                        <a:rPr lang="en-US" sz="800" kern="100" baseline="0" dirty="0" smtClean="0">
                          <a:latin typeface="Arial"/>
                          <a:ea typeface="微软雅黑" pitchFamily="34" charset="-122"/>
                        </a:rPr>
                        <a:t> common</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S5700-10P-LI-AC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S5700-28P-LI-DC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S5700-52P-LI-DC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S5700-10P-PWR-LI-AC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S5700-28P-PWR-LI-AC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S5700-52P-PWR-LI-AC</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16k </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smtClean="0">
                          <a:latin typeface="Arial"/>
                          <a:ea typeface="微软雅黑" pitchFamily="34" charset="-122"/>
                        </a:rPr>
                        <a:t>Y</a:t>
                      </a:r>
                      <a:r>
                        <a:rPr lang="en-US" sz="800" kern="100" baseline="0" dirty="0" smtClean="0">
                          <a:latin typeface="Arial"/>
                          <a:ea typeface="微软雅黑" pitchFamily="34" charset="-122"/>
                        </a:rPr>
                        <a:t> (except 10P mode)</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smtClean="0">
                          <a:latin typeface="Arial"/>
                          <a:ea typeface="微软雅黑" pitchFamily="34" charset="-122"/>
                        </a:rPr>
                        <a:t>Y</a:t>
                      </a:r>
                      <a:r>
                        <a:rPr lang="en-US" sz="800" kern="100" baseline="0" dirty="0" smtClean="0">
                          <a:latin typeface="Arial"/>
                          <a:ea typeface="微软雅黑" pitchFamily="34" charset="-122"/>
                        </a:rPr>
                        <a:t> (except </a:t>
                      </a:r>
                      <a:endParaRPr lang="en-US" altLang="zh-CN" sz="800" kern="100" dirty="0" smtClean="0">
                        <a:latin typeface="Arial"/>
                        <a:ea typeface="微软雅黑" pitchFamily="34" charset="-122"/>
                      </a:endParaRPr>
                    </a:p>
                    <a:p>
                      <a:pPr algn="just">
                        <a:spcAft>
                          <a:spcPts val="0"/>
                        </a:spcAft>
                      </a:pPr>
                      <a:r>
                        <a:rPr lang="en-US" sz="800" kern="100" dirty="0" err="1" smtClean="0">
                          <a:latin typeface="Arial"/>
                          <a:ea typeface="微软雅黑" pitchFamily="34" charset="-122"/>
                        </a:rPr>
                        <a:t>PoE</a:t>
                      </a:r>
                      <a:r>
                        <a:rPr lang="en-US" sz="800" kern="100" dirty="0" smtClean="0">
                          <a:latin typeface="Arial"/>
                          <a:ea typeface="微软雅黑" pitchFamily="34" charset="-122"/>
                        </a:rPr>
                        <a:t> models)</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RPS</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S5700-10P-LI-AC</a:t>
                      </a:r>
                      <a:r>
                        <a:rPr lang="en-US" sz="800" kern="100" dirty="0" smtClean="0">
                          <a:latin typeface="Arial"/>
                          <a:ea typeface="微软雅黑" pitchFamily="34" charset="-122"/>
                        </a:rPr>
                        <a:t>: 180mm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S5700-28P-LI-AC</a:t>
                      </a:r>
                      <a:r>
                        <a:rPr lang="en-US" sz="800" kern="100" dirty="0" smtClean="0">
                          <a:latin typeface="Arial"/>
                          <a:ea typeface="微软雅黑" pitchFamily="34" charset="-122"/>
                        </a:rPr>
                        <a:t>: 220mm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S5700-28P-LI-DC</a:t>
                      </a:r>
                      <a:r>
                        <a:rPr lang="en-US" sz="800" kern="100" dirty="0" smtClean="0">
                          <a:latin typeface="Arial"/>
                          <a:ea typeface="微软雅黑" pitchFamily="34" charset="-122"/>
                        </a:rPr>
                        <a:t>: 220mm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S5700-52P-LI-AC</a:t>
                      </a:r>
                      <a:r>
                        <a:rPr lang="en-US" sz="800" kern="100" dirty="0" smtClean="0">
                          <a:latin typeface="Arial"/>
                          <a:ea typeface="微软雅黑" pitchFamily="34" charset="-122"/>
                        </a:rPr>
                        <a:t>: 310mm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S5700-52P-LI-DC</a:t>
                      </a:r>
                      <a:r>
                        <a:rPr lang="en-US" sz="800" kern="100" dirty="0" smtClean="0">
                          <a:latin typeface="Arial"/>
                          <a:ea typeface="微软雅黑" pitchFamily="34" charset="-122"/>
                        </a:rPr>
                        <a:t>: 310mm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S5700-10P-PWR-LI-AC</a:t>
                      </a:r>
                      <a:r>
                        <a:rPr lang="en-US" sz="800" kern="100" dirty="0" smtClean="0">
                          <a:latin typeface="Arial"/>
                          <a:ea typeface="微软雅黑" pitchFamily="34" charset="-122"/>
                        </a:rPr>
                        <a:t>: 220mm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S5700-28P-PWR-LI-AC</a:t>
                      </a:r>
                      <a:r>
                        <a:rPr lang="en-US" sz="800" kern="100" dirty="0" smtClean="0">
                          <a:latin typeface="Arial"/>
                          <a:ea typeface="微软雅黑" pitchFamily="34" charset="-122"/>
                        </a:rPr>
                        <a:t>: 310mm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S5700-52P-PWR-LI-AC</a:t>
                      </a:r>
                      <a:r>
                        <a:rPr lang="en-US" sz="800" kern="100" dirty="0" smtClean="0">
                          <a:latin typeface="Arial"/>
                          <a:ea typeface="微软雅黑" pitchFamily="34" charset="-122"/>
                        </a:rPr>
                        <a:t>: 310mm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800" kern="100" dirty="0" smtClean="0">
                          <a:latin typeface="Arial"/>
                          <a:ea typeface="微软雅黑" pitchFamily="34" charset="-122"/>
                        </a:rPr>
                        <a:t>RJ45 interface, USB console (mini USB)</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3042">
                <a:tc>
                  <a:txBody>
                    <a:bodyPr/>
                    <a:lstStyle/>
                    <a:p>
                      <a:pPr algn="just">
                        <a:spcAft>
                          <a:spcPts val="0"/>
                        </a:spcAft>
                      </a:pPr>
                      <a:r>
                        <a:rPr lang="en-US" sz="800" kern="100" dirty="0" smtClean="0">
                          <a:latin typeface="Arial"/>
                          <a:ea typeface="微软雅黑" pitchFamily="34" charset="-122"/>
                        </a:rPr>
                        <a:t>S5700-X-LI</a:t>
                      </a:r>
                      <a:r>
                        <a:rPr lang="en-US" altLang="zh-CN" sz="800" kern="100" dirty="0" smtClean="0">
                          <a:latin typeface="Arial"/>
                          <a:ea typeface="微软雅黑" pitchFamily="34" charset="-122"/>
                        </a:rPr>
                        <a:t> common</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S5700-28X-LI-AC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S5700-28X-LI-DC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S5700-52X-LI-AC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S5700-52X-LI-DC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S5700-28X-LI-24S-AC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S5700-28X-LI-24S-DC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S5700-28X-PWR-LI-AC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S5700-52X-PWR-LI-AC</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16K</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Y</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smtClean="0">
                          <a:latin typeface="Arial"/>
                          <a:ea typeface="微软雅黑" pitchFamily="34" charset="-122"/>
                        </a:rPr>
                        <a:t>Y</a:t>
                      </a:r>
                      <a:r>
                        <a:rPr lang="en-US" altLang="zh-CN" sz="800" kern="100" baseline="0" dirty="0" smtClean="0">
                          <a:latin typeface="Arial"/>
                          <a:ea typeface="微软雅黑" pitchFamily="34" charset="-122"/>
                        </a:rPr>
                        <a:t> (except </a:t>
                      </a:r>
                      <a:endParaRPr lang="en-US" altLang="zh-CN" sz="800" kern="100" dirty="0" smtClean="0">
                        <a:latin typeface="Arial"/>
                        <a:ea typeface="微软雅黑" pitchFamily="34" charset="-122"/>
                      </a:endParaRPr>
                    </a:p>
                    <a:p>
                      <a:pPr algn="just">
                        <a:spcAft>
                          <a:spcPts val="0"/>
                        </a:spcAft>
                      </a:pPr>
                      <a:r>
                        <a:rPr lang="en-US" altLang="zh-CN" sz="800" kern="100" dirty="0" err="1" smtClean="0">
                          <a:latin typeface="Arial"/>
                          <a:ea typeface="微软雅黑" pitchFamily="34" charset="-122"/>
                        </a:rPr>
                        <a:t>PoE</a:t>
                      </a:r>
                      <a:r>
                        <a:rPr lang="en-US" altLang="zh-CN" sz="800" kern="100" dirty="0" smtClean="0">
                          <a:latin typeface="Arial"/>
                          <a:ea typeface="微软雅黑" pitchFamily="34" charset="-122"/>
                        </a:rPr>
                        <a:t> models and models providing </a:t>
                      </a:r>
                      <a:r>
                        <a:rPr lang="en-US" altLang="zh-CN" sz="800" kern="100" baseline="0" dirty="0" smtClean="0">
                          <a:latin typeface="Arial"/>
                          <a:ea typeface="微软雅黑" pitchFamily="34" charset="-122"/>
                        </a:rPr>
                        <a:t>optical ports</a:t>
                      </a:r>
                      <a:r>
                        <a:rPr lang="en-US" altLang="zh-CN" sz="800" kern="100" dirty="0" smtClean="0">
                          <a:latin typeface="Arial"/>
                          <a:ea typeface="微软雅黑" pitchFamily="34" charset="-122"/>
                        </a:rPr>
                        <a:t>)</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RPS</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smtClean="0">
                          <a:latin typeface="Arial"/>
                          <a:ea typeface="微软雅黑" pitchFamily="34" charset="-122"/>
                        </a:rPr>
                        <a:t>S5700-28X-LI-AC:</a:t>
                      </a:r>
                      <a:r>
                        <a:rPr lang="en-US" sz="800" kern="100" baseline="0" dirty="0" smtClean="0">
                          <a:latin typeface="Arial"/>
                          <a:ea typeface="微软雅黑" pitchFamily="34" charset="-122"/>
                        </a:rPr>
                        <a:t> </a:t>
                      </a:r>
                      <a:r>
                        <a:rPr lang="en-US" sz="800" kern="100" dirty="0" smtClean="0">
                          <a:latin typeface="Arial"/>
                          <a:ea typeface="微软雅黑" pitchFamily="34" charset="-122"/>
                        </a:rPr>
                        <a:t>220mm</a:t>
                      </a:r>
                      <a:endParaRPr lang="zh-CN" sz="800" kern="100" dirty="0">
                        <a:latin typeface="Arial"/>
                        <a:ea typeface="微软雅黑" pitchFamily="34" charset="-122"/>
                      </a:endParaRPr>
                    </a:p>
                    <a:p>
                      <a:pPr algn="just">
                        <a:spcAft>
                          <a:spcPts val="0"/>
                        </a:spcAft>
                      </a:pPr>
                      <a:r>
                        <a:rPr lang="en-US" sz="800" kern="100" dirty="0" smtClean="0">
                          <a:latin typeface="Arial"/>
                          <a:ea typeface="微软雅黑" pitchFamily="34" charset="-122"/>
                        </a:rPr>
                        <a:t>S5700-28X-LI-DC: 220mm</a:t>
                      </a:r>
                      <a:endParaRPr lang="zh-CN" sz="800" kern="100" dirty="0">
                        <a:latin typeface="Arial"/>
                        <a:ea typeface="微软雅黑" pitchFamily="34" charset="-122"/>
                      </a:endParaRPr>
                    </a:p>
                    <a:p>
                      <a:pPr algn="just">
                        <a:spcAft>
                          <a:spcPts val="0"/>
                        </a:spcAft>
                      </a:pPr>
                      <a:r>
                        <a:rPr lang="en-US" sz="800" kern="100" dirty="0" smtClean="0">
                          <a:latin typeface="Arial"/>
                          <a:ea typeface="微软雅黑" pitchFamily="34" charset="-122"/>
                        </a:rPr>
                        <a:t>S5700-52X-LI-AC:</a:t>
                      </a:r>
                      <a:r>
                        <a:rPr lang="en-US" sz="800" kern="100" baseline="0" dirty="0" smtClean="0">
                          <a:latin typeface="Arial"/>
                          <a:ea typeface="微软雅黑" pitchFamily="34" charset="-122"/>
                        </a:rPr>
                        <a:t> </a:t>
                      </a:r>
                      <a:r>
                        <a:rPr lang="en-US" sz="800" kern="100" dirty="0" smtClean="0">
                          <a:latin typeface="Arial"/>
                          <a:ea typeface="微软雅黑" pitchFamily="34" charset="-122"/>
                        </a:rPr>
                        <a:t>310mm</a:t>
                      </a:r>
                      <a:endParaRPr lang="zh-CN" sz="800" kern="100" dirty="0">
                        <a:latin typeface="Arial"/>
                        <a:ea typeface="微软雅黑" pitchFamily="34" charset="-122"/>
                      </a:endParaRPr>
                    </a:p>
                    <a:p>
                      <a:pPr algn="just">
                        <a:spcAft>
                          <a:spcPts val="0"/>
                        </a:spcAft>
                      </a:pPr>
                      <a:r>
                        <a:rPr lang="en-US" sz="800" kern="100" dirty="0" smtClean="0">
                          <a:latin typeface="Arial"/>
                          <a:ea typeface="微软雅黑" pitchFamily="34" charset="-122"/>
                        </a:rPr>
                        <a:t>S5700-52X-LI-DC: 310mm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S5700-28X-LI-24S-AC</a:t>
                      </a:r>
                      <a:r>
                        <a:rPr lang="en-US" sz="800" kern="100" dirty="0" smtClean="0">
                          <a:latin typeface="Arial"/>
                          <a:ea typeface="微软雅黑" pitchFamily="34" charset="-122"/>
                        </a:rPr>
                        <a:t>: 220mm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S5700-28X-LI-24S-DC</a:t>
                      </a:r>
                      <a:r>
                        <a:rPr lang="en-US" sz="800" kern="100" dirty="0" smtClean="0">
                          <a:latin typeface="Arial"/>
                          <a:ea typeface="微软雅黑" pitchFamily="34" charset="-122"/>
                        </a:rPr>
                        <a:t>: 220mm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S5700-28X-PWR-LI-AC</a:t>
                      </a:r>
                      <a:r>
                        <a:rPr lang="en-US" sz="800" kern="100" dirty="0" smtClean="0">
                          <a:latin typeface="Arial"/>
                          <a:ea typeface="微软雅黑" pitchFamily="34" charset="-122"/>
                        </a:rPr>
                        <a:t>: 310mm</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S5700-52X-PWR-LI-AC</a:t>
                      </a:r>
                      <a:r>
                        <a:rPr lang="en-US" sz="800" kern="100" dirty="0" smtClean="0">
                          <a:latin typeface="Arial"/>
                          <a:ea typeface="微软雅黑" pitchFamily="34" charset="-122"/>
                        </a:rPr>
                        <a:t>: 310mm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altLang="zh-CN" sz="800" kern="100" dirty="0" smtClean="0">
                          <a:latin typeface="Arial"/>
                          <a:ea typeface="微软雅黑" pitchFamily="34" charset="-122"/>
                        </a:rPr>
                        <a:t>RJ45 interface, USB console (mini USB)</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381338">
                <a:tc>
                  <a:txBody>
                    <a:bodyPr/>
                    <a:lstStyle/>
                    <a:p>
                      <a:pPr algn="just">
                        <a:spcAft>
                          <a:spcPts val="0"/>
                        </a:spcAft>
                      </a:pPr>
                      <a:r>
                        <a:rPr lang="en-US" altLang="zh-CN" sz="800" kern="100" dirty="0" smtClean="0">
                          <a:latin typeface="Arial"/>
                          <a:ea typeface="微软雅黑" pitchFamily="34" charset="-122"/>
                        </a:rPr>
                        <a:t>Battery switch</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S5700-28P-LI-BAT</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S5700-28P-LI-4AH </a:t>
                      </a:r>
                      <a:endParaRPr lang="en-US" sz="800" kern="100" dirty="0" smtClean="0">
                        <a:latin typeface="Arial"/>
                        <a:ea typeface="微软雅黑" pitchFamily="34" charset="-122"/>
                      </a:endParaRPr>
                    </a:p>
                    <a:p>
                      <a:pPr algn="just">
                        <a:spcAft>
                          <a:spcPts val="0"/>
                        </a:spcAft>
                      </a:pPr>
                      <a:r>
                        <a:rPr lang="en-US" sz="800" kern="100" dirty="0" smtClean="0">
                          <a:latin typeface="Arial"/>
                          <a:ea typeface="微软雅黑" pitchFamily="34" charset="-122"/>
                        </a:rPr>
                        <a:t>S5700-28P-LI-24S-BAT</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S5700-28P-LI-24S-4AH</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16K</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N</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N</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800" kern="100" dirty="0" smtClean="0">
                          <a:latin typeface="Arial"/>
                          <a:ea typeface="微软雅黑" pitchFamily="34" charset="-122"/>
                        </a:rPr>
                        <a:t>Battery</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310mm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smtClean="0">
                          <a:latin typeface="Arial"/>
                          <a:ea typeface="微软雅黑" pitchFamily="34" charset="-122"/>
                        </a:rPr>
                        <a:t>RJ45</a:t>
                      </a:r>
                      <a:r>
                        <a:rPr lang="en-US" sz="800" kern="100" baseline="0" dirty="0" smtClean="0">
                          <a:latin typeface="Arial"/>
                          <a:ea typeface="微软雅黑" pitchFamily="34" charset="-122"/>
                        </a:rPr>
                        <a:t> interface</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305">
                <a:tc>
                  <a:txBody>
                    <a:bodyPr/>
                    <a:lstStyle/>
                    <a:p>
                      <a:pPr marL="0" marR="0" indent="0" algn="just" defTabSz="913753" rtl="0" eaLnBrk="1" fontAlgn="auto" latinLnBrk="0" hangingPunct="1">
                        <a:lnSpc>
                          <a:spcPct val="100000"/>
                        </a:lnSpc>
                        <a:spcBef>
                          <a:spcPts val="0"/>
                        </a:spcBef>
                        <a:spcAft>
                          <a:spcPts val="0"/>
                        </a:spcAft>
                        <a:buClrTx/>
                        <a:buSzTx/>
                        <a:buFontTx/>
                        <a:buNone/>
                        <a:tabLst/>
                        <a:defRPr/>
                      </a:pPr>
                      <a:r>
                        <a:rPr lang="en-US" altLang="zh-CN" sz="800" kern="100" dirty="0" smtClean="0">
                          <a:latin typeface="Arial"/>
                          <a:ea typeface="微软雅黑" pitchFamily="34" charset="-122"/>
                        </a:rPr>
                        <a:t>Power-</a:t>
                      </a:r>
                      <a:r>
                        <a:rPr lang="en-US" altLang="zh-CN" sz="800" kern="100" dirty="0" err="1" smtClean="0">
                          <a:latin typeface="Arial"/>
                          <a:ea typeface="微软雅黑" pitchFamily="34" charset="-122"/>
                        </a:rPr>
                        <a:t>prepositive</a:t>
                      </a:r>
                      <a:r>
                        <a:rPr lang="en-US" altLang="zh-CN" sz="800" kern="100" dirty="0" smtClean="0">
                          <a:latin typeface="Arial"/>
                          <a:ea typeface="微软雅黑" pitchFamily="34" charset="-122"/>
                        </a:rPr>
                        <a:t> switches</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S5701-28X-LI-AC</a:t>
                      </a:r>
                      <a:endParaRPr lang="zh-CN" sz="800" kern="100" dirty="0">
                        <a:latin typeface="Arial"/>
                        <a:ea typeface="微软雅黑" pitchFamily="34" charset="-122"/>
                      </a:endParaRPr>
                    </a:p>
                    <a:p>
                      <a:pPr algn="just">
                        <a:spcAft>
                          <a:spcPts val="0"/>
                        </a:spcAft>
                      </a:pPr>
                      <a:r>
                        <a:rPr lang="en-US" sz="800" kern="100" dirty="0">
                          <a:latin typeface="Arial"/>
                          <a:ea typeface="微软雅黑" pitchFamily="34" charset="-122"/>
                        </a:rPr>
                        <a:t>S5701-28X-LI-24S-AC</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16K </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Y</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smtClean="0">
                          <a:latin typeface="Arial"/>
                          <a:ea typeface="微软雅黑" pitchFamily="34" charset="-122"/>
                        </a:rPr>
                        <a:t>Y</a:t>
                      </a:r>
                      <a:r>
                        <a:rPr lang="en-US" altLang="zh-CN" sz="800" kern="100" dirty="0" smtClean="0">
                          <a:latin typeface="Arial"/>
                          <a:ea typeface="微软雅黑" pitchFamily="34" charset="-122"/>
                        </a:rPr>
                        <a:t> (except the models providing </a:t>
                      </a:r>
                      <a:r>
                        <a:rPr lang="en-US" altLang="zh-CN" sz="800" kern="100" baseline="0" dirty="0" smtClean="0">
                          <a:latin typeface="Arial"/>
                          <a:ea typeface="微软雅黑" pitchFamily="34" charset="-122"/>
                        </a:rPr>
                        <a:t>optical ports</a:t>
                      </a:r>
                      <a:r>
                        <a:rPr lang="en-US" altLang="zh-CN" sz="800" kern="100" dirty="0" smtClean="0">
                          <a:latin typeface="Arial"/>
                          <a:ea typeface="微软雅黑" pitchFamily="34" charset="-122"/>
                        </a:rPr>
                        <a:t>)</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a:latin typeface="Arial"/>
                          <a:ea typeface="微软雅黑" pitchFamily="34" charset="-122"/>
                        </a:rPr>
                        <a:t>RPS</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sz="800" kern="100" dirty="0">
                          <a:latin typeface="Arial"/>
                          <a:ea typeface="微软雅黑" pitchFamily="34" charset="-122"/>
                        </a:rPr>
                        <a:t>220mm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c>
                  <a:txBody>
                    <a:bodyPr/>
                    <a:lstStyle/>
                    <a:p>
                      <a:pPr algn="just">
                        <a:spcAft>
                          <a:spcPts val="0"/>
                        </a:spcAft>
                      </a:pPr>
                      <a:r>
                        <a:rPr lang="en-US" altLang="zh-CN" sz="800" kern="100" dirty="0" smtClean="0">
                          <a:latin typeface="Arial"/>
                          <a:ea typeface="微软雅黑" pitchFamily="34" charset="-122"/>
                        </a:rPr>
                        <a:t>RJ45 interface, USB console (mini USB)</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DFEE"/>
                    </a:solidFill>
                  </a:tcPr>
                </a:tc>
              </a:tr>
              <a:tr h="303345">
                <a:tc>
                  <a:txBody>
                    <a:bodyPr/>
                    <a:lstStyle/>
                    <a:p>
                      <a:pPr algn="just">
                        <a:spcAft>
                          <a:spcPts val="0"/>
                        </a:spcAft>
                      </a:pPr>
                      <a:r>
                        <a:rPr lang="en-US" sz="800" kern="100" dirty="0" smtClean="0">
                          <a:latin typeface="Arial"/>
                          <a:ea typeface="微软雅黑" pitchFamily="34" charset="-122"/>
                        </a:rPr>
                        <a:t>CSFP</a:t>
                      </a:r>
                      <a:r>
                        <a:rPr lang="en-US" altLang="zh-CN" sz="800" kern="100" dirty="0" smtClean="0">
                          <a:latin typeface="Arial"/>
                          <a:ea typeface="微软雅黑" pitchFamily="34" charset="-122"/>
                        </a:rPr>
                        <a:t> switch</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S5700-52X-LI-48CS-AC</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16K</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Y</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N</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a:latin typeface="Arial"/>
                          <a:ea typeface="微软雅黑" pitchFamily="34" charset="-122"/>
                        </a:rPr>
                        <a:t>RPS</a:t>
                      </a:r>
                      <a:endParaRPr lang="zh-CN" sz="800" kern="10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800" kern="100" dirty="0">
                          <a:latin typeface="Arial"/>
                          <a:ea typeface="微软雅黑" pitchFamily="34" charset="-122"/>
                        </a:rPr>
                        <a:t>220mm</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zh-CN" sz="800" kern="100" dirty="0" smtClean="0">
                          <a:latin typeface="Arial"/>
                          <a:ea typeface="微软雅黑" pitchFamily="34" charset="-122"/>
                        </a:rPr>
                        <a:t>RJ45 interface, USB console (mini USB)</a:t>
                      </a:r>
                      <a:endParaRPr lang="zh-CN" sz="800" kern="100" dirty="0">
                        <a:latin typeface="Arial"/>
                        <a:ea typeface="微软雅黑" pitchFamily="34" charset="-122"/>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Click="0" advTm="8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同侧圆角矩形 289"/>
          <p:cNvSpPr/>
          <p:nvPr/>
        </p:nvSpPr>
        <p:spPr bwMode="auto">
          <a:xfrm>
            <a:off x="696845" y="2576612"/>
            <a:ext cx="7776000" cy="1151099"/>
          </a:xfrm>
          <a:prstGeom prst="round2SameRect">
            <a:avLst>
              <a:gd name="adj1" fmla="val 0"/>
              <a:gd name="adj2" fmla="val 0"/>
            </a:avLst>
          </a:prstGeom>
          <a:solidFill>
            <a:srgbClr val="F9F9F9"/>
          </a:solidFill>
          <a:ln w="9525" algn="ctr">
            <a:noFill/>
            <a:round/>
            <a:headEnd/>
            <a:tailEnd/>
          </a:ln>
          <a:effectLst>
            <a:outerShdw blurRad="63500" sx="102000" sy="102000" algn="ctr" rotWithShape="0">
              <a:prstClr val="black">
                <a:alpha val="4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1100" kern="0" dirty="0">
              <a:solidFill>
                <a:srgbClr val="5F5F5F"/>
              </a:solidFill>
              <a:latin typeface="Arial" pitchFamily="34" charset="0"/>
              <a:ea typeface="华文细黑" pitchFamily="2" charset="-122"/>
              <a:cs typeface="Arial" pitchFamily="34" charset="0"/>
            </a:endParaRPr>
          </a:p>
        </p:txBody>
      </p:sp>
      <p:sp>
        <p:nvSpPr>
          <p:cNvPr id="41" name="同侧圆角矩形 289"/>
          <p:cNvSpPr/>
          <p:nvPr/>
        </p:nvSpPr>
        <p:spPr bwMode="auto">
          <a:xfrm>
            <a:off x="696845" y="962464"/>
            <a:ext cx="7776000" cy="1264596"/>
          </a:xfrm>
          <a:prstGeom prst="round2SameRect">
            <a:avLst>
              <a:gd name="adj1" fmla="val 0"/>
              <a:gd name="adj2" fmla="val 0"/>
            </a:avLst>
          </a:prstGeom>
          <a:solidFill>
            <a:srgbClr val="F9F9F9"/>
          </a:solidFill>
          <a:ln w="9525" algn="ctr">
            <a:noFill/>
            <a:round/>
            <a:headEnd/>
            <a:tailEnd/>
          </a:ln>
          <a:effectLst>
            <a:outerShdw blurRad="63500" sx="102000" sy="102000" algn="ctr" rotWithShape="0">
              <a:prstClr val="black">
                <a:alpha val="4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1100" kern="0" dirty="0">
              <a:solidFill>
                <a:srgbClr val="5F5F5F"/>
              </a:solidFill>
              <a:latin typeface="Arial" pitchFamily="34" charset="0"/>
              <a:ea typeface="华文细黑" pitchFamily="2" charset="-122"/>
              <a:cs typeface="Arial" pitchFamily="34" charset="0"/>
            </a:endParaRPr>
          </a:p>
        </p:txBody>
      </p:sp>
      <p:sp>
        <p:nvSpPr>
          <p:cNvPr id="96264" name="Text Box 5"/>
          <p:cNvSpPr txBox="1">
            <a:spLocks noChangeArrowheads="1"/>
          </p:cNvSpPr>
          <p:nvPr/>
        </p:nvSpPr>
        <p:spPr bwMode="auto">
          <a:xfrm>
            <a:off x="5581650" y="1090613"/>
            <a:ext cx="2879725" cy="1065212"/>
          </a:xfrm>
          <a:prstGeom prst="rect">
            <a:avLst/>
          </a:prstGeom>
          <a:noFill/>
          <a:ln w="3175" algn="ctr">
            <a:solidFill>
              <a:srgbClr val="0000FF"/>
            </a:solidFill>
            <a:miter lim="800000"/>
            <a:headEnd/>
            <a:tailEnd/>
          </a:ln>
        </p:spPr>
        <p:txBody>
          <a:bodyPr lIns="79189" tIns="39595" rIns="79189" bIns="39595" anchor="ctr">
            <a:spAutoFit/>
          </a:bodyPr>
          <a:lstStyle/>
          <a:p>
            <a:pPr defTabSz="800100">
              <a:spcBef>
                <a:spcPts val="300"/>
              </a:spcBef>
              <a:buClr>
                <a:schemeClr val="tx2"/>
              </a:buClr>
              <a:buSzPct val="75000"/>
              <a:buFont typeface="Wingdings" pitchFamily="2" charset="2"/>
              <a:buChar char="l"/>
            </a:pPr>
            <a:r>
              <a:rPr lang="en-US" altLang="zh-CN" sz="1100" dirty="0">
                <a:latin typeface="Arial" pitchFamily="34" charset="0"/>
                <a:ea typeface="微软雅黑" pitchFamily="34" charset="-122"/>
              </a:rPr>
              <a:t>  4</a:t>
            </a:r>
            <a:r>
              <a:rPr lang="zh-CN" altLang="en-US" sz="1100" dirty="0">
                <a:latin typeface="Arial" pitchFamily="34" charset="0"/>
                <a:ea typeface="微软雅黑" pitchFamily="34" charset="-122"/>
              </a:rPr>
              <a:t>*</a:t>
            </a:r>
            <a:r>
              <a:rPr lang="en-US" altLang="zh-CN" sz="1100" dirty="0">
                <a:latin typeface="Arial" pitchFamily="34" charset="0"/>
                <a:ea typeface="微软雅黑" pitchFamily="34" charset="-122"/>
              </a:rPr>
              <a:t>10GE SFP+        2</a:t>
            </a:r>
            <a:r>
              <a:rPr lang="zh-CN" altLang="en-US" sz="1100" dirty="0">
                <a:latin typeface="Arial" pitchFamily="34" charset="0"/>
                <a:ea typeface="微软雅黑" pitchFamily="34" charset="-122"/>
              </a:rPr>
              <a:t>*</a:t>
            </a:r>
            <a:r>
              <a:rPr lang="en-US" altLang="zh-CN" sz="1100" dirty="0">
                <a:latin typeface="Arial" pitchFamily="34" charset="0"/>
                <a:ea typeface="微软雅黑" pitchFamily="34" charset="-122"/>
              </a:rPr>
              <a:t>10GE SFP+</a:t>
            </a:r>
          </a:p>
          <a:p>
            <a:pPr marL="182563" lvl="1" indent="0" defTabSz="800100">
              <a:spcBef>
                <a:spcPts val="300"/>
              </a:spcBef>
              <a:buClr>
                <a:schemeClr val="tx2"/>
              </a:buClr>
              <a:buSzPct val="75000"/>
              <a:buFont typeface="Arial" pitchFamily="34" charset="0"/>
              <a:buChar char="•"/>
            </a:pPr>
            <a:r>
              <a:rPr lang="en-US" altLang="zh-CN" sz="1100" dirty="0">
                <a:latin typeface="Arial" pitchFamily="34" charset="0"/>
                <a:ea typeface="微软雅黑" pitchFamily="34" charset="-122"/>
              </a:rPr>
              <a:t> Applied to S5700</a:t>
            </a:r>
            <a:r>
              <a:rPr lang="en-US" altLang="zh-CN" sz="1200" b="1" dirty="0">
                <a:latin typeface="Arial" pitchFamily="34" charset="0"/>
                <a:ea typeface="微软雅黑" pitchFamily="34" charset="-122"/>
              </a:rPr>
              <a:t>SI</a:t>
            </a:r>
            <a:r>
              <a:rPr lang="en-US" altLang="zh-CN" sz="1200" dirty="0">
                <a:latin typeface="Arial" pitchFamily="34" charset="0"/>
                <a:ea typeface="微软雅黑" pitchFamily="34" charset="-122"/>
              </a:rPr>
              <a:t>; adaptive to GE optical/electrical modules</a:t>
            </a:r>
            <a:endParaRPr lang="en-US" altLang="zh-CN" sz="1100" dirty="0">
              <a:latin typeface="Arial" pitchFamily="34" charset="0"/>
              <a:ea typeface="微软雅黑" pitchFamily="34" charset="-122"/>
            </a:endParaRPr>
          </a:p>
          <a:p>
            <a:pPr marL="182563" lvl="1" indent="0" defTabSz="800100">
              <a:spcBef>
                <a:spcPts val="300"/>
              </a:spcBef>
              <a:buClr>
                <a:schemeClr val="tx2"/>
              </a:buClr>
              <a:buSzPct val="75000"/>
              <a:buFont typeface="Arial" pitchFamily="34" charset="0"/>
              <a:buChar char="•"/>
            </a:pPr>
            <a:r>
              <a:rPr lang="zh-CN" altLang="en-US" sz="1100" dirty="0">
                <a:latin typeface="Arial" pitchFamily="34" charset="0"/>
                <a:ea typeface="微软雅黑" pitchFamily="34" charset="-122"/>
              </a:rPr>
              <a:t> </a:t>
            </a:r>
            <a:r>
              <a:rPr lang="en-US" altLang="zh-CN" sz="1100" dirty="0">
                <a:latin typeface="Arial" pitchFamily="34" charset="0"/>
                <a:ea typeface="微软雅黑" pitchFamily="34" charset="-122"/>
              </a:rPr>
              <a:t>Applied to S5700</a:t>
            </a:r>
            <a:r>
              <a:rPr lang="en-US" altLang="zh-CN" sz="1200" b="1" dirty="0">
                <a:latin typeface="Arial" pitchFamily="34" charset="0"/>
                <a:ea typeface="微软雅黑" pitchFamily="34" charset="-122"/>
              </a:rPr>
              <a:t>EI</a:t>
            </a:r>
            <a:r>
              <a:rPr lang="en-US" altLang="zh-CN" sz="1200" dirty="0">
                <a:latin typeface="Arial" pitchFamily="34" charset="0"/>
                <a:ea typeface="微软雅黑" pitchFamily="34" charset="-122"/>
              </a:rPr>
              <a:t>; not adaptive to GE</a:t>
            </a:r>
            <a:endParaRPr lang="zh-CN" altLang="en-US" sz="1100" dirty="0">
              <a:latin typeface="Arial" pitchFamily="34" charset="0"/>
              <a:ea typeface="微软雅黑" pitchFamily="34" charset="-122"/>
            </a:endParaRPr>
          </a:p>
        </p:txBody>
      </p:sp>
      <p:pic>
        <p:nvPicPr>
          <p:cNvPr id="4096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8550" y="1274763"/>
            <a:ext cx="779463" cy="454025"/>
          </a:xfrm>
          <a:prstGeom prst="rect">
            <a:avLst/>
          </a:prstGeom>
          <a:ln>
            <a:noFill/>
          </a:ln>
          <a:effectLst>
            <a:outerShdw blurRad="190500" algn="tl" rotWithShape="0">
              <a:srgbClr val="000000">
                <a:alpha val="70000"/>
              </a:srgbClr>
            </a:outerShdw>
          </a:effectLst>
        </p:spPr>
      </p:pic>
      <p:sp>
        <p:nvSpPr>
          <p:cNvPr id="96266" name="Text Box 5"/>
          <p:cNvSpPr txBox="1">
            <a:spLocks noChangeArrowheads="1"/>
          </p:cNvSpPr>
          <p:nvPr/>
        </p:nvSpPr>
        <p:spPr bwMode="auto">
          <a:xfrm>
            <a:off x="5559425" y="2838450"/>
            <a:ext cx="2879725" cy="919163"/>
          </a:xfrm>
          <a:prstGeom prst="rect">
            <a:avLst/>
          </a:prstGeom>
          <a:noFill/>
          <a:ln w="9525" algn="ctr">
            <a:solidFill>
              <a:srgbClr val="0000FF"/>
            </a:solidFill>
            <a:miter lim="800000"/>
            <a:headEnd/>
            <a:tailEnd/>
          </a:ln>
        </p:spPr>
        <p:txBody>
          <a:bodyPr lIns="79189" tIns="39595" rIns="79189" bIns="39595">
            <a:spAutoFit/>
          </a:bodyPr>
          <a:lstStyle/>
          <a:p>
            <a:pPr defTabSz="800100">
              <a:lnSpc>
                <a:spcPct val="150000"/>
              </a:lnSpc>
              <a:spcBef>
                <a:spcPts val="300"/>
              </a:spcBef>
              <a:spcAft>
                <a:spcPts val="300"/>
              </a:spcAft>
              <a:buClr>
                <a:schemeClr val="tx2"/>
              </a:buClr>
              <a:buSzPct val="75000"/>
              <a:buFont typeface="Wingdings" pitchFamily="2" charset="2"/>
              <a:buChar char="l"/>
            </a:pPr>
            <a:r>
              <a:rPr lang="en-US" altLang="zh-CN" sz="1100" dirty="0">
                <a:latin typeface="Arial" pitchFamily="34" charset="0"/>
                <a:ea typeface="微软雅黑" pitchFamily="34" charset="-122"/>
              </a:rPr>
              <a:t> Only applied to </a:t>
            </a:r>
            <a:r>
              <a:rPr lang="en-US" altLang="zh-CN" sz="1100" b="1" dirty="0">
                <a:solidFill>
                  <a:srgbClr val="000000"/>
                </a:solidFill>
                <a:latin typeface="Arial" pitchFamily="34" charset="0"/>
                <a:ea typeface="微软雅黑" pitchFamily="34" charset="-122"/>
              </a:rPr>
              <a:t>5710-EI</a:t>
            </a:r>
          </a:p>
          <a:p>
            <a:pPr defTabSz="800100">
              <a:lnSpc>
                <a:spcPct val="150000"/>
              </a:lnSpc>
              <a:spcBef>
                <a:spcPts val="300"/>
              </a:spcBef>
              <a:spcAft>
                <a:spcPts val="300"/>
              </a:spcAft>
              <a:buClr>
                <a:schemeClr val="tx2"/>
              </a:buClr>
              <a:buSzPct val="75000"/>
              <a:buFont typeface="Wingdings" pitchFamily="2" charset="2"/>
              <a:buChar char="l"/>
            </a:pPr>
            <a:r>
              <a:rPr lang="zh-CN" altLang="en-US" sz="1100" dirty="0">
                <a:latin typeface="Arial" pitchFamily="34" charset="0"/>
                <a:ea typeface="微软雅黑" pitchFamily="34" charset="-122"/>
              </a:rPr>
              <a:t> </a:t>
            </a:r>
            <a:r>
              <a:rPr lang="en-US" altLang="zh-CN" sz="1100" dirty="0">
                <a:solidFill>
                  <a:srgbClr val="000000"/>
                </a:solidFill>
                <a:latin typeface="Arial" pitchFamily="34" charset="0"/>
                <a:ea typeface="微软雅黑" pitchFamily="34" charset="-122"/>
              </a:rPr>
              <a:t>10GE SFP+ </a:t>
            </a:r>
            <a:r>
              <a:rPr lang="en-US" altLang="zh-CN" sz="1100" dirty="0" err="1">
                <a:solidFill>
                  <a:srgbClr val="000000"/>
                </a:solidFill>
                <a:latin typeface="Arial" pitchFamily="34" charset="0"/>
                <a:ea typeface="微软雅黑" pitchFamily="34" charset="-122"/>
              </a:rPr>
              <a:t>subcard</a:t>
            </a:r>
            <a:r>
              <a:rPr lang="en-US" altLang="zh-CN" sz="1100" dirty="0">
                <a:solidFill>
                  <a:srgbClr val="000000"/>
                </a:solidFill>
                <a:latin typeface="Arial" pitchFamily="34" charset="0"/>
                <a:ea typeface="微软雅黑" pitchFamily="34" charset="-122"/>
              </a:rPr>
              <a:t>, adaptive to GE optical/electrical modules</a:t>
            </a:r>
            <a:endParaRPr lang="en-US" altLang="zh-CN" sz="1100" dirty="0">
              <a:latin typeface="Arial" pitchFamily="34" charset="0"/>
              <a:ea typeface="微软雅黑" pitchFamily="34" charset="-122"/>
            </a:endParaRPr>
          </a:p>
        </p:txBody>
      </p:sp>
      <p:sp>
        <p:nvSpPr>
          <p:cNvPr id="96267" name="TextBox 9"/>
          <p:cNvSpPr txBox="1">
            <a:spLocks noChangeArrowheads="1"/>
          </p:cNvSpPr>
          <p:nvPr/>
        </p:nvSpPr>
        <p:spPr bwMode="auto">
          <a:xfrm>
            <a:off x="706438" y="3444875"/>
            <a:ext cx="1069975" cy="261938"/>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2*10GE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sp>
        <p:nvSpPr>
          <p:cNvPr id="96268" name="TextBox 10"/>
          <p:cNvSpPr txBox="1">
            <a:spLocks noChangeArrowheads="1"/>
          </p:cNvSpPr>
          <p:nvPr/>
        </p:nvSpPr>
        <p:spPr bwMode="auto">
          <a:xfrm>
            <a:off x="1990725" y="3444875"/>
            <a:ext cx="798513" cy="261938"/>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8*GE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sp>
        <p:nvSpPr>
          <p:cNvPr id="96269" name="TextBox 11"/>
          <p:cNvSpPr txBox="1">
            <a:spLocks noChangeArrowheads="1"/>
          </p:cNvSpPr>
          <p:nvPr/>
        </p:nvSpPr>
        <p:spPr bwMode="auto">
          <a:xfrm>
            <a:off x="3486150" y="3444875"/>
            <a:ext cx="1009650" cy="261938"/>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8*GE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Base-T</a:t>
            </a:r>
          </a:p>
        </p:txBody>
      </p:sp>
      <p:pic>
        <p:nvPicPr>
          <p:cNvPr id="201729" name="Picture 1" descr="D:\产品资料\V2R1\照片\S5710-EI插卡照片\300dpi\IMG_2158.jpg"/>
          <p:cNvPicPr>
            <a:picLocks noChangeAspect="1" noChangeArrowheads="1"/>
          </p:cNvPicPr>
          <p:nvPr/>
        </p:nvPicPr>
        <p:blipFill>
          <a:blip r:embed="rId4" cstate="print"/>
          <a:srcRect/>
          <a:stretch>
            <a:fillRect/>
          </a:stretch>
        </p:blipFill>
        <p:spPr bwMode="auto">
          <a:xfrm>
            <a:off x="3500438" y="2671763"/>
            <a:ext cx="815975" cy="739775"/>
          </a:xfrm>
          <a:prstGeom prst="rect">
            <a:avLst/>
          </a:prstGeom>
          <a:ln>
            <a:noFill/>
          </a:ln>
          <a:effectLst>
            <a:outerShdw blurRad="292100" dist="139700" dir="2700000" algn="tl" rotWithShape="0">
              <a:srgbClr val="333333">
                <a:alpha val="65000"/>
              </a:srgbClr>
            </a:outerShdw>
          </a:effectLst>
        </p:spPr>
      </p:pic>
      <p:pic>
        <p:nvPicPr>
          <p:cNvPr id="201730" name="Picture 2" descr="D:\产品资料\V2R1\照片\S5710-EI插卡照片\300dpi\IMG_2161.jpg"/>
          <p:cNvPicPr>
            <a:picLocks noChangeAspect="1" noChangeArrowheads="1"/>
          </p:cNvPicPr>
          <p:nvPr/>
        </p:nvPicPr>
        <p:blipFill>
          <a:blip r:embed="rId5" cstate="print"/>
          <a:srcRect/>
          <a:stretch>
            <a:fillRect/>
          </a:stretch>
        </p:blipFill>
        <p:spPr bwMode="auto">
          <a:xfrm>
            <a:off x="782638" y="2676525"/>
            <a:ext cx="782637" cy="728663"/>
          </a:xfrm>
          <a:prstGeom prst="rect">
            <a:avLst/>
          </a:prstGeom>
          <a:ln>
            <a:noFill/>
          </a:ln>
          <a:effectLst>
            <a:outerShdw blurRad="292100" dist="139700" dir="2700000" algn="tl" rotWithShape="0">
              <a:srgbClr val="333333">
                <a:alpha val="65000"/>
              </a:srgbClr>
            </a:outerShdw>
          </a:effectLst>
        </p:spPr>
      </p:pic>
      <p:pic>
        <p:nvPicPr>
          <p:cNvPr id="201731" name="Picture 3" descr="D:\产品资料\V2R1\照片\S5710-EI插卡照片\300dpi\IMG_2164.jpg"/>
          <p:cNvPicPr>
            <a:picLocks noChangeAspect="1" noChangeArrowheads="1"/>
          </p:cNvPicPr>
          <p:nvPr/>
        </p:nvPicPr>
        <p:blipFill>
          <a:blip r:embed="rId6" cstate="print"/>
          <a:srcRect/>
          <a:stretch>
            <a:fillRect/>
          </a:stretch>
        </p:blipFill>
        <p:spPr bwMode="auto">
          <a:xfrm>
            <a:off x="2027238" y="2676525"/>
            <a:ext cx="811212" cy="744538"/>
          </a:xfrm>
          <a:prstGeom prst="rect">
            <a:avLst/>
          </a:prstGeom>
          <a:ln>
            <a:noFill/>
          </a:ln>
          <a:effectLst>
            <a:outerShdw blurRad="292100" dist="139700" dir="2700000" algn="tl" rotWithShape="0">
              <a:srgbClr val="333333">
                <a:alpha val="65000"/>
              </a:srgbClr>
            </a:outerShdw>
          </a:effectLst>
        </p:spPr>
      </p:pic>
      <p:sp>
        <p:nvSpPr>
          <p:cNvPr id="96273" name="TextBox 9"/>
          <p:cNvSpPr txBox="1">
            <a:spLocks noChangeArrowheads="1"/>
          </p:cNvSpPr>
          <p:nvPr/>
        </p:nvSpPr>
        <p:spPr bwMode="auto">
          <a:xfrm>
            <a:off x="900113" y="1982788"/>
            <a:ext cx="989012" cy="246062"/>
          </a:xfrm>
          <a:prstGeom prst="rect">
            <a:avLst/>
          </a:prstGeom>
          <a:noFill/>
          <a:ln w="9525">
            <a:noFill/>
            <a:miter lim="800000"/>
            <a:headEnd/>
            <a:tailEnd/>
          </a:ln>
        </p:spPr>
        <p:txBody>
          <a:bodyPr wrap="none" lIns="91427" tIns="45714" rIns="91427" bIns="45714">
            <a:spAutoFit/>
          </a:bodyPr>
          <a:lstStyle/>
          <a:p>
            <a:r>
              <a:rPr lang="en-US" altLang="zh-CN" sz="1000" dirty="0">
                <a:solidFill>
                  <a:schemeClr val="tx2"/>
                </a:solidFill>
                <a:latin typeface="Arial" pitchFamily="34" charset="0"/>
                <a:ea typeface="微软雅黑" pitchFamily="34" charset="-122"/>
              </a:rPr>
              <a:t>4*10GE</a:t>
            </a:r>
            <a:r>
              <a:rPr lang="zh-CN" altLang="en-US" sz="1000" dirty="0">
                <a:solidFill>
                  <a:schemeClr val="tx2"/>
                </a:solidFill>
                <a:latin typeface="Arial" pitchFamily="34" charset="0"/>
                <a:ea typeface="微软雅黑" pitchFamily="34" charset="-122"/>
              </a:rPr>
              <a:t> </a:t>
            </a:r>
            <a:r>
              <a:rPr lang="en-US" altLang="zh-CN" sz="1000" dirty="0">
                <a:solidFill>
                  <a:schemeClr val="tx2"/>
                </a:solidFill>
                <a:latin typeface="Arial" pitchFamily="34" charset="0"/>
                <a:ea typeface="微软雅黑" pitchFamily="34" charset="-122"/>
              </a:rPr>
              <a:t>SFP+</a:t>
            </a:r>
          </a:p>
        </p:txBody>
      </p:sp>
      <p:sp>
        <p:nvSpPr>
          <p:cNvPr id="96274" name="TextBox 10"/>
          <p:cNvSpPr txBox="1">
            <a:spLocks noChangeArrowheads="1"/>
          </p:cNvSpPr>
          <p:nvPr/>
        </p:nvSpPr>
        <p:spPr bwMode="auto">
          <a:xfrm>
            <a:off x="762000" y="1785938"/>
            <a:ext cx="1154113" cy="246062"/>
          </a:xfrm>
          <a:prstGeom prst="rect">
            <a:avLst/>
          </a:prstGeom>
          <a:noFill/>
          <a:ln w="9525">
            <a:noFill/>
            <a:miter lim="800000"/>
            <a:headEnd/>
            <a:tailEnd/>
          </a:ln>
        </p:spPr>
        <p:txBody>
          <a:bodyPr wrap="none" lIns="91427" tIns="45714" rIns="91427" bIns="45714">
            <a:spAutoFit/>
          </a:bodyPr>
          <a:lstStyle/>
          <a:p>
            <a:r>
              <a:rPr lang="en-US" altLang="zh-CN" sz="1000" dirty="0">
                <a:latin typeface="Arial" pitchFamily="34" charset="0"/>
                <a:ea typeface="微软雅黑" pitchFamily="34" charset="-122"/>
              </a:rPr>
              <a:t>For 5700 </a:t>
            </a:r>
            <a:r>
              <a:rPr lang="en-US" altLang="zh-CN" sz="1000" b="1" dirty="0">
                <a:latin typeface="Arial" pitchFamily="34" charset="0"/>
                <a:ea typeface="微软雅黑" pitchFamily="34" charset="-122"/>
              </a:rPr>
              <a:t>EI/SI/LI</a:t>
            </a:r>
            <a:endParaRPr lang="en-US" altLang="zh-CN" sz="1000" dirty="0">
              <a:latin typeface="Arial" pitchFamily="34" charset="0"/>
              <a:ea typeface="微软雅黑" pitchFamily="34" charset="-122"/>
            </a:endParaRPr>
          </a:p>
        </p:txBody>
      </p:sp>
      <p:grpSp>
        <p:nvGrpSpPr>
          <p:cNvPr id="96275" name="组合 48"/>
          <p:cNvGrpSpPr>
            <a:grpSpLocks/>
          </p:cNvGrpSpPr>
          <p:nvPr/>
        </p:nvGrpSpPr>
        <p:grpSpPr bwMode="auto">
          <a:xfrm>
            <a:off x="3605213" y="1058863"/>
            <a:ext cx="1971675" cy="1171575"/>
            <a:chOff x="4081717" y="934998"/>
            <a:chExt cx="1971925" cy="1171367"/>
          </a:xfrm>
        </p:grpSpPr>
        <p:pic>
          <p:nvPicPr>
            <p:cNvPr id="40967"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81717" y="1138162"/>
              <a:ext cx="871648" cy="522194"/>
            </a:xfrm>
            <a:prstGeom prst="rect">
              <a:avLst/>
            </a:prstGeom>
            <a:ln>
              <a:noFill/>
            </a:ln>
            <a:effectLst>
              <a:outerShdw blurRad="190500" algn="tl" rotWithShape="0">
                <a:srgbClr val="000000">
                  <a:alpha val="70000"/>
                </a:srgbClr>
              </a:outerShdw>
            </a:effectLst>
          </p:spPr>
        </p:pic>
        <p:sp>
          <p:nvSpPr>
            <p:cNvPr id="96291" name="TextBox 11"/>
            <p:cNvSpPr txBox="1">
              <a:spLocks noChangeArrowheads="1"/>
            </p:cNvSpPr>
            <p:nvPr/>
          </p:nvSpPr>
          <p:spPr bwMode="auto">
            <a:xfrm>
              <a:off x="4436935" y="1860156"/>
              <a:ext cx="772942" cy="246209"/>
            </a:xfrm>
            <a:prstGeom prst="rect">
              <a:avLst/>
            </a:prstGeom>
            <a:noFill/>
            <a:ln w="9525">
              <a:noFill/>
              <a:miter lim="800000"/>
              <a:headEnd/>
              <a:tailEnd/>
            </a:ln>
          </p:spPr>
          <p:txBody>
            <a:bodyPr wrap="none" lIns="91427" tIns="45714" rIns="91427" bIns="45714">
              <a:spAutoFit/>
            </a:bodyPr>
            <a:lstStyle/>
            <a:p>
              <a:r>
                <a:rPr lang="en-US" altLang="zh-CN" sz="1000">
                  <a:solidFill>
                    <a:schemeClr val="tx2"/>
                  </a:solidFill>
                  <a:latin typeface="Arial" pitchFamily="34" charset="0"/>
                  <a:ea typeface="微软雅黑" pitchFamily="34" charset="-122"/>
                </a:rPr>
                <a:t>4*GE</a:t>
              </a:r>
              <a:r>
                <a:rPr lang="zh-CN" altLang="en-US" sz="1000">
                  <a:solidFill>
                    <a:schemeClr val="tx2"/>
                  </a:solidFill>
                  <a:latin typeface="Arial" pitchFamily="34" charset="0"/>
                  <a:ea typeface="微软雅黑" pitchFamily="34" charset="-122"/>
                </a:rPr>
                <a:t> </a:t>
              </a:r>
              <a:r>
                <a:rPr lang="en-US" altLang="zh-CN" sz="1000">
                  <a:solidFill>
                    <a:schemeClr val="tx2"/>
                  </a:solidFill>
                  <a:latin typeface="Arial" pitchFamily="34" charset="0"/>
                  <a:ea typeface="微软雅黑" pitchFamily="34" charset="-122"/>
                </a:rPr>
                <a:t>SFP</a:t>
              </a:r>
            </a:p>
          </p:txBody>
        </p:sp>
        <p:pic>
          <p:nvPicPr>
            <p:cNvPr id="96292"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30731" y="1155358"/>
              <a:ext cx="767266" cy="479807"/>
            </a:xfrm>
            <a:prstGeom prst="rect">
              <a:avLst/>
            </a:prstGeom>
            <a:noFill/>
            <a:ln w="9525">
              <a:noFill/>
              <a:miter lim="800000"/>
              <a:headEnd/>
              <a:tailEnd/>
            </a:ln>
          </p:spPr>
        </p:pic>
        <p:sp>
          <p:nvSpPr>
            <p:cNvPr id="96293" name="TextBox 10"/>
            <p:cNvSpPr txBox="1">
              <a:spLocks noChangeArrowheads="1"/>
            </p:cNvSpPr>
            <p:nvPr/>
          </p:nvSpPr>
          <p:spPr bwMode="auto">
            <a:xfrm>
              <a:off x="4131002" y="1659986"/>
              <a:ext cx="532492" cy="246209"/>
            </a:xfrm>
            <a:prstGeom prst="rect">
              <a:avLst/>
            </a:prstGeom>
            <a:noFill/>
            <a:ln w="9525">
              <a:noFill/>
              <a:miter lim="800000"/>
              <a:headEnd/>
              <a:tailEnd/>
            </a:ln>
          </p:spPr>
          <p:txBody>
            <a:bodyPr wrap="none" lIns="91427" tIns="45714" rIns="91427" bIns="45714">
              <a:spAutoFit/>
            </a:bodyPr>
            <a:lstStyle/>
            <a:p>
              <a:r>
                <a:rPr lang="en-US" altLang="zh-CN" sz="1000">
                  <a:latin typeface="Arial" pitchFamily="34" charset="0"/>
                  <a:ea typeface="微软雅黑" pitchFamily="34" charset="-122"/>
                </a:rPr>
                <a:t>For </a:t>
              </a:r>
              <a:r>
                <a:rPr lang="en-US" altLang="zh-CN" sz="1000" b="1">
                  <a:latin typeface="Arial" pitchFamily="34" charset="0"/>
                  <a:ea typeface="微软雅黑" pitchFamily="34" charset="-122"/>
                </a:rPr>
                <a:t>EI</a:t>
              </a:r>
              <a:endParaRPr lang="en-US" altLang="zh-CN" sz="1000">
                <a:latin typeface="Arial" pitchFamily="34" charset="0"/>
                <a:ea typeface="微软雅黑" pitchFamily="34" charset="-122"/>
              </a:endParaRPr>
            </a:p>
          </p:txBody>
        </p:sp>
        <p:sp>
          <p:nvSpPr>
            <p:cNvPr id="96294" name="TextBox 10"/>
            <p:cNvSpPr txBox="1">
              <a:spLocks noChangeArrowheads="1"/>
            </p:cNvSpPr>
            <p:nvPr/>
          </p:nvSpPr>
          <p:spPr bwMode="auto">
            <a:xfrm>
              <a:off x="4926475" y="1670034"/>
              <a:ext cx="681571" cy="246209"/>
            </a:xfrm>
            <a:prstGeom prst="rect">
              <a:avLst/>
            </a:prstGeom>
            <a:noFill/>
            <a:ln w="9525">
              <a:noFill/>
              <a:miter lim="800000"/>
              <a:headEnd/>
              <a:tailEnd/>
            </a:ln>
          </p:spPr>
          <p:txBody>
            <a:bodyPr wrap="none" lIns="91427" tIns="45714" rIns="91427" bIns="45714">
              <a:spAutoFit/>
            </a:bodyPr>
            <a:lstStyle/>
            <a:p>
              <a:r>
                <a:rPr lang="en-US" altLang="zh-CN" sz="1000">
                  <a:latin typeface="Arial" pitchFamily="34" charset="0"/>
                  <a:ea typeface="微软雅黑" pitchFamily="34" charset="-122"/>
                </a:rPr>
                <a:t>For </a:t>
              </a:r>
              <a:r>
                <a:rPr lang="en-US" altLang="zh-CN" sz="1000" b="1">
                  <a:latin typeface="Arial" pitchFamily="34" charset="0"/>
                  <a:ea typeface="微软雅黑" pitchFamily="34" charset="-122"/>
                </a:rPr>
                <a:t>LI/SI</a:t>
              </a:r>
              <a:endParaRPr lang="en-US" altLang="zh-CN" sz="1000">
                <a:latin typeface="Arial" pitchFamily="34" charset="0"/>
                <a:ea typeface="微软雅黑" pitchFamily="34" charset="-122"/>
              </a:endParaRPr>
            </a:p>
          </p:txBody>
        </p:sp>
        <p:sp>
          <p:nvSpPr>
            <p:cNvPr id="96295" name="TextBox 11"/>
            <p:cNvSpPr txBox="1">
              <a:spLocks noChangeArrowheads="1"/>
            </p:cNvSpPr>
            <p:nvPr/>
          </p:nvSpPr>
          <p:spPr bwMode="auto">
            <a:xfrm>
              <a:off x="4103443" y="934998"/>
              <a:ext cx="949273" cy="215431"/>
            </a:xfrm>
            <a:prstGeom prst="rect">
              <a:avLst/>
            </a:prstGeom>
            <a:noFill/>
            <a:ln w="9525">
              <a:noFill/>
              <a:miter lim="800000"/>
              <a:headEnd/>
              <a:tailEnd/>
            </a:ln>
          </p:spPr>
          <p:txBody>
            <a:bodyPr wrap="none" lIns="91427" tIns="45714" rIns="91427" bIns="45714">
              <a:spAutoFit/>
            </a:bodyPr>
            <a:lstStyle/>
            <a:p>
              <a:r>
                <a:rPr lang="en-US" altLang="zh-CN" sz="800">
                  <a:latin typeface="Arial" pitchFamily="34" charset="0"/>
                  <a:cs typeface="Arial" pitchFamily="34" charset="0"/>
                </a:rPr>
                <a:t>ES5D000G4S00</a:t>
              </a:r>
            </a:p>
          </p:txBody>
        </p:sp>
        <p:sp>
          <p:nvSpPr>
            <p:cNvPr id="96296" name="TextBox 11"/>
            <p:cNvSpPr txBox="1">
              <a:spLocks noChangeArrowheads="1"/>
            </p:cNvSpPr>
            <p:nvPr/>
          </p:nvSpPr>
          <p:spPr bwMode="auto">
            <a:xfrm>
              <a:off x="5093149" y="934998"/>
              <a:ext cx="960493" cy="215431"/>
            </a:xfrm>
            <a:prstGeom prst="rect">
              <a:avLst/>
            </a:prstGeom>
            <a:noFill/>
            <a:ln w="9525">
              <a:noFill/>
              <a:miter lim="800000"/>
              <a:headEnd/>
              <a:tailEnd/>
            </a:ln>
          </p:spPr>
          <p:txBody>
            <a:bodyPr wrap="none" lIns="91427" tIns="45714" rIns="91427" bIns="45714">
              <a:spAutoFit/>
            </a:bodyPr>
            <a:lstStyle/>
            <a:p>
              <a:r>
                <a:rPr lang="en-US" altLang="zh-CN" sz="800">
                  <a:latin typeface="Arial" pitchFamily="34" charset="0"/>
                  <a:cs typeface="Arial" pitchFamily="34" charset="0"/>
                </a:rPr>
                <a:t>ES5D00G4SA00</a:t>
              </a:r>
            </a:p>
          </p:txBody>
        </p:sp>
      </p:grpSp>
      <p:sp>
        <p:nvSpPr>
          <p:cNvPr id="96276" name="TextBox 9"/>
          <p:cNvSpPr txBox="1">
            <a:spLocks noChangeArrowheads="1"/>
          </p:cNvSpPr>
          <p:nvPr/>
        </p:nvSpPr>
        <p:spPr bwMode="auto">
          <a:xfrm>
            <a:off x="1058863" y="1022350"/>
            <a:ext cx="881062" cy="231775"/>
          </a:xfrm>
          <a:prstGeom prst="rect">
            <a:avLst/>
          </a:prstGeom>
          <a:noFill/>
          <a:ln w="9525">
            <a:noFill/>
            <a:miter lim="800000"/>
            <a:headEnd/>
            <a:tailEnd/>
          </a:ln>
        </p:spPr>
        <p:txBody>
          <a:bodyPr wrap="none" lIns="91427" tIns="45714" rIns="91427" bIns="45714">
            <a:spAutoFit/>
          </a:bodyPr>
          <a:lstStyle/>
          <a:p>
            <a:r>
              <a:rPr lang="en-US" altLang="zh-CN" sz="900" dirty="0">
                <a:latin typeface="Arial" pitchFamily="34" charset="0"/>
              </a:rPr>
              <a:t>ES5D000X4S00</a:t>
            </a:r>
            <a:endParaRPr lang="en-US" altLang="zh-CN" sz="900" dirty="0">
              <a:solidFill>
                <a:schemeClr val="tx2"/>
              </a:solidFill>
              <a:latin typeface="Arial" pitchFamily="34" charset="0"/>
              <a:ea typeface="微软雅黑" pitchFamily="34" charset="-122"/>
            </a:endParaRPr>
          </a:p>
        </p:txBody>
      </p:sp>
      <p:grpSp>
        <p:nvGrpSpPr>
          <p:cNvPr id="96277" name="组合 47"/>
          <p:cNvGrpSpPr>
            <a:grpSpLocks/>
          </p:cNvGrpSpPr>
          <p:nvPr/>
        </p:nvGrpSpPr>
        <p:grpSpPr bwMode="auto">
          <a:xfrm>
            <a:off x="2033588" y="1035050"/>
            <a:ext cx="1392237" cy="1184275"/>
            <a:chOff x="2299659" y="911572"/>
            <a:chExt cx="1393306" cy="1184188"/>
          </a:xfrm>
        </p:grpSpPr>
        <p:pic>
          <p:nvPicPr>
            <p:cNvPr id="40965" name="Picture 3" descr="\\info-server\10_PhotoLib\01-网络\03-企业网\01-小S\03-电源模块、插卡、线缆\02-插卡\02-2x10G SFP+插卡(S27&amp;37&amp;57)\03-市场主用(.jpg)-300.dpi\04-右侧30°，俯视15°.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26935" y="1156029"/>
              <a:ext cx="815012" cy="473040"/>
            </a:xfrm>
            <a:prstGeom prst="rect">
              <a:avLst/>
            </a:prstGeom>
            <a:ln>
              <a:noFill/>
            </a:ln>
            <a:effectLst>
              <a:outerShdw blurRad="190500" algn="tl" rotWithShape="0">
                <a:srgbClr val="000000">
                  <a:alpha val="70000"/>
                </a:srgbClr>
              </a:outerShdw>
            </a:effectLst>
          </p:spPr>
        </p:pic>
        <p:sp>
          <p:nvSpPr>
            <p:cNvPr id="96287" name="TextBox 10"/>
            <p:cNvSpPr txBox="1">
              <a:spLocks noChangeArrowheads="1"/>
            </p:cNvSpPr>
            <p:nvPr/>
          </p:nvSpPr>
          <p:spPr bwMode="auto">
            <a:xfrm>
              <a:off x="2463504" y="1849551"/>
              <a:ext cx="1229461" cy="246209"/>
            </a:xfrm>
            <a:prstGeom prst="rect">
              <a:avLst/>
            </a:prstGeom>
            <a:noFill/>
            <a:ln w="9525">
              <a:noFill/>
              <a:miter lim="800000"/>
              <a:headEnd/>
              <a:tailEnd/>
            </a:ln>
          </p:spPr>
          <p:txBody>
            <a:bodyPr lIns="91427" tIns="45714" rIns="91427" bIns="45714">
              <a:spAutoFit/>
            </a:bodyPr>
            <a:lstStyle/>
            <a:p>
              <a:r>
                <a:rPr lang="en-US" altLang="zh-CN" sz="1000">
                  <a:solidFill>
                    <a:schemeClr val="tx2"/>
                  </a:solidFill>
                  <a:latin typeface="Arial" pitchFamily="34" charset="0"/>
                  <a:ea typeface="微软雅黑" pitchFamily="34" charset="-122"/>
                </a:rPr>
                <a:t>2*10GE</a:t>
              </a:r>
              <a:r>
                <a:rPr lang="zh-CN" altLang="en-US" sz="1000">
                  <a:solidFill>
                    <a:schemeClr val="tx2"/>
                  </a:solidFill>
                  <a:latin typeface="Arial" pitchFamily="34" charset="0"/>
                  <a:ea typeface="微软雅黑" pitchFamily="34" charset="-122"/>
                </a:rPr>
                <a:t> </a:t>
              </a:r>
              <a:r>
                <a:rPr lang="en-US" altLang="zh-CN" sz="1000">
                  <a:solidFill>
                    <a:schemeClr val="tx2"/>
                  </a:solidFill>
                  <a:latin typeface="Arial" pitchFamily="34" charset="0"/>
                  <a:ea typeface="微软雅黑" pitchFamily="34" charset="-122"/>
                </a:rPr>
                <a:t>SFP+ </a:t>
              </a:r>
            </a:p>
          </p:txBody>
        </p:sp>
        <p:sp>
          <p:nvSpPr>
            <p:cNvPr id="45" name="TextBox 10"/>
            <p:cNvSpPr txBox="1">
              <a:spLocks noChangeArrowheads="1"/>
            </p:cNvSpPr>
            <p:nvPr/>
          </p:nvSpPr>
          <p:spPr bwMode="auto">
            <a:xfrm>
              <a:off x="2299659" y="1651293"/>
              <a:ext cx="1207426" cy="253981"/>
            </a:xfrm>
            <a:prstGeom prst="rect">
              <a:avLst/>
            </a:prstGeom>
            <a:noFill/>
            <a:ln w="9525">
              <a:noFill/>
              <a:miter lim="800000"/>
              <a:headEnd/>
              <a:tailEnd/>
            </a:ln>
          </p:spPr>
          <p:txBody>
            <a:bodyPr wrap="none" lIns="91427" tIns="45714" rIns="91427" bIns="45714">
              <a:spAutoFit/>
            </a:bodyPr>
            <a:lstStyle/>
            <a:p>
              <a:pPr>
                <a:defRPr/>
              </a:pPr>
              <a:r>
                <a:rPr lang="en-US" altLang="zh-CN" sz="1050" dirty="0">
                  <a:latin typeface="Arial"/>
                  <a:ea typeface="微软雅黑" pitchFamily="34" charset="-122"/>
                </a:rPr>
                <a:t>For 5700 </a:t>
              </a:r>
              <a:r>
                <a:rPr lang="en-US" altLang="zh-CN" sz="1050" b="1" dirty="0">
                  <a:latin typeface="Arial"/>
                  <a:ea typeface="微软雅黑" pitchFamily="34" charset="-122"/>
                </a:rPr>
                <a:t>EI/SI/LI</a:t>
              </a:r>
              <a:endParaRPr lang="en-US" altLang="zh-CN" sz="1050" dirty="0">
                <a:latin typeface="Arial"/>
                <a:ea typeface="微软雅黑" pitchFamily="34" charset="-122"/>
              </a:endParaRPr>
            </a:p>
          </p:txBody>
        </p:sp>
        <p:sp>
          <p:nvSpPr>
            <p:cNvPr id="96289" name="TextBox 10"/>
            <p:cNvSpPr txBox="1">
              <a:spLocks noChangeArrowheads="1"/>
            </p:cNvSpPr>
            <p:nvPr/>
          </p:nvSpPr>
          <p:spPr bwMode="auto">
            <a:xfrm>
              <a:off x="2548724" y="911572"/>
              <a:ext cx="1044343" cy="230820"/>
            </a:xfrm>
            <a:prstGeom prst="rect">
              <a:avLst/>
            </a:prstGeom>
            <a:noFill/>
            <a:ln w="9525">
              <a:noFill/>
              <a:miter lim="800000"/>
              <a:headEnd/>
              <a:tailEnd/>
            </a:ln>
          </p:spPr>
          <p:txBody>
            <a:bodyPr lIns="91427" tIns="45714" rIns="91427" bIns="45714">
              <a:spAutoFit/>
            </a:bodyPr>
            <a:lstStyle/>
            <a:p>
              <a:r>
                <a:rPr lang="en-US" altLang="zh-CN" sz="900">
                  <a:latin typeface="Arial" pitchFamily="34" charset="0"/>
                </a:rPr>
                <a:t>ES5D000X2S00</a:t>
              </a:r>
              <a:endParaRPr lang="en-US" altLang="zh-CN" sz="900">
                <a:solidFill>
                  <a:schemeClr val="tx2"/>
                </a:solidFill>
                <a:latin typeface="Arial" pitchFamily="34" charset="0"/>
                <a:ea typeface="微软雅黑" pitchFamily="34" charset="-122"/>
              </a:endParaRPr>
            </a:p>
          </p:txBody>
        </p:sp>
      </p:grpSp>
      <p:sp>
        <p:nvSpPr>
          <p:cNvPr id="37" name="标题 1"/>
          <p:cNvSpPr txBox="1">
            <a:spLocks/>
          </p:cNvSpPr>
          <p:nvPr/>
        </p:nvSpPr>
        <p:spPr>
          <a:xfrm>
            <a:off x="527050" y="168275"/>
            <a:ext cx="7829550" cy="654050"/>
          </a:xfrm>
          <a:prstGeom prst="rect">
            <a:avLst/>
          </a:prstGeom>
        </p:spPr>
        <p:txBody>
          <a:bodyPr lIns="91375" tIns="45690" rIns="91375" bIns="45690"/>
          <a:lstStyle/>
          <a:p>
            <a:pPr eaLnBrk="0" hangingPunct="0">
              <a:defRPr/>
            </a:pPr>
            <a:r>
              <a:rPr lang="en-US" altLang="zh-CN" sz="3200" b="1" kern="0" dirty="0">
                <a:solidFill>
                  <a:srgbClr val="990000"/>
                </a:solidFill>
                <a:latin typeface="Arial"/>
                <a:ea typeface="黑体" pitchFamily="49" charset="-122"/>
              </a:rPr>
              <a:t>S5700 Service Card</a:t>
            </a:r>
            <a:endParaRPr lang="zh-CN" altLang="en-US" sz="3200" b="1" kern="0" dirty="0">
              <a:solidFill>
                <a:srgbClr val="990000"/>
              </a:solidFill>
              <a:latin typeface="Arial"/>
              <a:ea typeface="黑体" pitchFamily="49" charset="-122"/>
              <a:cs typeface="+mj-cs"/>
            </a:endParaRPr>
          </a:p>
        </p:txBody>
      </p:sp>
      <p:grpSp>
        <p:nvGrpSpPr>
          <p:cNvPr id="96279" name="组合 26"/>
          <p:cNvGrpSpPr>
            <a:grpSpLocks/>
          </p:cNvGrpSpPr>
          <p:nvPr/>
        </p:nvGrpSpPr>
        <p:grpSpPr bwMode="auto">
          <a:xfrm>
            <a:off x="3673475" y="1588"/>
            <a:ext cx="5240338" cy="266700"/>
            <a:chOff x="3815266" y="1588"/>
            <a:chExt cx="5077126" cy="392112"/>
          </a:xfrm>
        </p:grpSpPr>
        <p:sp>
          <p:nvSpPr>
            <p:cNvPr id="57" name="剪去单角的矩形 56"/>
            <p:cNvSpPr/>
            <p:nvPr/>
          </p:nvSpPr>
          <p:spPr bwMode="auto">
            <a:xfrm>
              <a:off x="3815266" y="1588"/>
              <a:ext cx="781333"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8" name="剪去单角的矩形 57"/>
            <p:cNvSpPr/>
            <p:nvPr/>
          </p:nvSpPr>
          <p:spPr bwMode="auto">
            <a:xfrm>
              <a:off x="4598137" y="1588"/>
              <a:ext cx="781333"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9" name="剪去单角的矩形 58"/>
            <p:cNvSpPr/>
            <p:nvPr/>
          </p:nvSpPr>
          <p:spPr bwMode="auto">
            <a:xfrm>
              <a:off x="5381008" y="1588"/>
              <a:ext cx="781333" cy="39211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Cards</a:t>
              </a:r>
              <a:endParaRPr lang="zh-CN" altLang="en-US" sz="1100" dirty="0">
                <a:latin typeface="Arial"/>
              </a:endParaRPr>
            </a:p>
          </p:txBody>
        </p:sp>
        <p:sp>
          <p:nvSpPr>
            <p:cNvPr id="60" name="剪去单角的矩形 59"/>
            <p:cNvSpPr/>
            <p:nvPr/>
          </p:nvSpPr>
          <p:spPr bwMode="auto">
            <a:xfrm>
              <a:off x="6165417" y="1588"/>
              <a:ext cx="1073564"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Stack</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1" name="剪去单角的矩形 60"/>
            <p:cNvSpPr/>
            <p:nvPr/>
          </p:nvSpPr>
          <p:spPr bwMode="auto">
            <a:xfrm>
              <a:off x="7242057" y="1588"/>
              <a:ext cx="781333"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2" name="剪去单角的矩形 61"/>
            <p:cNvSpPr/>
            <p:nvPr/>
          </p:nvSpPr>
          <p:spPr bwMode="auto">
            <a:xfrm>
              <a:off x="8024928" y="1588"/>
              <a:ext cx="867464"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1"/>
          <p:cNvSpPr txBox="1">
            <a:spLocks/>
          </p:cNvSpPr>
          <p:nvPr/>
        </p:nvSpPr>
        <p:spPr>
          <a:xfrm>
            <a:off x="527050" y="168275"/>
            <a:ext cx="7829550" cy="654050"/>
          </a:xfrm>
          <a:prstGeom prst="rect">
            <a:avLst/>
          </a:prstGeom>
        </p:spPr>
        <p:txBody>
          <a:bodyPr lIns="91375" tIns="45690" rIns="91375" bIns="45690"/>
          <a:lstStyle/>
          <a:p>
            <a:pPr eaLnBrk="0" hangingPunct="0">
              <a:defRPr/>
            </a:pPr>
            <a:r>
              <a:rPr lang="en-US" altLang="zh-CN" sz="3200" b="1" kern="0" dirty="0">
                <a:solidFill>
                  <a:srgbClr val="990000"/>
                </a:solidFill>
                <a:latin typeface="Arial"/>
                <a:ea typeface="黑体" pitchFamily="49" charset="-122"/>
              </a:rPr>
              <a:t>S5700 Service Card</a:t>
            </a:r>
            <a:endParaRPr lang="zh-CN" altLang="en-US" sz="3200" b="1" kern="0" dirty="0">
              <a:solidFill>
                <a:srgbClr val="990000"/>
              </a:solidFill>
              <a:latin typeface="Arial"/>
              <a:ea typeface="黑体" pitchFamily="49" charset="-122"/>
              <a:cs typeface="+mj-cs"/>
            </a:endParaRPr>
          </a:p>
        </p:txBody>
      </p:sp>
      <p:grpSp>
        <p:nvGrpSpPr>
          <p:cNvPr id="97283" name="组合 26"/>
          <p:cNvGrpSpPr>
            <a:grpSpLocks/>
          </p:cNvGrpSpPr>
          <p:nvPr/>
        </p:nvGrpSpPr>
        <p:grpSpPr bwMode="auto">
          <a:xfrm>
            <a:off x="3836988" y="1588"/>
            <a:ext cx="5076825" cy="266700"/>
            <a:chOff x="3815266" y="1588"/>
            <a:chExt cx="5077126" cy="392112"/>
          </a:xfrm>
        </p:grpSpPr>
        <p:sp>
          <p:nvSpPr>
            <p:cNvPr id="57" name="剪去单角的矩形 56"/>
            <p:cNvSpPr/>
            <p:nvPr/>
          </p:nvSpPr>
          <p:spPr bwMode="auto">
            <a:xfrm>
              <a:off x="3815266" y="1588"/>
              <a:ext cx="781096"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8" name="剪去单角的矩形 57"/>
            <p:cNvSpPr/>
            <p:nvPr/>
          </p:nvSpPr>
          <p:spPr bwMode="auto">
            <a:xfrm>
              <a:off x="4597949" y="1588"/>
              <a:ext cx="781096"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9" name="剪去单角的矩形 58"/>
            <p:cNvSpPr/>
            <p:nvPr/>
          </p:nvSpPr>
          <p:spPr bwMode="auto">
            <a:xfrm>
              <a:off x="5382221" y="1588"/>
              <a:ext cx="781096" cy="39211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Cards</a:t>
              </a:r>
              <a:endParaRPr lang="zh-CN" altLang="en-US" sz="1100" dirty="0">
                <a:latin typeface="Arial"/>
              </a:endParaRPr>
            </a:p>
          </p:txBody>
        </p:sp>
        <p:sp>
          <p:nvSpPr>
            <p:cNvPr id="60" name="剪去单角的矩形 59"/>
            <p:cNvSpPr/>
            <p:nvPr/>
          </p:nvSpPr>
          <p:spPr bwMode="auto">
            <a:xfrm>
              <a:off x="6164905" y="1588"/>
              <a:ext cx="1074801"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Stack</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1" name="剪去单角的矩形 60"/>
            <p:cNvSpPr/>
            <p:nvPr/>
          </p:nvSpPr>
          <p:spPr bwMode="auto">
            <a:xfrm>
              <a:off x="7241294" y="1588"/>
              <a:ext cx="781096"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2" name="剪去单角的矩形 61"/>
            <p:cNvSpPr/>
            <p:nvPr/>
          </p:nvSpPr>
          <p:spPr bwMode="auto">
            <a:xfrm>
              <a:off x="8025566" y="1588"/>
              <a:ext cx="866826" cy="39211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
        <p:nvSpPr>
          <p:cNvPr id="51" name="同侧圆角矩形 289"/>
          <p:cNvSpPr/>
          <p:nvPr/>
        </p:nvSpPr>
        <p:spPr bwMode="auto">
          <a:xfrm>
            <a:off x="552396" y="1098856"/>
            <a:ext cx="8132830" cy="1151099"/>
          </a:xfrm>
          <a:prstGeom prst="round2SameRect">
            <a:avLst>
              <a:gd name="adj1" fmla="val 0"/>
              <a:gd name="adj2" fmla="val 0"/>
            </a:avLst>
          </a:prstGeom>
          <a:solidFill>
            <a:schemeClr val="bg1">
              <a:lumMod val="95000"/>
            </a:schemeClr>
          </a:solidFill>
          <a:ln w="9525" algn="ctr">
            <a:noFill/>
            <a:round/>
            <a:headEnd/>
            <a:tailEnd/>
          </a:ln>
          <a:effectLst>
            <a:outerShdw blurRad="63500" sx="102000" sy="102000" algn="ctr" rotWithShape="0">
              <a:prstClr val="black">
                <a:alpha val="4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1100" kern="0" dirty="0">
              <a:solidFill>
                <a:srgbClr val="5F5F5F"/>
              </a:solidFill>
              <a:latin typeface="Arial" pitchFamily="34" charset="0"/>
              <a:ea typeface="华文细黑" pitchFamily="2" charset="-122"/>
              <a:cs typeface="Arial" pitchFamily="34" charset="0"/>
            </a:endParaRPr>
          </a:p>
        </p:txBody>
      </p:sp>
      <p:sp>
        <p:nvSpPr>
          <p:cNvPr id="55" name="Text Box 5"/>
          <p:cNvSpPr txBox="1">
            <a:spLocks noChangeArrowheads="1"/>
          </p:cNvSpPr>
          <p:nvPr/>
        </p:nvSpPr>
        <p:spPr bwMode="auto">
          <a:xfrm>
            <a:off x="4341813" y="1095375"/>
            <a:ext cx="1525587" cy="1163638"/>
          </a:xfrm>
          <a:prstGeom prst="rect">
            <a:avLst/>
          </a:prstGeom>
          <a:noFill/>
          <a:ln w="9525" algn="ctr">
            <a:solidFill>
              <a:srgbClr val="0000FF"/>
            </a:solidFill>
            <a:miter lim="800000"/>
            <a:headEnd/>
            <a:tailEnd/>
          </a:ln>
        </p:spPr>
        <p:txBody>
          <a:bodyPr lIns="79189" tIns="39595" rIns="79189" bIns="39595">
            <a:spAutoFit/>
          </a:bodyPr>
          <a:lstStyle/>
          <a:p>
            <a:pPr defTabSz="801574">
              <a:spcBef>
                <a:spcPts val="600"/>
              </a:spcBef>
              <a:spcAft>
                <a:spcPts val="600"/>
              </a:spcAft>
              <a:buClr>
                <a:schemeClr val="tx2"/>
              </a:buClr>
              <a:buSzPct val="75000"/>
              <a:buFont typeface="Wingdings" pitchFamily="2" charset="2"/>
              <a:buChar char="l"/>
              <a:defRPr/>
            </a:pPr>
            <a:r>
              <a:rPr lang="en-US" altLang="zh-CN" sz="1050" b="1" dirty="0">
                <a:latin typeface="Arial"/>
                <a:ea typeface="微软雅黑" pitchFamily="34" charset="-122"/>
              </a:rPr>
              <a:t> </a:t>
            </a:r>
            <a:r>
              <a:rPr lang="en-US" altLang="zh-CN" sz="1000" b="1" dirty="0">
                <a:latin typeface="Arial"/>
                <a:ea typeface="微软雅黑" pitchFamily="34" charset="-122"/>
              </a:rPr>
              <a:t>Only applied to 5700-HI</a:t>
            </a:r>
          </a:p>
          <a:p>
            <a:pPr defTabSz="801574">
              <a:spcBef>
                <a:spcPts val="600"/>
              </a:spcBef>
              <a:spcAft>
                <a:spcPts val="600"/>
              </a:spcAft>
              <a:buClr>
                <a:schemeClr val="tx2"/>
              </a:buClr>
              <a:buSzPct val="75000"/>
              <a:buFont typeface="Wingdings" pitchFamily="2" charset="2"/>
              <a:buChar char="l"/>
              <a:defRPr/>
            </a:pPr>
            <a:r>
              <a:rPr lang="en-US" altLang="zh-CN" sz="1000" dirty="0">
                <a:latin typeface="Arial"/>
                <a:ea typeface="微软雅黑" pitchFamily="34" charset="-122"/>
              </a:rPr>
              <a:t> 10GE SFP+ sub-card, adaptive to GE optical/electrical modules</a:t>
            </a:r>
          </a:p>
        </p:txBody>
      </p:sp>
      <p:sp>
        <p:nvSpPr>
          <p:cNvPr id="97288" name="TextBox 9"/>
          <p:cNvSpPr txBox="1">
            <a:spLocks noChangeArrowheads="1"/>
          </p:cNvSpPr>
          <p:nvPr/>
        </p:nvSpPr>
        <p:spPr bwMode="auto">
          <a:xfrm>
            <a:off x="728663" y="1960563"/>
            <a:ext cx="1068387" cy="261937"/>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4*10GE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sp>
        <p:nvSpPr>
          <p:cNvPr id="97289" name="TextBox 10"/>
          <p:cNvSpPr txBox="1">
            <a:spLocks noChangeArrowheads="1"/>
          </p:cNvSpPr>
          <p:nvPr/>
        </p:nvSpPr>
        <p:spPr bwMode="auto">
          <a:xfrm>
            <a:off x="1931988" y="1960563"/>
            <a:ext cx="1068387" cy="261937"/>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2*10GE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sp>
        <p:nvSpPr>
          <p:cNvPr id="97290" name="TextBox 11"/>
          <p:cNvSpPr txBox="1">
            <a:spLocks noChangeArrowheads="1"/>
          </p:cNvSpPr>
          <p:nvPr/>
        </p:nvSpPr>
        <p:spPr bwMode="auto">
          <a:xfrm>
            <a:off x="3260725" y="1960563"/>
            <a:ext cx="798513" cy="261937"/>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4*GE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pic>
        <p:nvPicPr>
          <p:cNvPr id="73" name="Picture 1" descr="D:\产品资料\V2R1\照片\57HI插卡\18-2x10GE SFP+ X2SA插卡（S57HI）\03-市场主用(.jpg)-300\04-正面右侧30°，俯视15.jpg"/>
          <p:cNvPicPr>
            <a:picLocks noChangeAspect="1" noChangeArrowheads="1"/>
          </p:cNvPicPr>
          <p:nvPr/>
        </p:nvPicPr>
        <p:blipFill>
          <a:blip r:embed="rId3" cstate="print"/>
          <a:srcRect/>
          <a:stretch>
            <a:fillRect/>
          </a:stretch>
        </p:blipFill>
        <p:spPr bwMode="auto">
          <a:xfrm>
            <a:off x="1884363" y="1252538"/>
            <a:ext cx="1111250" cy="684212"/>
          </a:xfrm>
          <a:prstGeom prst="rect">
            <a:avLst/>
          </a:prstGeom>
          <a:ln>
            <a:noFill/>
          </a:ln>
          <a:effectLst>
            <a:outerShdw blurRad="190500" algn="tl" rotWithShape="0">
              <a:srgbClr val="000000">
                <a:alpha val="70000"/>
              </a:srgbClr>
            </a:outerShdw>
          </a:effectLst>
        </p:spPr>
      </p:pic>
      <p:pic>
        <p:nvPicPr>
          <p:cNvPr id="74" name="Picture 2" descr="D:\产品资料\V2R1\照片\57HI插卡\18-4x10GE SFP+ X4SA插卡（S57HI）\03-市场主用(.jpg)-300.dpi\04-正面右侧30°，俯视15(1).jpg"/>
          <p:cNvPicPr>
            <a:picLocks noChangeAspect="1" noChangeArrowheads="1"/>
          </p:cNvPicPr>
          <p:nvPr/>
        </p:nvPicPr>
        <p:blipFill>
          <a:blip r:embed="rId4" cstate="print"/>
          <a:srcRect/>
          <a:stretch>
            <a:fillRect/>
          </a:stretch>
        </p:blipFill>
        <p:spPr bwMode="auto">
          <a:xfrm>
            <a:off x="649288" y="1252538"/>
            <a:ext cx="1192212" cy="684212"/>
          </a:xfrm>
          <a:prstGeom prst="rect">
            <a:avLst/>
          </a:prstGeom>
          <a:ln>
            <a:noFill/>
          </a:ln>
          <a:effectLst>
            <a:outerShdw blurRad="190500" algn="tl" rotWithShape="0">
              <a:srgbClr val="000000">
                <a:alpha val="70000"/>
              </a:srgbClr>
            </a:outerShdw>
          </a:effectLst>
        </p:spPr>
      </p:pic>
      <p:pic>
        <p:nvPicPr>
          <p:cNvPr id="75" name="Picture 3" descr="D:\产品资料\V2R1\照片\57HI插卡\17-4xGE SFP G4S插卡（S57HI）\03-市场主用(.jpg)-300\04-正面右侧30°，俯视15.jpg"/>
          <p:cNvPicPr>
            <a:picLocks noChangeAspect="1" noChangeArrowheads="1"/>
          </p:cNvPicPr>
          <p:nvPr/>
        </p:nvPicPr>
        <p:blipFill>
          <a:blip r:embed="rId5" cstate="print"/>
          <a:srcRect/>
          <a:stretch>
            <a:fillRect/>
          </a:stretch>
        </p:blipFill>
        <p:spPr bwMode="auto">
          <a:xfrm>
            <a:off x="3025775" y="1252538"/>
            <a:ext cx="1276350" cy="684212"/>
          </a:xfrm>
          <a:prstGeom prst="rect">
            <a:avLst/>
          </a:prstGeom>
          <a:ln>
            <a:noFill/>
          </a:ln>
          <a:effectLst>
            <a:outerShdw blurRad="190500" algn="tl" rotWithShape="0">
              <a:srgbClr val="000000">
                <a:alpha val="70000"/>
              </a:srgbClr>
            </a:outerShdw>
          </a:effectLst>
        </p:spPr>
      </p:pic>
      <p:sp>
        <p:nvSpPr>
          <p:cNvPr id="97294" name="TextBox 11"/>
          <p:cNvSpPr txBox="1">
            <a:spLocks noChangeArrowheads="1"/>
          </p:cNvSpPr>
          <p:nvPr/>
        </p:nvSpPr>
        <p:spPr bwMode="auto">
          <a:xfrm>
            <a:off x="5907088" y="1112838"/>
            <a:ext cx="1084262" cy="1079500"/>
          </a:xfrm>
          <a:prstGeom prst="rect">
            <a:avLst/>
          </a:prstGeom>
          <a:noFill/>
          <a:ln w="9525">
            <a:noFill/>
            <a:miter lim="800000"/>
            <a:headEnd/>
            <a:tailEnd/>
          </a:ln>
        </p:spPr>
        <p:txBody>
          <a:bodyPr wrap="none" lIns="91427" tIns="45714" rIns="91427" bIns="45714">
            <a:spAutoFit/>
          </a:bodyPr>
          <a:lstStyle/>
          <a:p>
            <a:pPr>
              <a:lnSpc>
                <a:spcPct val="150000"/>
              </a:lnSpc>
            </a:pPr>
            <a:r>
              <a:rPr lang="en-US" altLang="zh-CN" sz="1100" b="1" dirty="0">
                <a:solidFill>
                  <a:schemeClr val="tx2"/>
                </a:solidFill>
                <a:latin typeface="Arial" pitchFamily="34" charset="0"/>
                <a:ea typeface="微软雅黑" pitchFamily="34" charset="-122"/>
              </a:rPr>
              <a:t>16*GE</a:t>
            </a:r>
            <a:r>
              <a:rPr lang="zh-CN" altLang="en-US" sz="1100" b="1" dirty="0">
                <a:solidFill>
                  <a:schemeClr val="tx2"/>
                </a:solidFill>
                <a:latin typeface="Arial" pitchFamily="34" charset="0"/>
                <a:ea typeface="微软雅黑" pitchFamily="34" charset="-122"/>
              </a:rPr>
              <a:t> </a:t>
            </a:r>
            <a:r>
              <a:rPr lang="en-US" altLang="zh-CN" sz="1100" b="1" dirty="0">
                <a:solidFill>
                  <a:schemeClr val="tx2"/>
                </a:solidFill>
                <a:latin typeface="Arial" pitchFamily="34" charset="0"/>
                <a:ea typeface="微软雅黑" pitchFamily="34" charset="-122"/>
              </a:rPr>
              <a:t>SFP</a:t>
            </a:r>
          </a:p>
          <a:p>
            <a:pPr>
              <a:lnSpc>
                <a:spcPct val="150000"/>
              </a:lnSpc>
            </a:pPr>
            <a:r>
              <a:rPr lang="en-US" altLang="zh-CN" sz="1100" b="1" dirty="0">
                <a:solidFill>
                  <a:schemeClr val="tx2"/>
                </a:solidFill>
                <a:latin typeface="Arial" pitchFamily="34" charset="0"/>
                <a:ea typeface="微软雅黑" pitchFamily="34" charset="-122"/>
              </a:rPr>
              <a:t>16*GE Base-T</a:t>
            </a:r>
          </a:p>
          <a:p>
            <a:pPr>
              <a:lnSpc>
                <a:spcPct val="150000"/>
              </a:lnSpc>
            </a:pPr>
            <a:r>
              <a:rPr lang="en-US" altLang="zh-CN" sz="1100" b="1" dirty="0">
                <a:solidFill>
                  <a:schemeClr val="tx2"/>
                </a:solidFill>
                <a:latin typeface="Arial" pitchFamily="34" charset="0"/>
                <a:ea typeface="微软雅黑" pitchFamily="34" charset="-122"/>
              </a:rPr>
              <a:t>4*10GE SFP+</a:t>
            </a:r>
          </a:p>
          <a:p>
            <a:pPr>
              <a:lnSpc>
                <a:spcPct val="150000"/>
              </a:lnSpc>
            </a:pPr>
            <a:r>
              <a:rPr lang="en-US" altLang="zh-CN" sz="1100" b="1" dirty="0">
                <a:solidFill>
                  <a:schemeClr val="tx2"/>
                </a:solidFill>
                <a:latin typeface="Arial" pitchFamily="34" charset="0"/>
                <a:ea typeface="微软雅黑" pitchFamily="34" charset="-122"/>
              </a:rPr>
              <a:t>4*40GE QSFP+</a:t>
            </a:r>
          </a:p>
        </p:txBody>
      </p:sp>
      <p:sp>
        <p:nvSpPr>
          <p:cNvPr id="78" name="Text Box 5"/>
          <p:cNvSpPr txBox="1">
            <a:spLocks noChangeArrowheads="1"/>
          </p:cNvSpPr>
          <p:nvPr/>
        </p:nvSpPr>
        <p:spPr bwMode="auto">
          <a:xfrm>
            <a:off x="7038975" y="1198563"/>
            <a:ext cx="1708150" cy="1057275"/>
          </a:xfrm>
          <a:prstGeom prst="rect">
            <a:avLst/>
          </a:prstGeom>
          <a:noFill/>
          <a:ln w="9525" algn="ctr">
            <a:solidFill>
              <a:srgbClr val="0000FF"/>
            </a:solidFill>
            <a:miter lim="800000"/>
            <a:headEnd/>
            <a:tailEnd/>
          </a:ln>
        </p:spPr>
        <p:txBody>
          <a:bodyPr lIns="79189" tIns="39595" rIns="79189" bIns="39595">
            <a:spAutoFit/>
          </a:bodyPr>
          <a:lstStyle/>
          <a:p>
            <a:pPr defTabSz="801574">
              <a:spcBef>
                <a:spcPts val="600"/>
              </a:spcBef>
              <a:spcAft>
                <a:spcPts val="600"/>
              </a:spcAft>
              <a:buClr>
                <a:schemeClr val="tx2"/>
              </a:buClr>
              <a:buSzPct val="75000"/>
              <a:buFont typeface="Wingdings" pitchFamily="2" charset="2"/>
              <a:buChar char="l"/>
              <a:defRPr/>
            </a:pPr>
            <a:r>
              <a:rPr lang="en-US" altLang="zh-CN" sz="1100" b="1" dirty="0">
                <a:latin typeface="Arial"/>
                <a:ea typeface="微软雅黑" pitchFamily="34" charset="-122"/>
              </a:rPr>
              <a:t> Only applied to  5710-HI</a:t>
            </a:r>
          </a:p>
          <a:p>
            <a:pPr defTabSz="801574">
              <a:spcBef>
                <a:spcPts val="600"/>
              </a:spcBef>
              <a:spcAft>
                <a:spcPts val="600"/>
              </a:spcAft>
              <a:buClr>
                <a:schemeClr val="tx2"/>
              </a:buClr>
              <a:buSzPct val="75000"/>
              <a:buFont typeface="Wingdings" pitchFamily="2" charset="2"/>
              <a:buChar char="l"/>
              <a:defRPr/>
            </a:pPr>
            <a:r>
              <a:rPr lang="en-US" altLang="zh-CN" sz="1050" dirty="0">
                <a:latin typeface="Arial"/>
                <a:ea typeface="微软雅黑" pitchFamily="34" charset="-122"/>
              </a:rPr>
              <a:t>  10GE SFP+ sub-card, adaptive to GE optical/electrical modules</a:t>
            </a:r>
          </a:p>
        </p:txBody>
      </p:sp>
      <p:sp>
        <p:nvSpPr>
          <p:cNvPr id="48" name="同侧圆角矩形 289"/>
          <p:cNvSpPr/>
          <p:nvPr/>
        </p:nvSpPr>
        <p:spPr bwMode="auto">
          <a:xfrm>
            <a:off x="525395" y="2676964"/>
            <a:ext cx="8113780" cy="1264596"/>
          </a:xfrm>
          <a:prstGeom prst="round2SameRect">
            <a:avLst>
              <a:gd name="adj1" fmla="val 0"/>
              <a:gd name="adj2" fmla="val 0"/>
            </a:avLst>
          </a:prstGeom>
          <a:solidFill>
            <a:srgbClr val="F9F9F9"/>
          </a:solidFill>
          <a:ln w="9525" algn="ctr">
            <a:noFill/>
            <a:round/>
            <a:headEnd/>
            <a:tailEnd/>
          </a:ln>
          <a:effectLst>
            <a:outerShdw blurRad="63500" sx="102000" sy="102000" algn="ctr" rotWithShape="0">
              <a:prstClr val="black">
                <a:alpha val="4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1100" kern="0" dirty="0">
              <a:solidFill>
                <a:srgbClr val="5F5F5F"/>
              </a:solidFill>
              <a:latin typeface="Arial" pitchFamily="34" charset="0"/>
              <a:ea typeface="华文细黑" pitchFamily="2" charset="-122"/>
              <a:cs typeface="Arial" pitchFamily="34" charset="0"/>
            </a:endParaRPr>
          </a:p>
        </p:txBody>
      </p:sp>
      <p:sp>
        <p:nvSpPr>
          <p:cNvPr id="97299" name="Text Box 5"/>
          <p:cNvSpPr txBox="1">
            <a:spLocks noChangeArrowheads="1"/>
          </p:cNvSpPr>
          <p:nvPr/>
        </p:nvSpPr>
        <p:spPr bwMode="auto">
          <a:xfrm>
            <a:off x="2171700" y="3106738"/>
            <a:ext cx="2879725" cy="249237"/>
          </a:xfrm>
          <a:prstGeom prst="rect">
            <a:avLst/>
          </a:prstGeom>
          <a:noFill/>
          <a:ln w="3175" algn="ctr">
            <a:noFill/>
            <a:miter lim="800000"/>
            <a:headEnd/>
            <a:tailEnd/>
          </a:ln>
        </p:spPr>
        <p:txBody>
          <a:bodyPr lIns="79189" tIns="39595" rIns="79189" bIns="39595" anchor="ctr">
            <a:spAutoFit/>
          </a:bodyPr>
          <a:lstStyle/>
          <a:p>
            <a:pPr defTabSz="800100">
              <a:spcBef>
                <a:spcPts val="300"/>
              </a:spcBef>
              <a:buClr>
                <a:schemeClr val="tx2"/>
              </a:buClr>
              <a:buSzPct val="75000"/>
              <a:buFont typeface="Wingdings" pitchFamily="2" charset="2"/>
              <a:buChar char="l"/>
            </a:pPr>
            <a:r>
              <a:rPr lang="en-US" altLang="zh-CN" sz="1100" dirty="0">
                <a:latin typeface="Arial" pitchFamily="34" charset="0"/>
                <a:ea typeface="微软雅黑" pitchFamily="34" charset="-122"/>
              </a:rPr>
              <a:t>Adaptive to GE optical/electrical modules</a:t>
            </a:r>
          </a:p>
        </p:txBody>
      </p:sp>
      <p:pic>
        <p:nvPicPr>
          <p:cNvPr id="97300" name="Picture 7" descr="C:\Users\z00239055\AppData\Local\Microsoft\Windows\Temporary Internet Files\Content.Outlook\M3AUZ97R\03-Front_left 30down 15.png"/>
          <p:cNvPicPr>
            <a:picLocks noChangeAspect="1" noChangeArrowheads="1"/>
          </p:cNvPicPr>
          <p:nvPr/>
        </p:nvPicPr>
        <p:blipFill>
          <a:blip r:embed="rId6" cstate="print"/>
          <a:srcRect/>
          <a:stretch>
            <a:fillRect/>
          </a:stretch>
        </p:blipFill>
        <p:spPr bwMode="auto">
          <a:xfrm>
            <a:off x="790575" y="3062288"/>
            <a:ext cx="1103313" cy="468312"/>
          </a:xfrm>
          <a:prstGeom prst="rect">
            <a:avLst/>
          </a:prstGeom>
          <a:noFill/>
          <a:ln w="9525">
            <a:noFill/>
            <a:miter lim="800000"/>
            <a:headEnd/>
            <a:tailEnd/>
          </a:ln>
        </p:spPr>
      </p:pic>
      <p:sp>
        <p:nvSpPr>
          <p:cNvPr id="97301" name="Text Box 5"/>
          <p:cNvSpPr txBox="1">
            <a:spLocks noChangeArrowheads="1"/>
          </p:cNvSpPr>
          <p:nvPr/>
        </p:nvSpPr>
        <p:spPr bwMode="auto">
          <a:xfrm>
            <a:off x="2187575" y="2827338"/>
            <a:ext cx="2254250" cy="249237"/>
          </a:xfrm>
          <a:prstGeom prst="rect">
            <a:avLst/>
          </a:prstGeom>
          <a:noFill/>
          <a:ln w="9525" algn="ctr">
            <a:noFill/>
            <a:miter lim="800000"/>
            <a:headEnd/>
            <a:tailEnd/>
          </a:ln>
        </p:spPr>
        <p:txBody>
          <a:bodyPr lIns="79189" tIns="39595" rIns="79189" bIns="39595">
            <a:spAutoFit/>
          </a:bodyPr>
          <a:lstStyle/>
          <a:p>
            <a:pPr defTabSz="800100">
              <a:spcBef>
                <a:spcPts val="600"/>
              </a:spcBef>
              <a:spcAft>
                <a:spcPts val="600"/>
              </a:spcAft>
              <a:buClr>
                <a:schemeClr val="tx2"/>
              </a:buClr>
              <a:buSzPct val="75000"/>
            </a:pPr>
            <a:r>
              <a:rPr lang="en-US" altLang="zh-CN" sz="1100" dirty="0">
                <a:latin typeface="Arial" pitchFamily="34" charset="0"/>
                <a:ea typeface="微软雅黑" pitchFamily="34" charset="-122"/>
              </a:rPr>
              <a:t> Only applied to 5720-HI</a:t>
            </a:r>
          </a:p>
        </p:txBody>
      </p:sp>
      <p:sp>
        <p:nvSpPr>
          <p:cNvPr id="97302" name="TextBox 11"/>
          <p:cNvSpPr txBox="1">
            <a:spLocks noChangeArrowheads="1"/>
          </p:cNvSpPr>
          <p:nvPr/>
        </p:nvSpPr>
        <p:spPr bwMode="auto">
          <a:xfrm>
            <a:off x="960438" y="3560763"/>
            <a:ext cx="1069975" cy="260350"/>
          </a:xfrm>
          <a:prstGeom prst="rect">
            <a:avLst/>
          </a:prstGeom>
          <a:noFill/>
          <a:ln w="9525">
            <a:noFill/>
            <a:miter lim="800000"/>
            <a:headEnd/>
            <a:tailEnd/>
          </a:ln>
        </p:spPr>
        <p:txBody>
          <a:bodyPr wrap="none" lIns="91427" tIns="45714" rIns="91427" bIns="45714">
            <a:spAutoFit/>
          </a:bodyPr>
          <a:lstStyle/>
          <a:p>
            <a:r>
              <a:rPr lang="en-US" altLang="zh-CN" sz="1100" dirty="0">
                <a:solidFill>
                  <a:schemeClr val="tx2"/>
                </a:solidFill>
                <a:latin typeface="Arial" pitchFamily="34" charset="0"/>
                <a:ea typeface="微软雅黑" pitchFamily="34" charset="-122"/>
              </a:rPr>
              <a:t>4*10GE</a:t>
            </a:r>
            <a:r>
              <a:rPr lang="zh-CN" altLang="en-US" sz="1100" dirty="0">
                <a:solidFill>
                  <a:schemeClr val="tx2"/>
                </a:solidFill>
                <a:latin typeface="Arial" pitchFamily="34" charset="0"/>
                <a:ea typeface="微软雅黑" pitchFamily="34" charset="-122"/>
              </a:rPr>
              <a:t> </a:t>
            </a:r>
            <a:r>
              <a:rPr lang="en-US" altLang="zh-CN" sz="1100" dirty="0">
                <a:solidFill>
                  <a:schemeClr val="tx2"/>
                </a:solidFill>
                <a:latin typeface="Arial" pitchFamily="34" charset="0"/>
                <a:ea typeface="微软雅黑" pitchFamily="34" charset="-122"/>
              </a:rPr>
              <a:t>SFP+</a:t>
            </a:r>
          </a:p>
        </p:txBody>
      </p:sp>
    </p:spTree>
  </p:cSld>
  <p:clrMapOvr>
    <a:masterClrMapping/>
  </p:clrMapOvr>
  <p:transition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Contents</a:t>
            </a:r>
          </a:p>
        </p:txBody>
      </p:sp>
      <p:sp>
        <p:nvSpPr>
          <p:cNvPr id="38915" name="Rectangle 3"/>
          <p:cNvSpPr>
            <a:spLocks noGrp="1" noChangeArrowheads="1"/>
          </p:cNvSpPr>
          <p:nvPr>
            <p:ph type="body" idx="1"/>
          </p:nvPr>
        </p:nvSpPr>
        <p:spPr bwMode="auto">
          <a:xfrm>
            <a:off x="609600" y="1235075"/>
            <a:ext cx="7543800" cy="3094038"/>
          </a:xfrm>
          <a:noFill/>
          <a:ln>
            <a:miter lim="800000"/>
            <a:headEnd/>
            <a:tailEnd/>
          </a:ln>
        </p:spPr>
        <p:txBody>
          <a:bodyPr vert="horz" wrap="square" numCol="1" anchor="t" anchorCtr="0" compatLnSpc="1">
            <a:prstTxWarp prst="textNoShape">
              <a:avLst/>
            </a:prstTxWarp>
          </a:bodyPr>
          <a:lstStyle/>
          <a:p>
            <a:r>
              <a:rPr lang="en-US" altLang="zh-CN" dirty="0" smtClean="0">
                <a:solidFill>
                  <a:srgbClr val="C00000"/>
                </a:solidFill>
                <a:latin typeface="Arial" pitchFamily="34" charset="0"/>
              </a:rPr>
              <a:t>S12700</a:t>
            </a:r>
            <a:r>
              <a:rPr lang="zh-CN" altLang="en-US" dirty="0" smtClean="0">
                <a:solidFill>
                  <a:srgbClr val="C00000"/>
                </a:solidFill>
                <a:latin typeface="Arial" pitchFamily="34" charset="0"/>
              </a:rPr>
              <a:t> </a:t>
            </a:r>
            <a:r>
              <a:rPr lang="en-US" altLang="zh-CN" dirty="0" smtClean="0">
                <a:solidFill>
                  <a:srgbClr val="C00000"/>
                </a:solidFill>
                <a:latin typeface="Arial" pitchFamily="34" charset="0"/>
              </a:rPr>
              <a:t>Configuration Guide</a:t>
            </a:r>
          </a:p>
          <a:p>
            <a:endParaRPr lang="en-US" altLang="zh-CN" dirty="0" smtClean="0">
              <a:latin typeface="Arial" pitchFamily="34" charset="0"/>
            </a:endParaRPr>
          </a:p>
          <a:p>
            <a:r>
              <a:rPr lang="en-US" altLang="zh-CN" dirty="0" smtClean="0">
                <a:latin typeface="Arial" pitchFamily="34" charset="0"/>
              </a:rPr>
              <a:t>S9700</a:t>
            </a:r>
            <a:r>
              <a:rPr lang="zh-CN" altLang="en-US" dirty="0" smtClean="0">
                <a:latin typeface="Arial" pitchFamily="34" charset="0"/>
              </a:rPr>
              <a:t> </a:t>
            </a:r>
            <a:r>
              <a:rPr lang="en-US" altLang="zh-CN" dirty="0" smtClean="0">
                <a:latin typeface="Arial" pitchFamily="34" charset="0"/>
              </a:rPr>
              <a:t>Configuration Guide</a:t>
            </a:r>
          </a:p>
          <a:p>
            <a:endParaRPr lang="en-US" altLang="zh-CN" dirty="0" smtClean="0">
              <a:latin typeface="Arial" pitchFamily="34" charset="0"/>
            </a:endParaRPr>
          </a:p>
          <a:p>
            <a:r>
              <a:rPr lang="en-US" altLang="zh-CN" dirty="0" smtClean="0">
                <a:latin typeface="Arial" pitchFamily="34" charset="0"/>
              </a:rPr>
              <a:t>S7700</a:t>
            </a:r>
            <a:r>
              <a:rPr lang="zh-CN" altLang="en-US" dirty="0" smtClean="0">
                <a:latin typeface="Arial" pitchFamily="34" charset="0"/>
              </a:rPr>
              <a:t> </a:t>
            </a:r>
            <a:r>
              <a:rPr lang="en-US" altLang="zh-CN" dirty="0" smtClean="0">
                <a:latin typeface="Arial" pitchFamily="34" charset="0"/>
              </a:rPr>
              <a:t>Configuration Guide</a:t>
            </a:r>
          </a:p>
        </p:txBody>
      </p:sp>
    </p:spTree>
  </p:cSld>
  <p:clrMapOvr>
    <a:masterClrMapping/>
  </p:clrMapOvr>
  <p:transition advClick="0" advTm="800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标题 1"/>
          <p:cNvSpPr>
            <a:spLocks noGrp="1"/>
          </p:cNvSpPr>
          <p:nvPr>
            <p:ph type="title"/>
          </p:nvPr>
        </p:nvSpPr>
        <p:spPr>
          <a:xfrm>
            <a:off x="527050" y="168275"/>
            <a:ext cx="7829550" cy="6540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S5700 Stack Overview</a:t>
            </a:r>
            <a:endParaRPr lang="zh-CN" altLang="en-US" dirty="0" smtClean="0">
              <a:latin typeface="Arial" pitchFamily="34" charset="0"/>
            </a:endParaRPr>
          </a:p>
        </p:txBody>
      </p:sp>
      <p:graphicFrame>
        <p:nvGraphicFramePr>
          <p:cNvPr id="14" name="表格 13"/>
          <p:cNvGraphicFramePr>
            <a:graphicFrameLocks noGrp="1"/>
          </p:cNvGraphicFramePr>
          <p:nvPr/>
        </p:nvGraphicFramePr>
        <p:xfrm>
          <a:off x="2635617" y="755851"/>
          <a:ext cx="6019110" cy="3647801"/>
        </p:xfrm>
        <a:graphic>
          <a:graphicData uri="http://schemas.openxmlformats.org/drawingml/2006/table">
            <a:tbl>
              <a:tblPr firstRow="1" bandRow="1">
                <a:effectLst>
                  <a:outerShdw blurRad="63500" sx="102000" sy="102000" algn="ctr" rotWithShape="0">
                    <a:prstClr val="black">
                      <a:alpha val="40000"/>
                    </a:prstClr>
                  </a:outerShdw>
                </a:effectLst>
                <a:tableStyleId>{00A15C55-8517-42AA-B614-E9B94910E393}</a:tableStyleId>
              </a:tblPr>
              <a:tblGrid>
                <a:gridCol w="1260522"/>
                <a:gridCol w="1542553"/>
                <a:gridCol w="3216035"/>
              </a:tblGrid>
              <a:tr h="271963">
                <a:tc>
                  <a:txBody>
                    <a:bodyPr/>
                    <a:lstStyle/>
                    <a:p>
                      <a:r>
                        <a:rPr lang="en-US" altLang="zh-CN" sz="900" dirty="0" smtClean="0">
                          <a:solidFill>
                            <a:schemeClr val="bg1"/>
                          </a:solidFill>
                          <a:latin typeface="Arial" pitchFamily="34" charset="0"/>
                          <a:ea typeface="微软雅黑" pitchFamily="34" charset="-122"/>
                          <a:cs typeface="Arial" pitchFamily="34" charset="0"/>
                        </a:rPr>
                        <a:t>Stack Mode</a:t>
                      </a:r>
                      <a:endParaRPr lang="zh-CN" altLang="en-US" sz="900" dirty="0">
                        <a:solidFill>
                          <a:schemeClr val="bg1"/>
                        </a:solidFill>
                        <a:latin typeface="Arial" pitchFamily="34" charset="0"/>
                        <a:ea typeface="微软雅黑" pitchFamily="34" charset="-122"/>
                        <a:cs typeface="Arial" pitchFamily="34" charset="0"/>
                      </a:endParaRPr>
                    </a:p>
                  </a:txBody>
                  <a:tcPr marL="68562" marR="68562" marT="34290" marB="34290">
                    <a:solidFill>
                      <a:srgbClr val="990000"/>
                    </a:solidFill>
                  </a:tcPr>
                </a:tc>
                <a:tc>
                  <a:txBody>
                    <a:bodyPr/>
                    <a:lstStyle/>
                    <a:p>
                      <a:r>
                        <a:rPr lang="en-US" altLang="zh-CN" sz="900" dirty="0" smtClean="0">
                          <a:solidFill>
                            <a:schemeClr val="bg1"/>
                          </a:solidFill>
                          <a:latin typeface="Arial" pitchFamily="34" charset="0"/>
                          <a:ea typeface="微软雅黑" pitchFamily="34" charset="-122"/>
                          <a:cs typeface="Arial" pitchFamily="34" charset="0"/>
                        </a:rPr>
                        <a:t>Stack Card Stack</a:t>
                      </a:r>
                      <a:endParaRPr lang="zh-CN" altLang="en-US" sz="900" dirty="0">
                        <a:solidFill>
                          <a:schemeClr val="bg1"/>
                        </a:solidFill>
                        <a:latin typeface="Arial" pitchFamily="34" charset="0"/>
                        <a:ea typeface="微软雅黑" pitchFamily="34" charset="-122"/>
                        <a:cs typeface="Arial" pitchFamily="34" charset="0"/>
                      </a:endParaRPr>
                    </a:p>
                  </a:txBody>
                  <a:tcPr marL="68562" marR="68562" marT="34290" marB="34290">
                    <a:solidFill>
                      <a:srgbClr val="990000"/>
                    </a:solidFill>
                  </a:tcPr>
                </a:tc>
                <a:tc>
                  <a:txBody>
                    <a:bodyPr/>
                    <a:lstStyle/>
                    <a:p>
                      <a:r>
                        <a:rPr lang="en-US" altLang="zh-CN" sz="900" dirty="0" smtClean="0">
                          <a:solidFill>
                            <a:schemeClr val="bg1"/>
                          </a:solidFill>
                          <a:latin typeface="Arial" pitchFamily="34" charset="0"/>
                          <a:ea typeface="微软雅黑" pitchFamily="34" charset="-122"/>
                          <a:cs typeface="Arial" pitchFamily="34" charset="0"/>
                        </a:rPr>
                        <a:t>Service Port Stack</a:t>
                      </a:r>
                      <a:endParaRPr lang="zh-CN" altLang="en-US" sz="900" dirty="0">
                        <a:solidFill>
                          <a:schemeClr val="bg1"/>
                        </a:solidFill>
                        <a:latin typeface="Arial" pitchFamily="34" charset="0"/>
                        <a:ea typeface="微软雅黑" pitchFamily="34" charset="-122"/>
                        <a:cs typeface="Arial" pitchFamily="34" charset="0"/>
                      </a:endParaRPr>
                    </a:p>
                  </a:txBody>
                  <a:tcPr marL="68562" marR="68562" marT="34290" marB="34290">
                    <a:solidFill>
                      <a:srgbClr val="990000"/>
                    </a:solidFill>
                  </a:tcPr>
                </a:tc>
              </a:tr>
              <a:tr h="391587">
                <a:tc>
                  <a:txBody>
                    <a:bodyPr/>
                    <a:lstStyle/>
                    <a:p>
                      <a:r>
                        <a:rPr lang="en-US" altLang="zh-CN" sz="900" dirty="0" smtClean="0">
                          <a:latin typeface="Arial" pitchFamily="34" charset="0"/>
                          <a:ea typeface="微软雅黑" pitchFamily="34" charset="-122"/>
                          <a:cs typeface="Arial" pitchFamily="34" charset="0"/>
                        </a:rPr>
                        <a:t>Models</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S5700-SI</a:t>
                      </a:r>
                      <a:r>
                        <a:rPr lang="en-US" altLang="zh-CN" sz="900" baseline="0" dirty="0" smtClean="0">
                          <a:latin typeface="Arial" pitchFamily="34" charset="0"/>
                          <a:ea typeface="微软雅黑" pitchFamily="34" charset="-122"/>
                          <a:cs typeface="Arial" pitchFamily="34" charset="0"/>
                        </a:rPr>
                        <a:t>  </a:t>
                      </a:r>
                    </a:p>
                    <a:p>
                      <a:r>
                        <a:rPr lang="en-US" altLang="zh-CN" sz="900" dirty="0" smtClean="0">
                          <a:latin typeface="Arial" pitchFamily="34" charset="0"/>
                          <a:ea typeface="微软雅黑" pitchFamily="34" charset="-122"/>
                          <a:cs typeface="Arial" pitchFamily="34" charset="0"/>
                        </a:rPr>
                        <a:t>S5700-EI</a:t>
                      </a:r>
                    </a:p>
                    <a:p>
                      <a:r>
                        <a:rPr lang="en-US" altLang="zh-CN" sz="900" b="0" dirty="0" smtClean="0">
                          <a:solidFill>
                            <a:schemeClr val="tx1"/>
                          </a:solidFill>
                          <a:latin typeface="Arial" pitchFamily="34" charset="0"/>
                          <a:ea typeface="微软雅黑" pitchFamily="34" charset="-122"/>
                          <a:cs typeface="Arial" pitchFamily="34" charset="0"/>
                        </a:rPr>
                        <a:t>S57</a:t>
                      </a:r>
                      <a:r>
                        <a:rPr lang="en-US" altLang="zh-CN" sz="900" b="1" dirty="0" smtClean="0">
                          <a:solidFill>
                            <a:schemeClr val="tx1"/>
                          </a:solidFill>
                          <a:latin typeface="Arial" pitchFamily="34" charset="0"/>
                          <a:ea typeface="微软雅黑" pitchFamily="34" charset="-122"/>
                          <a:cs typeface="Arial" pitchFamily="34" charset="0"/>
                        </a:rPr>
                        <a:t>10-LI</a:t>
                      </a:r>
                      <a:endParaRPr lang="zh-CN" altLang="en-US" sz="900" b="1"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S5700-LI</a:t>
                      </a:r>
                      <a:r>
                        <a:rPr lang="zh-CN" altLang="en-US" sz="900" baseline="0" dirty="0" smtClean="0">
                          <a:latin typeface="Arial" pitchFamily="34" charset="0"/>
                          <a:ea typeface="微软雅黑" pitchFamily="34" charset="-122"/>
                          <a:cs typeface="Arial" pitchFamily="34" charset="0"/>
                        </a:rPr>
                        <a:t>  </a:t>
                      </a:r>
                      <a:endParaRPr lang="en-US" altLang="zh-CN" sz="900" baseline="0" dirty="0" smtClean="0">
                        <a:latin typeface="Arial" pitchFamily="34" charset="0"/>
                        <a:ea typeface="微软雅黑" pitchFamily="34" charset="-122"/>
                        <a:cs typeface="Arial" pitchFamily="34" charset="0"/>
                      </a:endParaRPr>
                    </a:p>
                    <a:p>
                      <a:r>
                        <a:rPr lang="en-US" altLang="zh-CN" sz="900" dirty="0" smtClean="0">
                          <a:latin typeface="Arial" pitchFamily="34" charset="0"/>
                          <a:ea typeface="微软雅黑" pitchFamily="34" charset="-122"/>
                          <a:cs typeface="Arial" pitchFamily="34" charset="0"/>
                        </a:rPr>
                        <a:t>S57</a:t>
                      </a:r>
                      <a:r>
                        <a:rPr lang="en-US" altLang="zh-CN" sz="900" b="1" dirty="0" smtClean="0">
                          <a:latin typeface="Arial" pitchFamily="34" charset="0"/>
                          <a:ea typeface="微软雅黑" pitchFamily="34" charset="-122"/>
                          <a:cs typeface="Arial" pitchFamily="34" charset="0"/>
                        </a:rPr>
                        <a:t>10-EI</a:t>
                      </a:r>
                    </a:p>
                    <a:p>
                      <a:pPr marL="0" marR="0" indent="0" algn="l" defTabSz="913753"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S57</a:t>
                      </a:r>
                      <a:r>
                        <a:rPr lang="en-US" altLang="zh-CN" sz="900" kern="1200" dirty="0" smtClean="0">
                          <a:solidFill>
                            <a:schemeClr val="dk1"/>
                          </a:solidFill>
                          <a:latin typeface="Arial" pitchFamily="34" charset="0"/>
                          <a:ea typeface="微软雅黑" pitchFamily="34" charset="-122"/>
                          <a:cs typeface="Arial" pitchFamily="34" charset="0"/>
                        </a:rPr>
                        <a:t>00-</a:t>
                      </a:r>
                      <a:r>
                        <a:rPr lang="en-US" altLang="zh-CN" sz="900" b="1" kern="1200" dirty="0" smtClean="0">
                          <a:solidFill>
                            <a:schemeClr val="dk1"/>
                          </a:solidFill>
                          <a:latin typeface="Arial" pitchFamily="34" charset="0"/>
                          <a:ea typeface="微软雅黑" pitchFamily="34" charset="-122"/>
                          <a:cs typeface="Arial" pitchFamily="34" charset="0"/>
                        </a:rPr>
                        <a:t>H</a:t>
                      </a:r>
                      <a:r>
                        <a:rPr lang="en-US" altLang="zh-CN" sz="900" b="1" dirty="0" smtClean="0">
                          <a:latin typeface="Arial" pitchFamily="34" charset="0"/>
                          <a:ea typeface="微软雅黑" pitchFamily="34" charset="-122"/>
                          <a:cs typeface="Arial" pitchFamily="34" charset="0"/>
                        </a:rPr>
                        <a:t>I</a:t>
                      </a:r>
                      <a:endParaRPr lang="zh-CN" altLang="en-US" sz="900" b="1" dirty="0">
                        <a:solidFill>
                          <a:schemeClr val="tx1"/>
                        </a:solidFill>
                        <a:latin typeface="Arial" pitchFamily="34" charset="0"/>
                        <a:ea typeface="微软雅黑" pitchFamily="34" charset="-122"/>
                        <a:cs typeface="Arial" pitchFamily="34" charset="0"/>
                      </a:endParaRPr>
                    </a:p>
                  </a:txBody>
                  <a:tcPr marL="68562" marR="68562" marT="34290" marB="34290"/>
                </a:tc>
              </a:tr>
              <a:tr h="170431">
                <a:tc>
                  <a:txBody>
                    <a:bodyPr/>
                    <a:lstStyle/>
                    <a:p>
                      <a:r>
                        <a:rPr lang="en-US" altLang="zh-CN" sz="900" dirty="0" smtClean="0">
                          <a:latin typeface="Arial" pitchFamily="34" charset="0"/>
                          <a:ea typeface="微软雅黑" pitchFamily="34" charset="-122"/>
                          <a:cs typeface="Arial" pitchFamily="34" charset="0"/>
                        </a:rPr>
                        <a:t>Stacks</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b="1" dirty="0" smtClean="0">
                          <a:latin typeface="Arial" pitchFamily="34" charset="0"/>
                          <a:ea typeface="微软雅黑" pitchFamily="34" charset="-122"/>
                          <a:cs typeface="Arial" pitchFamily="34" charset="0"/>
                        </a:rPr>
                        <a:t>9</a:t>
                      </a:r>
                      <a:endParaRPr lang="zh-CN" altLang="en-US" sz="900" b="1"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r>
                        <a:rPr lang="en-US" altLang="zh-CN" sz="900" b="1" dirty="0" smtClean="0">
                          <a:latin typeface="Arial" pitchFamily="34" charset="0"/>
                          <a:ea typeface="微软雅黑" pitchFamily="34" charset="-122"/>
                          <a:cs typeface="Arial" pitchFamily="34" charset="0"/>
                        </a:rPr>
                        <a:t>9</a:t>
                      </a:r>
                      <a:endParaRPr lang="zh-CN" altLang="en-US" sz="900" b="1" dirty="0">
                        <a:solidFill>
                          <a:schemeClr val="tx1"/>
                        </a:solidFill>
                        <a:latin typeface="Arial" pitchFamily="34" charset="0"/>
                        <a:ea typeface="微软雅黑" pitchFamily="34" charset="-122"/>
                        <a:cs typeface="Arial" pitchFamily="34" charset="0"/>
                      </a:endParaRPr>
                    </a:p>
                  </a:txBody>
                  <a:tcPr marL="68562" marR="68562" marT="34290" marB="34290"/>
                </a:tc>
              </a:tr>
              <a:tr h="674428">
                <a:tc>
                  <a:txBody>
                    <a:bodyPr/>
                    <a:lstStyle/>
                    <a:p>
                      <a:r>
                        <a:rPr lang="en-US" altLang="zh-CN" sz="900" dirty="0" smtClean="0">
                          <a:latin typeface="Arial" pitchFamily="34" charset="0"/>
                          <a:ea typeface="微软雅黑" pitchFamily="34" charset="-122"/>
                          <a:cs typeface="Arial" pitchFamily="34" charset="0"/>
                        </a:rPr>
                        <a:t>Stack distance</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1m (</a:t>
                      </a:r>
                      <a:r>
                        <a:rPr lang="en-US" altLang="zh-CN" sz="900" b="1" dirty="0" smtClean="0">
                          <a:latin typeface="Arial" pitchFamily="34" charset="0"/>
                          <a:ea typeface="微软雅黑" pitchFamily="34" charset="-122"/>
                          <a:cs typeface="Arial" pitchFamily="34" charset="0"/>
                        </a:rPr>
                        <a:t>LI/ SI /EI)</a:t>
                      </a:r>
                      <a:endParaRPr lang="en-US" altLang="zh-CN" sz="900" dirty="0" smtClean="0">
                        <a:latin typeface="Arial" pitchFamily="34" charset="0"/>
                        <a:ea typeface="微软雅黑" pitchFamily="34" charset="-122"/>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dirty="0" smtClean="0">
                          <a:solidFill>
                            <a:schemeClr val="tx1"/>
                          </a:solidFill>
                          <a:latin typeface="Arial" pitchFamily="34" charset="0"/>
                          <a:ea typeface="微软雅黑" pitchFamily="34" charset="-122"/>
                          <a:cs typeface="Arial" pitchFamily="34" charset="0"/>
                        </a:rPr>
                        <a:t>3m (</a:t>
                      </a:r>
                      <a:r>
                        <a:rPr lang="en-US" altLang="zh-CN" sz="900" b="1" dirty="0" smtClean="0">
                          <a:solidFill>
                            <a:schemeClr val="tx1"/>
                          </a:solidFill>
                          <a:latin typeface="Arial" pitchFamily="34" charset="0"/>
                          <a:ea typeface="微软雅黑" pitchFamily="34" charset="-122"/>
                          <a:cs typeface="Arial" pitchFamily="34" charset="0"/>
                        </a:rPr>
                        <a:t>EI</a:t>
                      </a:r>
                      <a:r>
                        <a:rPr lang="en-US" altLang="zh-CN" sz="900" b="0" dirty="0" smtClean="0">
                          <a:solidFill>
                            <a:schemeClr val="tx1"/>
                          </a:solidFill>
                          <a:latin typeface="Arial" pitchFamily="34" charset="0"/>
                          <a:ea typeface="微软雅黑" pitchFamily="34" charset="-122"/>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900" b="0" dirty="0" smtClean="0">
                          <a:solidFill>
                            <a:srgbClr val="0000FF"/>
                          </a:solidFill>
                          <a:latin typeface="Arial" pitchFamily="34" charset="0"/>
                          <a:ea typeface="微软雅黑" pitchFamily="34" charset="-122"/>
                          <a:cs typeface="Arial" pitchFamily="34" charset="0"/>
                        </a:rPr>
                        <a:t>* </a:t>
                      </a:r>
                      <a:r>
                        <a:rPr lang="en-US" altLang="zh-CN" sz="900" b="0" dirty="0" smtClean="0">
                          <a:solidFill>
                            <a:srgbClr val="0000FF"/>
                          </a:solidFill>
                          <a:latin typeface="Arial" pitchFamily="34" charset="0"/>
                          <a:ea typeface="微软雅黑" pitchFamily="34" charset="-122"/>
                          <a:cs typeface="Arial" pitchFamily="34" charset="0"/>
                        </a:rPr>
                        <a:t>Stack cable is delivered with stack card.</a:t>
                      </a:r>
                    </a:p>
                  </a:txBody>
                  <a:tcPr marL="68562" marR="68562" marT="34290" marB="34290"/>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57</a:t>
                      </a:r>
                      <a:r>
                        <a:rPr lang="en-US" altLang="zh-CN" sz="900" b="1" dirty="0" smtClean="0">
                          <a:latin typeface="Arial" pitchFamily="34" charset="0"/>
                          <a:ea typeface="微软雅黑" pitchFamily="34" charset="-122"/>
                          <a:cs typeface="Arial" pitchFamily="34" charset="0"/>
                        </a:rPr>
                        <a:t>10-EI&amp;S5700-HI</a:t>
                      </a:r>
                      <a:r>
                        <a:rPr lang="en-US" altLang="zh-CN" sz="900" b="0" baseline="0" dirty="0" smtClean="0">
                          <a:latin typeface="Arial" pitchFamily="34" charset="0"/>
                          <a:ea typeface="微软雅黑" pitchFamily="34" charset="-122"/>
                          <a:cs typeface="Arial" pitchFamily="34" charset="0"/>
                        </a:rPr>
                        <a:t> supports</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long-distance (&lt;=80 km)</a:t>
                      </a:r>
                      <a:r>
                        <a:rPr lang="en-US" altLang="zh-CN" sz="900" baseline="0" dirty="0" smtClean="0">
                          <a:latin typeface="Arial" pitchFamily="34" charset="0"/>
                          <a:ea typeface="微软雅黑" pitchFamily="34" charset="-122"/>
                          <a:cs typeface="Arial" pitchFamily="34" charset="0"/>
                        </a:rPr>
                        <a:t> stack using fibers.</a:t>
                      </a:r>
                      <a:endParaRPr lang="en-US" altLang="zh-CN" sz="900" dirty="0" smtClean="0">
                        <a:latin typeface="Arial" pitchFamily="34" charset="0"/>
                        <a:ea typeface="微软雅黑" pitchFamily="34" charset="-122"/>
                        <a:cs typeface="Arial" pitchFamily="34" charset="0"/>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5700X-LI&amp;5710-EI</a:t>
                      </a:r>
                      <a:r>
                        <a:rPr lang="en-US" altLang="zh-CN" sz="900" baseline="0" dirty="0" smtClean="0">
                          <a:latin typeface="Arial" pitchFamily="34" charset="0"/>
                          <a:ea typeface="微软雅黑" pitchFamily="34" charset="-122"/>
                          <a:cs typeface="Arial" pitchFamily="34" charset="0"/>
                        </a:rPr>
                        <a:t> support 1m, 3m, and 10m stacks using </a:t>
                      </a:r>
                      <a:r>
                        <a:rPr lang="en-US" altLang="zh-CN" sz="900" dirty="0" smtClean="0">
                          <a:latin typeface="Arial" pitchFamily="34" charset="0"/>
                          <a:ea typeface="微软雅黑" pitchFamily="34" charset="-122"/>
                          <a:cs typeface="Arial" pitchFamily="34" charset="0"/>
                        </a:rPr>
                        <a:t>SFP+ cables.</a:t>
                      </a:r>
                    </a:p>
                    <a:p>
                      <a:pPr marL="0" marR="0" indent="0" algn="l" defTabSz="914400" rtl="0" eaLnBrk="1" fontAlgn="auto" latinLnBrk="0" hangingPunct="1">
                        <a:lnSpc>
                          <a:spcPct val="11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5700P-LI</a:t>
                      </a:r>
                      <a:r>
                        <a:rPr lang="en-US" altLang="zh-CN" sz="900" baseline="0" dirty="0" smtClean="0">
                          <a:latin typeface="Arial" pitchFamily="34" charset="0"/>
                          <a:ea typeface="微软雅黑" pitchFamily="34" charset="-122"/>
                          <a:cs typeface="Arial" pitchFamily="34" charset="0"/>
                        </a:rPr>
                        <a:t> supports 1m and 10m stacks using</a:t>
                      </a:r>
                      <a:r>
                        <a:rPr lang="zh-CN" altLang="en-US" sz="90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SFP+ cables</a:t>
                      </a:r>
                    </a:p>
                  </a:txBody>
                  <a:tcPr marL="68562" marR="68562" marT="34290" marB="34290"/>
                </a:tc>
              </a:tr>
              <a:tr h="394903">
                <a:tc>
                  <a:txBody>
                    <a:bodyPr/>
                    <a:lstStyle/>
                    <a:p>
                      <a:r>
                        <a:rPr lang="en-US" altLang="zh-CN" sz="900" dirty="0" smtClean="0">
                          <a:latin typeface="Arial" pitchFamily="34" charset="0"/>
                          <a:ea typeface="微软雅黑" pitchFamily="34" charset="-122"/>
                          <a:cs typeface="Arial" pitchFamily="34" charset="0"/>
                        </a:rPr>
                        <a:t>Stack bandwidth</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Two</a:t>
                      </a:r>
                      <a:r>
                        <a:rPr lang="en-US" altLang="zh-CN" sz="900" baseline="0" dirty="0" smtClean="0">
                          <a:latin typeface="Arial" pitchFamily="34" charset="0"/>
                          <a:ea typeface="微软雅黑" pitchFamily="34" charset="-122"/>
                          <a:cs typeface="Arial" pitchFamily="34" charset="0"/>
                        </a:rPr>
                        <a:t> stack ports</a:t>
                      </a:r>
                    </a:p>
                    <a:p>
                      <a:r>
                        <a:rPr lang="en-US" altLang="zh-CN" sz="900" dirty="0" smtClean="0">
                          <a:latin typeface="Arial" pitchFamily="34" charset="0"/>
                          <a:ea typeface="微软雅黑" pitchFamily="34" charset="-122"/>
                          <a:cs typeface="Arial" pitchFamily="34" charset="0"/>
                        </a:rPr>
                        <a:t>48 </a:t>
                      </a:r>
                      <a:r>
                        <a:rPr lang="en-US" altLang="zh-CN" sz="900" dirty="0" err="1" smtClean="0">
                          <a:latin typeface="Arial" pitchFamily="34" charset="0"/>
                          <a:ea typeface="微软雅黑" pitchFamily="34" charset="-122"/>
                          <a:cs typeface="Arial" pitchFamily="34" charset="0"/>
                        </a:rPr>
                        <a:t>Gbps</a:t>
                      </a:r>
                      <a:r>
                        <a:rPr lang="en-US" altLang="zh-CN" sz="900" dirty="0" smtClean="0">
                          <a:latin typeface="Arial" pitchFamily="34" charset="0"/>
                          <a:ea typeface="微软雅黑" pitchFamily="34" charset="-122"/>
                          <a:cs typeface="Arial" pitchFamily="34" charset="0"/>
                        </a:rPr>
                        <a:t> bidirectional bandwidth</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S5700-LI:</a:t>
                      </a:r>
                      <a:r>
                        <a:rPr lang="en-US" altLang="zh-CN" sz="900" baseline="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20 </a:t>
                      </a:r>
                      <a:r>
                        <a:rPr lang="en-US" altLang="zh-CN" sz="900" dirty="0" err="1" smtClean="0">
                          <a:solidFill>
                            <a:schemeClr val="tx1"/>
                          </a:solidFill>
                          <a:latin typeface="Arial" pitchFamily="34" charset="0"/>
                          <a:ea typeface="微软雅黑" pitchFamily="34" charset="-122"/>
                          <a:cs typeface="Arial" pitchFamily="34" charset="0"/>
                        </a:rPr>
                        <a:t>Gbps</a:t>
                      </a:r>
                      <a:r>
                        <a:rPr lang="en-US" altLang="zh-CN" sz="900" dirty="0" smtClean="0">
                          <a:solidFill>
                            <a:schemeClr val="tx1"/>
                          </a:solidFill>
                          <a:latin typeface="Arial" pitchFamily="34" charset="0"/>
                          <a:ea typeface="微软雅黑" pitchFamily="34" charset="-122"/>
                          <a:cs typeface="Arial" pitchFamily="34" charset="0"/>
                        </a:rPr>
                        <a:t> (1m cable)/40 </a:t>
                      </a:r>
                      <a:r>
                        <a:rPr lang="en-US" altLang="zh-CN" sz="900" dirty="0" err="1" smtClean="0">
                          <a:solidFill>
                            <a:schemeClr val="tx1"/>
                          </a:solidFill>
                          <a:latin typeface="Arial" pitchFamily="34" charset="0"/>
                          <a:ea typeface="微软雅黑" pitchFamily="34" charset="-122"/>
                          <a:cs typeface="Arial" pitchFamily="34" charset="0"/>
                        </a:rPr>
                        <a:t>Gbps</a:t>
                      </a:r>
                      <a:r>
                        <a:rPr lang="en-US" altLang="zh-CN" sz="900" dirty="0" smtClean="0">
                          <a:solidFill>
                            <a:schemeClr val="tx1"/>
                          </a:solidFill>
                          <a:latin typeface="Arial" pitchFamily="34" charset="0"/>
                          <a:ea typeface="微软雅黑" pitchFamily="34" charset="-122"/>
                          <a:cs typeface="Arial" pitchFamily="34" charset="0"/>
                        </a:rPr>
                        <a:t> (10m cable) bidirectional</a:t>
                      </a:r>
                      <a:endParaRPr lang="en-US" altLang="zh-CN" sz="900" dirty="0" smtClean="0">
                        <a:latin typeface="Arial" pitchFamily="34" charset="0"/>
                        <a:ea typeface="微软雅黑" pitchFamily="34" charset="-122"/>
                        <a:cs typeface="Arial" pitchFamily="34" charset="0"/>
                      </a:endParaRPr>
                    </a:p>
                    <a:p>
                      <a:r>
                        <a:rPr lang="en-US" altLang="zh-CN" sz="900" dirty="0" smtClean="0">
                          <a:latin typeface="Arial" pitchFamily="34" charset="0"/>
                          <a:ea typeface="微软雅黑" pitchFamily="34" charset="-122"/>
                          <a:cs typeface="Arial" pitchFamily="34" charset="0"/>
                        </a:rPr>
                        <a:t>S5710-EI:</a:t>
                      </a:r>
                      <a:r>
                        <a:rPr lang="en-US" altLang="zh-CN" sz="900" baseline="0" dirty="0" smtClean="0">
                          <a:latin typeface="Arial" pitchFamily="34" charset="0"/>
                          <a:ea typeface="微软雅黑" pitchFamily="34" charset="-122"/>
                          <a:cs typeface="Arial" pitchFamily="34" charset="0"/>
                        </a:rPr>
                        <a:t> </a:t>
                      </a:r>
                      <a:r>
                        <a:rPr lang="en-US" altLang="zh-CN" sz="900" dirty="0" smtClean="0">
                          <a:latin typeface="Arial" pitchFamily="34" charset="0"/>
                          <a:ea typeface="微软雅黑" pitchFamily="34" charset="-122"/>
                          <a:cs typeface="Arial" pitchFamily="34" charset="0"/>
                        </a:rPr>
                        <a:t>160 </a:t>
                      </a:r>
                      <a:r>
                        <a:rPr lang="en-US" altLang="zh-CN" sz="900" dirty="0" err="1" smtClean="0">
                          <a:latin typeface="Arial" pitchFamily="34" charset="0"/>
                          <a:ea typeface="微软雅黑" pitchFamily="34" charset="-122"/>
                          <a:cs typeface="Arial" pitchFamily="34" charset="0"/>
                        </a:rPr>
                        <a:t>Gbps</a:t>
                      </a:r>
                      <a:r>
                        <a:rPr lang="en-US" altLang="zh-CN" sz="900" dirty="0" smtClean="0">
                          <a:latin typeface="Arial" pitchFamily="34" charset="0"/>
                          <a:ea typeface="微软雅黑" pitchFamily="34" charset="-122"/>
                          <a:cs typeface="Arial" pitchFamily="34" charset="0"/>
                        </a:rPr>
                        <a:t> bidirectional</a:t>
                      </a:r>
                    </a:p>
                    <a:p>
                      <a:r>
                        <a:rPr lang="en-US" altLang="zh-CN" sz="900" b="0" dirty="0" smtClean="0">
                          <a:solidFill>
                            <a:schemeClr val="tx1"/>
                          </a:solidFill>
                          <a:latin typeface="Arial" pitchFamily="34" charset="0"/>
                          <a:ea typeface="微软雅黑" pitchFamily="34" charset="-122"/>
                          <a:cs typeface="Arial" pitchFamily="34" charset="0"/>
                        </a:rPr>
                        <a:t>S5700-HI: </a:t>
                      </a:r>
                      <a:r>
                        <a:rPr lang="en-US" altLang="zh-CN" sz="900" b="0" baseline="0" dirty="0" smtClean="0">
                          <a:solidFill>
                            <a:schemeClr val="tx1"/>
                          </a:solidFill>
                          <a:latin typeface="Arial" pitchFamily="34" charset="0"/>
                          <a:ea typeface="微软雅黑" pitchFamily="34" charset="-122"/>
                          <a:cs typeface="Arial" pitchFamily="34" charset="0"/>
                        </a:rPr>
                        <a:t>80 </a:t>
                      </a:r>
                      <a:r>
                        <a:rPr lang="en-US" altLang="zh-CN" sz="900" b="0" baseline="0" dirty="0" err="1" smtClean="0">
                          <a:solidFill>
                            <a:schemeClr val="tx1"/>
                          </a:solidFill>
                          <a:latin typeface="Arial" pitchFamily="34" charset="0"/>
                          <a:ea typeface="微软雅黑" pitchFamily="34" charset="-122"/>
                          <a:cs typeface="Arial" pitchFamily="34" charset="0"/>
                        </a:rPr>
                        <a:t>Gbps</a:t>
                      </a:r>
                      <a:r>
                        <a:rPr lang="en-US" altLang="zh-CN" sz="900" b="0" baseline="0" dirty="0" smtClean="0">
                          <a:solidFill>
                            <a:schemeClr val="tx1"/>
                          </a:solidFill>
                          <a:latin typeface="Arial" pitchFamily="34" charset="0"/>
                          <a:ea typeface="微软雅黑" pitchFamily="34" charset="-122"/>
                          <a:cs typeface="Arial" pitchFamily="34" charset="0"/>
                        </a:rPr>
                        <a:t> bidirectional</a:t>
                      </a:r>
                    </a:p>
                  </a:txBody>
                  <a:tcPr marL="68562" marR="68562" marT="34290" marB="34290"/>
                </a:tc>
              </a:tr>
              <a:tr h="247739">
                <a:tc>
                  <a:txBody>
                    <a:bodyPr/>
                    <a:lstStyle/>
                    <a:p>
                      <a:r>
                        <a:rPr lang="en-US" altLang="zh-CN" sz="900" dirty="0" smtClean="0">
                          <a:latin typeface="Arial" pitchFamily="34" charset="0"/>
                          <a:ea typeface="微软雅黑" pitchFamily="34" charset="-122"/>
                          <a:cs typeface="Arial" pitchFamily="34" charset="0"/>
                        </a:rPr>
                        <a:t>Structure</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Chai</a:t>
                      </a:r>
                      <a:r>
                        <a:rPr lang="en-US" altLang="zh-CN" sz="900" baseline="0" dirty="0" smtClean="0">
                          <a:latin typeface="Arial" pitchFamily="34" charset="0"/>
                          <a:ea typeface="微软雅黑" pitchFamily="34" charset="-122"/>
                          <a:cs typeface="Arial" pitchFamily="34" charset="0"/>
                        </a:rPr>
                        <a:t>n or ring</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Chai</a:t>
                      </a:r>
                      <a:r>
                        <a:rPr lang="en-US" altLang="zh-CN" sz="900" baseline="0" dirty="0" smtClean="0">
                          <a:latin typeface="Arial" pitchFamily="34" charset="0"/>
                          <a:ea typeface="微软雅黑" pitchFamily="34" charset="-122"/>
                          <a:cs typeface="Arial" pitchFamily="34" charset="0"/>
                        </a:rPr>
                        <a:t>n or ring</a:t>
                      </a:r>
                      <a:endParaRPr lang="zh-CN" altLang="en-US" sz="900" b="0" dirty="0" smtClean="0">
                        <a:solidFill>
                          <a:schemeClr val="tx1"/>
                        </a:solidFill>
                        <a:latin typeface="Arial" pitchFamily="34" charset="0"/>
                        <a:ea typeface="微软雅黑" pitchFamily="34" charset="-122"/>
                        <a:cs typeface="Arial" pitchFamily="34" charset="0"/>
                      </a:endParaRPr>
                    </a:p>
                  </a:txBody>
                  <a:tcPr marL="68562" marR="68562" marT="34290" marB="34290"/>
                </a:tc>
              </a:tr>
              <a:tr h="155524">
                <a:tc>
                  <a:txBody>
                    <a:bodyPr/>
                    <a:lstStyle/>
                    <a:p>
                      <a:r>
                        <a:rPr lang="en-US" altLang="zh-CN" sz="900" dirty="0" smtClean="0">
                          <a:latin typeface="Arial" pitchFamily="34" charset="0"/>
                          <a:ea typeface="微软雅黑" pitchFamily="34" charset="-122"/>
                          <a:cs typeface="Arial" pitchFamily="34" charset="0"/>
                        </a:rPr>
                        <a:t>Dual-active</a:t>
                      </a:r>
                      <a:r>
                        <a:rPr lang="en-US" altLang="zh-CN" sz="900" baseline="0" dirty="0" smtClean="0">
                          <a:latin typeface="Arial" pitchFamily="34" charset="0"/>
                          <a:ea typeface="微软雅黑" pitchFamily="34" charset="-122"/>
                          <a:cs typeface="Arial" pitchFamily="34" charset="0"/>
                        </a:rPr>
                        <a:t> detection</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b="0" dirty="0" smtClean="0">
                          <a:solidFill>
                            <a:schemeClr val="dk1"/>
                          </a:solidFill>
                          <a:latin typeface="Arial" pitchFamily="34" charset="0"/>
                          <a:ea typeface="微软雅黑" pitchFamily="34" charset="-122"/>
                          <a:cs typeface="Arial" pitchFamily="34" charset="0"/>
                        </a:rPr>
                        <a:t>Supported</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b="0" dirty="0" smtClean="0">
                          <a:solidFill>
                            <a:schemeClr val="dk1"/>
                          </a:solidFill>
                          <a:latin typeface="Arial" pitchFamily="34" charset="0"/>
                          <a:ea typeface="微软雅黑" pitchFamily="34" charset="-122"/>
                          <a:cs typeface="Arial" pitchFamily="34" charset="0"/>
                        </a:rPr>
                        <a:t>Supported</a:t>
                      </a:r>
                      <a:endParaRPr lang="zh-CN" altLang="en-US" sz="900" b="0" dirty="0" smtClean="0">
                        <a:solidFill>
                          <a:schemeClr val="tx1"/>
                        </a:solidFill>
                        <a:latin typeface="Arial" pitchFamily="34" charset="0"/>
                        <a:ea typeface="微软雅黑" pitchFamily="34" charset="-122"/>
                        <a:cs typeface="Arial" pitchFamily="34" charset="0"/>
                      </a:endParaRPr>
                    </a:p>
                  </a:txBody>
                  <a:tcPr marL="68562" marR="68562" marT="34290" marB="34290"/>
                </a:tc>
              </a:tr>
              <a:tr h="155972">
                <a:tc>
                  <a:txBody>
                    <a:bodyPr/>
                    <a:lstStyle/>
                    <a:p>
                      <a:r>
                        <a:rPr lang="en-US" altLang="zh-CN" sz="900" dirty="0" smtClean="0">
                          <a:latin typeface="Arial" pitchFamily="34" charset="0"/>
                          <a:ea typeface="微软雅黑" pitchFamily="34" charset="-122"/>
                          <a:cs typeface="Arial" pitchFamily="34" charset="0"/>
                        </a:rPr>
                        <a:t>Redundancy</a:t>
                      </a:r>
                      <a:endParaRPr lang="zh-CN" altLang="en-US" sz="900" dirty="0">
                        <a:latin typeface="Arial" pitchFamily="34" charset="0"/>
                        <a:ea typeface="微软雅黑" pitchFamily="34" charset="-122"/>
                        <a:cs typeface="Arial" pitchFamily="34" charset="0"/>
                      </a:endParaRPr>
                    </a:p>
                  </a:txBody>
                  <a:tcPr marL="68562" marR="68562" marT="34290" marB="34290"/>
                </a:tc>
                <a:tc>
                  <a:txBody>
                    <a:bodyPr/>
                    <a:lstStyle/>
                    <a:p>
                      <a:r>
                        <a:rPr lang="en-US" altLang="zh-CN" sz="900" dirty="0" smtClean="0">
                          <a:latin typeface="Arial" pitchFamily="34" charset="0"/>
                          <a:ea typeface="微软雅黑" pitchFamily="34" charset="-122"/>
                          <a:cs typeface="Arial" pitchFamily="34" charset="0"/>
                        </a:rPr>
                        <a:t>1:N</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latin typeface="Arial" pitchFamily="34" charset="0"/>
                          <a:ea typeface="微软雅黑" pitchFamily="34" charset="-122"/>
                          <a:cs typeface="Arial" pitchFamily="34" charset="0"/>
                        </a:rPr>
                        <a:t>1:N</a:t>
                      </a:r>
                      <a:endParaRPr lang="zh-CN" altLang="en-US" sz="900" b="0" dirty="0" smtClean="0">
                        <a:solidFill>
                          <a:schemeClr val="tx1"/>
                        </a:solidFill>
                        <a:latin typeface="Arial" pitchFamily="34" charset="0"/>
                        <a:ea typeface="微软雅黑" pitchFamily="34" charset="-122"/>
                        <a:cs typeface="Arial" pitchFamily="34" charset="0"/>
                      </a:endParaRPr>
                    </a:p>
                  </a:txBody>
                  <a:tcPr marL="68562" marR="68562" marT="34290" marB="34290"/>
                </a:tc>
              </a:tr>
              <a:tr h="124147">
                <a:tc>
                  <a:txBody>
                    <a:bodyPr/>
                    <a:lstStyle/>
                    <a:p>
                      <a:r>
                        <a:rPr lang="en-US" altLang="zh-CN" sz="900" dirty="0" smtClean="0">
                          <a:latin typeface="Arial" pitchFamily="34" charset="0"/>
                          <a:ea typeface="微软雅黑" pitchFamily="34" charset="-122"/>
                          <a:cs typeface="Arial" pitchFamily="34" charset="0"/>
                        </a:rPr>
                        <a:t>Configuration management</a:t>
                      </a:r>
                      <a:endParaRPr lang="zh-CN" altLang="en-US" sz="900" dirty="0">
                        <a:latin typeface="Arial" pitchFamily="34" charset="0"/>
                        <a:ea typeface="微软雅黑" pitchFamily="34" charset="-122"/>
                        <a:cs typeface="Arial" pitchFamily="34" charset="0"/>
                      </a:endParaRPr>
                    </a:p>
                  </a:txBody>
                  <a:tcPr marL="68562" marR="68562" marT="34290" marB="34290"/>
                </a:tc>
                <a:tc gridSpan="2">
                  <a:txBody>
                    <a:bodyPr/>
                    <a:lstStyle/>
                    <a:p>
                      <a:r>
                        <a:rPr lang="en-US" altLang="zh-CN" sz="900" b="0" dirty="0" smtClean="0">
                          <a:solidFill>
                            <a:schemeClr val="tx1"/>
                          </a:solidFill>
                          <a:latin typeface="Arial" pitchFamily="34" charset="0"/>
                          <a:ea typeface="微软雅黑" pitchFamily="34" charset="-122"/>
                          <a:cs typeface="Arial" pitchFamily="34" charset="0"/>
                        </a:rPr>
                        <a:t>A</a:t>
                      </a:r>
                      <a:r>
                        <a:rPr lang="en-US" altLang="zh-CN" sz="900" b="0" baseline="0" dirty="0" smtClean="0">
                          <a:solidFill>
                            <a:schemeClr val="tx1"/>
                          </a:solidFill>
                          <a:latin typeface="Arial" pitchFamily="34" charset="0"/>
                          <a:ea typeface="微软雅黑" pitchFamily="34" charset="-122"/>
                          <a:cs typeface="Arial" pitchFamily="34" charset="0"/>
                        </a:rPr>
                        <a:t> logical device: unified configuration (CLI), IP address, SNMP and system log</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hMerge="1">
                  <a:txBody>
                    <a:bodyPr/>
                    <a:lstStyle/>
                    <a:p>
                      <a:endParaRPr lang="zh-CN" altLang="en-US"/>
                    </a:p>
                  </a:txBody>
                  <a:tcPr/>
                </a:tc>
              </a:tr>
              <a:tr h="2477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itchFamily="34" charset="0"/>
                          <a:ea typeface="微软雅黑" pitchFamily="34" charset="-122"/>
                          <a:cs typeface="Arial" pitchFamily="34" charset="0"/>
                        </a:rPr>
                        <a:t>After stack setup</a:t>
                      </a:r>
                      <a:endParaRPr lang="zh-CN" altLang="en-US" sz="900" kern="1200" dirty="0" smtClean="0">
                        <a:solidFill>
                          <a:schemeClr val="dk1"/>
                        </a:solidFill>
                        <a:latin typeface="Arial" pitchFamily="34" charset="0"/>
                        <a:ea typeface="微软雅黑" pitchFamily="34" charset="-122"/>
                        <a:cs typeface="Arial" pitchFamily="34" charset="0"/>
                      </a:endParaRPr>
                    </a:p>
                  </a:txBody>
                  <a:tcPr marL="68562" marR="68562" marT="34290" marB="34290"/>
                </a:tc>
                <a:tc gridSpan="2">
                  <a:txBody>
                    <a:bodyPr/>
                    <a:lstStyle/>
                    <a:p>
                      <a:r>
                        <a:rPr lang="en-US" altLang="zh-CN" sz="900" dirty="0" smtClean="0">
                          <a:latin typeface="Arial" pitchFamily="34" charset="0"/>
                          <a:ea typeface="微软雅黑" pitchFamily="34" charset="-122"/>
                          <a:cs typeface="Arial" pitchFamily="34" charset="0"/>
                        </a:rPr>
                        <a:t>Unified routing table</a:t>
                      </a:r>
                      <a:r>
                        <a:rPr lang="en-US" altLang="zh-CN" sz="900" baseline="0" dirty="0" smtClean="0">
                          <a:latin typeface="Arial" pitchFamily="34" charset="0"/>
                          <a:ea typeface="微软雅黑" pitchFamily="34" charset="-122"/>
                          <a:cs typeface="Arial" pitchFamily="34" charset="0"/>
                        </a:rPr>
                        <a:t> and MAC address table</a:t>
                      </a:r>
                      <a:endParaRPr lang="zh-CN" altLang="en-US" sz="900" b="0" dirty="0">
                        <a:solidFill>
                          <a:schemeClr val="tx1"/>
                        </a:solidFill>
                        <a:latin typeface="Arial" pitchFamily="34" charset="0"/>
                        <a:ea typeface="微软雅黑" pitchFamily="34" charset="-122"/>
                        <a:cs typeface="Arial" pitchFamily="34" charset="0"/>
                      </a:endParaRPr>
                    </a:p>
                  </a:txBody>
                  <a:tcPr marL="68562" marR="68562" marT="34290" marB="34290"/>
                </a:tc>
                <a:tc hMerge="1">
                  <a:txBody>
                    <a:bodyPr/>
                    <a:lstStyle/>
                    <a:p>
                      <a:endParaRPr lang="zh-CN" altLang="en-US"/>
                    </a:p>
                  </a:txBody>
                  <a:tcPr/>
                </a:tc>
              </a:tr>
            </a:tbl>
          </a:graphicData>
        </a:graphic>
      </p:graphicFrame>
      <p:sp>
        <p:nvSpPr>
          <p:cNvPr id="15" name="TextBox 14"/>
          <p:cNvSpPr txBox="1"/>
          <p:nvPr/>
        </p:nvSpPr>
        <p:spPr>
          <a:xfrm>
            <a:off x="477838" y="4451350"/>
            <a:ext cx="8177212" cy="557213"/>
          </a:xfrm>
          <a:prstGeom prst="rect">
            <a:avLst/>
          </a:prstGeom>
        </p:spPr>
        <p:style>
          <a:lnRef idx="3">
            <a:schemeClr val="lt1"/>
          </a:lnRef>
          <a:fillRef idx="1">
            <a:schemeClr val="accent1"/>
          </a:fillRef>
          <a:effectRef idx="1">
            <a:schemeClr val="accent1"/>
          </a:effectRef>
          <a:fontRef idx="minor">
            <a:schemeClr val="lt1"/>
          </a:fontRef>
        </p:style>
        <p:txBody>
          <a:bodyPr lIns="108000" tIns="34281" rIns="68562" bIns="34281" anchor="ctr"/>
          <a:lstStyle/>
          <a:p>
            <a:pPr>
              <a:defRPr/>
            </a:pPr>
            <a:r>
              <a:rPr lang="en-US" altLang="zh-CN" sz="1000" b="1" dirty="0">
                <a:solidFill>
                  <a:srgbClr val="990000"/>
                </a:solidFill>
                <a:latin typeface="Arial"/>
                <a:ea typeface="微软雅黑" pitchFamily="34" charset="-122"/>
              </a:rPr>
              <a:t>Configuration tips: (1) A stack is set up using either service ports or stack cards. (2) Different models cannot set up a stack (for example, SI and EI cannot set up a stack). (3) </a:t>
            </a:r>
            <a:r>
              <a:rPr lang="en-US" altLang="zh-CN" sz="1000" dirty="0">
                <a:solidFill>
                  <a:schemeClr val="tx1"/>
                </a:solidFill>
                <a:latin typeface="Arial"/>
                <a:ea typeface="微软雅黑" pitchFamily="34" charset="-122"/>
              </a:rPr>
              <a:t>5700-</a:t>
            </a:r>
            <a:r>
              <a:rPr lang="en-US" altLang="zh-CN" sz="1000" b="1" dirty="0">
                <a:solidFill>
                  <a:srgbClr val="0000FF"/>
                </a:solidFill>
                <a:latin typeface="Arial"/>
                <a:ea typeface="微软雅黑" pitchFamily="34" charset="-122"/>
              </a:rPr>
              <a:t>X</a:t>
            </a:r>
            <a:r>
              <a:rPr lang="en-US" altLang="zh-CN" sz="1000" dirty="0">
                <a:solidFill>
                  <a:schemeClr val="tx1"/>
                </a:solidFill>
                <a:latin typeface="Arial"/>
                <a:ea typeface="微软雅黑" pitchFamily="34" charset="-122"/>
              </a:rPr>
              <a:t>-LI</a:t>
            </a:r>
            <a:r>
              <a:rPr lang="zh-CN" altLang="en-US" sz="1000" dirty="0">
                <a:solidFill>
                  <a:schemeClr val="tx1"/>
                </a:solidFill>
                <a:latin typeface="Arial"/>
                <a:ea typeface="微软雅黑" pitchFamily="34" charset="-122"/>
              </a:rPr>
              <a:t> </a:t>
            </a:r>
            <a:r>
              <a:rPr lang="en-US" altLang="zh-CN" sz="1000" dirty="0">
                <a:solidFill>
                  <a:schemeClr val="tx1"/>
                </a:solidFill>
                <a:latin typeface="Arial"/>
                <a:ea typeface="微软雅黑" pitchFamily="34" charset="-122"/>
              </a:rPr>
              <a:t>and 5700-</a:t>
            </a:r>
            <a:r>
              <a:rPr lang="en-US" altLang="zh-CN" sz="1000" b="1" dirty="0">
                <a:solidFill>
                  <a:srgbClr val="0000FF"/>
                </a:solidFill>
                <a:latin typeface="Arial"/>
                <a:ea typeface="微软雅黑" pitchFamily="34" charset="-122"/>
              </a:rPr>
              <a:t>P</a:t>
            </a:r>
            <a:r>
              <a:rPr lang="en-US" altLang="zh-CN" sz="1000" dirty="0">
                <a:solidFill>
                  <a:schemeClr val="tx1"/>
                </a:solidFill>
                <a:latin typeface="Arial"/>
                <a:ea typeface="微软雅黑" pitchFamily="34" charset="-122"/>
              </a:rPr>
              <a:t>-LI</a:t>
            </a:r>
            <a:r>
              <a:rPr lang="zh-CN" altLang="en-US" sz="1000" dirty="0">
                <a:solidFill>
                  <a:schemeClr val="tx1"/>
                </a:solidFill>
                <a:latin typeface="Arial"/>
                <a:ea typeface="微软雅黑" pitchFamily="34" charset="-122"/>
              </a:rPr>
              <a:t> </a:t>
            </a:r>
            <a:r>
              <a:rPr lang="en-US" altLang="zh-CN" sz="1000" dirty="0">
                <a:solidFill>
                  <a:schemeClr val="tx1"/>
                </a:solidFill>
                <a:latin typeface="Arial"/>
                <a:ea typeface="微软雅黑" pitchFamily="34" charset="-122"/>
              </a:rPr>
              <a:t>cannot set up a stack. (</a:t>
            </a:r>
            <a:r>
              <a:rPr lang="en-US" altLang="zh-CN" sz="1000" b="1" dirty="0">
                <a:solidFill>
                  <a:schemeClr val="tx1"/>
                </a:solidFill>
                <a:latin typeface="Arial"/>
                <a:ea typeface="微软雅黑" pitchFamily="34" charset="-122"/>
              </a:rPr>
              <a:t>4) The stack consisting of S5710-HI and S5720-HI will be supported in later versions.</a:t>
            </a:r>
            <a:endParaRPr lang="zh-CN" altLang="en-US" sz="1000" b="1" dirty="0">
              <a:solidFill>
                <a:srgbClr val="990000"/>
              </a:solidFill>
              <a:latin typeface="Arial"/>
              <a:ea typeface="微软雅黑" pitchFamily="34" charset="-122"/>
            </a:endParaRPr>
          </a:p>
        </p:txBody>
      </p:sp>
      <p:grpSp>
        <p:nvGrpSpPr>
          <p:cNvPr id="3" name="组合 19"/>
          <p:cNvGrpSpPr/>
          <p:nvPr/>
        </p:nvGrpSpPr>
        <p:grpSpPr>
          <a:xfrm>
            <a:off x="477514" y="755851"/>
            <a:ext cx="1919154" cy="3384000"/>
            <a:chOff x="660400" y="868024"/>
            <a:chExt cx="1919154" cy="3434431"/>
          </a:xfrm>
          <a:effectLst>
            <a:outerShdw blurRad="63500" sx="102000" sy="102000" algn="ctr" rotWithShape="0">
              <a:prstClr val="black">
                <a:alpha val="40000"/>
              </a:prstClr>
            </a:outerShdw>
          </a:effectLst>
        </p:grpSpPr>
        <p:grpSp>
          <p:nvGrpSpPr>
            <p:cNvPr id="4" name="组合 17"/>
            <p:cNvGrpSpPr/>
            <p:nvPr/>
          </p:nvGrpSpPr>
          <p:grpSpPr>
            <a:xfrm>
              <a:off x="660400" y="868024"/>
              <a:ext cx="1919154" cy="1645075"/>
              <a:chOff x="678129" y="892098"/>
              <a:chExt cx="1919154" cy="1645075"/>
            </a:xfrm>
          </p:grpSpPr>
          <p:sp>
            <p:nvSpPr>
              <p:cNvPr id="16" name="Rectangle 14"/>
              <p:cNvSpPr>
                <a:spLocks noChangeArrowheads="1"/>
              </p:cNvSpPr>
              <p:nvPr/>
            </p:nvSpPr>
            <p:spPr bwMode="gray">
              <a:xfrm>
                <a:off x="689283" y="1022698"/>
                <a:ext cx="1908000" cy="1514475"/>
              </a:xfrm>
              <a:prstGeom prst="rect">
                <a:avLst/>
              </a:prstGeom>
              <a:gradFill rotWithShape="1">
                <a:gsLst>
                  <a:gs pos="0">
                    <a:srgbClr val="FFFFFF"/>
                  </a:gs>
                  <a:gs pos="100000">
                    <a:srgbClr val="EAEAEA"/>
                  </a:gs>
                </a:gsLst>
                <a:lin ang="5400000" scaled="1"/>
              </a:gradFill>
              <a:ln w="12700">
                <a:noFill/>
                <a:miter lim="800000"/>
                <a:headEnd/>
                <a:tailEnd/>
              </a:ln>
              <a:effectLst/>
            </p:spPr>
            <p:txBody>
              <a:bodyPr lIns="134964" tIns="161957" rIns="107971" bIns="53986"/>
              <a:lstStyle/>
              <a:p>
                <a:pPr defTabSz="685617" fontAlgn="auto">
                  <a:spcBef>
                    <a:spcPts val="0"/>
                  </a:spcBef>
                  <a:spcAft>
                    <a:spcPts val="0"/>
                  </a:spcAft>
                  <a:buClr>
                    <a:srgbClr val="292929"/>
                  </a:buClr>
                  <a:buSzPts val="1600"/>
                  <a:buFont typeface="Wingdings" pitchFamily="2" charset="2"/>
                  <a:buChar char="§"/>
                  <a:defRPr/>
                </a:pPr>
                <a:endParaRPr lang="en-US" sz="1300" kern="0" dirty="0">
                  <a:solidFill>
                    <a:srgbClr val="000000"/>
                  </a:solidFill>
                  <a:latin typeface="Arial"/>
                  <a:ea typeface="微软雅黑" pitchFamily="34" charset="-122"/>
                  <a:cs typeface="Arial" pitchFamily="34" charset="0"/>
                </a:endParaRPr>
              </a:p>
            </p:txBody>
          </p:sp>
          <p:sp>
            <p:nvSpPr>
              <p:cNvPr id="7" name="Rectangle 13"/>
              <p:cNvSpPr>
                <a:spLocks noChangeArrowheads="1"/>
              </p:cNvSpPr>
              <p:nvPr/>
            </p:nvSpPr>
            <p:spPr bwMode="gray">
              <a:xfrm>
                <a:off x="678129" y="892098"/>
                <a:ext cx="1908954" cy="245327"/>
              </a:xfrm>
              <a:prstGeom prst="rect">
                <a:avLst/>
              </a:prstGeom>
              <a:solidFill>
                <a:srgbClr val="990000"/>
              </a:solidFill>
              <a:ln w="12700">
                <a:solidFill>
                  <a:srgbClr val="DDDDDD"/>
                </a:solidFill>
                <a:miter lim="800000"/>
                <a:headEnd/>
                <a:tailEnd/>
              </a:ln>
              <a:effectLst/>
            </p:spPr>
            <p:txBody>
              <a:bodyPr lIns="0" tIns="0" rIns="0" bIns="0" anchor="ctr"/>
              <a:lstStyle/>
              <a:p>
                <a:pPr algn="ctr" defTabSz="685617" fontAlgn="auto">
                  <a:spcBef>
                    <a:spcPts val="0"/>
                  </a:spcBef>
                  <a:spcAft>
                    <a:spcPts val="0"/>
                  </a:spcAft>
                  <a:defRPr/>
                </a:pPr>
                <a:r>
                  <a:rPr lang="en-US" altLang="zh-CN" sz="1200" b="1" kern="0" dirty="0">
                    <a:solidFill>
                      <a:schemeClr val="bg1"/>
                    </a:solidFill>
                    <a:latin typeface="Arial"/>
                    <a:ea typeface="微软雅黑" pitchFamily="34" charset="-122"/>
                    <a:cs typeface="Arial" pitchFamily="34" charset="0"/>
                  </a:rPr>
                  <a:t>Stack Card Stack</a:t>
                </a:r>
                <a:endParaRPr lang="zh-CN" altLang="en-US" sz="1200" b="1" kern="0" dirty="0">
                  <a:solidFill>
                    <a:schemeClr val="bg1"/>
                  </a:solidFill>
                  <a:latin typeface="Arial"/>
                  <a:ea typeface="微软雅黑" pitchFamily="34" charset="-122"/>
                  <a:cs typeface="Arial" pitchFamily="34" charset="0"/>
                </a:endParaRPr>
              </a:p>
            </p:txBody>
          </p:sp>
          <p:pic>
            <p:nvPicPr>
              <p:cNvPr id="10" name="Picture 1"/>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875828" y="1222505"/>
                <a:ext cx="1483807" cy="444758"/>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clrChange>
                  <a:clrFrom>
                    <a:srgbClr val="FFFEFF"/>
                  </a:clrFrom>
                  <a:clrTo>
                    <a:srgbClr val="FFFEFF">
                      <a:alpha val="0"/>
                    </a:srgbClr>
                  </a:clrTo>
                </a:clrChange>
              </a:blip>
              <a:srcRect/>
              <a:stretch>
                <a:fillRect/>
              </a:stretch>
            </p:blipFill>
            <p:spPr bwMode="auto">
              <a:xfrm rot="20800931">
                <a:off x="1159727" y="1720850"/>
                <a:ext cx="1040979" cy="721268"/>
              </a:xfrm>
              <a:prstGeom prst="rect">
                <a:avLst/>
              </a:prstGeom>
              <a:noFill/>
              <a:ln w="9525">
                <a:noFill/>
                <a:miter lim="800000"/>
                <a:headEnd/>
                <a:tailEnd/>
              </a:ln>
            </p:spPr>
          </p:pic>
        </p:grpSp>
        <p:grpSp>
          <p:nvGrpSpPr>
            <p:cNvPr id="5" name="组合 16"/>
            <p:cNvGrpSpPr/>
            <p:nvPr/>
          </p:nvGrpSpPr>
          <p:grpSpPr>
            <a:xfrm>
              <a:off x="660400" y="2651608"/>
              <a:ext cx="1908000" cy="1650847"/>
              <a:chOff x="702527" y="2793186"/>
              <a:chExt cx="1908000" cy="1650847"/>
            </a:xfrm>
          </p:grpSpPr>
          <p:sp>
            <p:nvSpPr>
              <p:cNvPr id="8" name="Rectangle 14"/>
              <p:cNvSpPr>
                <a:spLocks noChangeArrowheads="1"/>
              </p:cNvSpPr>
              <p:nvPr/>
            </p:nvSpPr>
            <p:spPr bwMode="gray">
              <a:xfrm>
                <a:off x="702527" y="2929558"/>
                <a:ext cx="1908000" cy="1514475"/>
              </a:xfrm>
              <a:prstGeom prst="rect">
                <a:avLst/>
              </a:prstGeom>
              <a:gradFill rotWithShape="1">
                <a:gsLst>
                  <a:gs pos="0">
                    <a:srgbClr val="FFFFFF"/>
                  </a:gs>
                  <a:gs pos="100000">
                    <a:srgbClr val="EAEAEA"/>
                  </a:gs>
                </a:gsLst>
                <a:lin ang="5400000" scaled="1"/>
              </a:gradFill>
              <a:ln w="12700">
                <a:noFill/>
                <a:miter lim="800000"/>
                <a:headEnd/>
                <a:tailEnd/>
              </a:ln>
              <a:effectLst>
                <a:outerShdw blurRad="50800" dist="38100" dir="2700000" algn="tl" rotWithShape="0">
                  <a:prstClr val="black">
                    <a:alpha val="40000"/>
                  </a:prstClr>
                </a:outerShdw>
              </a:effectLst>
            </p:spPr>
            <p:txBody>
              <a:bodyPr lIns="134964" tIns="161957" rIns="107971" bIns="53986"/>
              <a:lstStyle/>
              <a:p>
                <a:pPr defTabSz="685617" fontAlgn="auto">
                  <a:spcBef>
                    <a:spcPts val="0"/>
                  </a:spcBef>
                  <a:spcAft>
                    <a:spcPts val="0"/>
                  </a:spcAft>
                  <a:buClr>
                    <a:srgbClr val="292929"/>
                  </a:buClr>
                  <a:buSzPts val="1600"/>
                  <a:buFont typeface="Wingdings" pitchFamily="2" charset="2"/>
                  <a:buChar char="§"/>
                  <a:defRPr/>
                </a:pPr>
                <a:endParaRPr lang="en-US" sz="1300" kern="0" dirty="0">
                  <a:solidFill>
                    <a:srgbClr val="000000"/>
                  </a:solidFill>
                  <a:latin typeface="Arial"/>
                  <a:ea typeface="微软雅黑" pitchFamily="34" charset="-122"/>
                  <a:cs typeface="Arial" pitchFamily="34" charset="0"/>
                </a:endParaRPr>
              </a:p>
            </p:txBody>
          </p:sp>
          <p:sp>
            <p:nvSpPr>
              <p:cNvPr id="6" name="Rectangle 11"/>
              <p:cNvSpPr>
                <a:spLocks noChangeArrowheads="1"/>
              </p:cNvSpPr>
              <p:nvPr/>
            </p:nvSpPr>
            <p:spPr bwMode="gray">
              <a:xfrm>
                <a:off x="702527" y="2793186"/>
                <a:ext cx="1908000" cy="251097"/>
              </a:xfrm>
              <a:prstGeom prst="rect">
                <a:avLst/>
              </a:prstGeom>
              <a:solidFill>
                <a:srgbClr val="990000"/>
              </a:solidFill>
              <a:ln w="12700">
                <a:solidFill>
                  <a:srgbClr val="DDDDDD"/>
                </a:solidFill>
                <a:miter lim="800000"/>
                <a:headEnd/>
                <a:tailEnd/>
              </a:ln>
              <a:effectLst/>
            </p:spPr>
            <p:txBody>
              <a:bodyPr lIns="0" tIns="0" rIns="0" bIns="0" anchor="ctr"/>
              <a:lstStyle/>
              <a:p>
                <a:pPr algn="ctr" defTabSz="685617" fontAlgn="auto">
                  <a:spcBef>
                    <a:spcPts val="0"/>
                  </a:spcBef>
                  <a:spcAft>
                    <a:spcPts val="0"/>
                  </a:spcAft>
                  <a:defRPr/>
                </a:pPr>
                <a:r>
                  <a:rPr lang="en-US" altLang="zh-CN" sz="1200" b="1" kern="0" dirty="0">
                    <a:solidFill>
                      <a:schemeClr val="bg1"/>
                    </a:solidFill>
                    <a:latin typeface="Arial"/>
                    <a:ea typeface="微软雅黑" pitchFamily="34" charset="-122"/>
                    <a:cs typeface="Arial" pitchFamily="34" charset="0"/>
                  </a:rPr>
                  <a:t>Service Port Stack</a:t>
                </a:r>
                <a:endParaRPr lang="zh-CN" altLang="en-US" sz="1200" b="1" kern="0" dirty="0">
                  <a:solidFill>
                    <a:schemeClr val="bg1"/>
                  </a:solidFill>
                  <a:latin typeface="Arial"/>
                  <a:ea typeface="微软雅黑" pitchFamily="34" charset="-122"/>
                  <a:cs typeface="Arial" pitchFamily="34" charset="0"/>
                </a:endParaRPr>
              </a:p>
            </p:txBody>
          </p:sp>
          <p:pic>
            <p:nvPicPr>
              <p:cNvPr id="12" name="Picture 2" descr="D:\产品资料\V2R1\照片\S5710-28C-EI\02-正俯.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65035" y="3169932"/>
                <a:ext cx="1397008" cy="359059"/>
              </a:xfrm>
              <a:prstGeom prst="rect">
                <a:avLst/>
              </a:prstGeom>
              <a:noFill/>
            </p:spPr>
          </p:pic>
          <p:pic>
            <p:nvPicPr>
              <p:cNvPr id="13"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56217" y="3691648"/>
                <a:ext cx="782603" cy="662787"/>
              </a:xfrm>
              <a:prstGeom prst="rect">
                <a:avLst/>
              </a:prstGeom>
              <a:noFill/>
              <a:ln w="9525">
                <a:noFill/>
                <a:miter lim="800000"/>
                <a:headEnd/>
                <a:tailEnd/>
              </a:ln>
            </p:spPr>
          </p:pic>
          <p:pic>
            <p:nvPicPr>
              <p:cNvPr id="103425" name="Picture 1"/>
              <p:cNvPicPr>
                <a:picLocks noChangeAspect="1" noChangeArrowheads="1"/>
              </p:cNvPicPr>
              <p:nvPr/>
            </p:nvPicPr>
            <p:blipFill>
              <a:blip r:embed="rId7" cstate="print">
                <a:lum bright="-5000"/>
              </a:blip>
              <a:srcRect/>
              <a:stretch>
                <a:fillRect/>
              </a:stretch>
            </p:blipFill>
            <p:spPr bwMode="auto">
              <a:xfrm>
                <a:off x="826050" y="3686783"/>
                <a:ext cx="809627" cy="583660"/>
              </a:xfrm>
              <a:prstGeom prst="rect">
                <a:avLst/>
              </a:prstGeom>
              <a:solidFill>
                <a:schemeClr val="tx1">
                  <a:lumMod val="65000"/>
                  <a:lumOff val="35000"/>
                </a:schemeClr>
              </a:solidFill>
              <a:ln w="9525">
                <a:noFill/>
                <a:miter lim="800000"/>
                <a:headEnd/>
                <a:tailEnd/>
              </a:ln>
            </p:spPr>
          </p:pic>
        </p:grpSp>
      </p:grpSp>
      <p:grpSp>
        <p:nvGrpSpPr>
          <p:cNvPr id="98310" name="组合 26"/>
          <p:cNvGrpSpPr>
            <a:grpSpLocks/>
          </p:cNvGrpSpPr>
          <p:nvPr/>
        </p:nvGrpSpPr>
        <p:grpSpPr bwMode="auto">
          <a:xfrm>
            <a:off x="3963988" y="15875"/>
            <a:ext cx="5076825" cy="274638"/>
            <a:chOff x="3815266" y="-10103"/>
            <a:chExt cx="5077126" cy="403803"/>
          </a:xfrm>
        </p:grpSpPr>
        <p:sp>
          <p:nvSpPr>
            <p:cNvPr id="30" name="剪去单角的矩形 29"/>
            <p:cNvSpPr/>
            <p:nvPr/>
          </p:nvSpPr>
          <p:spPr bwMode="auto">
            <a:xfrm>
              <a:off x="3815266"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31" name="剪去单角的矩形 30"/>
            <p:cNvSpPr/>
            <p:nvPr/>
          </p:nvSpPr>
          <p:spPr bwMode="auto">
            <a:xfrm>
              <a:off x="4597949"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32" name="剪去单角的矩形 31"/>
            <p:cNvSpPr/>
            <p:nvPr/>
          </p:nvSpPr>
          <p:spPr bwMode="auto">
            <a:xfrm>
              <a:off x="6376055" y="-10103"/>
              <a:ext cx="885878" cy="39213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Stack</a:t>
              </a:r>
              <a:endParaRPr lang="zh-CN" altLang="en-US" sz="1100" dirty="0">
                <a:latin typeface="Arial"/>
              </a:endParaRPr>
            </a:p>
          </p:txBody>
        </p:sp>
        <p:sp>
          <p:nvSpPr>
            <p:cNvPr id="33" name="剪去单角的矩形 32"/>
            <p:cNvSpPr/>
            <p:nvPr/>
          </p:nvSpPr>
          <p:spPr bwMode="auto">
            <a:xfrm>
              <a:off x="5329831" y="-10103"/>
              <a:ext cx="1074801"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34" name="剪去单角的矩形 33"/>
            <p:cNvSpPr/>
            <p:nvPr/>
          </p:nvSpPr>
          <p:spPr bwMode="auto">
            <a:xfrm>
              <a:off x="7241294"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35" name="剪去单角的矩形 34"/>
            <p:cNvSpPr/>
            <p:nvPr/>
          </p:nvSpPr>
          <p:spPr bwMode="auto">
            <a:xfrm>
              <a:off x="8025566" y="1568"/>
              <a:ext cx="86682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p:cNvSpPr>
            <a:spLocks noGrp="1"/>
          </p:cNvSpPr>
          <p:nvPr>
            <p:ph type="title"/>
          </p:nvPr>
        </p:nvSpPr>
        <p:spPr>
          <a:xfrm>
            <a:off x="574675" y="285750"/>
            <a:ext cx="4748213" cy="6540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Stack Card List</a:t>
            </a:r>
            <a:endParaRPr lang="zh-CN" altLang="en-US" dirty="0" smtClean="0">
              <a:latin typeface="Arial" pitchFamily="34" charset="0"/>
            </a:endParaRPr>
          </a:p>
        </p:txBody>
      </p:sp>
      <p:graphicFrame>
        <p:nvGraphicFramePr>
          <p:cNvPr id="13" name="表格 12"/>
          <p:cNvGraphicFramePr>
            <a:graphicFrameLocks noGrp="1"/>
          </p:cNvGraphicFramePr>
          <p:nvPr/>
        </p:nvGraphicFramePr>
        <p:xfrm>
          <a:off x="646113" y="847725"/>
          <a:ext cx="7874596" cy="3837401"/>
        </p:xfrm>
        <a:graphic>
          <a:graphicData uri="http://schemas.openxmlformats.org/drawingml/2006/table">
            <a:tbl>
              <a:tblPr/>
              <a:tblGrid>
                <a:gridCol w="941549"/>
                <a:gridCol w="757493"/>
                <a:gridCol w="3255391"/>
                <a:gridCol w="2920163"/>
              </a:tblGrid>
              <a:tr h="186460">
                <a:tc>
                  <a:txBody>
                    <a:bodyPr/>
                    <a:lstStyle/>
                    <a:p>
                      <a:pPr indent="0" algn="ctr">
                        <a:spcAft>
                          <a:spcPts val="0"/>
                        </a:spcAft>
                      </a:pPr>
                      <a:r>
                        <a:rPr lang="en-US" altLang="zh-CN" sz="900" kern="100" dirty="0" smtClean="0">
                          <a:latin typeface="Arial"/>
                          <a:ea typeface="微软雅黑" pitchFamily="34" charset="-122"/>
                          <a:cs typeface="Arial"/>
                        </a:rPr>
                        <a:t>Product</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0" algn="ctr">
                        <a:spcAft>
                          <a:spcPts val="0"/>
                        </a:spcAft>
                      </a:pPr>
                      <a:r>
                        <a:rPr lang="en-US" altLang="zh-CN" sz="900" kern="100" dirty="0" smtClean="0">
                          <a:latin typeface="Arial"/>
                          <a:ea typeface="微软雅黑" pitchFamily="34" charset="-122"/>
                        </a:rPr>
                        <a:t>Stack Mode</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0" algn="ctr">
                        <a:spcAft>
                          <a:spcPts val="0"/>
                        </a:spcAft>
                      </a:pPr>
                      <a:r>
                        <a:rPr lang="en-US" altLang="zh-CN" sz="900" kern="100" dirty="0" smtClean="0">
                          <a:latin typeface="Arial"/>
                          <a:ea typeface="微软雅黑" pitchFamily="34" charset="-122"/>
                          <a:cs typeface="Arial"/>
                        </a:rPr>
                        <a:t>Description</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indent="0" algn="ctr">
                        <a:spcAft>
                          <a:spcPts val="0"/>
                        </a:spcAft>
                      </a:pPr>
                      <a:r>
                        <a:rPr lang="en-US" altLang="zh-CN" sz="900" kern="100" dirty="0" smtClean="0">
                          <a:latin typeface="Arial"/>
                          <a:ea typeface="微软雅黑" pitchFamily="34" charset="-122"/>
                        </a:rPr>
                        <a:t>Remarks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17537">
                <a:tc rowSpan="2">
                  <a:txBody>
                    <a:bodyPr/>
                    <a:lstStyle/>
                    <a:p>
                      <a:pPr indent="0" algn="ctr">
                        <a:spcAft>
                          <a:spcPts val="0"/>
                        </a:spcAft>
                      </a:pPr>
                      <a:r>
                        <a:rPr lang="en-US" sz="900" kern="100" dirty="0">
                          <a:latin typeface="Arial"/>
                          <a:ea typeface="微软雅黑" pitchFamily="34" charset="-122"/>
                        </a:rPr>
                        <a:t>S5700-SI</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spcAft>
                          <a:spcPts val="0"/>
                        </a:spcAft>
                      </a:pPr>
                      <a:r>
                        <a:rPr lang="en-US" altLang="zh-CN" sz="900" kern="100" dirty="0" smtClean="0">
                          <a:latin typeface="Arial"/>
                          <a:ea typeface="微软雅黑" pitchFamily="34" charset="-122"/>
                          <a:cs typeface="Arial"/>
                        </a:rPr>
                        <a:t>Stack card</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altLang="zh-CN" sz="900" kern="100" dirty="0" smtClean="0">
                          <a:latin typeface="Arial"/>
                          <a:ea typeface="微软雅黑" pitchFamily="34" charset="-122"/>
                          <a:cs typeface="Arial"/>
                        </a:rPr>
                        <a:t>Ethernet stack interface card (delivered with 100cm cable)</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9">
                  <a:txBody>
                    <a:bodyPr/>
                    <a:lstStyle/>
                    <a:p>
                      <a:pPr marL="0" marR="0" indent="0" algn="l" defTabSz="913753" rtl="0" eaLnBrk="1" fontAlgn="auto" latinLnBrk="0" hangingPunct="1">
                        <a:lnSpc>
                          <a:spcPct val="150000"/>
                        </a:lnSpc>
                        <a:spcBef>
                          <a:spcPts val="0"/>
                        </a:spcBef>
                        <a:spcAft>
                          <a:spcPts val="0"/>
                        </a:spcAft>
                        <a:buClrTx/>
                        <a:buSzTx/>
                        <a:buFontTx/>
                        <a:buNone/>
                        <a:tabLst/>
                        <a:defRPr/>
                      </a:pPr>
                      <a:r>
                        <a:rPr lang="en-US" altLang="zh-CN" sz="1000" kern="1200" dirty="0" smtClean="0">
                          <a:solidFill>
                            <a:schemeClr val="tx1"/>
                          </a:solidFill>
                          <a:latin typeface="Arial"/>
                          <a:ea typeface="微软雅黑" pitchFamily="34" charset="-122"/>
                          <a:cs typeface="+mn-cs"/>
                        </a:rPr>
                        <a:t>A maximum of nine S5700 switches can be added to a stack. The switches are stacked through stack cards or</a:t>
                      </a:r>
                      <a:r>
                        <a:rPr lang="en-US" altLang="zh-CN" sz="1000" kern="1200" baseline="0" dirty="0" smtClean="0">
                          <a:solidFill>
                            <a:schemeClr val="tx1"/>
                          </a:solidFill>
                          <a:latin typeface="Arial"/>
                          <a:ea typeface="微软雅黑" pitchFamily="34" charset="-122"/>
                          <a:cs typeface="+mn-cs"/>
                        </a:rPr>
                        <a:t> </a:t>
                      </a:r>
                      <a:r>
                        <a:rPr lang="en-US" altLang="zh-CN" sz="1000" kern="1200" dirty="0" smtClean="0">
                          <a:solidFill>
                            <a:schemeClr val="tx1"/>
                          </a:solidFill>
                          <a:latin typeface="Arial"/>
                          <a:ea typeface="微软雅黑" pitchFamily="34" charset="-122"/>
                          <a:cs typeface="+mn-cs"/>
                        </a:rPr>
                        <a:t>service ports. The stack card can be installed in only the rear slot. To set up a stack through service ports, select SFP+ optical modules and matching fibers, or stack cables</a:t>
                      </a:r>
                      <a:r>
                        <a:rPr lang="en-US" altLang="zh-CN" sz="1000" kern="1200" baseline="0" dirty="0" smtClean="0">
                          <a:solidFill>
                            <a:schemeClr val="tx1"/>
                          </a:solidFill>
                          <a:latin typeface="Arial"/>
                          <a:ea typeface="微软雅黑" pitchFamily="34" charset="-122"/>
                          <a:cs typeface="+mn-cs"/>
                        </a:rPr>
                        <a:t> of different lengths.</a:t>
                      </a:r>
                      <a:endParaRPr lang="en-US" altLang="zh-CN" sz="1000" kern="1200" dirty="0" smtClean="0">
                        <a:solidFill>
                          <a:schemeClr val="tx1"/>
                        </a:solidFill>
                        <a:latin typeface="Arial"/>
                        <a:ea typeface="微软雅黑" pitchFamily="34" charset="-122"/>
                        <a:cs typeface="+mn-cs"/>
                      </a:endParaRPr>
                    </a:p>
                    <a:p>
                      <a:pPr indent="0" algn="l">
                        <a:lnSpc>
                          <a:spcPct val="150000"/>
                        </a:lnSpc>
                        <a:spcAft>
                          <a:spcPts val="0"/>
                        </a:spcAft>
                      </a:pPr>
                      <a:r>
                        <a:rPr lang="en-US" altLang="zh-CN" sz="1000" kern="1200" dirty="0" smtClean="0">
                          <a:solidFill>
                            <a:schemeClr val="tx1"/>
                          </a:solidFill>
                          <a:latin typeface="Arial"/>
                          <a:ea typeface="微软雅黑" pitchFamily="34" charset="-122"/>
                          <a:cs typeface="+mn-cs"/>
                        </a:rPr>
                        <a:t>Note:</a:t>
                      </a:r>
                    </a:p>
                    <a:p>
                      <a:pPr marL="0" marR="0" indent="0" algn="l" defTabSz="913753" rtl="0" eaLnBrk="1" fontAlgn="auto" latinLnBrk="0" hangingPunct="1">
                        <a:lnSpc>
                          <a:spcPct val="150000"/>
                        </a:lnSpc>
                        <a:spcBef>
                          <a:spcPts val="0"/>
                        </a:spcBef>
                        <a:spcAft>
                          <a:spcPts val="0"/>
                        </a:spcAft>
                        <a:buClrTx/>
                        <a:buSzTx/>
                        <a:buFontTx/>
                        <a:buNone/>
                        <a:tabLst/>
                        <a:defRPr/>
                      </a:pPr>
                      <a:r>
                        <a:rPr lang="en-US" altLang="zh-CN" sz="1000" kern="100" dirty="0" smtClean="0">
                          <a:latin typeface="Arial"/>
                          <a:ea typeface="微软雅黑" pitchFamily="34" charset="-122"/>
                        </a:rPr>
                        <a:t>If stack cards are used, only the 2*10GE card can be installed in the front slot. </a:t>
                      </a:r>
                      <a:r>
                        <a:rPr lang="en-US" altLang="zh-CN" sz="1000" kern="1200" dirty="0" smtClean="0">
                          <a:solidFill>
                            <a:schemeClr val="tx1"/>
                          </a:solidFill>
                          <a:latin typeface="Arial"/>
                          <a:ea typeface="微软雅黑" pitchFamily="34" charset="-122"/>
                          <a:cs typeface="+mn-cs"/>
                        </a:rPr>
                        <a:t>S5700SI</a:t>
                      </a:r>
                      <a:r>
                        <a:rPr lang="en-US" altLang="zh-CN" sz="1000" kern="1200" baseline="0" dirty="0" smtClean="0">
                          <a:solidFill>
                            <a:schemeClr val="tx1"/>
                          </a:solidFill>
                          <a:latin typeface="Arial"/>
                          <a:ea typeface="微软雅黑" pitchFamily="34" charset="-122"/>
                          <a:cs typeface="+mn-cs"/>
                        </a:rPr>
                        <a:t> and </a:t>
                      </a:r>
                      <a:r>
                        <a:rPr lang="en-US" altLang="zh-CN" sz="1000" kern="1200" dirty="0" smtClean="0">
                          <a:solidFill>
                            <a:schemeClr val="tx1"/>
                          </a:solidFill>
                          <a:latin typeface="Arial"/>
                          <a:ea typeface="微软雅黑" pitchFamily="34" charset="-122"/>
                          <a:cs typeface="+mn-cs"/>
                        </a:rPr>
                        <a:t>S5700EI support 3m stack cables. S5700LI,</a:t>
                      </a:r>
                      <a:r>
                        <a:rPr lang="en-US" altLang="zh-CN" sz="1000" kern="1200" baseline="0" dirty="0" smtClean="0">
                          <a:solidFill>
                            <a:schemeClr val="tx1"/>
                          </a:solidFill>
                          <a:latin typeface="Arial"/>
                          <a:ea typeface="微软雅黑" pitchFamily="34" charset="-122"/>
                          <a:cs typeface="+mn-cs"/>
                        </a:rPr>
                        <a:t> </a:t>
                      </a:r>
                      <a:r>
                        <a:rPr lang="en-US" altLang="zh-CN" sz="1000" kern="1200" dirty="0" smtClean="0">
                          <a:solidFill>
                            <a:schemeClr val="tx1"/>
                          </a:solidFill>
                          <a:latin typeface="Arial"/>
                          <a:ea typeface="微软雅黑" pitchFamily="34" charset="-122"/>
                          <a:cs typeface="+mn-cs"/>
                        </a:rPr>
                        <a:t>S5710EI,</a:t>
                      </a:r>
                      <a:r>
                        <a:rPr lang="en-US" altLang="zh-CN" sz="1000" kern="1200" baseline="0" dirty="0" smtClean="0">
                          <a:solidFill>
                            <a:schemeClr val="tx1"/>
                          </a:solidFill>
                          <a:latin typeface="Arial"/>
                          <a:ea typeface="微软雅黑" pitchFamily="34" charset="-122"/>
                          <a:cs typeface="+mn-cs"/>
                        </a:rPr>
                        <a:t> and </a:t>
                      </a:r>
                      <a:r>
                        <a:rPr lang="en-US" altLang="zh-CN" sz="1000" kern="1200" dirty="0" smtClean="0">
                          <a:solidFill>
                            <a:schemeClr val="tx1"/>
                          </a:solidFill>
                          <a:latin typeface="Arial"/>
                          <a:ea typeface="微软雅黑" pitchFamily="34" charset="-122"/>
                          <a:cs typeface="+mn-cs"/>
                        </a:rPr>
                        <a:t>S5700HI can set up long-distance stack using SFP+ optical modules.</a:t>
                      </a:r>
                      <a:endParaRPr lang="zh-CN" sz="10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cs typeface="Arial"/>
                        </a:rPr>
                        <a:t>Ethernet stack interface card (delivered with 300cm cable)</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rowSpan="2">
                  <a:txBody>
                    <a:bodyPr/>
                    <a:lstStyle/>
                    <a:p>
                      <a:pPr indent="0" algn="ctr">
                        <a:spcAft>
                          <a:spcPts val="0"/>
                        </a:spcAft>
                      </a:pPr>
                      <a:r>
                        <a:rPr lang="en-US" sz="900" kern="100" dirty="0">
                          <a:latin typeface="Arial"/>
                          <a:ea typeface="微软雅黑" pitchFamily="34" charset="-122"/>
                        </a:rPr>
                        <a:t>S5700-EI</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spcAft>
                          <a:spcPts val="0"/>
                        </a:spcAft>
                      </a:pPr>
                      <a:r>
                        <a:rPr lang="en-US" altLang="zh-CN" sz="900" kern="100" dirty="0" smtClean="0">
                          <a:latin typeface="Arial"/>
                          <a:ea typeface="微软雅黑" pitchFamily="34" charset="-122"/>
                          <a:cs typeface="Arial"/>
                        </a:rPr>
                        <a:t>Stack</a:t>
                      </a:r>
                      <a:r>
                        <a:rPr lang="en-US" altLang="zh-CN" sz="900" kern="100" baseline="0" dirty="0" smtClean="0">
                          <a:latin typeface="Arial"/>
                          <a:ea typeface="微软雅黑" pitchFamily="34" charset="-122"/>
                          <a:cs typeface="Arial"/>
                        </a:rPr>
                        <a:t> card</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altLang="zh-CN" sz="900" kern="100" dirty="0" smtClean="0">
                          <a:latin typeface="Arial"/>
                          <a:ea typeface="微软雅黑" pitchFamily="34" charset="-122"/>
                          <a:cs typeface="Arial"/>
                        </a:rPr>
                        <a:t>Ethernet stack interface card (delivered with 100cm cable)</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cs typeface="Arial"/>
                        </a:rPr>
                        <a:t>Ethernet stack interface card (delivered with 300cm cable)</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rowSpan="5">
                  <a:txBody>
                    <a:bodyPr/>
                    <a:lstStyle/>
                    <a:p>
                      <a:pPr indent="0" algn="ctr">
                        <a:spcAft>
                          <a:spcPts val="0"/>
                        </a:spcAft>
                      </a:pPr>
                      <a:r>
                        <a:rPr lang="en-US" sz="900" kern="100" dirty="0">
                          <a:latin typeface="Arial"/>
                          <a:ea typeface="微软雅黑" pitchFamily="34" charset="-122"/>
                        </a:rPr>
                        <a:t>S5700-LI</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0" algn="ctr">
                        <a:spcAft>
                          <a:spcPts val="0"/>
                        </a:spcAft>
                      </a:pPr>
                      <a:r>
                        <a:rPr lang="en-US" altLang="zh-CN" sz="900" kern="100" dirty="0" smtClean="0">
                          <a:latin typeface="Arial"/>
                          <a:ea typeface="微软雅黑" pitchFamily="34" charset="-122"/>
                          <a:cs typeface="Arial"/>
                        </a:rPr>
                        <a:t>Service</a:t>
                      </a:r>
                      <a:r>
                        <a:rPr lang="en-US" altLang="zh-CN" sz="900" kern="100" baseline="0" dirty="0" smtClean="0">
                          <a:latin typeface="Arial"/>
                          <a:ea typeface="微软雅黑" pitchFamily="34" charset="-122"/>
                          <a:cs typeface="Arial"/>
                        </a:rPr>
                        <a:t> port</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sz="900" kern="100" dirty="0">
                          <a:latin typeface="Arial"/>
                          <a:ea typeface="微软雅黑" pitchFamily="34" charset="-122"/>
                        </a:rPr>
                        <a:t>SFP</a:t>
                      </a:r>
                      <a:r>
                        <a:rPr lang="en-US" sz="900" kern="100" dirty="0" smtClean="0">
                          <a:latin typeface="Arial"/>
                          <a:ea typeface="微软雅黑" pitchFamily="34" charset="-122"/>
                        </a:rPr>
                        <a:t>+ stack</a:t>
                      </a:r>
                      <a:r>
                        <a:rPr lang="en-US" sz="900" kern="100" baseline="0" dirty="0" smtClean="0">
                          <a:latin typeface="Arial"/>
                          <a:ea typeface="微软雅黑" pitchFamily="34" charset="-122"/>
                        </a:rPr>
                        <a:t> cable </a:t>
                      </a:r>
                      <a:r>
                        <a:rPr lang="en-US" sz="900" kern="100" dirty="0" smtClean="0">
                          <a:latin typeface="Arial"/>
                          <a:ea typeface="微软雅黑" pitchFamily="34" charset="-122"/>
                        </a:rPr>
                        <a:t>(</a:t>
                      </a:r>
                      <a:r>
                        <a:rPr lang="en-US" sz="900" kern="100" dirty="0">
                          <a:latin typeface="Arial"/>
                          <a:ea typeface="微软雅黑" pitchFamily="34" charset="-122"/>
                        </a:rPr>
                        <a:t>100cm</a:t>
                      </a:r>
                      <a:r>
                        <a:rPr lang="en-US" sz="900" kern="100" dirty="0" smtClean="0">
                          <a:latin typeface="Arial"/>
                          <a:ea typeface="微软雅黑" pitchFamily="34" charset="-122"/>
                        </a:rPr>
                        <a:t>,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SFP+ stack</a:t>
                      </a:r>
                      <a:r>
                        <a:rPr lang="en-US" altLang="zh-CN" sz="900" kern="100" baseline="0" dirty="0" smtClean="0">
                          <a:latin typeface="Arial"/>
                          <a:ea typeface="微软雅黑" pitchFamily="34" charset="-122"/>
                        </a:rPr>
                        <a:t> cable </a:t>
                      </a:r>
                      <a:r>
                        <a:rPr lang="en-US" altLang="zh-CN" sz="900" kern="100" dirty="0" smtClean="0">
                          <a:latin typeface="Arial"/>
                          <a:ea typeface="微软雅黑" pitchFamily="34" charset="-122"/>
                        </a:rPr>
                        <a:t>(300cm,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sz="900" kern="100" dirty="0">
                          <a:latin typeface="Arial"/>
                          <a:ea typeface="微软雅黑" pitchFamily="34" charset="-122"/>
                        </a:rPr>
                        <a:t>SFP</a:t>
                      </a:r>
                      <a:r>
                        <a:rPr lang="en-US" sz="900" kern="100" dirty="0" smtClean="0">
                          <a:latin typeface="Arial"/>
                          <a:ea typeface="微软雅黑" pitchFamily="34" charset="-122"/>
                        </a:rPr>
                        <a:t>+ active high-speed cable (</a:t>
                      </a:r>
                      <a:r>
                        <a:rPr lang="en-US" sz="900" kern="100" dirty="0">
                          <a:latin typeface="Arial"/>
                          <a:ea typeface="微软雅黑" pitchFamily="34" charset="-122"/>
                        </a:rPr>
                        <a:t>1000cm</a:t>
                      </a:r>
                      <a:r>
                        <a:rPr lang="en-US" sz="900" kern="100" dirty="0" smtClean="0">
                          <a:latin typeface="Arial"/>
                          <a:ea typeface="微软雅黑" pitchFamily="34" charset="-122"/>
                        </a:rPr>
                        <a:t>,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54">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sz="900" kern="100" dirty="0" smtClean="0">
                          <a:latin typeface="Arial"/>
                          <a:ea typeface="微软雅黑" pitchFamily="34" charset="-122"/>
                        </a:rPr>
                        <a:t>3m AOC stack fiber</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54">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10m AOC stack fiber</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rowSpan="5">
                  <a:txBody>
                    <a:bodyPr/>
                    <a:lstStyle/>
                    <a:p>
                      <a:pPr indent="0" algn="ctr">
                        <a:spcAft>
                          <a:spcPts val="0"/>
                        </a:spcAft>
                      </a:pPr>
                      <a:r>
                        <a:rPr lang="en-US" sz="900" kern="100">
                          <a:latin typeface="Arial"/>
                          <a:ea typeface="微软雅黑" pitchFamily="34" charset="-122"/>
                        </a:rPr>
                        <a:t>S5710-EI</a:t>
                      </a:r>
                      <a:endParaRPr lang="zh-CN" sz="900" kern="10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0" algn="ctr">
                        <a:spcAft>
                          <a:spcPts val="0"/>
                        </a:spcAft>
                      </a:pPr>
                      <a:r>
                        <a:rPr lang="en-US" altLang="zh-CN" sz="900" kern="100" dirty="0" smtClean="0">
                          <a:latin typeface="Arial"/>
                          <a:ea typeface="微软雅黑" pitchFamily="34" charset="-122"/>
                          <a:cs typeface="Arial"/>
                        </a:rPr>
                        <a:t>Service</a:t>
                      </a:r>
                      <a:r>
                        <a:rPr lang="en-US" altLang="zh-CN" sz="900" kern="100" baseline="0" dirty="0" smtClean="0">
                          <a:latin typeface="Arial"/>
                          <a:ea typeface="微软雅黑" pitchFamily="34" charset="-122"/>
                          <a:cs typeface="Arial"/>
                        </a:rPr>
                        <a:t> port</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sz="900" kern="100" dirty="0">
                          <a:latin typeface="Arial"/>
                          <a:ea typeface="微软雅黑" pitchFamily="34" charset="-122"/>
                        </a:rPr>
                        <a:t>SFP</a:t>
                      </a:r>
                      <a:r>
                        <a:rPr lang="en-US" sz="900" kern="100" dirty="0" smtClean="0">
                          <a:latin typeface="Arial"/>
                          <a:ea typeface="微软雅黑" pitchFamily="34" charset="-122"/>
                        </a:rPr>
                        <a:t>+ stack cable (</a:t>
                      </a:r>
                      <a:r>
                        <a:rPr lang="en-US" sz="900" kern="100" dirty="0">
                          <a:latin typeface="Arial"/>
                          <a:ea typeface="微软雅黑" pitchFamily="34" charset="-122"/>
                        </a:rPr>
                        <a:t>100cm</a:t>
                      </a:r>
                      <a:r>
                        <a:rPr lang="en-US" sz="900" kern="100" dirty="0" smtClean="0">
                          <a:latin typeface="Arial"/>
                          <a:ea typeface="微软雅黑" pitchFamily="34" charset="-122"/>
                        </a:rPr>
                        <a:t>, two</a:t>
                      </a:r>
                      <a:r>
                        <a:rPr lang="en-US" sz="900" kern="100" baseline="0" dirty="0" smtClean="0">
                          <a:latin typeface="Arial"/>
                          <a:ea typeface="微软雅黑" pitchFamily="34" charset="-122"/>
                        </a:rPr>
                        <a:t>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SFP+ stack cable (300cm, two</a:t>
                      </a:r>
                      <a:r>
                        <a:rPr lang="en-US" altLang="zh-CN" sz="900" kern="100" baseline="0" dirty="0" smtClean="0">
                          <a:latin typeface="Arial"/>
                          <a:ea typeface="微软雅黑" pitchFamily="34" charset="-122"/>
                        </a:rPr>
                        <a:t>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SFP+ active high-speed cable (1000cm, two stack modules)</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49">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sz="900" kern="100" dirty="0" smtClean="0">
                          <a:latin typeface="Arial"/>
                          <a:ea typeface="微软雅黑" pitchFamily="34" charset="-122"/>
                        </a:rPr>
                        <a:t>3m AOC stack fiber</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49">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10m AOC stack fiber</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rowSpan="5">
                  <a:txBody>
                    <a:bodyPr/>
                    <a:lstStyle/>
                    <a:p>
                      <a:pPr indent="0" algn="ctr">
                        <a:spcAft>
                          <a:spcPts val="0"/>
                        </a:spcAft>
                      </a:pPr>
                      <a:r>
                        <a:rPr lang="en-US" sz="900" kern="100">
                          <a:latin typeface="Arial"/>
                          <a:ea typeface="微软雅黑" pitchFamily="34" charset="-122"/>
                        </a:rPr>
                        <a:t>S5700-HI</a:t>
                      </a:r>
                      <a:endParaRPr lang="zh-CN" sz="900" kern="10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indent="0" algn="ctr">
                        <a:spcAft>
                          <a:spcPts val="0"/>
                        </a:spcAft>
                      </a:pPr>
                      <a:r>
                        <a:rPr lang="en-US" altLang="zh-CN" sz="900" kern="100" dirty="0" smtClean="0">
                          <a:latin typeface="Arial"/>
                          <a:ea typeface="微软雅黑" pitchFamily="34" charset="-122"/>
                          <a:cs typeface="Arial"/>
                        </a:rPr>
                        <a:t>Service</a:t>
                      </a:r>
                      <a:r>
                        <a:rPr lang="en-US" altLang="zh-CN" sz="900" kern="100" baseline="0" dirty="0" smtClean="0">
                          <a:latin typeface="Arial"/>
                          <a:ea typeface="微软雅黑" pitchFamily="34" charset="-122"/>
                          <a:cs typeface="Arial"/>
                        </a:rPr>
                        <a:t> port</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en-US" sz="900" kern="100" dirty="0">
                          <a:latin typeface="Arial"/>
                          <a:ea typeface="微软雅黑" pitchFamily="34" charset="-122"/>
                        </a:rPr>
                        <a:t>SFP</a:t>
                      </a:r>
                      <a:r>
                        <a:rPr lang="en-US" sz="900" kern="100" dirty="0" smtClean="0">
                          <a:latin typeface="Arial"/>
                          <a:ea typeface="微软雅黑" pitchFamily="34" charset="-122"/>
                        </a:rPr>
                        <a:t>+ stack</a:t>
                      </a:r>
                      <a:r>
                        <a:rPr lang="en-US" sz="900" kern="100" baseline="0" dirty="0" smtClean="0">
                          <a:latin typeface="Arial"/>
                          <a:ea typeface="微软雅黑" pitchFamily="34" charset="-122"/>
                        </a:rPr>
                        <a:t> cable </a:t>
                      </a:r>
                      <a:r>
                        <a:rPr lang="en-US" sz="900" kern="100" dirty="0" smtClean="0">
                          <a:latin typeface="Arial"/>
                          <a:ea typeface="微软雅黑" pitchFamily="34" charset="-122"/>
                        </a:rPr>
                        <a:t>(</a:t>
                      </a:r>
                      <a:r>
                        <a:rPr lang="en-US" sz="900" kern="100" dirty="0">
                          <a:latin typeface="Arial"/>
                          <a:ea typeface="微软雅黑" pitchFamily="34" charset="-122"/>
                        </a:rPr>
                        <a:t>100cm</a:t>
                      </a:r>
                      <a:r>
                        <a:rPr lang="en-US" sz="900" kern="100" dirty="0" smtClean="0">
                          <a:latin typeface="Arial"/>
                          <a:ea typeface="微软雅黑" pitchFamily="34" charset="-122"/>
                        </a:rPr>
                        <a:t>,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SFP+ stack</a:t>
                      </a:r>
                      <a:r>
                        <a:rPr lang="en-US" altLang="zh-CN" sz="900" kern="100" baseline="0" dirty="0" smtClean="0">
                          <a:latin typeface="Arial"/>
                          <a:ea typeface="微软雅黑" pitchFamily="34" charset="-122"/>
                        </a:rPr>
                        <a:t> cable </a:t>
                      </a:r>
                      <a:r>
                        <a:rPr lang="en-US" altLang="zh-CN" sz="900" kern="100" dirty="0" smtClean="0">
                          <a:latin typeface="Arial"/>
                          <a:ea typeface="微软雅黑" pitchFamily="34" charset="-122"/>
                        </a:rPr>
                        <a:t>(300cm,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537">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sz="900" kern="100" dirty="0">
                          <a:latin typeface="Arial"/>
                          <a:ea typeface="微软雅黑" pitchFamily="34" charset="-122"/>
                        </a:rPr>
                        <a:t>SFP</a:t>
                      </a:r>
                      <a:r>
                        <a:rPr lang="en-US" sz="900" kern="100" dirty="0" smtClean="0">
                          <a:latin typeface="Arial"/>
                          <a:ea typeface="微软雅黑" pitchFamily="34" charset="-122"/>
                        </a:rPr>
                        <a:t>+ active high-speed cable (</a:t>
                      </a:r>
                      <a:r>
                        <a:rPr lang="en-US" sz="900" kern="100" dirty="0">
                          <a:latin typeface="Arial"/>
                          <a:ea typeface="微软雅黑" pitchFamily="34" charset="-122"/>
                        </a:rPr>
                        <a:t>1000cm</a:t>
                      </a:r>
                      <a:r>
                        <a:rPr lang="en-US" sz="900" kern="100" dirty="0" smtClean="0">
                          <a:latin typeface="Arial"/>
                          <a:ea typeface="微软雅黑" pitchFamily="34" charset="-122"/>
                        </a:rPr>
                        <a:t>, two stack modules)</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40">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sz="900" kern="100" dirty="0" smtClean="0">
                          <a:latin typeface="Arial"/>
                          <a:ea typeface="微软雅黑" pitchFamily="34" charset="-122"/>
                        </a:rPr>
                        <a:t>3m AOC stack fiber</a:t>
                      </a:r>
                      <a:endParaRPr 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540">
                <a:tc vMerge="1">
                  <a:txBody>
                    <a:bodyPr/>
                    <a:lstStyle/>
                    <a:p>
                      <a:endParaRPr lang="zh-CN" altLang="en-US"/>
                    </a:p>
                  </a:txBody>
                  <a:tcPr/>
                </a:tc>
                <a:tc vMerge="1">
                  <a:txBody>
                    <a:bodyPr/>
                    <a:lstStyle/>
                    <a:p>
                      <a:endParaRPr lang="zh-CN" altLang="en-US"/>
                    </a:p>
                  </a:txBody>
                  <a:tcPr/>
                </a:tc>
                <a:tc>
                  <a:txBody>
                    <a:bodyPr/>
                    <a:lstStyle/>
                    <a:p>
                      <a:pPr indent="0" algn="l">
                        <a:spcAft>
                          <a:spcPts val="0"/>
                        </a:spcAft>
                      </a:pPr>
                      <a:r>
                        <a:rPr lang="en-US" altLang="zh-CN" sz="900" kern="100" dirty="0" smtClean="0">
                          <a:latin typeface="Arial"/>
                          <a:ea typeface="微软雅黑" pitchFamily="34" charset="-122"/>
                        </a:rPr>
                        <a:t>10m AOC stack fiber</a:t>
                      </a:r>
                      <a:endParaRPr lang="zh-CN" altLang="zh-CN" sz="900" kern="100" dirty="0">
                        <a:latin typeface="Arial"/>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0" algn="l">
                        <a:spcAft>
                          <a:spcPts val="0"/>
                        </a:spcAft>
                      </a:pPr>
                      <a:endParaRPr lang="zh-CN" sz="1000" kern="100" dirty="0">
                        <a:latin typeface="微软雅黑" pitchFamily="34" charset="-122"/>
                        <a:ea typeface="微软雅黑" pitchFamily="34" charset="-122"/>
                      </a:endParaRPr>
                    </a:p>
                  </a:txBody>
                  <a:tcPr marL="50953" marR="50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99392" name="组合 26"/>
          <p:cNvGrpSpPr>
            <a:grpSpLocks/>
          </p:cNvGrpSpPr>
          <p:nvPr/>
        </p:nvGrpSpPr>
        <p:grpSpPr bwMode="auto">
          <a:xfrm>
            <a:off x="3963988" y="15875"/>
            <a:ext cx="5076825" cy="274638"/>
            <a:chOff x="3815266" y="-10103"/>
            <a:chExt cx="5077126" cy="403803"/>
          </a:xfrm>
        </p:grpSpPr>
        <p:sp>
          <p:nvSpPr>
            <p:cNvPr id="15" name="剪去单角的矩形 14"/>
            <p:cNvSpPr/>
            <p:nvPr/>
          </p:nvSpPr>
          <p:spPr bwMode="auto">
            <a:xfrm>
              <a:off x="3815266"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6" name="剪去单角的矩形 15"/>
            <p:cNvSpPr/>
            <p:nvPr/>
          </p:nvSpPr>
          <p:spPr bwMode="auto">
            <a:xfrm>
              <a:off x="4597949"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7" name="剪去单角的矩形 16"/>
            <p:cNvSpPr/>
            <p:nvPr/>
          </p:nvSpPr>
          <p:spPr bwMode="auto">
            <a:xfrm>
              <a:off x="6376055" y="-10103"/>
              <a:ext cx="885878" cy="39213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Stack</a:t>
              </a:r>
              <a:endParaRPr lang="zh-CN" altLang="en-US" sz="1100" dirty="0">
                <a:latin typeface="Arial"/>
              </a:endParaRPr>
            </a:p>
          </p:txBody>
        </p:sp>
        <p:sp>
          <p:nvSpPr>
            <p:cNvPr id="18" name="剪去单角的矩形 17"/>
            <p:cNvSpPr/>
            <p:nvPr/>
          </p:nvSpPr>
          <p:spPr bwMode="auto">
            <a:xfrm>
              <a:off x="5329831" y="-10103"/>
              <a:ext cx="1074801"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9" name="剪去单角的矩形 18"/>
            <p:cNvSpPr/>
            <p:nvPr/>
          </p:nvSpPr>
          <p:spPr bwMode="auto">
            <a:xfrm>
              <a:off x="7241294"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20" name="剪去单角的矩形 19"/>
            <p:cNvSpPr/>
            <p:nvPr/>
          </p:nvSpPr>
          <p:spPr bwMode="auto">
            <a:xfrm>
              <a:off x="8025566" y="1568"/>
              <a:ext cx="86682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advClick="0" advTm="8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44"/>
          <p:cNvGrpSpPr>
            <a:grpSpLocks/>
          </p:cNvGrpSpPr>
          <p:nvPr/>
        </p:nvGrpSpPr>
        <p:grpSpPr bwMode="auto">
          <a:xfrm>
            <a:off x="660400" y="768350"/>
            <a:ext cx="2403475" cy="3938588"/>
            <a:chOff x="602427" y="982489"/>
            <a:chExt cx="2403413" cy="3686787"/>
          </a:xfrm>
        </p:grpSpPr>
        <p:sp>
          <p:nvSpPr>
            <p:cNvPr id="30" name="同侧圆角矩形 55"/>
            <p:cNvSpPr/>
            <p:nvPr/>
          </p:nvSpPr>
          <p:spPr bwMode="auto">
            <a:xfrm>
              <a:off x="602428" y="1378083"/>
              <a:ext cx="2393686" cy="3291193"/>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spcBef>
                  <a:spcPts val="450"/>
                </a:spcBef>
                <a:spcAft>
                  <a:spcPts val="450"/>
                </a:spcAft>
                <a:buSzPct val="60000"/>
                <a:defRPr/>
              </a:pPr>
              <a:endParaRPr lang="zh-CN" altLang="en-US" dirty="0">
                <a:latin typeface="Arial"/>
                <a:ea typeface="微软雅黑" pitchFamily="34" charset="-122"/>
              </a:endParaRPr>
            </a:p>
          </p:txBody>
        </p:sp>
        <p:sp>
          <p:nvSpPr>
            <p:cNvPr id="31" name="AutoShape 44"/>
            <p:cNvSpPr>
              <a:spLocks noChangeArrowheads="1"/>
            </p:cNvSpPr>
            <p:nvPr/>
          </p:nvSpPr>
          <p:spPr bwMode="auto">
            <a:xfrm>
              <a:off x="602427" y="982489"/>
              <a:ext cx="2403413" cy="417142"/>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588012" eaLnBrk="0" hangingPunct="0">
                <a:buSzPct val="60000"/>
                <a:defRPr/>
              </a:pPr>
              <a:r>
                <a:rPr lang="en-US" altLang="zh-CN" sz="1200" b="1" dirty="0">
                  <a:solidFill>
                    <a:prstClr val="white"/>
                  </a:solidFill>
                  <a:latin typeface="Arial" pitchFamily="34" charset="0"/>
                  <a:ea typeface="微软雅黑" pitchFamily="34" charset="-122"/>
                  <a:cs typeface="Arial" pitchFamily="34" charset="0"/>
                </a:rPr>
                <a:t>Plan 1: Dual power supplies on non-</a:t>
              </a:r>
              <a:r>
                <a:rPr lang="en-US" altLang="zh-CN" sz="1200" b="1" dirty="0" err="1">
                  <a:solidFill>
                    <a:prstClr val="white"/>
                  </a:solidFill>
                  <a:latin typeface="Arial" pitchFamily="34" charset="0"/>
                  <a:ea typeface="微软雅黑" pitchFamily="34" charset="-122"/>
                  <a:cs typeface="Arial" pitchFamily="34" charset="0"/>
                </a:rPr>
                <a:t>PoE</a:t>
              </a:r>
              <a:r>
                <a:rPr lang="en-US" altLang="zh-CN" sz="1200" b="1" dirty="0">
                  <a:solidFill>
                    <a:prstClr val="white"/>
                  </a:solidFill>
                  <a:latin typeface="Arial" pitchFamily="34" charset="0"/>
                  <a:ea typeface="微软雅黑" pitchFamily="34" charset="-122"/>
                  <a:cs typeface="Arial" pitchFamily="34" charset="0"/>
                </a:rPr>
                <a:t> model</a:t>
              </a:r>
              <a:endParaRPr lang="zh-CN" altLang="en-US" sz="1200" b="1" dirty="0">
                <a:solidFill>
                  <a:prstClr val="white"/>
                </a:solidFill>
                <a:latin typeface="Arial" pitchFamily="34" charset="0"/>
                <a:ea typeface="微软雅黑" pitchFamily="34" charset="-122"/>
                <a:cs typeface="Arial" pitchFamily="34" charset="0"/>
              </a:endParaRPr>
            </a:p>
          </p:txBody>
        </p:sp>
        <p:grpSp>
          <p:nvGrpSpPr>
            <p:cNvPr id="100395" name="Group 26"/>
            <p:cNvGrpSpPr>
              <a:grpSpLocks/>
            </p:cNvGrpSpPr>
            <p:nvPr/>
          </p:nvGrpSpPr>
          <p:grpSpPr bwMode="auto">
            <a:xfrm>
              <a:off x="817096" y="1602149"/>
              <a:ext cx="1947625" cy="495591"/>
              <a:chOff x="634210" y="1634423"/>
              <a:chExt cx="2298245" cy="535982"/>
            </a:xfrm>
          </p:grpSpPr>
          <p:pic>
            <p:nvPicPr>
              <p:cNvPr id="100397" name="Picture 32" descr="\\info-server\10_PhotoLib\01-网络\03-企业网\01-小S\02-S2700&amp;S3700&amp;S5700\01-S2700TP\11-S2700-26TP-PWR-EI\03-市场主用(.jpg)-300.dpi\07-全背.JPG"/>
              <p:cNvPicPr>
                <a:picLocks noChangeAspect="1" noChangeArrowheads="1"/>
              </p:cNvPicPr>
              <p:nvPr/>
            </p:nvPicPr>
            <p:blipFill>
              <a:blip r:embed="rId3" cstate="print"/>
              <a:srcRect/>
              <a:stretch>
                <a:fillRect/>
              </a:stretch>
            </p:blipFill>
            <p:spPr bwMode="auto">
              <a:xfrm>
                <a:off x="634210" y="1634423"/>
                <a:ext cx="2298245" cy="362961"/>
              </a:xfrm>
              <a:prstGeom prst="rect">
                <a:avLst/>
              </a:prstGeom>
              <a:noFill/>
              <a:ln w="9525">
                <a:noFill/>
                <a:miter lim="800000"/>
                <a:headEnd/>
                <a:tailEnd/>
              </a:ln>
            </p:spPr>
          </p:pic>
          <p:sp>
            <p:nvSpPr>
              <p:cNvPr id="100398" name="Line 16"/>
              <p:cNvSpPr>
                <a:spLocks noChangeShapeType="1"/>
              </p:cNvSpPr>
              <p:nvPr/>
            </p:nvSpPr>
            <p:spPr bwMode="auto">
              <a:xfrm flipH="1" flipV="1">
                <a:off x="2100011" y="1931288"/>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399" name="Line 17"/>
              <p:cNvSpPr>
                <a:spLocks noChangeShapeType="1"/>
              </p:cNvSpPr>
              <p:nvPr/>
            </p:nvSpPr>
            <p:spPr bwMode="auto">
              <a:xfrm flipH="1" flipV="1">
                <a:off x="2766872" y="1931288"/>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400" name="Line 20"/>
              <p:cNvSpPr>
                <a:spLocks noChangeShapeType="1"/>
              </p:cNvSpPr>
              <p:nvPr/>
            </p:nvSpPr>
            <p:spPr bwMode="auto">
              <a:xfrm flipV="1">
                <a:off x="2100011" y="2166186"/>
                <a:ext cx="666861" cy="0"/>
              </a:xfrm>
              <a:prstGeom prst="line">
                <a:avLst/>
              </a:prstGeom>
              <a:noFill/>
              <a:ln w="38100">
                <a:solidFill>
                  <a:schemeClr val="tx2"/>
                </a:solidFill>
                <a:round/>
                <a:headEnd/>
                <a:tailEnd/>
              </a:ln>
            </p:spPr>
            <p:txBody>
              <a:bodyPr lIns="105613" tIns="52807" rIns="105613" bIns="52807">
                <a:spAutoFit/>
              </a:bodyPr>
              <a:lstStyle/>
              <a:p>
                <a:endParaRPr lang="zh-CN" altLang="en-US"/>
              </a:p>
            </p:txBody>
          </p:sp>
        </p:grpSp>
        <p:sp>
          <p:nvSpPr>
            <p:cNvPr id="100396" name="TextBox 32"/>
            <p:cNvSpPr txBox="1">
              <a:spLocks noChangeArrowheads="1"/>
            </p:cNvSpPr>
            <p:nvPr/>
          </p:nvSpPr>
          <p:spPr bwMode="auto">
            <a:xfrm>
              <a:off x="673951" y="2650533"/>
              <a:ext cx="2198341" cy="1752205"/>
            </a:xfrm>
            <a:prstGeom prst="rect">
              <a:avLst/>
            </a:prstGeom>
            <a:noFill/>
            <a:ln w="9525">
              <a:noFill/>
              <a:miter lim="800000"/>
              <a:headEnd/>
              <a:tailEnd/>
            </a:ln>
          </p:spPr>
          <p:txBody>
            <a:bodyPr/>
            <a:lstStyle/>
            <a:p>
              <a:pPr defTabSz="782638" eaLnBrk="0" hangingPunct="0">
                <a:spcBef>
                  <a:spcPct val="50000"/>
                </a:spcBef>
                <a:buClr>
                  <a:schemeClr val="tx2"/>
                </a:buClr>
                <a:buFont typeface="Wingdings" pitchFamily="2" charset="2"/>
                <a:buChar char="Ø"/>
              </a:pP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Hot swapping</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AC or DC power supply</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 AC</a:t>
              </a: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and DC power supplies cannot be installed on the same S5700-C.</a:t>
              </a:r>
            </a:p>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 AC</a:t>
              </a: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and DC power supplies can be installed on the same S57</a:t>
              </a:r>
              <a:r>
                <a:rPr lang="en-US" altLang="zh-CN" sz="1100" b="1">
                  <a:latin typeface="Arial" pitchFamily="34" charset="0"/>
                  <a:ea typeface="微软雅黑" pitchFamily="34" charset="-122"/>
                </a:rPr>
                <a:t>10</a:t>
              </a:r>
              <a:r>
                <a:rPr lang="en-US" altLang="zh-CN" sz="1000">
                  <a:latin typeface="Arial" pitchFamily="34" charset="0"/>
                  <a:ea typeface="微软雅黑" pitchFamily="34" charset="-122"/>
                </a:rPr>
                <a:t>-E. </a:t>
              </a:r>
            </a:p>
          </p:txBody>
        </p:sp>
      </p:grpSp>
      <p:grpSp>
        <p:nvGrpSpPr>
          <p:cNvPr id="100355" name="组合 43"/>
          <p:cNvGrpSpPr>
            <a:grpSpLocks/>
          </p:cNvGrpSpPr>
          <p:nvPr/>
        </p:nvGrpSpPr>
        <p:grpSpPr bwMode="auto">
          <a:xfrm>
            <a:off x="3348038" y="773113"/>
            <a:ext cx="2647950" cy="3933825"/>
            <a:chOff x="3189091" y="969513"/>
            <a:chExt cx="2647784" cy="3934150"/>
          </a:xfrm>
        </p:grpSpPr>
        <p:sp>
          <p:nvSpPr>
            <p:cNvPr id="34" name="同侧圆角矩形 55"/>
            <p:cNvSpPr/>
            <p:nvPr/>
          </p:nvSpPr>
          <p:spPr bwMode="auto">
            <a:xfrm>
              <a:off x="3189091" y="1365107"/>
              <a:ext cx="2647784" cy="3538556"/>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spcBef>
                  <a:spcPts val="450"/>
                </a:spcBef>
                <a:spcAft>
                  <a:spcPts val="450"/>
                </a:spcAft>
                <a:buSzPct val="60000"/>
                <a:defRPr/>
              </a:pPr>
              <a:endParaRPr lang="zh-CN" altLang="en-US" dirty="0">
                <a:latin typeface="Arial"/>
                <a:ea typeface="微软雅黑" pitchFamily="34" charset="-122"/>
              </a:endParaRPr>
            </a:p>
          </p:txBody>
        </p:sp>
        <p:sp>
          <p:nvSpPr>
            <p:cNvPr id="35" name="AutoShape 44"/>
            <p:cNvSpPr>
              <a:spLocks noChangeArrowheads="1"/>
            </p:cNvSpPr>
            <p:nvPr/>
          </p:nvSpPr>
          <p:spPr bwMode="auto">
            <a:xfrm>
              <a:off x="3295098" y="969513"/>
              <a:ext cx="2449489" cy="417142"/>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588012" eaLnBrk="0" hangingPunct="0">
                <a:buSzPct val="60000"/>
                <a:defRPr/>
              </a:pPr>
              <a:r>
                <a:rPr lang="en-US" altLang="zh-CN" sz="1200" b="1" dirty="0">
                  <a:solidFill>
                    <a:prstClr val="white"/>
                  </a:solidFill>
                  <a:latin typeface="Arial" pitchFamily="34" charset="0"/>
                  <a:ea typeface="微软雅黑" pitchFamily="34" charset="-122"/>
                  <a:cs typeface="Arial" pitchFamily="34" charset="0"/>
                </a:rPr>
                <a:t>Plan 2: Dual power supplies on </a:t>
              </a:r>
              <a:r>
                <a:rPr lang="en-US" altLang="zh-CN" sz="1200" b="1" dirty="0" err="1">
                  <a:solidFill>
                    <a:prstClr val="white"/>
                  </a:solidFill>
                  <a:latin typeface="Arial" pitchFamily="34" charset="0"/>
                  <a:ea typeface="微软雅黑" pitchFamily="34" charset="-122"/>
                  <a:cs typeface="Arial" pitchFamily="34" charset="0"/>
                </a:rPr>
                <a:t>PoE</a:t>
              </a:r>
              <a:r>
                <a:rPr lang="en-US" altLang="zh-CN" sz="1200" b="1" dirty="0">
                  <a:solidFill>
                    <a:prstClr val="white"/>
                  </a:solidFill>
                  <a:latin typeface="Arial" pitchFamily="34" charset="0"/>
                  <a:ea typeface="微软雅黑" pitchFamily="34" charset="-122"/>
                  <a:cs typeface="Arial" pitchFamily="34" charset="0"/>
                </a:rPr>
                <a:t> model</a:t>
              </a:r>
            </a:p>
          </p:txBody>
        </p:sp>
        <p:grpSp>
          <p:nvGrpSpPr>
            <p:cNvPr id="100383" name="Group 27"/>
            <p:cNvGrpSpPr>
              <a:grpSpLocks/>
            </p:cNvGrpSpPr>
            <p:nvPr/>
          </p:nvGrpSpPr>
          <p:grpSpPr bwMode="auto">
            <a:xfrm>
              <a:off x="3458149" y="1632205"/>
              <a:ext cx="1834618" cy="535982"/>
              <a:chOff x="3350568" y="1632205"/>
              <a:chExt cx="2298245" cy="535982"/>
            </a:xfrm>
          </p:grpSpPr>
          <p:pic>
            <p:nvPicPr>
              <p:cNvPr id="100385" name="Picture 32" descr="\\info-server\10_PhotoLib\01-网络\03-企业网\01-小S\02-S2700&amp;S3700&amp;S5700\01-S2700TP\11-S2700-26TP-PWR-EI\03-市场主用(.jpg)-300.dpi\07-全背.JPG"/>
              <p:cNvPicPr>
                <a:picLocks noChangeAspect="1" noChangeArrowheads="1"/>
              </p:cNvPicPr>
              <p:nvPr/>
            </p:nvPicPr>
            <p:blipFill>
              <a:blip r:embed="rId4" cstate="print"/>
              <a:srcRect/>
              <a:stretch>
                <a:fillRect/>
              </a:stretch>
            </p:blipFill>
            <p:spPr bwMode="auto">
              <a:xfrm>
                <a:off x="3350568" y="1632205"/>
                <a:ext cx="2298245" cy="362961"/>
              </a:xfrm>
              <a:prstGeom prst="rect">
                <a:avLst/>
              </a:prstGeom>
              <a:noFill/>
              <a:ln w="9525">
                <a:noFill/>
                <a:miter lim="800000"/>
                <a:headEnd/>
                <a:tailEnd/>
              </a:ln>
            </p:spPr>
          </p:pic>
          <p:sp>
            <p:nvSpPr>
              <p:cNvPr id="100386" name="Line 16"/>
              <p:cNvSpPr>
                <a:spLocks noChangeShapeType="1"/>
              </p:cNvSpPr>
              <p:nvPr/>
            </p:nvSpPr>
            <p:spPr bwMode="auto">
              <a:xfrm flipH="1" flipV="1">
                <a:off x="4816369" y="1929070"/>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387" name="Line 17"/>
              <p:cNvSpPr>
                <a:spLocks noChangeShapeType="1"/>
              </p:cNvSpPr>
              <p:nvPr/>
            </p:nvSpPr>
            <p:spPr bwMode="auto">
              <a:xfrm flipH="1" flipV="1">
                <a:off x="5483230" y="1929070"/>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388" name="Line 20"/>
              <p:cNvSpPr>
                <a:spLocks noChangeShapeType="1"/>
              </p:cNvSpPr>
              <p:nvPr/>
            </p:nvSpPr>
            <p:spPr bwMode="auto">
              <a:xfrm flipV="1">
                <a:off x="4816369" y="2163968"/>
                <a:ext cx="666861" cy="0"/>
              </a:xfrm>
              <a:prstGeom prst="line">
                <a:avLst/>
              </a:prstGeom>
              <a:noFill/>
              <a:ln w="38100">
                <a:solidFill>
                  <a:schemeClr val="tx2"/>
                </a:solidFill>
                <a:round/>
                <a:headEnd/>
                <a:tailEnd/>
              </a:ln>
            </p:spPr>
            <p:txBody>
              <a:bodyPr lIns="105613" tIns="52807" rIns="105613" bIns="52807">
                <a:spAutoFit/>
              </a:bodyPr>
              <a:lstStyle/>
              <a:p>
                <a:endParaRPr lang="zh-CN" altLang="en-US"/>
              </a:p>
            </p:txBody>
          </p:sp>
        </p:grpSp>
        <p:sp>
          <p:nvSpPr>
            <p:cNvPr id="100384" name="TextBox 39"/>
            <p:cNvSpPr txBox="1">
              <a:spLocks noChangeArrowheads="1"/>
            </p:cNvSpPr>
            <p:nvPr/>
          </p:nvSpPr>
          <p:spPr bwMode="auto">
            <a:xfrm>
              <a:off x="3226326" y="2581935"/>
              <a:ext cx="2554891" cy="2077406"/>
            </a:xfrm>
            <a:prstGeom prst="rect">
              <a:avLst/>
            </a:prstGeom>
            <a:noFill/>
            <a:ln w="9525">
              <a:noFill/>
              <a:miter lim="800000"/>
              <a:headEnd/>
              <a:tailEnd/>
            </a:ln>
          </p:spPr>
          <p:txBody>
            <a:bodyPr>
              <a:spAutoFit/>
            </a:bodyPr>
            <a:lstStyle/>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Hot swapping</a:t>
              </a:r>
            </a:p>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A maximum of 30 W power on each port</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250 W and 500 W PoE power supplies</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1+1 backup or share mode</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A maximum of 740 W PoE power provided</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Applied to all models except the PoE models of S5700-LI</a:t>
              </a:r>
            </a:p>
          </p:txBody>
        </p:sp>
      </p:grpSp>
      <p:grpSp>
        <p:nvGrpSpPr>
          <p:cNvPr id="100356" name="组合 42"/>
          <p:cNvGrpSpPr>
            <a:grpSpLocks/>
          </p:cNvGrpSpPr>
          <p:nvPr/>
        </p:nvGrpSpPr>
        <p:grpSpPr bwMode="auto">
          <a:xfrm>
            <a:off x="6186488" y="768350"/>
            <a:ext cx="2790825" cy="3938588"/>
            <a:chOff x="6186115" y="907208"/>
            <a:chExt cx="2790908" cy="3916336"/>
          </a:xfrm>
        </p:grpSpPr>
        <p:sp>
          <p:nvSpPr>
            <p:cNvPr id="41" name="同侧圆角矩形 55"/>
            <p:cNvSpPr/>
            <p:nvPr/>
          </p:nvSpPr>
          <p:spPr bwMode="auto">
            <a:xfrm>
              <a:off x="6186115" y="1302803"/>
              <a:ext cx="2790908" cy="3520741"/>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spcBef>
                  <a:spcPts val="450"/>
                </a:spcBef>
                <a:spcAft>
                  <a:spcPts val="450"/>
                </a:spcAft>
                <a:buSzPct val="60000"/>
                <a:defRPr/>
              </a:pPr>
              <a:endParaRPr lang="zh-CN" altLang="en-US" dirty="0">
                <a:latin typeface="Arial"/>
                <a:ea typeface="微软雅黑" pitchFamily="34" charset="-122"/>
              </a:endParaRPr>
            </a:p>
          </p:txBody>
        </p:sp>
        <p:sp>
          <p:nvSpPr>
            <p:cNvPr id="42" name="AutoShape 44"/>
            <p:cNvSpPr>
              <a:spLocks noChangeArrowheads="1"/>
            </p:cNvSpPr>
            <p:nvPr/>
          </p:nvSpPr>
          <p:spPr bwMode="auto">
            <a:xfrm>
              <a:off x="6288049" y="907208"/>
              <a:ext cx="2528047" cy="417142"/>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588012" eaLnBrk="0" hangingPunct="0">
                <a:buSzPct val="60000"/>
                <a:defRPr/>
              </a:pPr>
              <a:r>
                <a:rPr lang="en-US" altLang="zh-CN" sz="1200" b="1" dirty="0">
                  <a:solidFill>
                    <a:prstClr val="white"/>
                  </a:solidFill>
                  <a:latin typeface="Arial" pitchFamily="34" charset="0"/>
                  <a:ea typeface="微软雅黑" pitchFamily="34" charset="-122"/>
                  <a:cs typeface="Arial" pitchFamily="34" charset="0"/>
                </a:rPr>
                <a:t>Plan 3: Built-in power and external RPS</a:t>
              </a:r>
            </a:p>
          </p:txBody>
        </p:sp>
        <p:sp>
          <p:nvSpPr>
            <p:cNvPr id="100371" name="TextBox 46"/>
            <p:cNvSpPr txBox="1">
              <a:spLocks noChangeArrowheads="1"/>
            </p:cNvSpPr>
            <p:nvPr/>
          </p:nvSpPr>
          <p:spPr bwMode="auto">
            <a:xfrm>
              <a:off x="6241775" y="2202768"/>
              <a:ext cx="2711394" cy="2611372"/>
            </a:xfrm>
            <a:prstGeom prst="rect">
              <a:avLst/>
            </a:prstGeom>
            <a:noFill/>
            <a:ln w="9525">
              <a:noFill/>
              <a:miter lim="800000"/>
              <a:headEnd/>
              <a:tailEnd/>
            </a:ln>
          </p:spPr>
          <p:txBody>
            <a:bodyPr>
              <a:spAutoFit/>
            </a:bodyPr>
            <a:lstStyle/>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Hot swapping</a:t>
              </a:r>
            </a:p>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A maximum of 30 W power on each port</a:t>
              </a:r>
            </a:p>
            <a:p>
              <a:pPr defTabSz="782638" eaLnBrk="0" hangingPunct="0">
                <a:spcBef>
                  <a:spcPct val="50000"/>
                </a:spcBef>
                <a:buClr>
                  <a:schemeClr val="tx2"/>
                </a:buClr>
                <a:buFont typeface="Wingdings" pitchFamily="2" charset="2"/>
                <a:buChar char="Ø"/>
              </a:pPr>
              <a:r>
                <a:rPr lang="en-US" altLang="zh-CN" sz="1000">
                  <a:latin typeface="Arial" pitchFamily="34" charset="0"/>
                  <a:ea typeface="微软雅黑" pitchFamily="34" charset="-122"/>
                </a:rPr>
                <a:t>A single built-in power supply provides 370 W PoE power</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740 W PoE power provided after external RPS is used</a:t>
              </a:r>
            </a:p>
            <a:p>
              <a:pPr defTabSz="782638" eaLnBrk="0" hangingPunct="0">
                <a:lnSpc>
                  <a:spcPct val="140000"/>
                </a:lnSpc>
                <a:spcBef>
                  <a:spcPct val="50000"/>
                </a:spcBef>
                <a:buClr>
                  <a:schemeClr val="tx2"/>
                </a:buClr>
                <a:buSzPct val="100000"/>
                <a:buFont typeface="Wingdings" pitchFamily="2" charset="2"/>
                <a:buChar char="Ø"/>
              </a:pPr>
              <a:r>
                <a:rPr lang="en-US" altLang="zh-CN" sz="1000">
                  <a:latin typeface="Arial" pitchFamily="34" charset="0"/>
                  <a:ea typeface="微软雅黑" pitchFamily="34" charset="-122"/>
                </a:rPr>
                <a:t>A maximum of 740 W PoE power provided after backup power supply is used</a:t>
              </a:r>
            </a:p>
            <a:p>
              <a:pPr defTabSz="782638" eaLnBrk="0" hangingPunct="0">
                <a:lnSpc>
                  <a:spcPct val="140000"/>
                </a:lnSpc>
                <a:spcBef>
                  <a:spcPct val="50000"/>
                </a:spcBef>
                <a:buClr>
                  <a:schemeClr val="tx2"/>
                </a:buClr>
                <a:buSzPct val="100000"/>
              </a:pPr>
              <a:r>
                <a:rPr lang="en-US" altLang="zh-CN" sz="900">
                  <a:solidFill>
                    <a:srgbClr val="0000FF"/>
                  </a:solidFill>
                  <a:latin typeface="Arial" pitchFamily="34" charset="0"/>
                  <a:ea typeface="微软雅黑" pitchFamily="34" charset="-122"/>
                </a:rPr>
                <a:t>Note: Share mode is not supported. That is, 740 W + 370 W = 1110W PoE</a:t>
              </a:r>
              <a:r>
                <a:rPr lang="zh-CN" altLang="en-US" sz="900">
                  <a:solidFill>
                    <a:srgbClr val="0000FF"/>
                  </a:solidFill>
                  <a:latin typeface="Arial" pitchFamily="34" charset="0"/>
                  <a:ea typeface="微软雅黑" pitchFamily="34" charset="-122"/>
                </a:rPr>
                <a:t> </a:t>
              </a:r>
              <a:r>
                <a:rPr lang="en-US" altLang="zh-CN" sz="900">
                  <a:solidFill>
                    <a:srgbClr val="0000FF"/>
                  </a:solidFill>
                  <a:latin typeface="Arial" pitchFamily="34" charset="0"/>
                  <a:ea typeface="微软雅黑" pitchFamily="34" charset="-122"/>
                </a:rPr>
                <a:t>power is not supported.</a:t>
              </a:r>
              <a:endParaRPr lang="en-US" altLang="zh-CN" sz="600">
                <a:solidFill>
                  <a:srgbClr val="0000FF"/>
                </a:solidFill>
                <a:latin typeface="Arial" pitchFamily="34" charset="0"/>
                <a:ea typeface="微软雅黑" pitchFamily="34" charset="-122"/>
              </a:endParaRPr>
            </a:p>
            <a:p>
              <a:pPr defTabSz="782638" eaLnBrk="0" hangingPunct="0">
                <a:lnSpc>
                  <a:spcPct val="140000"/>
                </a:lnSpc>
                <a:spcBef>
                  <a:spcPct val="50000"/>
                </a:spcBef>
                <a:buClr>
                  <a:schemeClr val="tx2"/>
                </a:buClr>
                <a:buSzPct val="100000"/>
                <a:buFont typeface="Wingdings" pitchFamily="2" charset="2"/>
                <a:buChar char="Ø"/>
              </a:pP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Applied to PoE models of S5700-LI</a:t>
              </a:r>
            </a:p>
          </p:txBody>
        </p:sp>
        <p:grpSp>
          <p:nvGrpSpPr>
            <p:cNvPr id="100372" name="Group 28"/>
            <p:cNvGrpSpPr>
              <a:grpSpLocks/>
            </p:cNvGrpSpPr>
            <p:nvPr/>
          </p:nvGrpSpPr>
          <p:grpSpPr bwMode="auto">
            <a:xfrm>
              <a:off x="6686302" y="1576392"/>
              <a:ext cx="1731761" cy="517105"/>
              <a:chOff x="6422535" y="1645182"/>
              <a:chExt cx="2198547" cy="535981"/>
            </a:xfrm>
          </p:grpSpPr>
          <p:pic>
            <p:nvPicPr>
              <p:cNvPr id="100373" name="图片 12" descr="Snap25.jpg"/>
              <p:cNvPicPr>
                <a:picLocks noChangeAspect="1"/>
              </p:cNvPicPr>
              <p:nvPr/>
            </p:nvPicPr>
            <p:blipFill>
              <a:blip r:embed="rId5" cstate="print"/>
              <a:srcRect/>
              <a:stretch>
                <a:fillRect/>
              </a:stretch>
            </p:blipFill>
            <p:spPr bwMode="auto">
              <a:xfrm>
                <a:off x="6422535" y="1645182"/>
                <a:ext cx="2198547" cy="326492"/>
              </a:xfrm>
              <a:prstGeom prst="rect">
                <a:avLst/>
              </a:prstGeom>
              <a:noFill/>
              <a:ln w="9525">
                <a:noFill/>
                <a:miter lim="800000"/>
                <a:headEnd/>
                <a:tailEnd/>
              </a:ln>
            </p:spPr>
          </p:pic>
          <p:sp>
            <p:nvSpPr>
              <p:cNvPr id="100374" name="Line 16"/>
              <p:cNvSpPr>
                <a:spLocks noChangeShapeType="1"/>
              </p:cNvSpPr>
              <p:nvPr/>
            </p:nvSpPr>
            <p:spPr bwMode="auto">
              <a:xfrm flipH="1" flipV="1">
                <a:off x="7230800" y="1942046"/>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375" name="Line 17"/>
              <p:cNvSpPr>
                <a:spLocks noChangeShapeType="1"/>
              </p:cNvSpPr>
              <p:nvPr/>
            </p:nvSpPr>
            <p:spPr bwMode="auto">
              <a:xfrm flipH="1" flipV="1">
                <a:off x="8475699" y="1942046"/>
                <a:ext cx="0" cy="239117"/>
              </a:xfrm>
              <a:prstGeom prst="line">
                <a:avLst/>
              </a:prstGeom>
              <a:noFill/>
              <a:ln w="38100">
                <a:solidFill>
                  <a:srgbClr val="990000"/>
                </a:solidFill>
                <a:round/>
                <a:headEnd/>
                <a:tailEnd type="oval" w="med" len="med"/>
              </a:ln>
            </p:spPr>
            <p:txBody>
              <a:bodyPr lIns="121935" tIns="60968" rIns="121935" bIns="60968" anchor="ctr"/>
              <a:lstStyle/>
              <a:p>
                <a:endParaRPr lang="zh-CN" altLang="en-US"/>
              </a:p>
            </p:txBody>
          </p:sp>
          <p:sp>
            <p:nvSpPr>
              <p:cNvPr id="100376" name="Line 20"/>
              <p:cNvSpPr>
                <a:spLocks noChangeShapeType="1"/>
              </p:cNvSpPr>
              <p:nvPr/>
            </p:nvSpPr>
            <p:spPr bwMode="auto">
              <a:xfrm flipV="1">
                <a:off x="7230800" y="2176944"/>
                <a:ext cx="1244899" cy="0"/>
              </a:xfrm>
              <a:prstGeom prst="line">
                <a:avLst/>
              </a:prstGeom>
              <a:noFill/>
              <a:ln w="38100">
                <a:solidFill>
                  <a:schemeClr val="tx2"/>
                </a:solidFill>
                <a:round/>
                <a:headEnd/>
                <a:tailEnd/>
              </a:ln>
            </p:spPr>
            <p:txBody>
              <a:bodyPr lIns="105613" tIns="52807" rIns="105613" bIns="52807">
                <a:spAutoFit/>
              </a:bodyPr>
              <a:lstStyle/>
              <a:p>
                <a:endParaRPr lang="zh-CN" altLang="en-US"/>
              </a:p>
            </p:txBody>
          </p:sp>
        </p:grpSp>
      </p:grpSp>
      <p:sp>
        <p:nvSpPr>
          <p:cNvPr id="29" name="标题 1"/>
          <p:cNvSpPr txBox="1">
            <a:spLocks/>
          </p:cNvSpPr>
          <p:nvPr/>
        </p:nvSpPr>
        <p:spPr>
          <a:xfrm>
            <a:off x="495300" y="168275"/>
            <a:ext cx="7829550" cy="654050"/>
          </a:xfrm>
          <a:prstGeom prst="rect">
            <a:avLst/>
          </a:prstGeom>
        </p:spPr>
        <p:txBody>
          <a:bodyPr lIns="91375" tIns="45690" rIns="91375" bIns="45690"/>
          <a:lstStyle/>
          <a:p>
            <a:pPr eaLnBrk="0" hangingPunct="0">
              <a:defRPr/>
            </a:pPr>
            <a:r>
              <a:rPr lang="en-US" altLang="zh-CN" sz="3200" b="1" kern="0" dirty="0">
                <a:solidFill>
                  <a:srgbClr val="990000"/>
                </a:solidFill>
                <a:latin typeface="Arial"/>
                <a:ea typeface="黑体" pitchFamily="49" charset="-122"/>
                <a:cs typeface="+mj-cs"/>
              </a:rPr>
              <a:t>Power Configuration Overview</a:t>
            </a:r>
            <a:endParaRPr lang="zh-CN" altLang="en-US" sz="3200" b="1" kern="0" dirty="0">
              <a:solidFill>
                <a:srgbClr val="990000"/>
              </a:solidFill>
              <a:latin typeface="Arial"/>
              <a:ea typeface="黑体" pitchFamily="49" charset="-122"/>
              <a:cs typeface="+mj-cs"/>
            </a:endParaRPr>
          </a:p>
        </p:txBody>
      </p:sp>
      <p:grpSp>
        <p:nvGrpSpPr>
          <p:cNvPr id="100358" name="组合 26"/>
          <p:cNvGrpSpPr>
            <a:grpSpLocks/>
          </p:cNvGrpSpPr>
          <p:nvPr/>
        </p:nvGrpSpPr>
        <p:grpSpPr bwMode="auto">
          <a:xfrm>
            <a:off x="3963988" y="15875"/>
            <a:ext cx="5076825" cy="274638"/>
            <a:chOff x="3815266" y="-10103"/>
            <a:chExt cx="5077126" cy="403803"/>
          </a:xfrm>
        </p:grpSpPr>
        <p:sp>
          <p:nvSpPr>
            <p:cNvPr id="52" name="剪去单角的矩形 51"/>
            <p:cNvSpPr/>
            <p:nvPr/>
          </p:nvSpPr>
          <p:spPr bwMode="auto">
            <a:xfrm>
              <a:off x="3815266"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3" name="剪去单角的矩形 52"/>
            <p:cNvSpPr/>
            <p:nvPr/>
          </p:nvSpPr>
          <p:spPr bwMode="auto">
            <a:xfrm>
              <a:off x="4597949"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1" name="剪去单角的矩形 60"/>
            <p:cNvSpPr/>
            <p:nvPr/>
          </p:nvSpPr>
          <p:spPr bwMode="auto">
            <a:xfrm>
              <a:off x="7163502" y="1568"/>
              <a:ext cx="885878" cy="39213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Power</a:t>
              </a:r>
              <a:endParaRPr lang="zh-CN" altLang="en-US" sz="1100" dirty="0">
                <a:latin typeface="Arial"/>
              </a:endParaRPr>
            </a:p>
          </p:txBody>
        </p:sp>
        <p:sp>
          <p:nvSpPr>
            <p:cNvPr id="62" name="剪去单角的矩形 61"/>
            <p:cNvSpPr/>
            <p:nvPr/>
          </p:nvSpPr>
          <p:spPr bwMode="auto">
            <a:xfrm>
              <a:off x="5329831" y="-10103"/>
              <a:ext cx="1074801"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3" name="剪去单角的矩形 62"/>
            <p:cNvSpPr/>
            <p:nvPr/>
          </p:nvSpPr>
          <p:spPr bwMode="auto">
            <a:xfrm>
              <a:off x="6398281" y="-10103"/>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latin typeface="Arial"/>
                </a:rPr>
                <a:t>Stack </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4" name="剪去单角的矩形 63"/>
            <p:cNvSpPr/>
            <p:nvPr/>
          </p:nvSpPr>
          <p:spPr bwMode="auto">
            <a:xfrm>
              <a:off x="8025566" y="1568"/>
              <a:ext cx="86682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527050" y="168275"/>
            <a:ext cx="8164513" cy="654050"/>
          </a:xfrm>
          <a:noFill/>
          <a:ln>
            <a:miter lim="800000"/>
            <a:headEnd/>
            <a:tailEnd/>
          </a:ln>
        </p:spPr>
        <p:txBody>
          <a:bodyPr vert="horz" wrap="square" numCol="1" anchor="t" anchorCtr="0" compatLnSpc="1">
            <a:prstTxWarp prst="textNoShape">
              <a:avLst/>
            </a:prstTxWarp>
          </a:bodyPr>
          <a:lstStyle/>
          <a:p>
            <a:r>
              <a:rPr lang="en-US" altLang="zh-CN" sz="2800" dirty="0" smtClean="0">
                <a:latin typeface="Arial" pitchFamily="34" charset="0"/>
              </a:rPr>
              <a:t>RPS1800: </a:t>
            </a:r>
            <a:r>
              <a:rPr lang="en-US" altLang="zh-CN" sz="2000" dirty="0" smtClean="0">
                <a:latin typeface="Arial" pitchFamily="34" charset="0"/>
              </a:rPr>
              <a:t>External Redundant Power of S5700(P/X/S)-LI</a:t>
            </a:r>
            <a:endParaRPr lang="zh-CN" altLang="en-US" sz="2800" dirty="0" smtClean="0">
              <a:latin typeface="Arial" pitchFamily="34" charset="0"/>
            </a:endParaRPr>
          </a:p>
        </p:txBody>
      </p:sp>
      <p:grpSp>
        <p:nvGrpSpPr>
          <p:cNvPr id="101379" name="组合 40"/>
          <p:cNvGrpSpPr>
            <a:grpSpLocks/>
          </p:cNvGrpSpPr>
          <p:nvPr/>
        </p:nvGrpSpPr>
        <p:grpSpPr bwMode="auto">
          <a:xfrm>
            <a:off x="330200" y="790575"/>
            <a:ext cx="3959225" cy="3924300"/>
            <a:chOff x="389103" y="1021401"/>
            <a:chExt cx="3959157" cy="3792527"/>
          </a:xfrm>
        </p:grpSpPr>
        <p:grpSp>
          <p:nvGrpSpPr>
            <p:cNvPr id="101406" name="组合 39"/>
            <p:cNvGrpSpPr>
              <a:grpSpLocks/>
            </p:cNvGrpSpPr>
            <p:nvPr/>
          </p:nvGrpSpPr>
          <p:grpSpPr bwMode="auto">
            <a:xfrm>
              <a:off x="389103" y="1021401"/>
              <a:ext cx="3959157" cy="3792527"/>
              <a:chOff x="389103" y="1021401"/>
              <a:chExt cx="3959157" cy="3792527"/>
            </a:xfrm>
          </p:grpSpPr>
          <p:sp>
            <p:nvSpPr>
              <p:cNvPr id="29" name="同侧圆角矩形 55"/>
              <p:cNvSpPr/>
              <p:nvPr/>
            </p:nvSpPr>
            <p:spPr bwMode="auto">
              <a:xfrm>
                <a:off x="389103" y="1317106"/>
                <a:ext cx="3959157" cy="3496822"/>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spcBef>
                    <a:spcPts val="450"/>
                  </a:spcBef>
                  <a:spcAft>
                    <a:spcPts val="450"/>
                  </a:spcAft>
                  <a:buSzPct val="60000"/>
                  <a:defRPr/>
                </a:pPr>
                <a:endParaRPr lang="zh-CN" altLang="en-US" dirty="0">
                  <a:latin typeface="Arial"/>
                  <a:ea typeface="微软雅黑" pitchFamily="34" charset="-122"/>
                </a:endParaRPr>
              </a:p>
            </p:txBody>
          </p:sp>
          <p:sp>
            <p:nvSpPr>
              <p:cNvPr id="32" name="AutoShape 44"/>
              <p:cNvSpPr>
                <a:spLocks noChangeArrowheads="1"/>
              </p:cNvSpPr>
              <p:nvPr/>
            </p:nvSpPr>
            <p:spPr bwMode="auto">
              <a:xfrm>
                <a:off x="398830" y="1021401"/>
                <a:ext cx="3949430" cy="288601"/>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588012" eaLnBrk="0" hangingPunct="0">
                  <a:buSzPct val="60000"/>
                  <a:defRPr/>
                </a:pPr>
                <a:r>
                  <a:rPr lang="en-US" altLang="zh-CN" sz="1400" b="1" dirty="0">
                    <a:solidFill>
                      <a:prstClr val="white"/>
                    </a:solidFill>
                    <a:latin typeface="Arial" pitchFamily="34" charset="0"/>
                    <a:ea typeface="微软雅黑" pitchFamily="34" charset="-122"/>
                    <a:cs typeface="Arial" pitchFamily="34" charset="0"/>
                  </a:rPr>
                  <a:t>Non-</a:t>
                </a:r>
                <a:r>
                  <a:rPr lang="en-US" altLang="zh-CN" sz="1400" b="1" dirty="0" err="1">
                    <a:solidFill>
                      <a:prstClr val="white"/>
                    </a:solidFill>
                    <a:latin typeface="Arial" pitchFamily="34" charset="0"/>
                    <a:ea typeface="微软雅黑" pitchFamily="34" charset="-122"/>
                    <a:cs typeface="Arial" pitchFamily="34" charset="0"/>
                  </a:rPr>
                  <a:t>PoE</a:t>
                </a:r>
                <a:endParaRPr lang="zh-CN" altLang="en-US" sz="1400" b="1" dirty="0">
                  <a:solidFill>
                    <a:prstClr val="white"/>
                  </a:solidFill>
                  <a:latin typeface="Arial" pitchFamily="34" charset="0"/>
                  <a:ea typeface="微软雅黑" pitchFamily="34" charset="-122"/>
                  <a:cs typeface="Arial" pitchFamily="34" charset="0"/>
                </a:endParaRPr>
              </a:p>
            </p:txBody>
          </p:sp>
        </p:grpSp>
        <p:grpSp>
          <p:nvGrpSpPr>
            <p:cNvPr id="101407" name="组合 62"/>
            <p:cNvGrpSpPr>
              <a:grpSpLocks/>
            </p:cNvGrpSpPr>
            <p:nvPr/>
          </p:nvGrpSpPr>
          <p:grpSpPr bwMode="auto">
            <a:xfrm>
              <a:off x="479950" y="1707870"/>
              <a:ext cx="3698712" cy="1538117"/>
              <a:chOff x="1423176" y="1867894"/>
              <a:chExt cx="4932900" cy="2050823"/>
            </a:xfrm>
          </p:grpSpPr>
          <p:pic>
            <p:nvPicPr>
              <p:cNvPr id="101408" name="Picture 4" descr="C:\Users\M54535~1.CHI\AppData\Local\Temp\Rar$DI00.297\RPS-背俯.png"/>
              <p:cNvPicPr>
                <a:picLocks noChangeAspect="1" noChangeArrowheads="1"/>
              </p:cNvPicPr>
              <p:nvPr/>
            </p:nvPicPr>
            <p:blipFill>
              <a:blip r:embed="rId3" cstate="print"/>
              <a:srcRect/>
              <a:stretch>
                <a:fillRect/>
              </a:stretch>
            </p:blipFill>
            <p:spPr bwMode="auto">
              <a:xfrm>
                <a:off x="2000890" y="1867894"/>
                <a:ext cx="4355186" cy="740176"/>
              </a:xfrm>
              <a:prstGeom prst="rect">
                <a:avLst/>
              </a:prstGeom>
              <a:noFill/>
              <a:ln w="9525">
                <a:noFill/>
                <a:miter lim="800000"/>
                <a:headEnd/>
                <a:tailEnd/>
              </a:ln>
            </p:spPr>
          </p:pic>
          <p:cxnSp>
            <p:nvCxnSpPr>
              <p:cNvPr id="101409" name="直接连接符 24"/>
              <p:cNvCxnSpPr>
                <a:cxnSpLocks noChangeShapeType="1"/>
              </p:cNvCxnSpPr>
              <p:nvPr/>
            </p:nvCxnSpPr>
            <p:spPr bwMode="auto">
              <a:xfrm>
                <a:off x="2427785" y="2442949"/>
                <a:ext cx="0" cy="544411"/>
              </a:xfrm>
              <a:prstGeom prst="line">
                <a:avLst/>
              </a:prstGeom>
              <a:noFill/>
              <a:ln w="38100">
                <a:solidFill>
                  <a:schemeClr val="accent1"/>
                </a:solidFill>
                <a:round/>
                <a:headEnd/>
                <a:tailEnd/>
              </a:ln>
            </p:spPr>
          </p:cxnSp>
          <p:cxnSp>
            <p:nvCxnSpPr>
              <p:cNvPr id="101410" name="肘形连接符 30"/>
              <p:cNvCxnSpPr>
                <a:cxnSpLocks noChangeShapeType="1"/>
              </p:cNvCxnSpPr>
              <p:nvPr/>
            </p:nvCxnSpPr>
            <p:spPr bwMode="auto">
              <a:xfrm rot="5400000">
                <a:off x="2440987" y="2710569"/>
                <a:ext cx="879144" cy="356603"/>
              </a:xfrm>
              <a:prstGeom prst="bentConnector3">
                <a:avLst>
                  <a:gd name="adj1" fmla="val 98125"/>
                </a:avLst>
              </a:prstGeom>
              <a:noFill/>
              <a:ln w="38100">
                <a:solidFill>
                  <a:schemeClr val="accent1"/>
                </a:solidFill>
                <a:miter lim="800000"/>
                <a:headEnd/>
                <a:tailEnd/>
              </a:ln>
            </p:spPr>
          </p:cxnSp>
          <p:cxnSp>
            <p:nvCxnSpPr>
              <p:cNvPr id="101411" name="肘形连接符 36"/>
              <p:cNvCxnSpPr>
                <a:cxnSpLocks noChangeShapeType="1"/>
              </p:cNvCxnSpPr>
              <p:nvPr/>
            </p:nvCxnSpPr>
            <p:spPr bwMode="auto">
              <a:xfrm rot="5400000">
                <a:off x="2616675" y="2733692"/>
                <a:ext cx="1331670" cy="750182"/>
              </a:xfrm>
              <a:prstGeom prst="bentConnector2">
                <a:avLst/>
              </a:prstGeom>
              <a:noFill/>
              <a:ln w="38100">
                <a:solidFill>
                  <a:schemeClr val="accent1"/>
                </a:solidFill>
                <a:miter lim="800000"/>
                <a:headEnd/>
                <a:tailEnd/>
              </a:ln>
            </p:spPr>
          </p:cxnSp>
          <p:cxnSp>
            <p:nvCxnSpPr>
              <p:cNvPr id="101412" name="直接连接符 52"/>
              <p:cNvCxnSpPr>
                <a:cxnSpLocks noChangeShapeType="1"/>
              </p:cNvCxnSpPr>
              <p:nvPr/>
            </p:nvCxnSpPr>
            <p:spPr bwMode="auto">
              <a:xfrm>
                <a:off x="5554639" y="2484603"/>
                <a:ext cx="0" cy="502757"/>
              </a:xfrm>
              <a:prstGeom prst="line">
                <a:avLst/>
              </a:prstGeom>
              <a:noFill/>
              <a:ln w="38100">
                <a:solidFill>
                  <a:schemeClr val="accent1"/>
                </a:solidFill>
                <a:round/>
                <a:headEnd/>
                <a:tailEnd/>
              </a:ln>
            </p:spPr>
          </p:cxnSp>
          <p:cxnSp>
            <p:nvCxnSpPr>
              <p:cNvPr id="101413" name="肘形连接符 54"/>
              <p:cNvCxnSpPr>
                <a:cxnSpLocks noChangeShapeType="1"/>
              </p:cNvCxnSpPr>
              <p:nvPr/>
            </p:nvCxnSpPr>
            <p:spPr bwMode="auto">
              <a:xfrm rot="16200000" flipH="1">
                <a:off x="4527345" y="2710586"/>
                <a:ext cx="885496" cy="350222"/>
              </a:xfrm>
              <a:prstGeom prst="bentConnector3">
                <a:avLst>
                  <a:gd name="adj1" fmla="val 103944"/>
                </a:avLst>
              </a:prstGeom>
              <a:noFill/>
              <a:ln w="38100">
                <a:solidFill>
                  <a:schemeClr val="accent1"/>
                </a:solidFill>
                <a:miter lim="800000"/>
                <a:headEnd/>
                <a:tailEnd/>
              </a:ln>
            </p:spPr>
          </p:cxnSp>
          <p:cxnSp>
            <p:nvCxnSpPr>
              <p:cNvPr id="101414" name="肘形连接符 36"/>
              <p:cNvCxnSpPr>
                <a:cxnSpLocks noChangeShapeType="1"/>
              </p:cNvCxnSpPr>
              <p:nvPr/>
            </p:nvCxnSpPr>
            <p:spPr bwMode="auto">
              <a:xfrm rot="16200000" flipH="1">
                <a:off x="4094848" y="2615080"/>
                <a:ext cx="1331672" cy="987408"/>
              </a:xfrm>
              <a:prstGeom prst="bentConnector3">
                <a:avLst>
                  <a:gd name="adj1" fmla="val 98167"/>
                </a:avLst>
              </a:prstGeom>
              <a:noFill/>
              <a:ln w="38100">
                <a:solidFill>
                  <a:schemeClr val="accent1"/>
                </a:solidFill>
                <a:miter lim="800000"/>
                <a:headEnd/>
                <a:tailEnd/>
              </a:ln>
            </p:spPr>
          </p:cxnSp>
          <p:pic>
            <p:nvPicPr>
              <p:cNvPr id="101415" name="Picture 4" descr="D:\产品资料\V2R1\照片\S5700-28P-LI-AC\IMG_1570.jpg"/>
              <p:cNvPicPr>
                <a:picLocks noChangeAspect="1" noChangeArrowheads="1"/>
              </p:cNvPicPr>
              <p:nvPr/>
            </p:nvPicPr>
            <p:blipFill>
              <a:blip r:embed="rId4" cstate="print"/>
              <a:srcRect/>
              <a:stretch>
                <a:fillRect/>
              </a:stretch>
            </p:blipFill>
            <p:spPr bwMode="auto">
              <a:xfrm>
                <a:off x="1423176" y="2756809"/>
                <a:ext cx="1451910" cy="288199"/>
              </a:xfrm>
              <a:prstGeom prst="rect">
                <a:avLst/>
              </a:prstGeom>
              <a:noFill/>
              <a:ln w="9525">
                <a:noFill/>
                <a:miter lim="800000"/>
                <a:headEnd/>
                <a:tailEnd/>
              </a:ln>
            </p:spPr>
          </p:pic>
          <p:pic>
            <p:nvPicPr>
              <p:cNvPr id="101416" name="Picture 4" descr="D:\产品资料\V2R1\照片\S5700-28P-LI-AC\IMG_1570.jpg"/>
              <p:cNvPicPr>
                <a:picLocks noChangeAspect="1" noChangeArrowheads="1"/>
              </p:cNvPicPr>
              <p:nvPr/>
            </p:nvPicPr>
            <p:blipFill>
              <a:blip r:embed="rId4" cstate="print"/>
              <a:srcRect/>
              <a:stretch>
                <a:fillRect/>
              </a:stretch>
            </p:blipFill>
            <p:spPr bwMode="auto">
              <a:xfrm>
                <a:off x="1423176" y="3188749"/>
                <a:ext cx="1451910" cy="288199"/>
              </a:xfrm>
              <a:prstGeom prst="rect">
                <a:avLst/>
              </a:prstGeom>
              <a:noFill/>
              <a:ln w="9525">
                <a:noFill/>
                <a:miter lim="800000"/>
                <a:headEnd/>
                <a:tailEnd/>
              </a:ln>
            </p:spPr>
          </p:pic>
          <p:pic>
            <p:nvPicPr>
              <p:cNvPr id="101417" name="Picture 4" descr="D:\产品资料\V2R1\照片\S5700-28P-LI-AC\IMG_1570.jpg"/>
              <p:cNvPicPr>
                <a:picLocks noChangeAspect="1" noChangeArrowheads="1"/>
              </p:cNvPicPr>
              <p:nvPr/>
            </p:nvPicPr>
            <p:blipFill>
              <a:blip r:embed="rId4" cstate="print"/>
              <a:srcRect/>
              <a:stretch>
                <a:fillRect/>
              </a:stretch>
            </p:blipFill>
            <p:spPr bwMode="auto">
              <a:xfrm>
                <a:off x="1455509" y="3630518"/>
                <a:ext cx="1451910" cy="288199"/>
              </a:xfrm>
              <a:prstGeom prst="rect">
                <a:avLst/>
              </a:prstGeom>
              <a:noFill/>
              <a:ln w="9525">
                <a:noFill/>
                <a:miter lim="800000"/>
                <a:headEnd/>
                <a:tailEnd/>
              </a:ln>
            </p:spPr>
          </p:pic>
          <p:pic>
            <p:nvPicPr>
              <p:cNvPr id="101418" name="Picture 4" descr="D:\产品资料\V2R1\照片\S5700-28P-LI-AC\IMG_1570.jpg"/>
              <p:cNvPicPr>
                <a:picLocks noChangeAspect="1" noChangeArrowheads="1"/>
              </p:cNvPicPr>
              <p:nvPr/>
            </p:nvPicPr>
            <p:blipFill>
              <a:blip r:embed="rId4" cstate="print"/>
              <a:srcRect/>
              <a:stretch>
                <a:fillRect/>
              </a:stretch>
            </p:blipFill>
            <p:spPr bwMode="auto">
              <a:xfrm>
                <a:off x="4904166" y="3630518"/>
                <a:ext cx="1451910" cy="288199"/>
              </a:xfrm>
              <a:prstGeom prst="rect">
                <a:avLst/>
              </a:prstGeom>
              <a:noFill/>
              <a:ln w="9525">
                <a:noFill/>
                <a:miter lim="800000"/>
                <a:headEnd/>
                <a:tailEnd/>
              </a:ln>
            </p:spPr>
          </p:pic>
          <p:pic>
            <p:nvPicPr>
              <p:cNvPr id="101419" name="Picture 4" descr="D:\产品资料\V2R1\照片\S5700-28P-LI-AC\IMG_1570.jpg"/>
              <p:cNvPicPr>
                <a:picLocks noChangeAspect="1" noChangeArrowheads="1"/>
              </p:cNvPicPr>
              <p:nvPr/>
            </p:nvPicPr>
            <p:blipFill>
              <a:blip r:embed="rId4" cstate="print"/>
              <a:srcRect/>
              <a:stretch>
                <a:fillRect/>
              </a:stretch>
            </p:blipFill>
            <p:spPr bwMode="auto">
              <a:xfrm>
                <a:off x="4904166" y="3193664"/>
                <a:ext cx="1451910" cy="288199"/>
              </a:xfrm>
              <a:prstGeom prst="rect">
                <a:avLst/>
              </a:prstGeom>
              <a:noFill/>
              <a:ln w="9525">
                <a:noFill/>
                <a:miter lim="800000"/>
                <a:headEnd/>
                <a:tailEnd/>
              </a:ln>
            </p:spPr>
          </p:pic>
          <p:pic>
            <p:nvPicPr>
              <p:cNvPr id="101420" name="Picture 4" descr="D:\产品资料\V2R1\照片\S5700-28P-LI-AC\IMG_1570.jpg"/>
              <p:cNvPicPr>
                <a:picLocks noChangeAspect="1" noChangeArrowheads="1"/>
              </p:cNvPicPr>
              <p:nvPr/>
            </p:nvPicPr>
            <p:blipFill>
              <a:blip r:embed="rId4" cstate="print"/>
              <a:srcRect/>
              <a:stretch>
                <a:fillRect/>
              </a:stretch>
            </p:blipFill>
            <p:spPr bwMode="auto">
              <a:xfrm>
                <a:off x="4904166" y="2756809"/>
                <a:ext cx="1451910" cy="288199"/>
              </a:xfrm>
              <a:prstGeom prst="rect">
                <a:avLst/>
              </a:prstGeom>
              <a:noFill/>
              <a:ln w="9525">
                <a:noFill/>
                <a:miter lim="800000"/>
                <a:headEnd/>
                <a:tailEnd/>
              </a:ln>
            </p:spPr>
          </p:pic>
        </p:grpSp>
      </p:grpSp>
      <p:sp>
        <p:nvSpPr>
          <p:cNvPr id="101380" name="TextBox 33"/>
          <p:cNvSpPr txBox="1">
            <a:spLocks noChangeArrowheads="1"/>
          </p:cNvSpPr>
          <p:nvPr/>
        </p:nvSpPr>
        <p:spPr bwMode="auto">
          <a:xfrm>
            <a:off x="554038" y="3430588"/>
            <a:ext cx="3502025" cy="1023937"/>
          </a:xfrm>
          <a:prstGeom prst="rect">
            <a:avLst/>
          </a:prstGeom>
          <a:noFill/>
          <a:ln w="9525">
            <a:noFill/>
            <a:miter lim="800000"/>
            <a:headEnd/>
            <a:tailEnd/>
          </a:ln>
        </p:spPr>
        <p:txBody>
          <a:bodyPr>
            <a:spAutoFit/>
          </a:bodyPr>
          <a:lstStyle/>
          <a:p>
            <a:pPr>
              <a:spcBef>
                <a:spcPts val="450"/>
              </a:spcBef>
              <a:spcAft>
                <a:spcPts val="450"/>
              </a:spcAft>
              <a:buSzPct val="60000"/>
              <a:buFont typeface="Wingdings" pitchFamily="2" charset="2"/>
              <a:buChar char="l"/>
            </a:pPr>
            <a:r>
              <a:rPr lang="zh-CN" altLang="en-US" sz="1200" dirty="0">
                <a:latin typeface="Arial" pitchFamily="34" charset="0"/>
                <a:ea typeface="微软雅黑" pitchFamily="34" charset="-122"/>
              </a:rPr>
              <a:t> </a:t>
            </a:r>
            <a:r>
              <a:rPr lang="en-US" altLang="zh-CN" sz="1200" dirty="0">
                <a:latin typeface="Arial" pitchFamily="34" charset="0"/>
                <a:ea typeface="微软雅黑" pitchFamily="34" charset="-122"/>
              </a:rPr>
              <a:t>Support a maximum of 5 devices</a:t>
            </a:r>
          </a:p>
          <a:p>
            <a:pPr>
              <a:spcBef>
                <a:spcPts val="450"/>
              </a:spcBef>
              <a:spcAft>
                <a:spcPts val="450"/>
              </a:spcAft>
              <a:buSzPct val="60000"/>
              <a:buFont typeface="Wingdings" pitchFamily="2" charset="2"/>
              <a:buChar char="l"/>
            </a:pPr>
            <a:r>
              <a:rPr lang="zh-CN" altLang="en-US" sz="1200" dirty="0">
                <a:latin typeface="Arial" pitchFamily="34" charset="0"/>
                <a:ea typeface="微软雅黑" pitchFamily="34" charset="-122"/>
              </a:rPr>
              <a:t> </a:t>
            </a:r>
            <a:r>
              <a:rPr lang="en-US" altLang="zh-CN" sz="1200" dirty="0">
                <a:latin typeface="Arial" pitchFamily="34" charset="0"/>
                <a:ea typeface="微软雅黑" pitchFamily="34" charset="-122"/>
              </a:rPr>
              <a:t>Seamless power system switching when the built-in power supply is faulty</a:t>
            </a:r>
            <a:endParaRPr lang="zh-CN" altLang="en-US" sz="1200" dirty="0">
              <a:latin typeface="Arial" pitchFamily="34" charset="0"/>
              <a:ea typeface="微软雅黑" pitchFamily="34" charset="-122"/>
            </a:endParaRPr>
          </a:p>
          <a:p>
            <a:endParaRPr lang="en-US" altLang="zh-CN" sz="1200" dirty="0">
              <a:latin typeface="Arial" pitchFamily="34" charset="0"/>
            </a:endParaRPr>
          </a:p>
        </p:txBody>
      </p:sp>
      <p:grpSp>
        <p:nvGrpSpPr>
          <p:cNvPr id="101381" name="组合 43"/>
          <p:cNvGrpSpPr>
            <a:grpSpLocks/>
          </p:cNvGrpSpPr>
          <p:nvPr/>
        </p:nvGrpSpPr>
        <p:grpSpPr bwMode="auto">
          <a:xfrm>
            <a:off x="4878388" y="790575"/>
            <a:ext cx="3959225" cy="4252913"/>
            <a:chOff x="4878456" y="981514"/>
            <a:chExt cx="3959157" cy="4252504"/>
          </a:xfrm>
        </p:grpSpPr>
        <p:sp>
          <p:nvSpPr>
            <p:cNvPr id="35" name="同侧圆角矩形 55"/>
            <p:cNvSpPr/>
            <p:nvPr/>
          </p:nvSpPr>
          <p:spPr bwMode="auto">
            <a:xfrm>
              <a:off x="4878456" y="1303257"/>
              <a:ext cx="3959157" cy="3594739"/>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spcBef>
                  <a:spcPts val="450"/>
                </a:spcBef>
                <a:spcAft>
                  <a:spcPts val="450"/>
                </a:spcAft>
                <a:buSzPct val="60000"/>
                <a:defRPr/>
              </a:pPr>
              <a:endParaRPr lang="zh-CN" altLang="en-US" dirty="0">
                <a:latin typeface="Arial"/>
                <a:ea typeface="微软雅黑" pitchFamily="34" charset="-122"/>
              </a:endParaRPr>
            </a:p>
          </p:txBody>
        </p:sp>
        <p:sp>
          <p:nvSpPr>
            <p:cNvPr id="36" name="AutoShape 44"/>
            <p:cNvSpPr>
              <a:spLocks noChangeArrowheads="1"/>
            </p:cNvSpPr>
            <p:nvPr/>
          </p:nvSpPr>
          <p:spPr bwMode="auto">
            <a:xfrm>
              <a:off x="4888183" y="981514"/>
              <a:ext cx="3949430" cy="322493"/>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lIns="16846" tIns="8423" rIns="16846" bIns="8423" anchor="ctr" anchorCtr="1"/>
            <a:lstStyle/>
            <a:p>
              <a:pPr defTabSz="588012" eaLnBrk="0" hangingPunct="0">
                <a:buSzPct val="60000"/>
                <a:defRPr/>
              </a:pPr>
              <a:r>
                <a:rPr lang="en-US" altLang="zh-CN" sz="1400" b="1" dirty="0" err="1">
                  <a:solidFill>
                    <a:prstClr val="white"/>
                  </a:solidFill>
                  <a:latin typeface="Arial" pitchFamily="34" charset="0"/>
                  <a:ea typeface="微软雅黑" pitchFamily="34" charset="-122"/>
                  <a:cs typeface="Arial" pitchFamily="34" charset="0"/>
                </a:rPr>
                <a:t>PoE</a:t>
              </a:r>
              <a:endParaRPr lang="zh-CN" altLang="en-US" sz="1400" b="1" dirty="0">
                <a:solidFill>
                  <a:prstClr val="white"/>
                </a:solidFill>
                <a:latin typeface="Arial" pitchFamily="34" charset="0"/>
                <a:ea typeface="微软雅黑" pitchFamily="34" charset="-122"/>
                <a:cs typeface="Arial" pitchFamily="34" charset="0"/>
              </a:endParaRPr>
            </a:p>
          </p:txBody>
        </p:sp>
        <p:sp>
          <p:nvSpPr>
            <p:cNvPr id="101395" name="TextBox 37"/>
            <p:cNvSpPr txBox="1">
              <a:spLocks noChangeArrowheads="1"/>
            </p:cNvSpPr>
            <p:nvPr/>
          </p:nvSpPr>
          <p:spPr bwMode="auto">
            <a:xfrm>
              <a:off x="5033949" y="3048804"/>
              <a:ext cx="3719212" cy="2185214"/>
            </a:xfrm>
            <a:prstGeom prst="rect">
              <a:avLst/>
            </a:prstGeom>
            <a:noFill/>
            <a:ln w="9525">
              <a:noFill/>
              <a:miter lim="800000"/>
              <a:headEnd/>
              <a:tailEnd/>
            </a:ln>
          </p:spPr>
          <p:txBody>
            <a:bodyPr>
              <a:spAutoFit/>
            </a:bodyPr>
            <a:lstStyle/>
            <a:p>
              <a:pPr>
                <a:lnSpc>
                  <a:spcPct val="80000"/>
                </a:lnSpc>
                <a:spcBef>
                  <a:spcPts val="300"/>
                </a:spcBef>
                <a:spcAft>
                  <a:spcPts val="300"/>
                </a:spcAft>
                <a:buSzPct val="60000"/>
                <a:buFont typeface="Wingdings" pitchFamily="2" charset="2"/>
                <a:buChar char="l"/>
              </a:pP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External PoE:</a:t>
              </a:r>
            </a:p>
            <a:p>
              <a:pPr marL="180975" lvl="1" indent="85725">
                <a:lnSpc>
                  <a:spcPct val="80000"/>
                </a:lnSpc>
                <a:spcBef>
                  <a:spcPts val="300"/>
                </a:spcBef>
                <a:spcAft>
                  <a:spcPts val="300"/>
                </a:spcAft>
                <a:buSzPct val="60000"/>
                <a:buFont typeface="Arial" pitchFamily="34" charset="0"/>
                <a:buChar char="•"/>
              </a:pPr>
              <a:r>
                <a:rPr lang="en-US" altLang="zh-CN" sz="1000">
                  <a:latin typeface="Arial" pitchFamily="34" charset="0"/>
                  <a:ea typeface="微软雅黑" pitchFamily="34" charset="-122"/>
                </a:rPr>
                <a:t>Support </a:t>
              </a:r>
              <a:r>
                <a:rPr lang="en-US" altLang="zh-CN" sz="1200" b="1">
                  <a:solidFill>
                    <a:srgbClr val="FF0000"/>
                  </a:solidFill>
                  <a:latin typeface="Arial" pitchFamily="34" charset="0"/>
                  <a:ea typeface="微软雅黑" pitchFamily="34" charset="-122"/>
                </a:rPr>
                <a:t>2</a:t>
              </a:r>
              <a:r>
                <a:rPr lang="zh-CN" altLang="en-US" sz="1200" b="1">
                  <a:solidFill>
                    <a:srgbClr val="FF0000"/>
                  </a:solidFill>
                  <a:latin typeface="Arial" pitchFamily="34" charset="0"/>
                  <a:ea typeface="微软雅黑" pitchFamily="34" charset="-122"/>
                </a:rPr>
                <a:t> </a:t>
              </a:r>
              <a:r>
                <a:rPr lang="en-US" altLang="zh-CN" sz="1000">
                  <a:latin typeface="Arial" pitchFamily="34" charset="0"/>
                  <a:ea typeface="微软雅黑" pitchFamily="34" charset="-122"/>
                </a:rPr>
                <a:t>PoE devices</a:t>
              </a:r>
            </a:p>
            <a:p>
              <a:pPr marL="180975" lvl="1" indent="85725">
                <a:lnSpc>
                  <a:spcPct val="80000"/>
                </a:lnSpc>
                <a:spcBef>
                  <a:spcPts val="300"/>
                </a:spcBef>
                <a:spcAft>
                  <a:spcPts val="300"/>
                </a:spcAft>
                <a:buSzPct val="60000"/>
                <a:buFont typeface="Arial" pitchFamily="34" charset="0"/>
                <a:buChar char="•"/>
              </a:pPr>
              <a:r>
                <a:rPr lang="en-US" altLang="zh-CN" sz="1200" b="1">
                  <a:solidFill>
                    <a:srgbClr val="FF0000"/>
                  </a:solidFill>
                  <a:latin typeface="Arial" pitchFamily="34" charset="0"/>
                  <a:ea typeface="微软雅黑" pitchFamily="34" charset="-122"/>
                </a:rPr>
                <a:t>740 W</a:t>
              </a: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PoE power provided for each device</a:t>
              </a:r>
            </a:p>
            <a:p>
              <a:pPr marL="180975" lvl="1" indent="85725">
                <a:lnSpc>
                  <a:spcPct val="80000"/>
                </a:lnSpc>
                <a:spcBef>
                  <a:spcPts val="300"/>
                </a:spcBef>
                <a:spcAft>
                  <a:spcPts val="300"/>
                </a:spcAft>
                <a:buSzPct val="60000"/>
                <a:buFont typeface="Arial" pitchFamily="34" charset="0"/>
                <a:buChar char="•"/>
              </a:pPr>
              <a:r>
                <a:rPr lang="en-US" altLang="zh-CN" sz="1000" b="1">
                  <a:latin typeface="Arial" pitchFamily="34" charset="0"/>
                  <a:ea typeface="微软雅黑" pitchFamily="34" charset="-122"/>
                </a:rPr>
                <a:t>Each RPS device</a:t>
              </a: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requires a </a:t>
              </a:r>
              <a:r>
                <a:rPr lang="en-US" altLang="zh-CN" sz="1100" b="1">
                  <a:latin typeface="Arial" pitchFamily="34" charset="0"/>
                  <a:ea typeface="微软雅黑" pitchFamily="34" charset="-122"/>
                </a:rPr>
                <a:t>800 W</a:t>
              </a:r>
              <a:r>
                <a:rPr lang="zh-CN" altLang="en-US" sz="1000">
                  <a:latin typeface="Arial" pitchFamily="34" charset="0"/>
                  <a:ea typeface="微软雅黑" pitchFamily="34" charset="-122"/>
                </a:rPr>
                <a:t> </a:t>
              </a:r>
              <a:r>
                <a:rPr lang="en-US" altLang="zh-CN" sz="1000">
                  <a:latin typeface="Arial" pitchFamily="34" charset="0"/>
                  <a:ea typeface="微软雅黑" pitchFamily="34" charset="-122"/>
                </a:rPr>
                <a:t>power supply</a:t>
              </a:r>
            </a:p>
            <a:p>
              <a:pPr>
                <a:lnSpc>
                  <a:spcPct val="80000"/>
                </a:lnSpc>
                <a:spcBef>
                  <a:spcPts val="300"/>
                </a:spcBef>
                <a:spcAft>
                  <a:spcPts val="300"/>
                </a:spcAft>
                <a:buSzPct val="60000"/>
                <a:buFont typeface="Wingdings" pitchFamily="2" charset="2"/>
                <a:buChar char="l"/>
              </a:pPr>
              <a:endParaRPr lang="en-US" altLang="zh-CN" sz="1000">
                <a:latin typeface="Arial" pitchFamily="34" charset="0"/>
                <a:ea typeface="微软雅黑" pitchFamily="34" charset="-122"/>
              </a:endParaRPr>
            </a:p>
            <a:p>
              <a:pPr>
                <a:lnSpc>
                  <a:spcPct val="80000"/>
                </a:lnSpc>
                <a:spcBef>
                  <a:spcPts val="300"/>
                </a:spcBef>
                <a:spcAft>
                  <a:spcPts val="300"/>
                </a:spcAft>
                <a:buSzPct val="60000"/>
                <a:buFont typeface="Wingdings" pitchFamily="2" charset="2"/>
                <a:buChar char="l"/>
              </a:pPr>
              <a:r>
                <a:rPr lang="en-US" altLang="zh-CN" sz="1000">
                  <a:latin typeface="Arial" pitchFamily="34" charset="0"/>
                  <a:ea typeface="微软雅黑" pitchFamily="34" charset="-122"/>
                </a:rPr>
                <a:t> RPS and the built-in 370 W PoE power supply back up each other:</a:t>
              </a:r>
            </a:p>
            <a:p>
              <a:pPr marL="180975" lvl="1" indent="85725">
                <a:lnSpc>
                  <a:spcPct val="80000"/>
                </a:lnSpc>
                <a:spcBef>
                  <a:spcPts val="300"/>
                </a:spcBef>
                <a:spcAft>
                  <a:spcPts val="300"/>
                </a:spcAft>
                <a:buSzPct val="60000"/>
                <a:buFont typeface="Arial" pitchFamily="34" charset="0"/>
                <a:buChar char="•"/>
              </a:pPr>
              <a:r>
                <a:rPr lang="en-US" altLang="zh-CN" sz="1000">
                  <a:latin typeface="Arial" pitchFamily="34" charset="0"/>
                  <a:ea typeface="微软雅黑" pitchFamily="34" charset="-122"/>
                </a:rPr>
                <a:t>740 W PoE power provided by each device</a:t>
              </a:r>
            </a:p>
            <a:p>
              <a:pPr marL="180975" lvl="1" indent="85725">
                <a:lnSpc>
                  <a:spcPct val="80000"/>
                </a:lnSpc>
                <a:spcBef>
                  <a:spcPts val="300"/>
                </a:spcBef>
                <a:spcAft>
                  <a:spcPts val="300"/>
                </a:spcAft>
                <a:buSzPct val="60000"/>
                <a:buFont typeface="Arial" pitchFamily="34" charset="0"/>
                <a:buChar char="•"/>
              </a:pPr>
              <a:r>
                <a:rPr lang="en-US" altLang="zh-CN" sz="1000">
                  <a:solidFill>
                    <a:srgbClr val="000000"/>
                  </a:solidFill>
                  <a:latin typeface="Arial" pitchFamily="34" charset="0"/>
                  <a:ea typeface="Arial Unicode MS" pitchFamily="34" charset="-122"/>
                  <a:cs typeface="Arial" pitchFamily="34" charset="0"/>
                </a:rPr>
                <a:t>T</a:t>
              </a:r>
              <a:r>
                <a:rPr lang="en-US" altLang="zh-CN" sz="1000">
                  <a:latin typeface="Arial" pitchFamily="34" charset="0"/>
                  <a:ea typeface="Arial Unicode MS" pitchFamily="34" charset="-122"/>
                  <a:cs typeface="Arial" pitchFamily="34" charset="0"/>
                </a:rPr>
                <a:t>wo 800 W power supplies required to provide </a:t>
              </a:r>
              <a:r>
                <a:rPr lang="en-US" altLang="zh-CN" sz="1000">
                  <a:solidFill>
                    <a:srgbClr val="000000"/>
                  </a:solidFill>
                  <a:latin typeface="Arial" pitchFamily="34" charset="0"/>
                  <a:ea typeface="Arial Unicode MS" pitchFamily="34" charset="-122"/>
                  <a:cs typeface="Arial" pitchFamily="34" charset="0"/>
                </a:rPr>
                <a:t>PoE</a:t>
              </a:r>
              <a:r>
                <a:rPr lang="en-US" altLang="zh-CN" sz="1000">
                  <a:latin typeface="Arial" pitchFamily="34" charset="0"/>
                  <a:ea typeface="Arial Unicode MS" pitchFamily="34" charset="-122"/>
                  <a:cs typeface="Arial" pitchFamily="34" charset="0"/>
                </a:rPr>
                <a:t> power for another device.</a:t>
              </a:r>
            </a:p>
            <a:p>
              <a:pPr marL="180975" lvl="1" indent="85725">
                <a:lnSpc>
                  <a:spcPct val="80000"/>
                </a:lnSpc>
                <a:spcBef>
                  <a:spcPts val="300"/>
                </a:spcBef>
                <a:spcAft>
                  <a:spcPts val="300"/>
                </a:spcAft>
                <a:buSzPct val="60000"/>
                <a:buFont typeface="Arial" pitchFamily="34" charset="0"/>
                <a:buChar char="•"/>
              </a:pPr>
              <a:endParaRPr lang="en-US" altLang="zh-CN" sz="1000">
                <a:latin typeface="Arial" pitchFamily="34" charset="0"/>
                <a:ea typeface="微软雅黑" pitchFamily="34" charset="-122"/>
              </a:endParaRPr>
            </a:p>
          </p:txBody>
        </p:sp>
        <p:grpSp>
          <p:nvGrpSpPr>
            <p:cNvPr id="101396" name="组合 42"/>
            <p:cNvGrpSpPr>
              <a:grpSpLocks/>
            </p:cNvGrpSpPr>
            <p:nvPr/>
          </p:nvGrpSpPr>
          <p:grpSpPr bwMode="auto">
            <a:xfrm>
              <a:off x="5138239" y="1655218"/>
              <a:ext cx="3397408" cy="1234119"/>
              <a:chOff x="5138239" y="1760318"/>
              <a:chExt cx="3397408" cy="1234119"/>
            </a:xfrm>
          </p:grpSpPr>
          <p:grpSp>
            <p:nvGrpSpPr>
              <p:cNvPr id="101397" name="组合 17"/>
              <p:cNvGrpSpPr>
                <a:grpSpLocks/>
              </p:cNvGrpSpPr>
              <p:nvPr/>
            </p:nvGrpSpPr>
            <p:grpSpPr bwMode="auto">
              <a:xfrm>
                <a:off x="5138239" y="1760318"/>
                <a:ext cx="3397408" cy="1234119"/>
                <a:chOff x="491319" y="1711996"/>
                <a:chExt cx="5654046" cy="2249272"/>
              </a:xfrm>
            </p:grpSpPr>
            <p:pic>
              <p:nvPicPr>
                <p:cNvPr id="101399" name="Picture 4" descr="D:\产品资料\V2R1\照片\S5700-28P-LI-AC\IMG_1570.jpg"/>
                <p:cNvPicPr>
                  <a:picLocks noChangeAspect="1" noChangeArrowheads="1"/>
                </p:cNvPicPr>
                <p:nvPr/>
              </p:nvPicPr>
              <p:blipFill>
                <a:blip r:embed="rId5" cstate="print"/>
                <a:srcRect/>
                <a:stretch>
                  <a:fillRect/>
                </a:stretch>
              </p:blipFill>
              <p:spPr bwMode="auto">
                <a:xfrm>
                  <a:off x="3318342" y="1711996"/>
                  <a:ext cx="2827023" cy="561154"/>
                </a:xfrm>
                <a:prstGeom prst="rect">
                  <a:avLst/>
                </a:prstGeom>
                <a:noFill/>
                <a:ln w="9525">
                  <a:noFill/>
                  <a:miter lim="800000"/>
                  <a:headEnd/>
                  <a:tailEnd/>
                </a:ln>
              </p:spPr>
            </p:pic>
            <p:pic>
              <p:nvPicPr>
                <p:cNvPr id="101400" name="Picture 4" descr="D:\产品资料\V2R1\照片\S5700-28P-LI-AC\IMG_1570.jpg"/>
                <p:cNvPicPr>
                  <a:picLocks noChangeAspect="1" noChangeArrowheads="1"/>
                </p:cNvPicPr>
                <p:nvPr/>
              </p:nvPicPr>
              <p:blipFill>
                <a:blip r:embed="rId5" cstate="print"/>
                <a:srcRect/>
                <a:stretch>
                  <a:fillRect/>
                </a:stretch>
              </p:blipFill>
              <p:spPr bwMode="auto">
                <a:xfrm>
                  <a:off x="491319" y="1711996"/>
                  <a:ext cx="2827023" cy="561154"/>
                </a:xfrm>
                <a:prstGeom prst="rect">
                  <a:avLst/>
                </a:prstGeom>
                <a:noFill/>
                <a:ln w="9525">
                  <a:noFill/>
                  <a:miter lim="800000"/>
                  <a:headEnd/>
                  <a:tailEnd/>
                </a:ln>
              </p:spPr>
            </p:pic>
            <p:cxnSp>
              <p:nvCxnSpPr>
                <p:cNvPr id="101401" name="肘形连接符 20"/>
                <p:cNvCxnSpPr>
                  <a:cxnSpLocks noChangeShapeType="1"/>
                </p:cNvCxnSpPr>
                <p:nvPr/>
              </p:nvCxnSpPr>
              <p:spPr bwMode="auto">
                <a:xfrm rot="16200000" flipV="1">
                  <a:off x="1836508" y="2341474"/>
                  <a:ext cx="852187" cy="715540"/>
                </a:xfrm>
                <a:prstGeom prst="bentConnector3">
                  <a:avLst>
                    <a:gd name="adj1" fmla="val 50000"/>
                  </a:avLst>
                </a:prstGeom>
                <a:noFill/>
                <a:ln w="38100">
                  <a:solidFill>
                    <a:srgbClr val="FFC000"/>
                  </a:solidFill>
                  <a:miter lim="800000"/>
                  <a:headEnd/>
                  <a:tailEnd/>
                </a:ln>
              </p:spPr>
            </p:cxnSp>
            <p:cxnSp>
              <p:nvCxnSpPr>
                <p:cNvPr id="101402" name="肘形连接符 21"/>
                <p:cNvCxnSpPr>
                  <a:cxnSpLocks noChangeShapeType="1"/>
                </p:cNvCxnSpPr>
                <p:nvPr/>
              </p:nvCxnSpPr>
              <p:spPr bwMode="auto">
                <a:xfrm rot="5400000" flipH="1" flipV="1">
                  <a:off x="3682487" y="1814622"/>
                  <a:ext cx="590838" cy="1507895"/>
                </a:xfrm>
                <a:prstGeom prst="bentConnector3">
                  <a:avLst>
                    <a:gd name="adj1" fmla="val 33829"/>
                  </a:avLst>
                </a:prstGeom>
                <a:noFill/>
                <a:ln w="38100">
                  <a:solidFill>
                    <a:srgbClr val="FFC000"/>
                  </a:solidFill>
                  <a:miter lim="800000"/>
                  <a:headEnd/>
                  <a:tailEnd/>
                </a:ln>
              </p:spPr>
            </p:cxnSp>
            <p:pic>
              <p:nvPicPr>
                <p:cNvPr id="101403" name="图片 22" descr="RPS-正俯.jpg"/>
                <p:cNvPicPr>
                  <a:picLocks noChangeAspect="1"/>
                </p:cNvPicPr>
                <p:nvPr/>
              </p:nvPicPr>
              <p:blipFill>
                <a:blip r:embed="rId6" cstate="print"/>
                <a:srcRect/>
                <a:stretch>
                  <a:fillRect/>
                </a:stretch>
              </p:blipFill>
              <p:spPr bwMode="auto">
                <a:xfrm>
                  <a:off x="703263" y="2863988"/>
                  <a:ext cx="5041391" cy="1097280"/>
                </a:xfrm>
                <a:prstGeom prst="rect">
                  <a:avLst/>
                </a:prstGeom>
                <a:noFill/>
                <a:ln w="9525">
                  <a:noFill/>
                  <a:miter lim="800000"/>
                  <a:headEnd/>
                  <a:tailEnd/>
                </a:ln>
              </p:spPr>
            </p:pic>
            <p:sp>
              <p:nvSpPr>
                <p:cNvPr id="101404" name="圆角矩形 23"/>
                <p:cNvSpPr>
                  <a:spLocks noChangeArrowheads="1"/>
                </p:cNvSpPr>
                <p:nvPr/>
              </p:nvSpPr>
              <p:spPr bwMode="auto">
                <a:xfrm>
                  <a:off x="2620370" y="3302764"/>
                  <a:ext cx="1323833" cy="658504"/>
                </a:xfrm>
                <a:prstGeom prst="roundRect">
                  <a:avLst>
                    <a:gd name="adj" fmla="val 16667"/>
                  </a:avLst>
                </a:prstGeom>
                <a:noFill/>
                <a:ln w="38100">
                  <a:solidFill>
                    <a:srgbClr val="FF0000"/>
                  </a:solidFill>
                  <a:round/>
                  <a:headEnd/>
                  <a:tailEnd/>
                </a:ln>
              </p:spPr>
              <p:txBody>
                <a:bodyPr/>
                <a:lstStyle/>
                <a:p>
                  <a:pPr defTabSz="684213">
                    <a:buClr>
                      <a:srgbClr val="CC9900"/>
                    </a:buClr>
                    <a:buFont typeface="Wingdings" pitchFamily="2" charset="2"/>
                    <a:buChar char="n"/>
                  </a:pPr>
                  <a:endParaRPr lang="zh-CN" altLang="en-US" sz="1300">
                    <a:latin typeface="Arial" pitchFamily="34" charset="0"/>
                    <a:ea typeface="微软雅黑" pitchFamily="34" charset="-122"/>
                  </a:endParaRPr>
                </a:p>
              </p:txBody>
            </p:sp>
            <p:sp>
              <p:nvSpPr>
                <p:cNvPr id="101405" name="圆角矩形 25"/>
                <p:cNvSpPr>
                  <a:spLocks noChangeArrowheads="1"/>
                </p:cNvSpPr>
                <p:nvPr/>
              </p:nvSpPr>
              <p:spPr bwMode="auto">
                <a:xfrm>
                  <a:off x="1296537" y="3302764"/>
                  <a:ext cx="1323833" cy="658504"/>
                </a:xfrm>
                <a:prstGeom prst="roundRect">
                  <a:avLst>
                    <a:gd name="adj" fmla="val 16667"/>
                  </a:avLst>
                </a:prstGeom>
                <a:noFill/>
                <a:ln w="38100">
                  <a:solidFill>
                    <a:srgbClr val="FF0000"/>
                  </a:solidFill>
                  <a:round/>
                  <a:headEnd/>
                  <a:tailEnd/>
                </a:ln>
              </p:spPr>
              <p:txBody>
                <a:bodyPr/>
                <a:lstStyle/>
                <a:p>
                  <a:pPr defTabSz="684213">
                    <a:buClr>
                      <a:srgbClr val="CC9900"/>
                    </a:buClr>
                    <a:buFont typeface="Wingdings" pitchFamily="2" charset="2"/>
                    <a:buChar char="n"/>
                  </a:pPr>
                  <a:endParaRPr lang="zh-CN" altLang="en-US" sz="1300">
                    <a:latin typeface="Arial" pitchFamily="34" charset="0"/>
                    <a:ea typeface="微软雅黑" pitchFamily="34" charset="-122"/>
                  </a:endParaRPr>
                </a:p>
              </p:txBody>
            </p:sp>
          </p:grpSp>
          <p:sp>
            <p:nvSpPr>
              <p:cNvPr id="39" name="矩形 38"/>
              <p:cNvSpPr/>
              <p:nvPr/>
            </p:nvSpPr>
            <p:spPr>
              <a:xfrm>
                <a:off x="5964288" y="2435859"/>
                <a:ext cx="1158855" cy="215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nchor="b">
                <a:spAutoFit/>
              </a:bodyPr>
              <a:lstStyle/>
              <a:p>
                <a:pPr>
                  <a:defRPr/>
                </a:pPr>
                <a:r>
                  <a:rPr lang="en-US" altLang="zh-CN" sz="800" b="1" dirty="0">
                    <a:solidFill>
                      <a:schemeClr val="bg1"/>
                    </a:solidFill>
                    <a:latin typeface="Arial"/>
                    <a:ea typeface="微软雅黑" pitchFamily="34" charset="-122"/>
                  </a:rPr>
                  <a:t>800 W</a:t>
                </a:r>
                <a:r>
                  <a:rPr lang="zh-CN" altLang="en-US" sz="800" dirty="0">
                    <a:solidFill>
                      <a:schemeClr val="bg1"/>
                    </a:solidFill>
                    <a:latin typeface="Arial"/>
                    <a:ea typeface="微软雅黑" pitchFamily="34" charset="-122"/>
                  </a:rPr>
                  <a:t> </a:t>
                </a:r>
                <a:r>
                  <a:rPr lang="en-US" altLang="zh-CN" sz="800" dirty="0">
                    <a:solidFill>
                      <a:schemeClr val="bg1"/>
                    </a:solidFill>
                    <a:latin typeface="Arial"/>
                    <a:ea typeface="微软雅黑" pitchFamily="34" charset="-122"/>
                  </a:rPr>
                  <a:t>power module</a:t>
                </a:r>
                <a:endParaRPr lang="zh-CN" altLang="en-US" sz="800" dirty="0">
                  <a:solidFill>
                    <a:schemeClr val="bg1"/>
                  </a:solidFill>
                  <a:latin typeface="Arial"/>
                </a:endParaRPr>
              </a:p>
            </p:txBody>
          </p:sp>
        </p:grpSp>
      </p:grpSp>
      <p:grpSp>
        <p:nvGrpSpPr>
          <p:cNvPr id="101382" name="组合 26"/>
          <p:cNvGrpSpPr>
            <a:grpSpLocks/>
          </p:cNvGrpSpPr>
          <p:nvPr/>
        </p:nvGrpSpPr>
        <p:grpSpPr bwMode="auto">
          <a:xfrm>
            <a:off x="3963988" y="15875"/>
            <a:ext cx="5076825" cy="274638"/>
            <a:chOff x="3815266" y="-10103"/>
            <a:chExt cx="5077126" cy="403803"/>
          </a:xfrm>
        </p:grpSpPr>
        <p:sp>
          <p:nvSpPr>
            <p:cNvPr id="54" name="剪去单角的矩形 53"/>
            <p:cNvSpPr/>
            <p:nvPr/>
          </p:nvSpPr>
          <p:spPr bwMode="auto">
            <a:xfrm>
              <a:off x="3815266"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6" name="剪去单角的矩形 55"/>
            <p:cNvSpPr/>
            <p:nvPr/>
          </p:nvSpPr>
          <p:spPr bwMode="auto">
            <a:xfrm>
              <a:off x="4597949" y="1568"/>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57" name="剪去单角的矩形 56"/>
            <p:cNvSpPr/>
            <p:nvPr/>
          </p:nvSpPr>
          <p:spPr bwMode="auto">
            <a:xfrm>
              <a:off x="7163502" y="1568"/>
              <a:ext cx="885878" cy="392132"/>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Power</a:t>
              </a:r>
              <a:endParaRPr lang="zh-CN" altLang="en-US" sz="1100" dirty="0">
                <a:latin typeface="Arial"/>
              </a:endParaRPr>
            </a:p>
          </p:txBody>
        </p:sp>
        <p:sp>
          <p:nvSpPr>
            <p:cNvPr id="59" name="剪去单角的矩形 58"/>
            <p:cNvSpPr/>
            <p:nvPr/>
          </p:nvSpPr>
          <p:spPr bwMode="auto">
            <a:xfrm>
              <a:off x="5329831" y="-10103"/>
              <a:ext cx="1074801"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0" name="剪去单角的矩形 59"/>
            <p:cNvSpPr/>
            <p:nvPr/>
          </p:nvSpPr>
          <p:spPr bwMode="auto">
            <a:xfrm>
              <a:off x="6398281" y="-10103"/>
              <a:ext cx="78109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latin typeface="Arial"/>
                </a:rPr>
                <a:t>Stack </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61" name="剪去单角的矩形 60"/>
            <p:cNvSpPr/>
            <p:nvPr/>
          </p:nvSpPr>
          <p:spPr bwMode="auto">
            <a:xfrm>
              <a:off x="8025566" y="1568"/>
              <a:ext cx="866826" cy="392132"/>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Auxiliaries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标题 1"/>
          <p:cNvSpPr>
            <a:spLocks noGrp="1"/>
          </p:cNvSpPr>
          <p:nvPr>
            <p:ph type="title"/>
          </p:nvPr>
        </p:nvSpPr>
        <p:spPr>
          <a:xfrm>
            <a:off x="527050" y="168275"/>
            <a:ext cx="7829550" cy="6540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Box Switch Power Configuration Guide</a:t>
            </a:r>
            <a:endParaRPr lang="zh-CN" altLang="en-US" dirty="0" smtClean="0">
              <a:latin typeface="Arial" pitchFamily="34" charset="0"/>
            </a:endParaRPr>
          </a:p>
        </p:txBody>
      </p:sp>
      <p:sp>
        <p:nvSpPr>
          <p:cNvPr id="6148" name="内容占位符 2"/>
          <p:cNvSpPr>
            <a:spLocks noGrp="1"/>
          </p:cNvSpPr>
          <p:nvPr>
            <p:ph idx="1"/>
          </p:nvPr>
        </p:nvSpPr>
        <p:spPr>
          <a:xfrm>
            <a:off x="454025" y="909638"/>
            <a:ext cx="7827963" cy="3146425"/>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Various power supplies are available for box switches. Configure power according to the following document:</a:t>
            </a:r>
            <a:endParaRPr lang="zh-CN" altLang="en-US" dirty="0" smtClean="0">
              <a:latin typeface="Arial" pitchFamily="34" charset="0"/>
            </a:endParaRPr>
          </a:p>
        </p:txBody>
      </p:sp>
      <p:graphicFrame>
        <p:nvGraphicFramePr>
          <p:cNvPr id="6146" name="Object 2"/>
          <p:cNvGraphicFramePr>
            <a:graphicFrameLocks noChangeAspect="1"/>
          </p:cNvGraphicFramePr>
          <p:nvPr/>
        </p:nvGraphicFramePr>
        <p:xfrm>
          <a:off x="3486150" y="2043113"/>
          <a:ext cx="1666875" cy="1511300"/>
        </p:xfrm>
        <a:graphic>
          <a:graphicData uri="http://schemas.openxmlformats.org/presentationml/2006/ole">
            <p:oleObj spid="_x0000_s6146" name="包装程序外壳对象" showAsIcon="1" r:id="rId4" imgW="914400" imgH="828720" progId="Package">
              <p:embed/>
            </p:oleObj>
          </a:graphicData>
        </a:graphic>
      </p:graphicFrame>
    </p:spTree>
  </p:cSld>
  <p:clrMapOvr>
    <a:masterClrMapping/>
  </p:clrMapOvr>
  <p:transition advClick="0" advTm="8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idx="1"/>
          </p:nvPr>
        </p:nvGraphicFramePr>
        <p:xfrm>
          <a:off x="330200" y="1012946"/>
          <a:ext cx="8507413" cy="3528892"/>
        </p:xfrm>
        <a:graphic>
          <a:graphicData uri="http://schemas.openxmlformats.org/drawingml/2006/table">
            <a:tbl>
              <a:tblPr>
                <a:effectLst>
                  <a:outerShdw blurRad="63500" sx="102000" sy="102000" algn="ctr" rotWithShape="0">
                    <a:prstClr val="black">
                      <a:alpha val="40000"/>
                    </a:prstClr>
                  </a:outerShdw>
                </a:effectLst>
              </a:tblPr>
              <a:tblGrid>
                <a:gridCol w="1753042"/>
                <a:gridCol w="1630017"/>
                <a:gridCol w="1049572"/>
                <a:gridCol w="4074782"/>
              </a:tblGrid>
              <a:tr h="43346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Component</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Parameter</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Product</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Arial" pitchFamily="34" charset="0"/>
                          <a:ea typeface="宋体" pitchFamily="2" charset="-122"/>
                          <a:cs typeface="Arial" pitchFamily="34" charset="0"/>
                        </a:rPr>
                        <a:t>Remarks</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r>
              <a:tr h="66183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Port protection unit</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p>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S27&amp;37&amp;57</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(1) Need to be configured if power surge protection is required</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(2) One module for each RJ45 interface</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(3) Must be grounded</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82549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Power surge protection module</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v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CN" altLang="en-US" sz="1000" b="0" i="0" u="none" strike="noStrike" cap="none" normalizeH="0" baseline="0" dirty="0" smtClean="0">
                        <a:ln>
                          <a:noFill/>
                        </a:ln>
                        <a:solidFill>
                          <a:srgbClr val="000000"/>
                        </a:solidFill>
                        <a:effectLst/>
                        <a:latin typeface="宋体" pitchFamily="2" charset="-122"/>
                        <a:ea typeface="宋体" pitchFamily="2" charset="-122"/>
                      </a:endParaRP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S27&amp;37&amp;57</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(1) Need to be configured if power surge protection is required</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(2) Only applied to AC power supply</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(3) </a:t>
                      </a:r>
                      <a:r>
                        <a:rPr kumimoji="0" lang="en-US" altLang="zh-CN" sz="1000" b="1" i="0" u="none" strike="noStrike" cap="none" normalizeH="0" baseline="0" dirty="0" smtClean="0">
                          <a:ln>
                            <a:noFill/>
                          </a:ln>
                          <a:solidFill>
                            <a:srgbClr val="C00000"/>
                          </a:solidFill>
                          <a:effectLst/>
                          <a:latin typeface="Arial" pitchFamily="34" charset="0"/>
                          <a:ea typeface="宋体" pitchFamily="2" charset="-122"/>
                          <a:cs typeface="Arial" pitchFamily="34" charset="0"/>
                        </a:rPr>
                        <a:t>One for each AC power supply</a:t>
                      </a: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(4) Must be grounded</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9577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USB flash drive</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1 GB / USB2.0</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S27&amp;37&amp;57</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C00000"/>
                          </a:solidFill>
                          <a:effectLst/>
                          <a:latin typeface="Arial" pitchFamily="34" charset="0"/>
                          <a:ea typeface="宋体" pitchFamily="2" charset="-122"/>
                          <a:cs typeface="Arial" pitchFamily="34" charset="0"/>
                        </a:rPr>
                        <a:t>Shared by multiple devices</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9577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SFP</a:t>
                      </a:r>
                      <a:r>
                        <a:rPr kumimoji="0" lang="zh-CN" altLang="en-US"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 </a:t>
                      </a: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stack card</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150cm</a:t>
                      </a: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including two stack modules</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S3700</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(1) One card for each device</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(2) S3700s cannot set up stacks with other models</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(3) S3700-EI cannot set up stacks with S3700-SI</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49577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Arial" pitchFamily="34" charset="0"/>
                        </a:rPr>
                        <a:t>Ethernet stack card</a:t>
                      </a:r>
                    </a:p>
                  </a:txBody>
                  <a:tcPr marL="250020" marR="9260" marT="6945" marB="0" anchor="ctr" horzOverflow="overflow">
                    <a:lnL w="1905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Includes </a:t>
                      </a:r>
                      <a:r>
                        <a:rPr kumimoji="0" lang="en-US" altLang="zh-CN" sz="10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100cm</a:t>
                      </a: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and </a:t>
                      </a:r>
                      <a:r>
                        <a:rPr kumimoji="0" lang="en-US" altLang="zh-CN" sz="1000" b="1" i="0" u="none" strike="noStrike" cap="none" normalizeH="0" baseline="0" dirty="0" smtClean="0">
                          <a:ln>
                            <a:noFill/>
                          </a:ln>
                          <a:solidFill>
                            <a:srgbClr val="000000"/>
                          </a:solidFill>
                          <a:effectLst/>
                          <a:latin typeface="Arial" pitchFamily="34" charset="0"/>
                          <a:ea typeface="宋体" pitchFamily="2" charset="-122"/>
                          <a:cs typeface="Arial" pitchFamily="34" charset="0"/>
                        </a:rPr>
                        <a:t>300cm</a:t>
                      </a: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zh-CN" altLang="en-US"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 </a:t>
                      </a: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stack cables</a:t>
                      </a:r>
                    </a:p>
                  </a:txBody>
                  <a:tcPr marL="250020" marR="9260" marT="6945" marB="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S5700</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(1) One card for each device</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(2) Cannot be installed on the same chassis with 4xGE or 4x10GE</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(3) S5700s cannot set up stacks with other models</a:t>
                      </a:r>
                      <a:b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br>
                      <a:r>
                        <a:rPr kumimoji="0" lang="en-US" altLang="zh-CN" sz="1000" b="0" i="0" u="none" strike="noStrike" cap="none" normalizeH="0" baseline="0" dirty="0" smtClean="0">
                          <a:ln>
                            <a:noFill/>
                          </a:ln>
                          <a:solidFill>
                            <a:srgbClr val="000000"/>
                          </a:solidFill>
                          <a:effectLst/>
                          <a:latin typeface="Arial" pitchFamily="34" charset="0"/>
                          <a:ea typeface="宋体" pitchFamily="2" charset="-122"/>
                          <a:cs typeface="Arial" pitchFamily="34" charset="0"/>
                        </a:rPr>
                        <a:t>(4) S5700-EI cannot set up stacks with S5700-SI</a:t>
                      </a:r>
                    </a:p>
                  </a:txBody>
                  <a:tcPr marL="250020" marR="9260" marT="6945" marB="0" anchor="ctr" horzOverflow="overflow">
                    <a:lnL w="6350"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18" name="标题 1"/>
          <p:cNvSpPr txBox="1">
            <a:spLocks/>
          </p:cNvSpPr>
          <p:nvPr/>
        </p:nvSpPr>
        <p:spPr>
          <a:xfrm>
            <a:off x="527050" y="168275"/>
            <a:ext cx="7829550" cy="654050"/>
          </a:xfrm>
          <a:prstGeom prst="rect">
            <a:avLst/>
          </a:prstGeom>
        </p:spPr>
        <p:txBody>
          <a:bodyPr lIns="91375" tIns="45690" rIns="91375" bIns="45690"/>
          <a:lstStyle/>
          <a:p>
            <a:pPr eaLnBrk="0" hangingPunct="0">
              <a:defRPr/>
            </a:pPr>
            <a:r>
              <a:rPr lang="en-US" altLang="zh-CN" sz="3200" b="1" kern="0" dirty="0">
                <a:solidFill>
                  <a:srgbClr val="990000"/>
                </a:solidFill>
                <a:latin typeface="Arial"/>
                <a:ea typeface="黑体" pitchFamily="49" charset="-122"/>
              </a:rPr>
              <a:t>Auxiliaries- </a:t>
            </a:r>
            <a:r>
              <a:rPr lang="en-US" altLang="zh-CN" sz="2400" b="1" kern="0" dirty="0">
                <a:solidFill>
                  <a:srgbClr val="990000"/>
                </a:solidFill>
                <a:latin typeface="Arial"/>
                <a:ea typeface="黑体" pitchFamily="49" charset="-122"/>
              </a:rPr>
              <a:t>S2700&amp;3700&amp;5700</a:t>
            </a:r>
            <a:endParaRPr lang="zh-CN" altLang="en-US" sz="3200" b="1" kern="0" dirty="0">
              <a:solidFill>
                <a:srgbClr val="990000"/>
              </a:solidFill>
              <a:latin typeface="Arial"/>
              <a:ea typeface="黑体" pitchFamily="49" charset="-122"/>
              <a:cs typeface="+mj-cs"/>
            </a:endParaRPr>
          </a:p>
        </p:txBody>
      </p:sp>
      <p:grpSp>
        <p:nvGrpSpPr>
          <p:cNvPr id="102404" name="组合 26"/>
          <p:cNvGrpSpPr>
            <a:grpSpLocks/>
          </p:cNvGrpSpPr>
          <p:nvPr/>
        </p:nvGrpSpPr>
        <p:grpSpPr bwMode="auto">
          <a:xfrm>
            <a:off x="3963988" y="0"/>
            <a:ext cx="5045075" cy="290513"/>
            <a:chOff x="3815266" y="-33481"/>
            <a:chExt cx="5045321" cy="427181"/>
          </a:xfrm>
        </p:grpSpPr>
        <p:sp>
          <p:nvSpPr>
            <p:cNvPr id="15" name="剪去单角的矩形 14"/>
            <p:cNvSpPr/>
            <p:nvPr/>
          </p:nvSpPr>
          <p:spPr bwMode="auto">
            <a:xfrm>
              <a:off x="3815266" y="1535"/>
              <a:ext cx="781088" cy="392165"/>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050" dirty="0">
                  <a:solidFill>
                    <a:schemeClr val="bg1"/>
                  </a:solidFill>
                  <a:effectLst>
                    <a:outerShdw blurRad="38100" dist="38100" dir="2700000" algn="tl">
                      <a:srgbClr val="000000">
                        <a:alpha val="43137"/>
                      </a:srgbClr>
                    </a:outerShdw>
                  </a:effectLst>
                  <a:latin typeface="Arial" charset="0"/>
                  <a:ea typeface="宋体" charset="-122"/>
                </a:rPr>
                <a:t>Overview</a:t>
              </a:r>
              <a:endParaRPr lang="zh-CN" altLang="en-US" sz="105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6" name="剪去单角的矩形 15"/>
            <p:cNvSpPr/>
            <p:nvPr/>
          </p:nvSpPr>
          <p:spPr bwMode="auto">
            <a:xfrm>
              <a:off x="4597941" y="1535"/>
              <a:ext cx="781088" cy="392165"/>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S5700</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17" name="剪去单角的矩形 16"/>
            <p:cNvSpPr/>
            <p:nvPr/>
          </p:nvSpPr>
          <p:spPr bwMode="auto">
            <a:xfrm>
              <a:off x="7973131" y="-33481"/>
              <a:ext cx="887456" cy="392165"/>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latin typeface="Arial"/>
                </a:rPr>
                <a:t>Auxiliaries</a:t>
              </a:r>
              <a:endParaRPr lang="zh-CN" altLang="en-US" sz="1100" dirty="0">
                <a:latin typeface="Arial"/>
              </a:endParaRPr>
            </a:p>
          </p:txBody>
        </p:sp>
        <p:sp>
          <p:nvSpPr>
            <p:cNvPr id="19" name="剪去单角的矩形 18"/>
            <p:cNvSpPr/>
            <p:nvPr/>
          </p:nvSpPr>
          <p:spPr bwMode="auto">
            <a:xfrm>
              <a:off x="5329815" y="-10138"/>
              <a:ext cx="1074789" cy="392165"/>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Cards</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20" name="剪去单角的矩形 19"/>
            <p:cNvSpPr/>
            <p:nvPr/>
          </p:nvSpPr>
          <p:spPr bwMode="auto">
            <a:xfrm>
              <a:off x="6398254" y="-10138"/>
              <a:ext cx="781088" cy="392165"/>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1100" dirty="0">
                  <a:solidFill>
                    <a:schemeClr val="bg1"/>
                  </a:solidFill>
                  <a:latin typeface="Arial"/>
                </a:rPr>
                <a:t>Stack </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sp>
          <p:nvSpPr>
            <p:cNvPr id="21" name="剪去单角的矩形 20"/>
            <p:cNvSpPr/>
            <p:nvPr/>
          </p:nvSpPr>
          <p:spPr bwMode="auto">
            <a:xfrm>
              <a:off x="7126952" y="-10138"/>
              <a:ext cx="866817" cy="392165"/>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lnSpc>
                  <a:spcPct val="80000"/>
                </a:lnSpc>
                <a:buClr>
                  <a:srgbClr val="CC9900"/>
                </a:buClr>
                <a:defRPr/>
              </a:pPr>
              <a:r>
                <a:rPr lang="en-US" altLang="zh-CN" sz="1100" dirty="0">
                  <a:solidFill>
                    <a:schemeClr val="bg1"/>
                  </a:solidFill>
                  <a:effectLst>
                    <a:outerShdw blurRad="38100" dist="38100" dir="2700000" algn="tl">
                      <a:srgbClr val="000000">
                        <a:alpha val="43137"/>
                      </a:srgbClr>
                    </a:outerShdw>
                  </a:effectLst>
                  <a:latin typeface="Arial" charset="0"/>
                  <a:ea typeface="宋体" charset="-122"/>
                </a:rPr>
                <a:t>Power</a:t>
              </a:r>
              <a:endParaRPr lang="zh-CN" altLang="en-US" sz="1100" dirty="0">
                <a:solidFill>
                  <a:schemeClr val="bg1"/>
                </a:solidFill>
                <a:effectLst>
                  <a:outerShdw blurRad="38100" dist="38100" dir="2700000" algn="tl">
                    <a:srgbClr val="000000">
                      <a:alpha val="43137"/>
                    </a:srgbClr>
                  </a:outerShdw>
                </a:effectLst>
                <a:latin typeface="Arial" charset="0"/>
                <a:ea typeface="宋体" charset="-122"/>
              </a:endParaRPr>
            </a:p>
          </p:txBody>
        </p:sp>
      </p:grpSp>
    </p:spTree>
  </p:cSld>
  <p:clrMapOvr>
    <a:masterClrMapping/>
  </p:clrMapOvr>
  <p:transition advClick="0" advTm="8000">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 S12700 Configuration</a:t>
            </a:r>
          </a:p>
        </p:txBody>
      </p:sp>
      <p:sp>
        <p:nvSpPr>
          <p:cNvPr id="39939" name="Rectangle 3"/>
          <p:cNvSpPr>
            <a:spLocks noGrp="1" noChangeArrowheads="1"/>
          </p:cNvSpPr>
          <p:nvPr>
            <p:ph type="body" idx="1"/>
          </p:nvPr>
        </p:nvSpPr>
        <p:spPr bwMode="auto">
          <a:xfrm>
            <a:off x="609600" y="1235075"/>
            <a:ext cx="7543800" cy="3306763"/>
          </a:xfrm>
          <a:noFill/>
          <a:ln>
            <a:miter lim="800000"/>
            <a:headEnd/>
            <a:tailEnd/>
          </a:ln>
        </p:spPr>
        <p:txBody>
          <a:bodyPr vert="horz" wrap="square" numCol="1" anchor="t" anchorCtr="0" compatLnSpc="1">
            <a:prstTxWarp prst="textNoShape">
              <a:avLst/>
            </a:prstTxWarp>
          </a:bodyPr>
          <a:lstStyle/>
          <a:p>
            <a:r>
              <a:rPr lang="en-US" altLang="zh-CN" dirty="0" smtClean="0">
                <a:solidFill>
                  <a:srgbClr val="0000FF"/>
                </a:solidFill>
                <a:latin typeface="Arial" pitchFamily="34" charset="0"/>
              </a:rPr>
              <a:t>Chassis</a:t>
            </a:r>
          </a:p>
          <a:p>
            <a:r>
              <a:rPr lang="en-US" altLang="zh-CN" dirty="0" smtClean="0">
                <a:latin typeface="Arial" pitchFamily="34" charset="0"/>
              </a:rPr>
              <a:t>LPU</a:t>
            </a:r>
          </a:p>
          <a:p>
            <a:r>
              <a:rPr lang="en-US" altLang="zh-CN" dirty="0" smtClean="0">
                <a:latin typeface="Arial" pitchFamily="34" charset="0"/>
              </a:rPr>
              <a:t>Optical module</a:t>
            </a:r>
          </a:p>
          <a:p>
            <a:r>
              <a:rPr lang="en-US" altLang="zh-CN" dirty="0" smtClean="0">
                <a:latin typeface="Arial" pitchFamily="34" charset="0"/>
              </a:rPr>
              <a:t>Software and license</a:t>
            </a:r>
          </a:p>
          <a:p>
            <a:r>
              <a:rPr lang="en-US" altLang="zh-CN" dirty="0" smtClean="0">
                <a:latin typeface="Arial" pitchFamily="34" charset="0"/>
              </a:rPr>
              <a:t>Cluster cable</a:t>
            </a:r>
          </a:p>
          <a:p>
            <a:r>
              <a:rPr lang="en-US" altLang="zh-CN" dirty="0" smtClean="0">
                <a:latin typeface="Arial" pitchFamily="34" charset="0"/>
              </a:rPr>
              <a:t>Installation auxiliaries</a:t>
            </a:r>
          </a:p>
          <a:p>
            <a:r>
              <a:rPr lang="en-US" altLang="zh-CN" dirty="0" smtClean="0">
                <a:latin typeface="Arial" pitchFamily="34" charset="0"/>
              </a:rPr>
              <a:t>Others</a:t>
            </a:r>
          </a:p>
        </p:txBody>
      </p:sp>
      <p:sp>
        <p:nvSpPr>
          <p:cNvPr id="9" name="圆角矩形 8"/>
          <p:cNvSpPr/>
          <p:nvPr/>
        </p:nvSpPr>
        <p:spPr bwMode="auto">
          <a:xfrm>
            <a:off x="3014021" y="841276"/>
            <a:ext cx="5830851" cy="4392488"/>
          </a:xfrm>
          <a:prstGeom prst="roundRect">
            <a:avLst>
              <a:gd name="adj" fmla="val 6201"/>
            </a:avLst>
          </a:prstGeom>
          <a:gradFill flip="none" rotWithShape="1">
            <a:gsLst>
              <a:gs pos="0">
                <a:srgbClr val="3366FF">
                  <a:tint val="66000"/>
                  <a:satMod val="160000"/>
                  <a:alpha val="42000"/>
                </a:srgbClr>
              </a:gs>
              <a:gs pos="50000">
                <a:srgbClr val="3366FF">
                  <a:tint val="44500"/>
                  <a:satMod val="160000"/>
                  <a:alpha val="51000"/>
                </a:srgbClr>
              </a:gs>
              <a:gs pos="100000">
                <a:srgbClr val="3366FF">
                  <a:tint val="23500"/>
                  <a:satMod val="160000"/>
                  <a:alpha val="0"/>
                </a:srgbClr>
              </a:gs>
            </a:gsLst>
            <a:lin ang="5400000" scaled="0"/>
            <a:tileRect/>
          </a:gradFill>
          <a:ln w="9525" cap="flat" cmpd="sng" algn="ctr">
            <a:noFill/>
            <a:prstDash val="solid"/>
            <a:round/>
            <a:headEnd type="none" w="med" len="med"/>
            <a:tailEnd type="none" w="med" len="med"/>
          </a:ln>
          <a:effectLst>
            <a:outerShdw blurRad="50800" dist="38100" dir="2700000" algn="tl" rotWithShape="0">
              <a:prstClr val="black">
                <a:alpha val="25000"/>
              </a:prstClr>
            </a:outerShdw>
            <a:softEdge rad="635000"/>
          </a:effectLst>
          <a:extLst>
            <a:ext uri="{909E8E84-426E-40DD-AFC4-6F175D3DCCD1}"/>
            <a:ext uri="{91240B29-F687-4F45-9708-019B960494DF}"/>
            <a:ext uri="{AF507438-7753-43E0-B8FC-AC1667EBCBE1}"/>
          </a:extLst>
        </p:spPr>
        <p:txBody>
          <a:bodyPr lIns="121935" tIns="60968" rIns="121935" bIns="60968"/>
          <a:lstStyle/>
          <a:p>
            <a:pPr>
              <a:buClr>
                <a:srgbClr val="CC9900"/>
              </a:buClr>
              <a:buFont typeface="Wingdings" pitchFamily="2" charset="2"/>
              <a:buChar char="n"/>
              <a:defRPr/>
            </a:pPr>
            <a:endParaRPr lang="zh-CN" altLang="en-US" sz="2100" b="1" dirty="0">
              <a:solidFill>
                <a:schemeClr val="tx2"/>
              </a:solidFill>
              <a:latin typeface="Arial"/>
              <a:ea typeface="微软雅黑" pitchFamily="34" charset="-122"/>
            </a:endParaRPr>
          </a:p>
        </p:txBody>
      </p:sp>
      <p:pic>
        <p:nvPicPr>
          <p:cNvPr id="39943" name="Picture 3" descr="C:\Users\Josh\Desktop\My Dropbox\Joshua\Projects\_ArtAssets\_Andri\DVD_ART36\Artwork_Imagery\Shapes\Circular shapes\3d Disc shapes\White Disc.png"/>
          <p:cNvPicPr>
            <a:picLocks noChangeAspect="1" noChangeArrowheads="1"/>
          </p:cNvPicPr>
          <p:nvPr/>
        </p:nvPicPr>
        <p:blipFill>
          <a:blip r:embed="rId3" cstate="print"/>
          <a:srcRect/>
          <a:stretch>
            <a:fillRect/>
          </a:stretch>
        </p:blipFill>
        <p:spPr bwMode="auto">
          <a:xfrm>
            <a:off x="3876675" y="3914775"/>
            <a:ext cx="4514850" cy="742950"/>
          </a:xfrm>
          <a:prstGeom prst="rect">
            <a:avLst/>
          </a:prstGeom>
          <a:noFill/>
          <a:ln w="9525">
            <a:noFill/>
            <a:miter lim="800000"/>
            <a:headEnd/>
            <a:tailEnd/>
          </a:ln>
        </p:spPr>
      </p:pic>
      <p:sp>
        <p:nvSpPr>
          <p:cNvPr id="39944" name="TextBox 10"/>
          <p:cNvSpPr txBox="1">
            <a:spLocks noChangeArrowheads="1"/>
          </p:cNvSpPr>
          <p:nvPr/>
        </p:nvSpPr>
        <p:spPr bwMode="auto">
          <a:xfrm>
            <a:off x="4706938" y="4117975"/>
            <a:ext cx="1412875" cy="306388"/>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S12712</a:t>
            </a:r>
            <a:endParaRPr lang="zh-CN" altLang="en-US" sz="1400" b="1" dirty="0">
              <a:solidFill>
                <a:srgbClr val="990000"/>
              </a:solidFill>
              <a:latin typeface="Arial" pitchFamily="34" charset="0"/>
              <a:ea typeface="微软雅黑" pitchFamily="34" charset="-122"/>
              <a:cs typeface="Arial" pitchFamily="34" charset="0"/>
            </a:endParaRPr>
          </a:p>
        </p:txBody>
      </p:sp>
      <p:sp>
        <p:nvSpPr>
          <p:cNvPr id="39945" name="TextBox 11"/>
          <p:cNvSpPr txBox="1">
            <a:spLocks noChangeArrowheads="1"/>
          </p:cNvSpPr>
          <p:nvPr/>
        </p:nvSpPr>
        <p:spPr bwMode="auto">
          <a:xfrm>
            <a:off x="6599238" y="4094163"/>
            <a:ext cx="1576387" cy="307975"/>
          </a:xfrm>
          <a:prstGeom prst="rect">
            <a:avLst/>
          </a:prstGeom>
          <a:noFill/>
          <a:ln w="9525">
            <a:noFill/>
            <a:miter lim="800000"/>
            <a:headEnd/>
            <a:tailEnd/>
          </a:ln>
        </p:spPr>
        <p:txBody>
          <a:bodyPr lIns="91401" tIns="45702" rIns="91401" bIns="45702">
            <a:spAutoFit/>
          </a:bodyPr>
          <a:lstStyle/>
          <a:p>
            <a:pPr defTabSz="912813"/>
            <a:r>
              <a:rPr lang="en-US" altLang="zh-CN" sz="1400" b="1" dirty="0">
                <a:solidFill>
                  <a:srgbClr val="990000"/>
                </a:solidFill>
                <a:latin typeface="Arial" pitchFamily="34" charset="0"/>
                <a:ea typeface="微软雅黑" pitchFamily="34" charset="-122"/>
                <a:cs typeface="Arial" pitchFamily="34" charset="0"/>
              </a:rPr>
              <a:t>S12708</a:t>
            </a:r>
            <a:endParaRPr lang="zh-CN" altLang="en-US" sz="1400" b="1" dirty="0">
              <a:solidFill>
                <a:srgbClr val="990000"/>
              </a:solidFill>
              <a:latin typeface="Arial" pitchFamily="34" charset="0"/>
              <a:ea typeface="微软雅黑" pitchFamily="34" charset="-122"/>
              <a:cs typeface="Arial" pitchFamily="34" charset="0"/>
            </a:endParaRPr>
          </a:p>
        </p:txBody>
      </p:sp>
      <p:pic>
        <p:nvPicPr>
          <p:cNvPr id="39946" name="Picture 2" descr="IMG_3218-大卡"/>
          <p:cNvPicPr>
            <a:picLocks noChangeAspect="1" noChangeArrowheads="1"/>
          </p:cNvPicPr>
          <p:nvPr/>
        </p:nvPicPr>
        <p:blipFill>
          <a:blip r:embed="rId4" cstate="print"/>
          <a:srcRect/>
          <a:stretch>
            <a:fillRect/>
          </a:stretch>
        </p:blipFill>
        <p:spPr bwMode="auto">
          <a:xfrm>
            <a:off x="4408488" y="1525588"/>
            <a:ext cx="1485900" cy="2646362"/>
          </a:xfrm>
          <a:prstGeom prst="rect">
            <a:avLst/>
          </a:prstGeom>
          <a:noFill/>
          <a:ln w="9525">
            <a:noFill/>
            <a:miter lim="800000"/>
            <a:headEnd/>
            <a:tailEnd/>
          </a:ln>
        </p:spPr>
      </p:pic>
      <p:pic>
        <p:nvPicPr>
          <p:cNvPr id="39947" name="Picture 3" descr="IMG_3243大"/>
          <p:cNvPicPr>
            <a:picLocks noChangeAspect="1" noChangeArrowheads="1"/>
          </p:cNvPicPr>
          <p:nvPr/>
        </p:nvPicPr>
        <p:blipFill>
          <a:blip r:embed="rId5" cstate="print"/>
          <a:srcRect/>
          <a:stretch>
            <a:fillRect/>
          </a:stretch>
        </p:blipFill>
        <p:spPr bwMode="auto">
          <a:xfrm>
            <a:off x="6256338" y="2257425"/>
            <a:ext cx="1322387" cy="1873250"/>
          </a:xfrm>
          <a:prstGeom prst="rect">
            <a:avLst/>
          </a:prstGeom>
          <a:noFill/>
          <a:ln w="9525">
            <a:noFill/>
            <a:miter lim="800000"/>
            <a:headEnd/>
            <a:tailEnd/>
          </a:ln>
        </p:spPr>
      </p:pic>
      <p:pic>
        <p:nvPicPr>
          <p:cNvPr id="39948" name="155ee8b0-b3ca-4c59-b6bd-52544465d9b7" descr="image003"/>
          <p:cNvPicPr>
            <a:picLocks noChangeAspect="1" noChangeArrowheads="1"/>
          </p:cNvPicPr>
          <p:nvPr/>
        </p:nvPicPr>
        <p:blipFill>
          <a:blip r:embed="rId6" cstate="print"/>
          <a:srcRect/>
          <a:stretch>
            <a:fillRect/>
          </a:stretch>
        </p:blipFill>
        <p:spPr bwMode="auto">
          <a:xfrm>
            <a:off x="6564313" y="1571625"/>
            <a:ext cx="700087" cy="544513"/>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bwMode="auto">
          <a:xfrm>
            <a:off x="609600" y="206375"/>
            <a:ext cx="7543800" cy="857250"/>
          </a:xfrm>
          <a:noFill/>
          <a:ln>
            <a:miter lim="800000"/>
            <a:headEnd/>
            <a:tailEnd/>
          </a:ln>
        </p:spPr>
        <p:txBody>
          <a:bodyPr vert="horz" wrap="square" numCol="1" anchor="t" anchorCtr="0" compatLnSpc="1">
            <a:prstTxWarp prst="textNoShape">
              <a:avLst/>
            </a:prstTxWarp>
          </a:bodyPr>
          <a:lstStyle/>
          <a:p>
            <a:r>
              <a:rPr lang="en-US" altLang="zh-CN" dirty="0" smtClean="0">
                <a:latin typeface="Arial" pitchFamily="34" charset="0"/>
              </a:rPr>
              <a:t>Chassis</a:t>
            </a:r>
            <a:endParaRPr lang="zh-CN" altLang="en-US" dirty="0" smtClean="0">
              <a:latin typeface="Arial" pitchFamily="34" charset="0"/>
            </a:endParaRPr>
          </a:p>
        </p:txBody>
      </p:sp>
      <p:sp>
        <p:nvSpPr>
          <p:cNvPr id="26" name="Rectangle 3"/>
          <p:cNvSpPr txBox="1">
            <a:spLocks noChangeArrowheads="1"/>
          </p:cNvSpPr>
          <p:nvPr/>
        </p:nvSpPr>
        <p:spPr>
          <a:xfrm>
            <a:off x="5781675" y="771525"/>
            <a:ext cx="3048000" cy="3286125"/>
          </a:xfrm>
          <a:prstGeom prst="rect">
            <a:avLst/>
          </a:prstGeom>
          <a:solidFill>
            <a:schemeClr val="accent3">
              <a:lumMod val="85000"/>
            </a:schemeClr>
          </a:solidFill>
        </p:spPr>
        <p:txBody>
          <a:bodyPr lIns="91375" tIns="45690" rIns="91375" bIns="45690"/>
          <a:lstStyle/>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Basic configuration</a:t>
            </a:r>
          </a:p>
          <a:p>
            <a:pPr marL="742425" lvl="1" indent="-285548" eaLnBrk="0" hangingPunct="0">
              <a:lnSpc>
                <a:spcPct val="150000"/>
              </a:lnSpc>
              <a:buSzPct val="50000"/>
              <a:buFont typeface="Wingdings" pitchFamily="2" charset="2"/>
              <a:buChar char="p"/>
              <a:defRPr/>
            </a:pPr>
            <a:r>
              <a:rPr lang="en-US" altLang="zh-CN" sz="1200" kern="0" dirty="0">
                <a:latin typeface="Arial"/>
                <a:ea typeface="+mn-ea"/>
              </a:rPr>
              <a:t>Chassis</a:t>
            </a:r>
          </a:p>
          <a:p>
            <a:pPr marL="742425" lvl="1" indent="-285548" eaLnBrk="0" hangingPunct="0">
              <a:lnSpc>
                <a:spcPct val="150000"/>
              </a:lnSpc>
              <a:buSzPct val="50000"/>
              <a:buFont typeface="Wingdings" pitchFamily="2" charset="2"/>
              <a:buChar char="p"/>
              <a:defRPr/>
            </a:pPr>
            <a:r>
              <a:rPr lang="en-US" altLang="zh-CN" sz="1200" kern="0" dirty="0">
                <a:latin typeface="Arial"/>
                <a:ea typeface="+mn-ea"/>
              </a:rPr>
              <a:t>Installation suite</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MPU</a:t>
            </a:r>
          </a:p>
          <a:p>
            <a:pPr marL="742425" lvl="1" indent="-285548" eaLnBrk="0" hangingPunct="0">
              <a:lnSpc>
                <a:spcPct val="150000"/>
              </a:lnSpc>
              <a:buClr>
                <a:srgbClr val="777777"/>
              </a:buClr>
              <a:buSzPct val="50000"/>
              <a:buFont typeface="Wingdings" pitchFamily="2" charset="2"/>
              <a:buChar char="p"/>
              <a:defRPr/>
            </a:pPr>
            <a:r>
              <a:rPr lang="en-US" altLang="zh-CN" sz="1200" kern="0" dirty="0">
                <a:latin typeface="Arial"/>
                <a:ea typeface="+mn-ea"/>
              </a:rPr>
              <a:t>MPUA</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SFU</a:t>
            </a:r>
          </a:p>
          <a:p>
            <a:pPr marL="742425" lvl="1" indent="-285548" eaLnBrk="0" hangingPunct="0">
              <a:lnSpc>
                <a:spcPct val="150000"/>
              </a:lnSpc>
              <a:buClr>
                <a:srgbClr val="777777"/>
              </a:buClr>
              <a:buSzPct val="50000"/>
              <a:buFont typeface="Wingdings" pitchFamily="2" charset="2"/>
              <a:buChar char="p"/>
              <a:defRPr/>
            </a:pPr>
            <a:r>
              <a:rPr lang="en-US" altLang="zh-CN" sz="1200" kern="0" dirty="0">
                <a:latin typeface="Arial"/>
                <a:ea typeface="+mn-ea"/>
              </a:rPr>
              <a:t>SFUA, SFUC, SFUD</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CMU</a:t>
            </a:r>
          </a:p>
          <a:p>
            <a:pPr marL="742425" lvl="1" indent="-285548" eaLnBrk="0" hangingPunct="0">
              <a:lnSpc>
                <a:spcPct val="150000"/>
              </a:lnSpc>
              <a:buClr>
                <a:srgbClr val="777777"/>
              </a:buClr>
              <a:buSzPct val="50000"/>
              <a:buFont typeface="Wingdings" pitchFamily="2" charset="2"/>
              <a:buChar char="p"/>
              <a:defRPr/>
            </a:pPr>
            <a:r>
              <a:rPr lang="en-US" altLang="zh-CN" sz="1200" kern="0" dirty="0">
                <a:solidFill>
                  <a:srgbClr val="000000"/>
                </a:solidFill>
                <a:latin typeface="Arial"/>
                <a:ea typeface="华文细黑"/>
              </a:rPr>
              <a:t>CMU</a:t>
            </a:r>
          </a:p>
          <a:p>
            <a:pPr marL="342659" indent="-342659" eaLnBrk="0" hangingPunct="0">
              <a:lnSpc>
                <a:spcPct val="150000"/>
              </a:lnSpc>
              <a:buClr>
                <a:srgbClr val="777777"/>
              </a:buClr>
              <a:buSzPct val="60000"/>
              <a:buFont typeface="Wingdings" pitchFamily="2" charset="2"/>
              <a:buChar char="l"/>
              <a:defRPr/>
            </a:pPr>
            <a:r>
              <a:rPr lang="en-US" altLang="zh-CN" sz="1400" b="1" kern="0" dirty="0">
                <a:latin typeface="Arial"/>
                <a:ea typeface="黑体" pitchFamily="49" charset="-122"/>
              </a:rPr>
              <a:t>Power supply</a:t>
            </a:r>
            <a:endParaRPr lang="zh-CN" altLang="en-US" sz="1600" b="1" kern="0" dirty="0">
              <a:latin typeface="Arial"/>
              <a:ea typeface="黑体" pitchFamily="49" charset="-122"/>
            </a:endParaRPr>
          </a:p>
          <a:p>
            <a:pPr marL="342659" indent="-342659" eaLnBrk="0" hangingPunct="0">
              <a:lnSpc>
                <a:spcPct val="140000"/>
              </a:lnSpc>
              <a:buClr>
                <a:srgbClr val="777777"/>
              </a:buClr>
              <a:buSzPct val="60000"/>
              <a:defRPr/>
            </a:pPr>
            <a:endParaRPr lang="en-US" altLang="zh-CN" sz="1600" b="1" kern="0" dirty="0">
              <a:latin typeface="Arial"/>
              <a:ea typeface="黑体" pitchFamily="49" charset="-122"/>
            </a:endParaRPr>
          </a:p>
        </p:txBody>
      </p:sp>
      <p:sp>
        <p:nvSpPr>
          <p:cNvPr id="37" name="TextBox 36"/>
          <p:cNvSpPr txBox="1"/>
          <p:nvPr/>
        </p:nvSpPr>
        <p:spPr>
          <a:xfrm>
            <a:off x="5791200" y="4248150"/>
            <a:ext cx="3038475" cy="600075"/>
          </a:xfrm>
          <a:prstGeom prst="rect">
            <a:avLst/>
          </a:prstGeom>
          <a:solidFill>
            <a:schemeClr val="bg1">
              <a:lumMod val="85000"/>
            </a:schemeClr>
          </a:solidFill>
          <a:ln>
            <a:solidFill>
              <a:schemeClr val="accent1"/>
            </a:solidFill>
          </a:ln>
        </p:spPr>
        <p:txBody>
          <a:bodyPr>
            <a:spAutoFit/>
          </a:bodyPr>
          <a:lstStyle/>
          <a:p>
            <a:pPr>
              <a:defRPr/>
            </a:pPr>
            <a:r>
              <a:rPr lang="en-US" altLang="zh-CN" sz="1100" dirty="0">
                <a:latin typeface="Arial"/>
                <a:ea typeface="+mn-ea"/>
              </a:rPr>
              <a:t>When a product is added to </a:t>
            </a:r>
            <a:r>
              <a:rPr lang="en-US" altLang="zh-CN" sz="1100" dirty="0" err="1">
                <a:latin typeface="Arial"/>
                <a:ea typeface="+mn-ea"/>
              </a:rPr>
              <a:t>UniSTAR</a:t>
            </a:r>
            <a:r>
              <a:rPr lang="en-US" altLang="zh-CN" sz="1100" dirty="0">
                <a:latin typeface="Arial"/>
                <a:ea typeface="+mn-ea"/>
              </a:rPr>
              <a:t> SCT, the chassis type is determined. You can select one from multiple options.</a:t>
            </a:r>
            <a:endParaRPr lang="zh-CN" altLang="en-US" sz="1100" dirty="0">
              <a:latin typeface="Arial"/>
              <a:ea typeface="+mn-ea"/>
            </a:endParaRPr>
          </a:p>
        </p:txBody>
      </p:sp>
      <p:sp>
        <p:nvSpPr>
          <p:cNvPr id="27" name="单圆角矩形 26"/>
          <p:cNvSpPr/>
          <p:nvPr/>
        </p:nvSpPr>
        <p:spPr bwMode="auto">
          <a:xfrm>
            <a:off x="590550" y="733425"/>
            <a:ext cx="1177925" cy="179388"/>
          </a:xfrm>
          <a:prstGeom prst="round1Rect">
            <a:avLst/>
          </a:prstGeom>
          <a:solidFill>
            <a:schemeClr val="tx2">
              <a:lumMod val="60000"/>
              <a:lumOff val="40000"/>
            </a:schemeClr>
          </a:solidFill>
          <a:ln>
            <a:noFill/>
          </a:ln>
          <a:effectLst/>
          <a:extLst>
            <a:ext uri="{909E8E84-426E-40DD-AFC4-6F175D3DCCD1}"/>
            <a:ext uri="{91240B29-F687-4F45-9708-019B960494DF}"/>
            <a:ext uri="{AF507438-7753-43E0-B8FC-AC1667EBCBE1}"/>
          </a:extLst>
        </p:spPr>
        <p:txBody>
          <a:bodyPr anchor="ctr"/>
          <a:lstStyle/>
          <a:p>
            <a:pPr>
              <a:buClr>
                <a:srgbClr val="CC9900"/>
              </a:buClr>
              <a:defRPr/>
            </a:pPr>
            <a:r>
              <a:rPr lang="en-US" altLang="zh-CN" sz="1000" dirty="0" err="1">
                <a:solidFill>
                  <a:schemeClr val="bg1"/>
                </a:solidFill>
                <a:latin typeface="Arial" charset="0"/>
                <a:ea typeface="宋体" charset="-122"/>
              </a:rPr>
              <a:t>UniSTAR</a:t>
            </a:r>
            <a:r>
              <a:rPr lang="en-US" altLang="zh-CN" sz="1000" dirty="0">
                <a:solidFill>
                  <a:schemeClr val="bg1"/>
                </a:solidFill>
                <a:latin typeface="Arial" charset="0"/>
                <a:ea typeface="宋体" charset="-122"/>
              </a:rPr>
              <a:t>  </a:t>
            </a:r>
            <a:r>
              <a:rPr lang="en-US" altLang="zh-CN" sz="1000" dirty="0" err="1">
                <a:solidFill>
                  <a:schemeClr val="bg1"/>
                </a:solidFill>
                <a:latin typeface="Arial" charset="0"/>
                <a:ea typeface="宋体" charset="-122"/>
              </a:rPr>
              <a:t>eCFG</a:t>
            </a:r>
            <a:endParaRPr lang="zh-CN" altLang="en-US" sz="1000" dirty="0">
              <a:solidFill>
                <a:schemeClr val="bg1"/>
              </a:solidFill>
              <a:latin typeface="Arial" charset="0"/>
              <a:ea typeface="宋体" charset="-122"/>
            </a:endParaRPr>
          </a:p>
        </p:txBody>
      </p:sp>
      <p:sp>
        <p:nvSpPr>
          <p:cNvPr id="38" name="单圆角矩形 37"/>
          <p:cNvSpPr/>
          <p:nvPr/>
        </p:nvSpPr>
        <p:spPr bwMode="auto">
          <a:xfrm>
            <a:off x="590550" y="2867025"/>
            <a:ext cx="1216025" cy="179388"/>
          </a:xfrm>
          <a:prstGeom prst="round1Rect">
            <a:avLst/>
          </a:prstGeom>
          <a:solidFill>
            <a:schemeClr val="tx2">
              <a:lumMod val="60000"/>
              <a:lumOff val="40000"/>
            </a:schemeClr>
          </a:solidFill>
          <a:ln>
            <a:noFill/>
          </a:ln>
          <a:effectLst/>
          <a:extLst>
            <a:ext uri="{909E8E84-426E-40DD-AFC4-6F175D3DCCD1}"/>
            <a:ext uri="{91240B29-F687-4F45-9708-019B960494DF}"/>
            <a:ext uri="{AF507438-7753-43E0-B8FC-AC1667EBCBE1}"/>
          </a:extLst>
        </p:spPr>
        <p:txBody>
          <a:bodyPr anchor="ctr"/>
          <a:lstStyle/>
          <a:p>
            <a:pPr>
              <a:buClr>
                <a:srgbClr val="CC9900"/>
              </a:buClr>
              <a:defRPr/>
            </a:pPr>
            <a:r>
              <a:rPr lang="en-US" altLang="zh-CN" sz="1000" dirty="0" err="1">
                <a:solidFill>
                  <a:schemeClr val="bg1"/>
                </a:solidFill>
                <a:latin typeface="Arial" charset="0"/>
                <a:ea typeface="宋体" charset="-122"/>
              </a:rPr>
              <a:t>UniSTAR</a:t>
            </a:r>
            <a:r>
              <a:rPr lang="en-US" altLang="zh-CN" sz="1000" dirty="0">
                <a:solidFill>
                  <a:schemeClr val="bg1"/>
                </a:solidFill>
                <a:latin typeface="Arial" charset="0"/>
                <a:ea typeface="宋体" charset="-122"/>
              </a:rPr>
              <a:t>  SCT</a:t>
            </a:r>
            <a:endParaRPr lang="zh-CN" altLang="en-US" sz="1000" dirty="0">
              <a:solidFill>
                <a:schemeClr val="bg1"/>
              </a:solidFill>
              <a:latin typeface="Arial" charset="0"/>
              <a:ea typeface="宋体" charset="-122"/>
            </a:endParaRPr>
          </a:p>
        </p:txBody>
      </p:sp>
      <p:grpSp>
        <p:nvGrpSpPr>
          <p:cNvPr id="40967" name="组合 40"/>
          <p:cNvGrpSpPr>
            <a:grpSpLocks/>
          </p:cNvGrpSpPr>
          <p:nvPr/>
        </p:nvGrpSpPr>
        <p:grpSpPr bwMode="auto">
          <a:xfrm>
            <a:off x="3267075" y="0"/>
            <a:ext cx="5559425" cy="266700"/>
            <a:chOff x="3267075" y="0"/>
            <a:chExt cx="5560029" cy="266700"/>
          </a:xfrm>
        </p:grpSpPr>
        <p:sp>
          <p:nvSpPr>
            <p:cNvPr id="11" name="剪去单角的矩形 10"/>
            <p:cNvSpPr/>
            <p:nvPr/>
          </p:nvSpPr>
          <p:spPr bwMode="auto">
            <a:xfrm>
              <a:off x="3267075" y="0"/>
              <a:ext cx="674761" cy="266700"/>
            </a:xfrm>
            <a:prstGeom prst="snip1Rect">
              <a:avLst/>
            </a:prstGeom>
            <a:solidFill>
              <a:schemeClr val="bg1"/>
            </a:solidFill>
            <a:ln w="3175">
              <a:solidFill>
                <a:schemeClr val="tx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latin typeface="Arial" charset="0"/>
                  <a:ea typeface="宋体" charset="-122"/>
                </a:rPr>
                <a:t>Chassis</a:t>
              </a:r>
              <a:endParaRPr lang="zh-CN" altLang="en-US" sz="900" dirty="0">
                <a:latin typeface="Arial" charset="0"/>
                <a:ea typeface="宋体" charset="-122"/>
              </a:endParaRPr>
            </a:p>
          </p:txBody>
        </p:sp>
        <p:sp>
          <p:nvSpPr>
            <p:cNvPr id="12" name="剪去单角的矩形 11"/>
            <p:cNvSpPr/>
            <p:nvPr/>
          </p:nvSpPr>
          <p:spPr bwMode="auto">
            <a:xfrm>
              <a:off x="3952950" y="0"/>
              <a:ext cx="647770"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LPU</a:t>
              </a:r>
              <a:endParaRPr lang="zh-CN" altLang="en-US" sz="900" dirty="0">
                <a:solidFill>
                  <a:schemeClr val="bg1"/>
                </a:solidFill>
                <a:latin typeface="Arial" charset="0"/>
                <a:ea typeface="宋体" charset="-122"/>
              </a:endParaRPr>
            </a:p>
          </p:txBody>
        </p:sp>
        <p:sp>
          <p:nvSpPr>
            <p:cNvPr id="13" name="剪去单角的矩形 12"/>
            <p:cNvSpPr/>
            <p:nvPr/>
          </p:nvSpPr>
          <p:spPr bwMode="auto">
            <a:xfrm>
              <a:off x="4610246" y="0"/>
              <a:ext cx="70651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Optical module</a:t>
              </a:r>
              <a:endParaRPr lang="zh-CN" altLang="en-US" sz="900" dirty="0">
                <a:solidFill>
                  <a:schemeClr val="bg1"/>
                </a:solidFill>
                <a:latin typeface="Arial" charset="0"/>
                <a:ea typeface="宋体" charset="-122"/>
              </a:endParaRPr>
            </a:p>
          </p:txBody>
        </p:sp>
        <p:sp>
          <p:nvSpPr>
            <p:cNvPr id="14" name="剪去单角的矩形 13"/>
            <p:cNvSpPr/>
            <p:nvPr/>
          </p:nvSpPr>
          <p:spPr bwMode="auto">
            <a:xfrm>
              <a:off x="5329462" y="0"/>
              <a:ext cx="107326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Software and license</a:t>
              </a:r>
              <a:endParaRPr lang="zh-CN" altLang="en-US" sz="900" dirty="0">
                <a:solidFill>
                  <a:schemeClr val="bg1"/>
                </a:solidFill>
                <a:latin typeface="Arial" charset="0"/>
                <a:ea typeface="宋体" charset="-122"/>
              </a:endParaRPr>
            </a:p>
          </p:txBody>
        </p:sp>
        <p:sp>
          <p:nvSpPr>
            <p:cNvPr id="15" name="剪去单角的矩形 14"/>
            <p:cNvSpPr/>
            <p:nvPr/>
          </p:nvSpPr>
          <p:spPr bwMode="auto">
            <a:xfrm>
              <a:off x="7263247"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Installation auxiliaries</a:t>
              </a:r>
              <a:endParaRPr lang="zh-CN" altLang="en-US" sz="900" dirty="0">
                <a:solidFill>
                  <a:schemeClr val="bg1"/>
                </a:solidFill>
                <a:latin typeface="Arial" charset="0"/>
                <a:ea typeface="宋体" charset="-122"/>
              </a:endParaRPr>
            </a:p>
          </p:txBody>
        </p:sp>
        <p:sp>
          <p:nvSpPr>
            <p:cNvPr id="16" name="剪去单角的矩形 15"/>
            <p:cNvSpPr/>
            <p:nvPr/>
          </p:nvSpPr>
          <p:spPr bwMode="auto">
            <a:xfrm>
              <a:off x="8045969" y="0"/>
              <a:ext cx="781135"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Others</a:t>
              </a:r>
              <a:endParaRPr lang="zh-CN" altLang="en-US" sz="900" dirty="0">
                <a:solidFill>
                  <a:schemeClr val="bg1"/>
                </a:solidFill>
                <a:latin typeface="Arial" charset="0"/>
                <a:ea typeface="宋体" charset="-122"/>
              </a:endParaRPr>
            </a:p>
          </p:txBody>
        </p:sp>
        <p:sp>
          <p:nvSpPr>
            <p:cNvPr id="40" name="剪去单角的矩形 39"/>
            <p:cNvSpPr/>
            <p:nvPr/>
          </p:nvSpPr>
          <p:spPr bwMode="auto">
            <a:xfrm>
              <a:off x="6401140" y="0"/>
              <a:ext cx="847817" cy="266700"/>
            </a:xfrm>
            <a:prstGeom prst="snip1Rect">
              <a:avLst/>
            </a:prstGeom>
            <a:solidFill>
              <a:schemeClr val="accent2">
                <a:lumMod val="25000"/>
              </a:schemeClr>
            </a:solidFill>
            <a:ln w="3175">
              <a:solidFill>
                <a:schemeClr val="bg1"/>
              </a:solidFill>
            </a:ln>
            <a:effectLst/>
            <a:extLst>
              <a:ext uri="{909E8E84-426E-40DD-AFC4-6F175D3DCCD1}"/>
              <a:ext uri="{91240B29-F687-4F45-9708-019B960494DF}"/>
              <a:ext uri="{AF507438-7753-43E0-B8FC-AC1667EBCBE1}"/>
            </a:extLst>
          </p:spPr>
          <p:txBody>
            <a:bodyPr anchor="ctr"/>
            <a:lstStyle/>
            <a:p>
              <a:pPr algn="ctr">
                <a:buClr>
                  <a:srgbClr val="CC9900"/>
                </a:buClr>
                <a:defRPr/>
              </a:pPr>
              <a:r>
                <a:rPr lang="en-US" altLang="zh-CN" sz="900" dirty="0">
                  <a:solidFill>
                    <a:schemeClr val="bg1"/>
                  </a:solidFill>
                  <a:latin typeface="Arial" charset="0"/>
                  <a:ea typeface="宋体" charset="-122"/>
                </a:rPr>
                <a:t>Cluster cable</a:t>
              </a:r>
              <a:endParaRPr lang="zh-CN" altLang="en-US" sz="900" dirty="0">
                <a:solidFill>
                  <a:schemeClr val="bg1"/>
                </a:solidFill>
                <a:latin typeface="Arial" charset="0"/>
                <a:ea typeface="宋体" charset="-122"/>
              </a:endParaRPr>
            </a:p>
          </p:txBody>
        </p:sp>
      </p:grpSp>
      <p:pic>
        <p:nvPicPr>
          <p:cNvPr id="40968" name="Picture 1"/>
          <p:cNvPicPr>
            <a:picLocks noChangeAspect="1" noChangeArrowheads="1"/>
          </p:cNvPicPr>
          <p:nvPr/>
        </p:nvPicPr>
        <p:blipFill>
          <a:blip r:embed="rId3" cstate="print"/>
          <a:srcRect/>
          <a:stretch>
            <a:fillRect/>
          </a:stretch>
        </p:blipFill>
        <p:spPr bwMode="auto">
          <a:xfrm>
            <a:off x="314325" y="914400"/>
            <a:ext cx="4991100" cy="1912938"/>
          </a:xfrm>
          <a:prstGeom prst="rect">
            <a:avLst/>
          </a:prstGeom>
          <a:noFill/>
          <a:ln w="9525">
            <a:noFill/>
            <a:miter lim="800000"/>
            <a:headEnd/>
            <a:tailEnd/>
          </a:ln>
        </p:spPr>
      </p:pic>
      <p:pic>
        <p:nvPicPr>
          <p:cNvPr id="40969" name="Picture 2"/>
          <p:cNvPicPr>
            <a:picLocks noChangeAspect="1" noChangeArrowheads="1"/>
          </p:cNvPicPr>
          <p:nvPr/>
        </p:nvPicPr>
        <p:blipFill>
          <a:blip r:embed="rId4" cstate="print"/>
          <a:srcRect t="18736"/>
          <a:stretch>
            <a:fillRect/>
          </a:stretch>
        </p:blipFill>
        <p:spPr bwMode="auto">
          <a:xfrm>
            <a:off x="374650" y="3095625"/>
            <a:ext cx="3482975" cy="1838325"/>
          </a:xfrm>
          <a:prstGeom prst="rect">
            <a:avLst/>
          </a:prstGeom>
          <a:noFill/>
          <a:ln w="9525">
            <a:noFill/>
            <a:miter lim="800000"/>
            <a:headEnd/>
            <a:tailEnd/>
          </a:ln>
        </p:spPr>
      </p:pic>
    </p:spTree>
  </p:cSld>
  <p:clrMapOvr>
    <a:masterClrMapping/>
  </p:clrMapOvr>
  <p:transition advClick="0" advTm="8000">
    <p:fade thruBlk="1"/>
  </p:transition>
  <p:timing>
    <p:tnLst>
      <p:par>
        <p:cTn id="1" dur="indefinite" restart="never" nodeType="tmRoot"/>
      </p:par>
    </p:tnLst>
  </p:timing>
</p:sld>
</file>

<file path=ppt/theme/theme1.xml><?xml version="1.0" encoding="utf-8"?>
<a:theme xmlns:a="http://schemas.openxmlformats.org/drawingml/2006/main" name="PPT Template-Huawei Enterprise A Better Way 16_9 en">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algn="ctr">
          <a:noFill/>
          <a:round/>
          <a:headEnd/>
          <a:tailEnd/>
        </a:ln>
        <a:effectLst>
          <a:softEdge rad="12700"/>
        </a:effectLst>
      </a:spPr>
      <a:bodyPr wrap="none" anchor="ctr"/>
      <a:lstStyle>
        <a:defPPr algn="just">
          <a:buFont typeface="Wingdings" pitchFamily="2" charset="2"/>
          <a:buChar char="Ø"/>
          <a:defRPr sz="1200" kern="0" dirty="0" smtClean="0">
            <a:solidFill>
              <a:srgbClr val="5F5F5F"/>
            </a:solidFill>
            <a:latin typeface="微软雅黑" pitchFamily="34" charset="-122"/>
            <a:ea typeface="微软雅黑" pitchFamily="34" charset="-122"/>
            <a:cs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文档" ma:contentTypeID="0x010100A430B7E248F26846B39B112BBD8937B1" ma:contentTypeVersion="1" ma:contentTypeDescription="新建文档。" ma:contentTypeScope="" ma:versionID="1e8b8a16358f893ab77c244f68b5cf5e">
  <xsd:schema xmlns:xsd="http://www.w3.org/2001/XMLSchema" xmlns:xs="http://www.w3.org/2001/XMLSchema" xmlns:p="http://schemas.microsoft.com/office/2006/metadata/properties" xmlns:ns2="http://schemas.microsoft.com/sharepoint/v4" targetNamespace="http://schemas.microsoft.com/office/2006/metadata/properties" ma:root="true" ma:fieldsID="084083066262e0e63c63c66bf7c18a04"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DDA0-285D-417C-9708-54DC7150B25E}">
  <ds:schemaRefs>
    <ds:schemaRef ds:uri="http://schemas.microsoft.com/sharepoint/v3/contenttype/forms"/>
  </ds:schemaRefs>
</ds:datastoreItem>
</file>

<file path=customXml/itemProps2.xml><?xml version="1.0" encoding="utf-8"?>
<ds:datastoreItem xmlns:ds="http://schemas.openxmlformats.org/officeDocument/2006/customXml" ds:itemID="{B8588AF5-09CF-4F8D-A1FA-480E0BF67C24}">
  <ds:schemaRefs>
    <ds:schemaRef ds:uri="http://schemas.microsoft.com/office/2006/metadata/properties"/>
    <ds:schemaRef ds:uri="http://schemas.microsoft.com/sharepoint/v4"/>
  </ds:schemaRefs>
</ds:datastoreItem>
</file>

<file path=customXml/itemProps3.xml><?xml version="1.0" encoding="utf-8"?>
<ds:datastoreItem xmlns:ds="http://schemas.openxmlformats.org/officeDocument/2006/customXml" ds:itemID="{C66E220C-8CE2-4D8A-8952-223ACE39C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Template-Huawei Enterprise A Better Way 16_9 en</Template>
  <TotalTime>20405</TotalTime>
  <Words>9987</Words>
  <Application>Microsoft Office PowerPoint</Application>
  <PresentationFormat>全屏显示(16:9)</PresentationFormat>
  <Paragraphs>2248</Paragraphs>
  <Slides>76</Slides>
  <Notes>76</Notes>
  <HiddenSlides>0</HiddenSlides>
  <MMClips>0</MMClips>
  <ScaleCrop>false</ScaleCrop>
  <HeadingPairs>
    <vt:vector size="6" baseType="variant">
      <vt:variant>
        <vt:lpstr>主题</vt:lpstr>
      </vt:variant>
      <vt:variant>
        <vt:i4>8</vt:i4>
      </vt:variant>
      <vt:variant>
        <vt:lpstr>嵌入 OLE 服务器</vt:lpstr>
      </vt:variant>
      <vt:variant>
        <vt:i4>4</vt:i4>
      </vt:variant>
      <vt:variant>
        <vt:lpstr>幻灯片标题</vt:lpstr>
      </vt:variant>
      <vt:variant>
        <vt:i4>76</vt:i4>
      </vt:variant>
    </vt:vector>
  </HeadingPairs>
  <TitlesOfParts>
    <vt:vector size="88" baseType="lpstr">
      <vt:lpstr>PPT Template-Huawei Enterprise A Better Way 16_9 en</vt:lpstr>
      <vt:lpstr>8_主题1</vt:lpstr>
      <vt:lpstr>9_主题1</vt:lpstr>
      <vt:lpstr>2_自定义设计方案</vt:lpstr>
      <vt:lpstr>30_主题1</vt:lpstr>
      <vt:lpstr>10_主题1</vt:lpstr>
      <vt:lpstr>3_自定义设计方案</vt:lpstr>
      <vt:lpstr>11_主题1</vt:lpstr>
      <vt:lpstr>启用了宏的工作表</vt:lpstr>
      <vt:lpstr>Visio</vt:lpstr>
      <vt:lpstr>工作表</vt:lpstr>
      <vt:lpstr>包装程序外壳对象</vt:lpstr>
      <vt:lpstr>幻灯片 0</vt:lpstr>
      <vt:lpstr>Tools</vt:lpstr>
      <vt:lpstr>Contents</vt:lpstr>
      <vt:lpstr>Sx7 Series Switches</vt:lpstr>
      <vt:lpstr>Product Orientation</vt:lpstr>
      <vt:lpstr>Contents</vt:lpstr>
      <vt:lpstr>Contents</vt:lpstr>
      <vt:lpstr> S12700 Configuration</vt:lpstr>
      <vt:lpstr>Chassis</vt:lpstr>
      <vt:lpstr>Integrated Chassis</vt:lpstr>
      <vt:lpstr>New MPU: MPUA</vt:lpstr>
      <vt:lpstr>New SFU</vt:lpstr>
      <vt:lpstr>Independent CMU Provides Uniform and Dynamic Monitoring</vt:lpstr>
      <vt:lpstr>Power Supply</vt:lpstr>
      <vt:lpstr> S12700 Configuration</vt:lpstr>
      <vt:lpstr> S12700 LPU</vt:lpstr>
      <vt:lpstr> S12700 Special LPUs</vt:lpstr>
      <vt:lpstr> S12700 Configuration</vt:lpstr>
      <vt:lpstr>Optical Module</vt:lpstr>
      <vt:lpstr> S12700 Optical Module Use Precautions</vt:lpstr>
      <vt:lpstr> S12700 Configuration</vt:lpstr>
      <vt:lpstr>Software and License Configuration</vt:lpstr>
      <vt:lpstr> S12700 Configuration</vt:lpstr>
      <vt:lpstr>Cluster Cable: The Only Hardware-based CSS2 in Industry </vt:lpstr>
      <vt:lpstr>Cluster Cable Configuration</vt:lpstr>
      <vt:lpstr>Cluster Cable Configuration </vt:lpstr>
      <vt:lpstr> S12700 Configuration</vt:lpstr>
      <vt:lpstr>Installation Auxiliaries Configuration</vt:lpstr>
      <vt:lpstr>Cable Configuration</vt:lpstr>
      <vt:lpstr> S12700 Configuration</vt:lpstr>
      <vt:lpstr>Cabinet: N66E</vt:lpstr>
      <vt:lpstr>Power Distribution Box</vt:lpstr>
      <vt:lpstr>Power Distribution Box</vt:lpstr>
      <vt:lpstr>Contents</vt:lpstr>
      <vt:lpstr> S9700 Configuration</vt:lpstr>
      <vt:lpstr>Chassis</vt:lpstr>
      <vt:lpstr>Cabinet: N66E</vt:lpstr>
      <vt:lpstr>Integrated Chassis</vt:lpstr>
      <vt:lpstr>Power Supply</vt:lpstr>
      <vt:lpstr>MPU: SRUC/SRUD/MCU</vt:lpstr>
      <vt:lpstr>CMU – Center Manage Unit</vt:lpstr>
      <vt:lpstr> S9700 Configuration</vt:lpstr>
      <vt:lpstr>LPU - S/F/E/B</vt:lpstr>
      <vt:lpstr>Special LPUs</vt:lpstr>
      <vt:lpstr>Special LPUs</vt:lpstr>
      <vt:lpstr>Cluster</vt:lpstr>
      <vt:lpstr>Service Port Cluster: LPU + Stack Cable</vt:lpstr>
      <vt:lpstr>SFU Cluster: Cables for CSS Cards – S77/S97</vt:lpstr>
      <vt:lpstr> S9700 Configuration</vt:lpstr>
      <vt:lpstr>Optical Module Overview</vt:lpstr>
      <vt:lpstr>Optical Module Special Configuration</vt:lpstr>
      <vt:lpstr> S9700 Configuration</vt:lpstr>
      <vt:lpstr>Software and License</vt:lpstr>
      <vt:lpstr> S9700 Configuration</vt:lpstr>
      <vt:lpstr>Fiber</vt:lpstr>
      <vt:lpstr>Jumper</vt:lpstr>
      <vt:lpstr> S9700 Configuration</vt:lpstr>
      <vt:lpstr>MPU – SRUA  SRUB  MCUA</vt:lpstr>
      <vt:lpstr>CSS &amp; FSU</vt:lpstr>
      <vt:lpstr>PoE Card -- Powering PDs</vt:lpstr>
      <vt:lpstr>PoE and Powering Mode</vt:lpstr>
      <vt:lpstr>Contents</vt:lpstr>
      <vt:lpstr>Box Switch: S5700</vt:lpstr>
      <vt:lpstr>S5700 Configuration Overview</vt:lpstr>
      <vt:lpstr>S5700 Orientation</vt:lpstr>
      <vt:lpstr> S5700 Chassis</vt:lpstr>
      <vt:lpstr> S5700 Chassis</vt:lpstr>
      <vt:lpstr>幻灯片 67</vt:lpstr>
      <vt:lpstr>幻灯片 68</vt:lpstr>
      <vt:lpstr>S5700 Stack Overview</vt:lpstr>
      <vt:lpstr>Stack Card List</vt:lpstr>
      <vt:lpstr>幻灯片 71</vt:lpstr>
      <vt:lpstr>RPS1800: External Redundant Power of S5700(P/X/S)-LI</vt:lpstr>
      <vt:lpstr>Box Switch Power Configuration Guide</vt:lpstr>
      <vt:lpstr>幻灯片 74</vt:lpstr>
      <vt:lpstr>幻灯片 75</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0</dc:title>
  <dc:creator>fengzhiqiang 52756</dc:creator>
  <cp:lastModifiedBy>m54535</cp:lastModifiedBy>
  <cp:revision>948</cp:revision>
  <cp:lastPrinted>2011-04-14T06:54:53Z</cp:lastPrinted>
  <dcterms:created xsi:type="dcterms:W3CDTF">2013-03-13T07:13:28Z</dcterms:created>
  <dcterms:modified xsi:type="dcterms:W3CDTF">2014-08-21T09:20:12Z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(11)ZlCLfUlflytUj17RQQZRXLzkAyj8d4dd7sbN6B0uw/vbNTmRiv7gWvM+/ic1q2QjwtryS+8Mj1t+aPl7Rb4R1wzxgc9ITxcZSq5/RGAJxBvyZ56unT0K3ssVJvus7JmQdieHRmcK1tz+w9D4VVhS83gHGQUdWPZGqZLxLDhdvrxH6Kdg3dWWUmarCCQaXug5xp/SnbuB3hYwdbewiRUe+gEw83xAcGwRuYqAMdcSj0z4DVDQ</vt:lpwstr>
  </property>
  <property fmtid="{D5CDD505-2E9C-101B-9397-08002B2CF9AE}" pid="3" name="_ms_pID_7253431">
    <vt:lpwstr>SlIkiy0R8MYBPXr+HbNUDcgl7cTv5AIaMiiSa9mRmZoQWvBInCA4H6eOCoAHMmP23QCFLjMRZdW6VS7f8MUb5dAlmGtFidHL1E41erYJCaNVqf6ew4y5dhFQV2PuArEmsBHmez40/RwO9kXCJCB/VYjM3to18y0OQq91Q/bk3xTp6HfIx8AV2tNXOZf/r38SOiQkApDC96O28EMj9H2UDMyhQ6j0k4icfQ2rVgnYwgCS2dN1</vt:lpwstr>
  </property>
  <property fmtid="{D5CDD505-2E9C-101B-9397-08002B2CF9AE}" pid="4" name="_ms_pID_7253432">
    <vt:lpwstr>Jy0cq43QlEjDDLC4/01CadUuCPy7M1kS7NTsyCs/yWH3Qu+LJaEqLblAa4rv9BTLSK9r8Dq167g16mSeBgsi719bQkpYtK8I2C5viDGba8Z3Mt9idwfYvrQ0s5HhLoS3cAAKaQkCe7GHCb0B1rNBQUagJCYth5uPzSmlW43dUY3JMMy17YRkhjOQdaUYdg9rqVTXgTostFSqoT+cPascpFm96EUaSp/ElsnAu32LuMhzlAER</vt:lpwstr>
  </property>
  <property fmtid="{D5CDD505-2E9C-101B-9397-08002B2CF9AE}" pid="5" name="_ms_pID_7253433">
    <vt:lpwstr>s6/IBKMdDyeWniMiplEV9gnGhXsOUB3cczzWU3e3v7epDURfuw6AkjKxknZv+e/qBDllvQIHF4fcvu6TapL+fmmBDjirQKV65YpIK/TfX73y/2oPeL2R524s4gVS864H3Dzv7kh21/wr7q1G9wKEjKsTZECyZl3MgZKMIttRbB+ZE8vzahpxor+306tlw+bRMuUs0NtECtZ/e5+QVEdfmbrUeNIEn27GUIGZspJuKK52FulS</vt:lpwstr>
  </property>
  <property fmtid="{D5CDD505-2E9C-101B-9397-08002B2CF9AE}" pid="6" name="_ms_pID_7253434">
    <vt:lpwstr>f0I/1VfxWUlWhUMYPZg1FdqwA0Uj3/gDRreQ1SMc6BvZKmUVikYyWhp4dlBcYph/PbIgpsgcp+cha004h7/qUUpqtrYZjxiuGq89qKBPqvWIYFn5e2sdm5nvbOMdzgXAWOCkb0PxJBmqaEPW1U9cWcuyf/VE2/dvxjLfe7N8j+lC/CVqLRiPqGO1z1Nh+LUzZZduYN9JabbUhVvB7/uwJ4PwrAK0FncIEARVRcqNwFhJDUyN</vt:lpwstr>
  </property>
  <property fmtid="{D5CDD505-2E9C-101B-9397-08002B2CF9AE}" pid="7" name="_ms_pID_7253435">
    <vt:lpwstr>Pp/FuCbi26KXQJ77VxRhxDXKkTPEsz8fGaVb16nr/xEnE+zU1xPOFwcKOhnS+MASuMFUCrN1Nq5ZF0KNwoizgKVArHazW/jHYZA1AJk02RdD/peeqsCtDRIUzH5uNcybA7razz7d5L+/Knn3+ChSdyAlrtq5wreBn2xzcF1l1F5gWrkzV/A52zP5KDw6z3a3Y3Q8cWhpsGpMXo9PCS5P+pcj+YxiAkGzk5gFVImifpKtqtZ2</vt:lpwstr>
  </property>
  <property fmtid="{D5CDD505-2E9C-101B-9397-08002B2CF9AE}" pid="8" name="_ms_pID_7253436">
    <vt:lpwstr>AHj8S1iG4M8iF2xRxQrVZtUr03xexcZY7XIRXeAcyJfTrhC1M63wamTN55g+xgYxnjQxYnEkw72siLkGinuUptiSzwEuQoH5gQn/wjWFaRWmHpUHKozihqi8ZL6tEcEiAX3huWYHMz5LQo0RUvOIyU8fRBcEKJ4qnAa9XTCyvxNeln6OFhRqUazyxkRYOfgPlTYNGjVC0KKAFVwoTFGf9pagu/9Et9bqGJ8RKdVgPvMOEyvq</vt:lpwstr>
  </property>
  <property fmtid="{D5CDD505-2E9C-101B-9397-08002B2CF9AE}" pid="9" name="_ms_pID_7253437">
    <vt:lpwstr>BC4PPhMd/HEtJfXOBauXa4loFFp/uqC6zMEH8dOY0xnu34XzYH4+4YPWjPDnHmT3LWQHX4sjcfhzz0zmqsJ2zZ9UvhD+OQHUalboXs7EB1hwH8KtGVll7htPzf42AC2DGq67blQr7hbp0/fSXqsdhSmmGKnZwtHzBv5AXfBMMZDMcgikLc92fBbKrIljGGV80ozxllXMzazPWJWVVLbrSeBkVCCfGwYf1XtAsHz2NTK2cIN4</vt:lpwstr>
  </property>
  <property fmtid="{D5CDD505-2E9C-101B-9397-08002B2CF9AE}" pid="10" name="_ms_pID_7253438">
    <vt:lpwstr>ZYoEGAL0K2a5zfyu/Pkw5M7gnL/hAq5344wXe6lVmHTK6zaKlFjHJusF50bIU4CppBQ6XrwuU/R/qFd61P9PK026wnbiFUgY+OMd0x5uHX2j7aS4E364RdxC0qFXlBODXU18tGJE7j++rCu7biKi7IQ3gJtg4y/veW8+GaW7JKO8stVkqV599jaTrbZn+ldw9PI8NDs7oRC3H1LkCw7he98TXH6uByC1OPJNc5Nn0yeVVMQA</vt:lpwstr>
  </property>
  <property fmtid="{D5CDD505-2E9C-101B-9397-08002B2CF9AE}" pid="11" name="_ms_pID_7253439">
    <vt:lpwstr>rcAXTDxRCbBAf8MoH9MYrUN5xJg48OM6QP6ilvYxTwPwU0Ihzkm4dchZw2UlAmu0+j8ZR+/WWyRpUxqRmvWq+s+vtT0A7v6VSMoTVdPjiFB7JtYGOgajhLvTg5M3H9M/vLHLGEhg19XEMdt1sf6KHA/4R0ZY1DxmPBn39+FSwj/PMiZ35yFFMUpZL+7BSfTtuvcKkSZNggy7alW4H3dmATXa4WcVU16NtJ6GGb/P4/AB7T8M</vt:lpwstr>
  </property>
  <property fmtid="{D5CDD505-2E9C-101B-9397-08002B2CF9AE}" pid="12" name="_ms_pID_72534310">
    <vt:lpwstr>xPgHJtKkaoaXAdR/N3Mt81jmkYq3/YWZU+1St1JczZ6mMCKFLqpgT6MlDBip7mt0lwm1ObTNmSHExSGbf8UfByEwsP2PNIogSKVOxIyf8g8z9IGRgeq7tp46TTOQOhB5KMv/Umk/7VPX2X4h0S8Ij+6TtLkaU76rqFNLpzY/abJsR0s6F+AbGg==</vt:lpwstr>
  </property>
  <property fmtid="{D5CDD505-2E9C-101B-9397-08002B2CF9AE}" pid="13" name="ContentTypeId">
    <vt:lpwstr>0x010100A430B7E248F26846B39B112BBD8937B1</vt:lpwstr>
  </property>
  <property fmtid="{D5CDD505-2E9C-101B-9397-08002B2CF9AE}" pid="14" name="_new_ms_pID_72543">
    <vt:lpwstr>(4)anQSeSLrWAigDkeJlXgTwYFur2gj36taFqoBMSZyqfO1VraCkYfgdxFm58pfDowN3JaKLc5L
ZQA1l5iHELekmAfzr1DtPa67FStSw0ANMBQ2FLDOUbeVUqrawcGeayFA2pk9KivO5aZ2ASS0
OdJe/MQ5WH+O40h0jogI7u3IBCJckiEHSb1M3oZ9Vkdu2UBQi79QSWzjboOzc4ui1srQC9Q7
ttsjiuDCNK+sPZBMv9</vt:lpwstr>
  </property>
  <property fmtid="{D5CDD505-2E9C-101B-9397-08002B2CF9AE}" pid="15" name="_new_ms_pID_725431">
    <vt:lpwstr>0s4V8UFzdzTbEJXaiA21oztWq5hWBzAasGZxnAKbp5AnJHYbUe1RxL
GA/+L2GJ1yMfKDMFPWUOzWBz661uUin2Y6hBFZhjl3magNQXxzvNtT7wDFzlYquk2pdKStMb
D5wTfp7ORL6SnQQSqoxCiIYZRTwG/dBKIQ6lWZBi3360uxyE9CszGAsraHVgbpK1Cwf1of7Z
0SdT5gY24i3FibG0Wniyc+ihQ50vCMzcWONt</vt:lpwstr>
  </property>
  <property fmtid="{D5CDD505-2E9C-101B-9397-08002B2CF9AE}" pid="16" name="_new_ms_pID_725432">
    <vt:lpwstr>jYVqppSl01qJBtb1lqwXLyE1smkWZm5vwj3t
3Q44u1RfYI2wrRohLWJ2FZBV5Pt+Ei4FRk0y/eiZvIeHK02KNeeSIH1P86zwWrMEbx5O06Rm
Nd+9l+kdz7wS34ohCAPeMcILYTbVinDBlAO9CLxmg4k1zEABBSPF2GBcqiWKk7pXT0Q4uNdN
ZbFriitYankT+NB62zH0mGTH00A8qHOcjUfQF8sZopLJe+ukO1rT7J</vt:lpwstr>
  </property>
  <property fmtid="{D5CDD505-2E9C-101B-9397-08002B2CF9AE}" pid="17" name="_new_ms_pID_725433">
    <vt:lpwstr>ST</vt:lpwstr>
  </property>
  <property fmtid="{D5CDD505-2E9C-101B-9397-08002B2CF9AE}" pid="18" name="sflag">
    <vt:lpwstr>1408612709</vt:lpwstr>
  </property>
</Properties>
</file>