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5" r:id="rId1"/>
    <p:sldMasterId id="2147483808" r:id="rId2"/>
    <p:sldMasterId id="2147483811" r:id="rId3"/>
    <p:sldMasterId id="2147483833" r:id="rId4"/>
    <p:sldMasterId id="2147483836" r:id="rId5"/>
    <p:sldMasterId id="2147483839" r:id="rId6"/>
    <p:sldMasterId id="2147483842" r:id="rId7"/>
    <p:sldMasterId id="2147483845" r:id="rId8"/>
    <p:sldMasterId id="2147483848" r:id="rId9"/>
    <p:sldMasterId id="2147483851" r:id="rId10"/>
    <p:sldMasterId id="2147483854" r:id="rId11"/>
  </p:sldMasterIdLst>
  <p:notesMasterIdLst>
    <p:notesMasterId r:id="rId49"/>
  </p:notesMasterIdLst>
  <p:handoutMasterIdLst>
    <p:handoutMasterId r:id="rId50"/>
  </p:handoutMasterIdLst>
  <p:sldIdLst>
    <p:sldId id="262" r:id="rId12"/>
    <p:sldId id="509" r:id="rId13"/>
    <p:sldId id="529" r:id="rId14"/>
    <p:sldId id="514" r:id="rId15"/>
    <p:sldId id="517" r:id="rId16"/>
    <p:sldId id="518" r:id="rId17"/>
    <p:sldId id="519" r:id="rId18"/>
    <p:sldId id="520" r:id="rId19"/>
    <p:sldId id="524" r:id="rId20"/>
    <p:sldId id="525" r:id="rId21"/>
    <p:sldId id="530" r:id="rId22"/>
    <p:sldId id="531" r:id="rId23"/>
    <p:sldId id="532" r:id="rId24"/>
    <p:sldId id="510" r:id="rId25"/>
    <p:sldId id="521" r:id="rId26"/>
    <p:sldId id="522" r:id="rId27"/>
    <p:sldId id="527" r:id="rId28"/>
    <p:sldId id="528" r:id="rId29"/>
    <p:sldId id="526" r:id="rId30"/>
    <p:sldId id="511" r:id="rId31"/>
    <p:sldId id="471" r:id="rId32"/>
    <p:sldId id="326" r:id="rId33"/>
    <p:sldId id="328" r:id="rId34"/>
    <p:sldId id="330" r:id="rId35"/>
    <p:sldId id="331" r:id="rId36"/>
    <p:sldId id="512" r:id="rId37"/>
    <p:sldId id="499" r:id="rId38"/>
    <p:sldId id="500" r:id="rId39"/>
    <p:sldId id="501" r:id="rId40"/>
    <p:sldId id="502" r:id="rId41"/>
    <p:sldId id="503" r:id="rId42"/>
    <p:sldId id="504" r:id="rId43"/>
    <p:sldId id="505" r:id="rId44"/>
    <p:sldId id="506" r:id="rId45"/>
    <p:sldId id="507" r:id="rId46"/>
    <p:sldId id="508" r:id="rId47"/>
    <p:sldId id="260" r:id="rId48"/>
  </p:sldIdLst>
  <p:sldSz cx="9144000" cy="5143500" type="screen16x9"/>
  <p:notesSz cx="6797675" cy="9926638"/>
  <p:custDataLst>
    <p:tags r:id="rId51"/>
  </p:custDataLst>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48">
          <p15:clr>
            <a:srgbClr val="A4A3A4"/>
          </p15:clr>
        </p15:guide>
        <p15:guide id="2" orient="horz" pos="169">
          <p15:clr>
            <a:srgbClr val="A4A3A4"/>
          </p15:clr>
        </p15:guide>
        <p15:guide id="3" orient="horz" pos="2953">
          <p15:clr>
            <a:srgbClr val="A4A3A4"/>
          </p15:clr>
        </p15:guide>
        <p15:guide id="4" orient="horz" pos="497">
          <p15:clr>
            <a:srgbClr val="A4A3A4"/>
          </p15:clr>
        </p15:guide>
        <p15:guide id="5" orient="horz" pos="2954">
          <p15:clr>
            <a:srgbClr val="A4A3A4"/>
          </p15:clr>
        </p15:guide>
        <p15:guide id="6" orient="horz" pos="609">
          <p15:clr>
            <a:srgbClr val="A4A3A4"/>
          </p15:clr>
        </p15:guide>
        <p15:guide id="7" orient="horz" pos="3146">
          <p15:clr>
            <a:srgbClr val="A4A3A4"/>
          </p15:clr>
        </p15:guide>
        <p15:guide id="8" pos="5601">
          <p15:clr>
            <a:srgbClr val="A4A3A4"/>
          </p15:clr>
        </p15:guide>
        <p15:guide id="9" pos="216">
          <p15:clr>
            <a:srgbClr val="A4A3A4"/>
          </p15:clr>
        </p15:guide>
        <p15:guide id="10" pos="41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62821" initials="lq" lastIdx="44" clrIdx="0"/>
  <p:cmAuthor id="1" name="Administrator" initials="A" lastIdx="13" clrIdx="1"/>
  <p:cmAuthor id="2" name="admin" initials="a" lastIdx="3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F0F0"/>
    <a:srgbClr val="595959"/>
    <a:srgbClr val="FF9900"/>
    <a:srgbClr val="CCFFCC"/>
    <a:srgbClr val="FFFF99"/>
    <a:srgbClr val="BF3A3B"/>
    <a:srgbClr val="404040"/>
    <a:srgbClr val="990000"/>
    <a:srgbClr val="FFCC99"/>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78" autoAdjust="0"/>
    <p:restoredTop sz="88651" autoAdjust="0"/>
  </p:normalViewPr>
  <p:slideViewPr>
    <p:cSldViewPr snapToGrid="0" showGuides="1">
      <p:cViewPr varScale="1">
        <p:scale>
          <a:sx n="105" d="100"/>
          <a:sy n="105" d="100"/>
        </p:scale>
        <p:origin x="330" y="96"/>
      </p:cViewPr>
      <p:guideLst>
        <p:guide orient="horz" pos="248"/>
        <p:guide orient="horz" pos="169"/>
        <p:guide orient="horz" pos="2953"/>
        <p:guide orient="horz" pos="497"/>
        <p:guide orient="horz" pos="2954"/>
        <p:guide orient="horz" pos="609"/>
        <p:guide orient="horz" pos="3146"/>
        <p:guide pos="5601"/>
        <p:guide pos="216"/>
        <p:guide pos="416"/>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0" d="100"/>
          <a:sy n="70" d="100"/>
        </p:scale>
        <p:origin x="-1638"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tags" Target="tags/tag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50443"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5956AC1B-3849-468B-B3D6-71D2EAC0CF70}" type="datetimeFigureOut">
              <a:rPr lang="zh-CN" altLang="en-US"/>
              <a:pPr>
                <a:defRPr/>
              </a:pPr>
              <a:t>2015/10/8</a:t>
            </a:fld>
            <a:endParaRPr lang="en-US" altLang="zh-CN" dirty="0"/>
          </a:p>
        </p:txBody>
      </p:sp>
      <p:sp>
        <p:nvSpPr>
          <p:cNvPr id="227332" name="Rectangle 4"/>
          <p:cNvSpPr>
            <a:spLocks noGrp="1" noChangeArrowheads="1"/>
          </p:cNvSpPr>
          <p:nvPr>
            <p:ph type="ftr" sz="quarter" idx="2"/>
          </p:nvPr>
        </p:nvSpPr>
        <p:spPr bwMode="auto">
          <a:xfrm>
            <a:off x="0"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dirty="0"/>
          </a:p>
        </p:txBody>
      </p:sp>
      <p:sp>
        <p:nvSpPr>
          <p:cNvPr id="227333" name="Rectangle 5"/>
          <p:cNvSpPr>
            <a:spLocks noGrp="1" noChangeArrowheads="1"/>
          </p:cNvSpPr>
          <p:nvPr>
            <p:ph type="sldNum" sz="quarter" idx="3"/>
          </p:nvPr>
        </p:nvSpPr>
        <p:spPr bwMode="auto">
          <a:xfrm>
            <a:off x="3850443"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B30A5575-028F-456A-AFEC-97C97239BC48}" type="slidenum">
              <a:rPr lang="zh-CN" altLang="en-US"/>
              <a:pPr>
                <a:defRPr/>
              </a:pPr>
              <a:t>‹#›</a:t>
            </a:fld>
            <a:endParaRPr lang="en-US" altLang="zh-CN" dirty="0"/>
          </a:p>
        </p:txBody>
      </p:sp>
    </p:spTree>
    <p:extLst>
      <p:ext uri="{BB962C8B-B14F-4D97-AF65-F5344CB8AC3E}">
        <p14:creationId xmlns:p14="http://schemas.microsoft.com/office/powerpoint/2010/main" val="1496442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p>
        </p:txBody>
      </p:sp>
      <p:sp>
        <p:nvSpPr>
          <p:cNvPr id="29699"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CF01BC75-03AA-4997-A092-C90D85226FF4}" type="datetimeFigureOut">
              <a:rPr lang="zh-CN" altLang="en-US"/>
              <a:pPr/>
              <a:t>2015/10/8</a:t>
            </a:fld>
            <a:endParaRPr lang="en-US" altLang="zh-CN" dirty="0"/>
          </a:p>
        </p:txBody>
      </p:sp>
      <p:sp>
        <p:nvSpPr>
          <p:cNvPr id="29700"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9702"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zh-CN" dirty="0"/>
          </a:p>
        </p:txBody>
      </p:sp>
      <p:sp>
        <p:nvSpPr>
          <p:cNvPr id="29703"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E3D1208B-ABB5-48F0-93EC-79B837E3F925}" type="slidenum">
              <a:rPr lang="zh-CN" altLang="en-US"/>
              <a:pPr/>
              <a:t>‹#›</a:t>
            </a:fld>
            <a:endParaRPr lang="en-US" altLang="zh-CN" dirty="0"/>
          </a:p>
        </p:txBody>
      </p:sp>
    </p:spTree>
    <p:extLst>
      <p:ext uri="{BB962C8B-B14F-4D97-AF65-F5344CB8AC3E}">
        <p14:creationId xmlns:p14="http://schemas.microsoft.com/office/powerpoint/2010/main" val="37112356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fontAlgn="base">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fontAlgn="base">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fontAlgn="base">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fontAlgn="base">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eaLnBrk="1" hangingPunct="1"/>
            <a:endParaRPr lang="zh-CN" altLang="zh-CN" dirty="0" smtClean="0">
              <a:ea typeface="宋体" pitchFamily="2" charset="-122"/>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0</a:t>
            </a:fld>
            <a:endParaRPr lang="en-US" altLang="zh-CN" dirty="0"/>
          </a:p>
        </p:txBody>
      </p:sp>
    </p:spTree>
    <p:extLst>
      <p:ext uri="{BB962C8B-B14F-4D97-AF65-F5344CB8AC3E}">
        <p14:creationId xmlns:p14="http://schemas.microsoft.com/office/powerpoint/2010/main" val="3822600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zh-CN" dirty="0">
              <a:latin typeface="FrutigerNext LT Medium" pitchFamily="34" charset="0"/>
            </a:endParaRPr>
          </a:p>
        </p:txBody>
      </p:sp>
      <p:sp>
        <p:nvSpPr>
          <p:cNvPr id="4" name="灯片编号占位符 3"/>
          <p:cNvSpPr>
            <a:spLocks noGrp="1"/>
          </p:cNvSpPr>
          <p:nvPr>
            <p:ph type="sldNum" sz="quarter" idx="10"/>
          </p:nvPr>
        </p:nvSpPr>
        <p:spPr/>
        <p:txBody>
          <a:bodyPr/>
          <a:lstStyle/>
          <a:p>
            <a:fld id="{35DD7EFA-F701-4625-BA9B-5EE6FA63005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675616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FrutigerNext LT Medium" pitchFamily="34" charset="0"/>
                <a:ea typeface="宋体" pitchFamily="2" charset="-122"/>
                <a:cs typeface="+mn-cs"/>
              </a:rPr>
              <a:t>The CH222 v3 storage expansion node provides the most 2.5-inch hard disk bays in one full-width slot in the industry.</a:t>
            </a:r>
            <a:endParaRPr lang="zh-CN" altLang="zh-CN" sz="1200" kern="1200" dirty="0" smtClean="0">
              <a:solidFill>
                <a:schemeClr val="tx1"/>
              </a:solidFill>
              <a:latin typeface="FrutigerNext LT Medium" pitchFamily="34" charset="0"/>
              <a:ea typeface="宋体" pitchFamily="2" charset="-122"/>
              <a:cs typeface="+mn-cs"/>
            </a:endParaRPr>
          </a:p>
          <a:p>
            <a:pPr fontAlgn="base"/>
            <a:r>
              <a:rPr lang="en-US" altLang="zh-CN" sz="1200" kern="1200" dirty="0" smtClean="0">
                <a:solidFill>
                  <a:schemeClr val="tx1"/>
                </a:solidFill>
                <a:latin typeface="FrutigerNext LT Medium" pitchFamily="34" charset="0"/>
                <a:ea typeface="宋体" pitchFamily="2" charset="-122"/>
                <a:cs typeface="+mn-cs"/>
              </a:rPr>
              <a:t>The CH222 v3 provides superior computing performance and a large storage capacity. Featuring Intel® Xeon® E5-2600 v3 series processors (up to 145 W) and support for up to 24 DIMM slots, 15 x 2.5" hard disks, and a 1 GB RAID cache, the CH222 V3 is suitable for big-data analysis and processing applications that require large storage capacity and high computing performance, such as videos, web searches, and biological sciences.</a:t>
            </a:r>
          </a:p>
          <a:p>
            <a:pPr fontAlgn="base"/>
            <a:r>
              <a:rPr lang="en-US" altLang="zh-CN" sz="1200" kern="1200" dirty="0" smtClean="0">
                <a:solidFill>
                  <a:schemeClr val="tx1"/>
                </a:solidFill>
                <a:latin typeface="FrutigerNext LT Medium" pitchFamily="34" charset="0"/>
                <a:ea typeface="宋体" pitchFamily="2" charset="-122"/>
                <a:cs typeface="+mn-cs"/>
              </a:rPr>
              <a:t>The CH222 v3 supports 24* 64 GB DIMMs at 1.5 times the usual height, providing a maximum capacity of 1.5 TB, and is most cost-effective for large-memory applications. </a:t>
            </a:r>
            <a:endParaRPr lang="zh-CN" altLang="zh-CN" sz="1200" kern="1200" dirty="0">
              <a:solidFill>
                <a:schemeClr val="tx1"/>
              </a:solidFill>
              <a:latin typeface="FrutigerNext LT Medium" pitchFamily="34" charset="0"/>
              <a:ea typeface="宋体" pitchFamily="2" charset="-122"/>
              <a:cs typeface="+mn-cs"/>
            </a:endParaRPr>
          </a:p>
        </p:txBody>
      </p:sp>
      <p:sp>
        <p:nvSpPr>
          <p:cNvPr id="4" name="灯片编号占位符 3"/>
          <p:cNvSpPr>
            <a:spLocks noGrp="1"/>
          </p:cNvSpPr>
          <p:nvPr>
            <p:ph type="sldNum" sz="quarter" idx="10"/>
          </p:nvPr>
        </p:nvSpPr>
        <p:spPr/>
        <p:txBody>
          <a:bodyPr/>
          <a:lstStyle/>
          <a:p>
            <a:fld id="{35DD7EFA-F701-4625-BA9B-5EE6FA63005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42434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448</a:t>
            </a:r>
            <a:r>
              <a:rPr lang="zh-CN" altLang="en-US" dirty="0" smtClean="0"/>
              <a:t>给个算法：</a:t>
            </a:r>
            <a:r>
              <a:rPr lang="en-US" altLang="zh-CN" dirty="0" smtClean="0"/>
              <a:t>14Gbps×32</a:t>
            </a:r>
            <a:r>
              <a:rPr lang="zh-CN" altLang="en-US" dirty="0" smtClean="0"/>
              <a:t>（两个连接器，</a:t>
            </a:r>
            <a:r>
              <a:rPr lang="en-US" altLang="zh-CN" dirty="0" smtClean="0"/>
              <a:t>32</a:t>
            </a:r>
            <a:r>
              <a:rPr lang="zh-CN" altLang="en-US" dirty="0" smtClean="0"/>
              <a:t>对</a:t>
            </a:r>
            <a:r>
              <a:rPr lang="en-US" altLang="zh-CN" dirty="0" err="1" smtClean="0"/>
              <a:t>serdes</a:t>
            </a:r>
            <a:r>
              <a:rPr lang="zh-CN" altLang="en-US" dirty="0" smtClean="0"/>
              <a:t>）</a:t>
            </a:r>
            <a:endParaRPr lang="en-US" altLang="zh-CN" dirty="0" smtClean="0"/>
          </a:p>
          <a:p>
            <a:r>
              <a:rPr lang="en-US" altLang="zh-CN" dirty="0" smtClean="0"/>
              <a:t>5.76T</a:t>
            </a:r>
            <a:r>
              <a:rPr lang="zh-CN" altLang="en-US" dirty="0" smtClean="0"/>
              <a:t>：</a:t>
            </a:r>
            <a:r>
              <a:rPr lang="en-US" altLang="zh-CN" dirty="0" smtClean="0"/>
              <a:t>16×36</a:t>
            </a:r>
            <a:r>
              <a:rPr lang="zh-CN" altLang="en-US" dirty="0" smtClean="0"/>
              <a:t>（</a:t>
            </a:r>
            <a:r>
              <a:rPr lang="en-US" altLang="zh-CN" dirty="0" smtClean="0"/>
              <a:t>32+4</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35DD7EFA-F701-4625-BA9B-5EE6FA630056}"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988150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448</a:t>
            </a:r>
            <a:r>
              <a:rPr lang="zh-CN" altLang="en-US" dirty="0" smtClean="0"/>
              <a:t>给个算法：</a:t>
            </a:r>
            <a:r>
              <a:rPr lang="en-US" altLang="zh-CN" dirty="0" smtClean="0"/>
              <a:t>14Gbps×32</a:t>
            </a:r>
            <a:r>
              <a:rPr lang="zh-CN" altLang="en-US" dirty="0" smtClean="0"/>
              <a:t>（两个连接器，</a:t>
            </a:r>
            <a:r>
              <a:rPr lang="en-US" altLang="zh-CN" dirty="0" smtClean="0"/>
              <a:t>32</a:t>
            </a:r>
            <a:r>
              <a:rPr lang="zh-CN" altLang="en-US" dirty="0" smtClean="0"/>
              <a:t>对</a:t>
            </a:r>
            <a:r>
              <a:rPr lang="en-US" altLang="zh-CN" dirty="0" err="1" smtClean="0"/>
              <a:t>serdes</a:t>
            </a:r>
            <a:r>
              <a:rPr lang="zh-CN" altLang="en-US" dirty="0" smtClean="0"/>
              <a:t>）</a:t>
            </a:r>
            <a:endParaRPr lang="en-US" altLang="zh-CN" dirty="0" smtClean="0"/>
          </a:p>
          <a:p>
            <a:r>
              <a:rPr lang="en-US" altLang="zh-CN" dirty="0" smtClean="0"/>
              <a:t>5.76T</a:t>
            </a:r>
            <a:r>
              <a:rPr lang="zh-CN" altLang="en-US" dirty="0" smtClean="0"/>
              <a:t>：</a:t>
            </a:r>
            <a:r>
              <a:rPr lang="en-US" altLang="zh-CN" dirty="0" smtClean="0"/>
              <a:t>16×36</a:t>
            </a:r>
            <a:r>
              <a:rPr lang="zh-CN" altLang="en-US" dirty="0" smtClean="0"/>
              <a:t>（</a:t>
            </a:r>
            <a:r>
              <a:rPr lang="en-US" altLang="zh-CN" dirty="0" smtClean="0"/>
              <a:t>32+4</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35DD7EFA-F701-4625-BA9B-5EE6FA630056}"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217506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926C76EE-B453-4B5B-B1C6-99DCA27BB82B}" type="slidenum">
              <a:rPr lang="zh-CN" altLang="en-US" smtClean="0">
                <a:solidFill>
                  <a:prstClr val="black"/>
                </a:solidFill>
              </a:rPr>
              <a:pPr>
                <a:defRPr/>
              </a:pPr>
              <a:t>13</a:t>
            </a:fld>
            <a:endParaRPr lang="zh-CN" altLang="en-US" dirty="0">
              <a:solidFill>
                <a:prstClr val="black"/>
              </a:solidFill>
            </a:endParaRPr>
          </a:p>
        </p:txBody>
      </p:sp>
    </p:spTree>
    <p:extLst>
      <p:ext uri="{BB962C8B-B14F-4D97-AF65-F5344CB8AC3E}">
        <p14:creationId xmlns:p14="http://schemas.microsoft.com/office/powerpoint/2010/main" val="2633214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14</a:t>
            </a:fld>
            <a:endParaRPr lang="en-US" altLang="zh-CN" dirty="0"/>
          </a:p>
        </p:txBody>
      </p:sp>
    </p:spTree>
    <p:extLst>
      <p:ext uri="{BB962C8B-B14F-4D97-AF65-F5344CB8AC3E}">
        <p14:creationId xmlns:p14="http://schemas.microsoft.com/office/powerpoint/2010/main" val="617055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15</a:t>
            </a:fld>
            <a:endParaRPr lang="en-US" altLang="zh-CN" dirty="0"/>
          </a:p>
        </p:txBody>
      </p:sp>
    </p:spTree>
    <p:extLst>
      <p:ext uri="{BB962C8B-B14F-4D97-AF65-F5344CB8AC3E}">
        <p14:creationId xmlns:p14="http://schemas.microsoft.com/office/powerpoint/2010/main" val="2232558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5DD7EFA-F701-4625-BA9B-5EE6FA630056}"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273704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17</a:t>
            </a:fld>
            <a:endParaRPr lang="en-US" altLang="zh-CN" dirty="0"/>
          </a:p>
        </p:txBody>
      </p:sp>
    </p:spTree>
    <p:extLst>
      <p:ext uri="{BB962C8B-B14F-4D97-AF65-F5344CB8AC3E}">
        <p14:creationId xmlns:p14="http://schemas.microsoft.com/office/powerpoint/2010/main" val="2305896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5DD7EFA-F701-4625-BA9B-5EE6FA63005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19581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926C76EE-B453-4B5B-B1C6-99DCA27BB82B}" type="slidenum">
              <a:rPr lang="zh-CN" altLang="en-US" smtClean="0">
                <a:solidFill>
                  <a:prstClr val="black"/>
                </a:solidFill>
              </a:rPr>
              <a:pPr>
                <a:defRPr/>
              </a:pPr>
              <a:t>1</a:t>
            </a:fld>
            <a:endParaRPr lang="zh-CN" altLang="en-US" dirty="0">
              <a:solidFill>
                <a:prstClr val="black"/>
              </a:solidFill>
            </a:endParaRPr>
          </a:p>
        </p:txBody>
      </p:sp>
    </p:spTree>
    <p:extLst>
      <p:ext uri="{BB962C8B-B14F-4D97-AF65-F5344CB8AC3E}">
        <p14:creationId xmlns:p14="http://schemas.microsoft.com/office/powerpoint/2010/main" val="2949207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926C76EE-B453-4B5B-B1C6-99DCA27BB82B}" type="slidenum">
              <a:rPr lang="zh-CN" altLang="en-US" smtClean="0">
                <a:solidFill>
                  <a:prstClr val="black"/>
                </a:solidFill>
              </a:rPr>
              <a:pPr>
                <a:defRPr/>
              </a:pPr>
              <a:t>19</a:t>
            </a:fld>
            <a:endParaRPr lang="zh-CN" altLang="en-US" dirty="0">
              <a:solidFill>
                <a:prstClr val="black"/>
              </a:solidFill>
            </a:endParaRPr>
          </a:p>
        </p:txBody>
      </p:sp>
    </p:spTree>
    <p:extLst>
      <p:ext uri="{BB962C8B-B14F-4D97-AF65-F5344CB8AC3E}">
        <p14:creationId xmlns:p14="http://schemas.microsoft.com/office/powerpoint/2010/main" val="2655586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u="sng" smtClean="0">
                <a:solidFill>
                  <a:schemeClr val="bg2">
                    <a:lumMod val="75000"/>
                  </a:schemeClr>
                </a:solidFill>
                <a:cs typeface="Calibri" pitchFamily="34" charset="0"/>
              </a:rPr>
              <a:t>http: //app.huawei.com/unistar/edesigner/solution.jsp</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u="sng" smtClean="0">
                <a:solidFill>
                  <a:schemeClr val="bg2">
                    <a:lumMod val="75000"/>
                  </a:schemeClr>
                </a:solidFill>
                <a:cs typeface="Calibri" pitchFamily="34" charset="0"/>
              </a:rPr>
              <a:t>http: //app.huawei.com/unistar/sct</a:t>
            </a:r>
            <a:endParaRPr lang="zh-CN" altLang="en-US" sz="1200" u="sng" smtClean="0">
              <a:solidFill>
                <a:schemeClr val="bg2">
                  <a:lumMod val="75000"/>
                </a:schemeClr>
              </a:solidFill>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u="sng" smtClean="0">
                <a:solidFill>
                  <a:schemeClr val="bg2">
                    <a:lumMod val="75000"/>
                  </a:schemeClr>
                </a:solidFill>
                <a:cs typeface="Calibri" pitchFamily="34" charset="0"/>
              </a:rPr>
              <a:t>http: //cfg.huawei.com: 8080/WebUI/index.jsp</a:t>
            </a:r>
            <a:endParaRPr kumimoji="0" lang="zh-CN" altLang="en-US" sz="1200" b="0" i="0" u="none" strike="noStrike" cap="none" normalizeH="0" baseline="0" smtClean="0">
              <a:ln>
                <a:noFill/>
              </a:ln>
              <a:solidFill>
                <a:schemeClr val="tx1"/>
              </a:solidFill>
              <a:effectLst/>
              <a:latin typeface="Arial" charset="0"/>
              <a:ea typeface="宋体"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cap="none" normalizeH="0" baseline="0" smtClean="0">
              <a:ln>
                <a:noFill/>
              </a:ln>
              <a:solidFill>
                <a:schemeClr val="tx1"/>
              </a:solidFill>
              <a:effectLst/>
              <a:latin typeface="Arial" charset="0"/>
              <a:ea typeface="宋体" charset="-122"/>
            </a:endParaRPr>
          </a:p>
          <a:p>
            <a:endParaRPr lang="zh-CN" altLang="en-US"/>
          </a:p>
        </p:txBody>
      </p:sp>
      <p:sp>
        <p:nvSpPr>
          <p:cNvPr id="4" name="灯片编号占位符 3"/>
          <p:cNvSpPr>
            <a:spLocks noGrp="1"/>
          </p:cNvSpPr>
          <p:nvPr>
            <p:ph type="sldNum" sz="quarter" idx="10"/>
          </p:nvPr>
        </p:nvSpPr>
        <p:spPr/>
        <p:txBody>
          <a:bodyPr/>
          <a:lstStyle/>
          <a:p>
            <a:fld id="{054DD4F5-30AF-464E-838A-0DB63ECFD48D}" type="slidenum">
              <a:rPr lang="zh-CN" altLang="en-US" smtClean="0"/>
              <a:pPr/>
              <a:t>20</a:t>
            </a:fld>
            <a:endParaRPr lang="zh-CN" altLang="en-US"/>
          </a:p>
        </p:txBody>
      </p:sp>
    </p:spTree>
    <p:extLst>
      <p:ext uri="{BB962C8B-B14F-4D97-AF65-F5344CB8AC3E}">
        <p14:creationId xmlns:p14="http://schemas.microsoft.com/office/powerpoint/2010/main" val="2815724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ln/>
        </p:spPr>
      </p:sp>
      <p:sp>
        <p:nvSpPr>
          <p:cNvPr id="44035" name="备注占位符 2"/>
          <p:cNvSpPr>
            <a:spLocks noGrp="1"/>
          </p:cNvSpPr>
          <p:nvPr>
            <p:ph type="body" idx="1"/>
          </p:nvPr>
        </p:nvSpPr>
        <p:spPr>
          <a:noFill/>
        </p:spPr>
        <p:txBody>
          <a:bodyPr/>
          <a:lstStyle/>
          <a:p>
            <a:pPr eaLnBrk="1" hangingPunct="1"/>
            <a:endParaRPr lang="zh-CN" altLang="en-US" smtClean="0">
              <a:latin typeface="Arial"/>
            </a:endParaRPr>
          </a:p>
        </p:txBody>
      </p:sp>
      <p:sp>
        <p:nvSpPr>
          <p:cNvPr id="44036" name="灯片编号占位符 3"/>
          <p:cNvSpPr>
            <a:spLocks noGrp="1"/>
          </p:cNvSpPr>
          <p:nvPr>
            <p:ph type="sldNum" sz="quarter" idx="5"/>
          </p:nvPr>
        </p:nvSpPr>
        <p:spPr>
          <a:noFill/>
          <a:ln>
            <a:miter lim="800000"/>
            <a:headEnd/>
            <a:tailEnd/>
          </a:ln>
        </p:spPr>
        <p:txBody>
          <a:bodyPr/>
          <a:lstStyle/>
          <a:p>
            <a:pPr>
              <a:buSzPct val="100000"/>
            </a:pPr>
            <a:fld id="{F89255A3-2910-44F3-A8A0-F417D6EAE38A}" type="slidenum">
              <a:rPr lang="zh-CN" altLang="zh-CN" smtClean="0">
                <a:solidFill>
                  <a:srgbClr val="000000"/>
                </a:solidFill>
                <a:latin typeface="Arial"/>
                <a:sym typeface="Calibri" pitchFamily="34" charset="0"/>
              </a:rPr>
              <a:pPr>
                <a:buSzPct val="100000"/>
              </a:pPr>
              <a:t>21</a:t>
            </a:fld>
            <a:endParaRPr lang="zh-CN" altLang="zh-CN" smtClean="0">
              <a:solidFill>
                <a:srgbClr val="000000"/>
              </a:solidFill>
              <a:latin typeface="Arial"/>
              <a:sym typeface="Calibri" pitchFamily="34" charset="0"/>
            </a:endParaRPr>
          </a:p>
        </p:txBody>
      </p:sp>
    </p:spTree>
    <p:extLst>
      <p:ext uri="{BB962C8B-B14F-4D97-AF65-F5344CB8AC3E}">
        <p14:creationId xmlns:p14="http://schemas.microsoft.com/office/powerpoint/2010/main" val="3399084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ln/>
        </p:spPr>
      </p:sp>
      <p:sp>
        <p:nvSpPr>
          <p:cNvPr id="44035" name="备注占位符 2"/>
          <p:cNvSpPr>
            <a:spLocks noGrp="1"/>
          </p:cNvSpPr>
          <p:nvPr>
            <p:ph type="body" idx="1"/>
          </p:nvPr>
        </p:nvSpPr>
        <p:spPr>
          <a:noFill/>
        </p:spPr>
        <p:txBody>
          <a:bodyPr/>
          <a:lstStyle/>
          <a:p>
            <a:pPr eaLnBrk="1" hangingPunct="1"/>
            <a:endParaRPr lang="zh-CN" altLang="en-US" smtClean="0">
              <a:latin typeface="Arial"/>
            </a:endParaRPr>
          </a:p>
        </p:txBody>
      </p:sp>
      <p:sp>
        <p:nvSpPr>
          <p:cNvPr id="44036" name="灯片编号占位符 3"/>
          <p:cNvSpPr>
            <a:spLocks noGrp="1"/>
          </p:cNvSpPr>
          <p:nvPr>
            <p:ph type="sldNum" sz="quarter" idx="5"/>
          </p:nvPr>
        </p:nvSpPr>
        <p:spPr>
          <a:noFill/>
          <a:ln>
            <a:miter lim="800000"/>
            <a:headEnd/>
            <a:tailEnd/>
          </a:ln>
        </p:spPr>
        <p:txBody>
          <a:bodyPr/>
          <a:lstStyle/>
          <a:p>
            <a:pPr>
              <a:buSzPct val="100000"/>
            </a:pPr>
            <a:fld id="{F89255A3-2910-44F3-A8A0-F417D6EAE38A}" type="slidenum">
              <a:rPr lang="zh-CN" altLang="zh-CN" smtClean="0">
                <a:solidFill>
                  <a:srgbClr val="000000"/>
                </a:solidFill>
                <a:latin typeface="Arial"/>
                <a:sym typeface="Calibri" pitchFamily="34" charset="0"/>
              </a:rPr>
              <a:pPr>
                <a:buSzPct val="100000"/>
              </a:pPr>
              <a:t>22</a:t>
            </a:fld>
            <a:endParaRPr lang="zh-CN" altLang="zh-CN" smtClean="0">
              <a:solidFill>
                <a:srgbClr val="000000"/>
              </a:solidFill>
              <a:latin typeface="Arial"/>
              <a:sym typeface="Calibri" pitchFamily="34" charset="0"/>
            </a:endParaRPr>
          </a:p>
        </p:txBody>
      </p:sp>
    </p:spTree>
    <p:extLst>
      <p:ext uri="{BB962C8B-B14F-4D97-AF65-F5344CB8AC3E}">
        <p14:creationId xmlns:p14="http://schemas.microsoft.com/office/powerpoint/2010/main" val="2520162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ln/>
        </p:spPr>
      </p:sp>
      <p:sp>
        <p:nvSpPr>
          <p:cNvPr id="44035" name="备注占位符 2"/>
          <p:cNvSpPr>
            <a:spLocks noGrp="1"/>
          </p:cNvSpPr>
          <p:nvPr>
            <p:ph type="body" idx="1"/>
          </p:nvPr>
        </p:nvSpPr>
        <p:spPr>
          <a:noFill/>
        </p:spPr>
        <p:txBody>
          <a:bodyPr/>
          <a:lstStyle/>
          <a:p>
            <a:pPr eaLnBrk="1" hangingPunct="1"/>
            <a:endParaRPr lang="zh-CN" altLang="en-US" smtClean="0">
              <a:latin typeface="Arial"/>
            </a:endParaRPr>
          </a:p>
        </p:txBody>
      </p:sp>
      <p:sp>
        <p:nvSpPr>
          <p:cNvPr id="44036" name="灯片编号占位符 3"/>
          <p:cNvSpPr>
            <a:spLocks noGrp="1"/>
          </p:cNvSpPr>
          <p:nvPr>
            <p:ph type="sldNum" sz="quarter" idx="5"/>
          </p:nvPr>
        </p:nvSpPr>
        <p:spPr>
          <a:noFill/>
          <a:ln>
            <a:miter lim="800000"/>
            <a:headEnd/>
            <a:tailEnd/>
          </a:ln>
        </p:spPr>
        <p:txBody>
          <a:bodyPr/>
          <a:lstStyle/>
          <a:p>
            <a:pPr>
              <a:buSzPct val="100000"/>
            </a:pPr>
            <a:fld id="{F89255A3-2910-44F3-A8A0-F417D6EAE38A}" type="slidenum">
              <a:rPr lang="zh-CN" altLang="zh-CN" smtClean="0">
                <a:solidFill>
                  <a:srgbClr val="000000"/>
                </a:solidFill>
                <a:latin typeface="Arial"/>
                <a:sym typeface="Calibri" pitchFamily="34" charset="0"/>
              </a:rPr>
              <a:pPr>
                <a:buSzPct val="100000"/>
              </a:pPr>
              <a:t>23</a:t>
            </a:fld>
            <a:endParaRPr lang="zh-CN" altLang="zh-CN" smtClean="0">
              <a:solidFill>
                <a:srgbClr val="000000"/>
              </a:solidFill>
              <a:latin typeface="Arial"/>
              <a:sym typeface="Calibri" pitchFamily="34" charset="0"/>
            </a:endParaRPr>
          </a:p>
        </p:txBody>
      </p:sp>
    </p:spTree>
    <p:extLst>
      <p:ext uri="{BB962C8B-B14F-4D97-AF65-F5344CB8AC3E}">
        <p14:creationId xmlns:p14="http://schemas.microsoft.com/office/powerpoint/2010/main" val="2370409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ln/>
        </p:spPr>
      </p:sp>
      <p:sp>
        <p:nvSpPr>
          <p:cNvPr id="44035" name="备注占位符 2"/>
          <p:cNvSpPr>
            <a:spLocks noGrp="1"/>
          </p:cNvSpPr>
          <p:nvPr>
            <p:ph type="body" idx="1"/>
          </p:nvPr>
        </p:nvSpPr>
        <p:spPr>
          <a:noFill/>
        </p:spPr>
        <p:txBody>
          <a:bodyPr/>
          <a:lstStyle/>
          <a:p>
            <a:pPr eaLnBrk="1" hangingPunct="1"/>
            <a:endParaRPr lang="zh-CN" altLang="en-US" smtClean="0">
              <a:latin typeface="Arial"/>
            </a:endParaRPr>
          </a:p>
        </p:txBody>
      </p:sp>
      <p:sp>
        <p:nvSpPr>
          <p:cNvPr id="44036" name="灯片编号占位符 3"/>
          <p:cNvSpPr>
            <a:spLocks noGrp="1"/>
          </p:cNvSpPr>
          <p:nvPr>
            <p:ph type="sldNum" sz="quarter" idx="5"/>
          </p:nvPr>
        </p:nvSpPr>
        <p:spPr>
          <a:noFill/>
          <a:ln>
            <a:miter lim="800000"/>
            <a:headEnd/>
            <a:tailEnd/>
          </a:ln>
        </p:spPr>
        <p:txBody>
          <a:bodyPr/>
          <a:lstStyle/>
          <a:p>
            <a:pPr>
              <a:buSzPct val="100000"/>
            </a:pPr>
            <a:fld id="{F89255A3-2910-44F3-A8A0-F417D6EAE38A}" type="slidenum">
              <a:rPr lang="zh-CN" altLang="zh-CN" smtClean="0">
                <a:solidFill>
                  <a:srgbClr val="000000"/>
                </a:solidFill>
                <a:latin typeface="Arial"/>
                <a:sym typeface="Calibri" pitchFamily="34" charset="0"/>
              </a:rPr>
              <a:pPr>
                <a:buSzPct val="100000"/>
              </a:pPr>
              <a:t>24</a:t>
            </a:fld>
            <a:endParaRPr lang="zh-CN" altLang="zh-CN" smtClean="0">
              <a:solidFill>
                <a:srgbClr val="000000"/>
              </a:solidFill>
              <a:latin typeface="Arial"/>
              <a:sym typeface="Calibri" pitchFamily="34" charset="0"/>
            </a:endParaRPr>
          </a:p>
        </p:txBody>
      </p:sp>
    </p:spTree>
    <p:extLst>
      <p:ext uri="{BB962C8B-B14F-4D97-AF65-F5344CB8AC3E}">
        <p14:creationId xmlns:p14="http://schemas.microsoft.com/office/powerpoint/2010/main" val="1358306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926C76EE-B453-4B5B-B1C6-99DCA27BB82B}" type="slidenum">
              <a:rPr lang="zh-CN" altLang="en-US" smtClean="0">
                <a:solidFill>
                  <a:prstClr val="black"/>
                </a:solidFill>
              </a:rPr>
              <a:pPr>
                <a:defRPr/>
              </a:pPr>
              <a:t>25</a:t>
            </a:fld>
            <a:endParaRPr lang="zh-CN" altLang="en-US" dirty="0">
              <a:solidFill>
                <a:prstClr val="black"/>
              </a:solidFill>
            </a:endParaRPr>
          </a:p>
        </p:txBody>
      </p:sp>
    </p:spTree>
    <p:extLst>
      <p:ext uri="{BB962C8B-B14F-4D97-AF65-F5344CB8AC3E}">
        <p14:creationId xmlns:p14="http://schemas.microsoft.com/office/powerpoint/2010/main" val="3248952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2</a:t>
            </a:fld>
            <a:endParaRPr lang="en-US" altLang="zh-CN" dirty="0"/>
          </a:p>
        </p:txBody>
      </p:sp>
    </p:spTree>
    <p:extLst>
      <p:ext uri="{BB962C8B-B14F-4D97-AF65-F5344CB8AC3E}">
        <p14:creationId xmlns:p14="http://schemas.microsoft.com/office/powerpoint/2010/main" val="183953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a:t>
            </a:fld>
            <a:endParaRPr lang="en-US" altLang="zh-CN" dirty="0"/>
          </a:p>
        </p:txBody>
      </p:sp>
    </p:spTree>
    <p:extLst>
      <p:ext uri="{BB962C8B-B14F-4D97-AF65-F5344CB8AC3E}">
        <p14:creationId xmlns:p14="http://schemas.microsoft.com/office/powerpoint/2010/main" val="202396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448</a:t>
            </a:r>
            <a:r>
              <a:rPr lang="zh-CN" altLang="en-US" dirty="0" smtClean="0"/>
              <a:t>给个算法：</a:t>
            </a:r>
            <a:r>
              <a:rPr lang="en-US" altLang="zh-CN" dirty="0" smtClean="0"/>
              <a:t>14Gbps×32</a:t>
            </a:r>
            <a:r>
              <a:rPr lang="zh-CN" altLang="en-US" dirty="0" smtClean="0"/>
              <a:t>（两个连接器，</a:t>
            </a:r>
            <a:r>
              <a:rPr lang="en-US" altLang="zh-CN" dirty="0" smtClean="0"/>
              <a:t>32</a:t>
            </a:r>
            <a:r>
              <a:rPr lang="zh-CN" altLang="en-US" dirty="0" smtClean="0"/>
              <a:t>对</a:t>
            </a:r>
            <a:r>
              <a:rPr lang="en-US" altLang="zh-CN" dirty="0" err="1" smtClean="0"/>
              <a:t>serdes</a:t>
            </a:r>
            <a:r>
              <a:rPr lang="zh-CN" altLang="en-US" dirty="0" smtClean="0"/>
              <a:t>）</a:t>
            </a:r>
            <a:endParaRPr lang="en-US" altLang="zh-CN" dirty="0" smtClean="0"/>
          </a:p>
          <a:p>
            <a:r>
              <a:rPr lang="en-US" altLang="zh-CN" dirty="0" smtClean="0"/>
              <a:t>5.76T</a:t>
            </a:r>
            <a:r>
              <a:rPr lang="zh-CN" altLang="en-US" dirty="0" smtClean="0"/>
              <a:t>：</a:t>
            </a:r>
            <a:r>
              <a:rPr lang="en-US" altLang="zh-CN" dirty="0" smtClean="0"/>
              <a:t>16×36</a:t>
            </a:r>
            <a:r>
              <a:rPr lang="zh-CN" altLang="en-US" dirty="0" smtClean="0"/>
              <a:t>（</a:t>
            </a:r>
            <a:r>
              <a:rPr lang="en-US" altLang="zh-CN" dirty="0" smtClean="0"/>
              <a:t>32+4</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35DD7EFA-F701-4625-BA9B-5EE6FA630056}"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767920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448</a:t>
            </a:r>
            <a:r>
              <a:rPr lang="zh-CN" altLang="en-US" dirty="0" smtClean="0"/>
              <a:t>给个算法：</a:t>
            </a:r>
            <a:r>
              <a:rPr lang="en-US" altLang="zh-CN" dirty="0" smtClean="0"/>
              <a:t>14Gbps×32</a:t>
            </a:r>
            <a:r>
              <a:rPr lang="zh-CN" altLang="en-US" dirty="0" smtClean="0"/>
              <a:t>（两个连接器，</a:t>
            </a:r>
            <a:r>
              <a:rPr lang="en-US" altLang="zh-CN" dirty="0" smtClean="0"/>
              <a:t>32</a:t>
            </a:r>
            <a:r>
              <a:rPr lang="zh-CN" altLang="en-US" dirty="0" smtClean="0"/>
              <a:t>对</a:t>
            </a:r>
            <a:r>
              <a:rPr lang="en-US" altLang="zh-CN" dirty="0" err="1" smtClean="0"/>
              <a:t>serdes</a:t>
            </a:r>
            <a:r>
              <a:rPr lang="zh-CN" altLang="en-US" dirty="0" smtClean="0"/>
              <a:t>）</a:t>
            </a:r>
            <a:endParaRPr lang="en-US" altLang="zh-CN" dirty="0" smtClean="0"/>
          </a:p>
          <a:p>
            <a:r>
              <a:rPr lang="en-US" altLang="zh-CN" dirty="0" smtClean="0"/>
              <a:t>5.76T</a:t>
            </a:r>
            <a:r>
              <a:rPr lang="zh-CN" altLang="en-US" dirty="0" smtClean="0"/>
              <a:t>：</a:t>
            </a:r>
            <a:r>
              <a:rPr lang="en-US" altLang="zh-CN" dirty="0" smtClean="0"/>
              <a:t>16×36</a:t>
            </a:r>
            <a:r>
              <a:rPr lang="zh-CN" altLang="en-US" dirty="0" smtClean="0"/>
              <a:t>（</a:t>
            </a:r>
            <a:r>
              <a:rPr lang="en-US" altLang="zh-CN" dirty="0" smtClean="0"/>
              <a:t>32+4</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35DD7EFA-F701-4625-BA9B-5EE6FA630056}"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99940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FrutigerNext LT Medium" pitchFamily="34" charset="0"/>
                <a:ea typeface="宋体" pitchFamily="2" charset="-122"/>
                <a:cs typeface="+mn-cs"/>
              </a:rPr>
              <a:t>Designed for application acceleration, VDI, virtualization and databases scenarios, the CH220 V3 provides superior scalability. Featuring Intel® Xeon® E5-2600 v3 series processors and support for up to 16 DIMM slots, 2 internal hard disks, and 6 standard PCI cards for various </a:t>
            </a:r>
            <a:r>
              <a:rPr lang="en-US" altLang="zh-CN" sz="1200" b="0" i="0" u="none" strike="noStrike" kern="1200" baseline="0" dirty="0" err="1" smtClean="0">
                <a:solidFill>
                  <a:schemeClr val="tx1"/>
                </a:solidFill>
                <a:latin typeface="FrutigerNext LT Medium" pitchFamily="34" charset="0"/>
                <a:ea typeface="宋体" pitchFamily="2" charset="-122"/>
                <a:cs typeface="+mn-cs"/>
              </a:rPr>
              <a:t>PCIe</a:t>
            </a:r>
            <a:r>
              <a:rPr lang="en-US" altLang="zh-CN" sz="1200" b="0" i="0" u="none" strike="noStrike" kern="1200" baseline="0" dirty="0" smtClean="0">
                <a:solidFill>
                  <a:schemeClr val="tx1"/>
                </a:solidFill>
                <a:latin typeface="FrutigerNext LT Medium" pitchFamily="34" charset="0"/>
                <a:ea typeface="宋体" pitchFamily="2" charset="-122"/>
                <a:cs typeface="+mn-cs"/>
              </a:rPr>
              <a:t> configurations, the CH220 V3 can be expanded for I/O acceleration components</a:t>
            </a:r>
          </a:p>
          <a:p>
            <a:r>
              <a:rPr lang="en-US" altLang="zh-CN" sz="1200" b="0" i="0" u="none" strike="noStrike" kern="1200" baseline="0" dirty="0" smtClean="0">
                <a:solidFill>
                  <a:schemeClr val="tx1"/>
                </a:solidFill>
                <a:latin typeface="FrutigerNext LT Medium" pitchFamily="34" charset="0"/>
                <a:ea typeface="宋体" pitchFamily="2" charset="-122"/>
                <a:cs typeface="+mn-cs"/>
              </a:rPr>
              <a:t>such as </a:t>
            </a:r>
            <a:r>
              <a:rPr lang="en-US" altLang="zh-CN" sz="1200" b="0" i="0" u="none" strike="noStrike" kern="1200" baseline="0" dirty="0" err="1" smtClean="0">
                <a:solidFill>
                  <a:schemeClr val="tx1"/>
                </a:solidFill>
                <a:latin typeface="FrutigerNext LT Medium" pitchFamily="34" charset="0"/>
                <a:ea typeface="宋体" pitchFamily="2" charset="-122"/>
                <a:cs typeface="+mn-cs"/>
              </a:rPr>
              <a:t>PCIe</a:t>
            </a:r>
            <a:r>
              <a:rPr lang="en-US" altLang="zh-CN" sz="1200" b="0" i="0" u="none" strike="noStrike" kern="1200" baseline="0" dirty="0" smtClean="0">
                <a:solidFill>
                  <a:schemeClr val="tx1"/>
                </a:solidFill>
                <a:latin typeface="FrutigerNext LT Medium" pitchFamily="34" charset="0"/>
                <a:ea typeface="宋体" pitchFamily="2" charset="-122"/>
                <a:cs typeface="+mn-cs"/>
              </a:rPr>
              <a:t> SSDs, GPUs, and HPC acceleration components.</a:t>
            </a:r>
          </a:p>
          <a:p>
            <a:r>
              <a:rPr lang="en-US" altLang="zh-CN" sz="1200" b="0" i="0" u="none" strike="noStrike" kern="1200" baseline="0" dirty="0" smtClean="0">
                <a:solidFill>
                  <a:schemeClr val="tx1"/>
                </a:solidFill>
                <a:latin typeface="FrutigerNext LT Medium" pitchFamily="34" charset="0"/>
                <a:ea typeface="宋体" pitchFamily="2" charset="-122"/>
                <a:cs typeface="+mn-cs"/>
              </a:rPr>
              <a:t>Provides 6 standard </a:t>
            </a:r>
            <a:r>
              <a:rPr lang="en-US" altLang="zh-CN" sz="1200" b="0" i="0" u="none" strike="noStrike" kern="1200" baseline="0" dirty="0" err="1" smtClean="0">
                <a:solidFill>
                  <a:schemeClr val="tx1"/>
                </a:solidFill>
                <a:latin typeface="FrutigerNext LT Medium" pitchFamily="34" charset="0"/>
                <a:ea typeface="宋体" pitchFamily="2" charset="-122"/>
                <a:cs typeface="+mn-cs"/>
              </a:rPr>
              <a:t>PCIe</a:t>
            </a:r>
            <a:r>
              <a:rPr lang="en-US" altLang="zh-CN" sz="1200" b="0" i="0" u="none" strike="noStrike" kern="1200" baseline="0" dirty="0" smtClean="0">
                <a:solidFill>
                  <a:schemeClr val="tx1"/>
                </a:solidFill>
                <a:latin typeface="FrutigerNext LT Medium" pitchFamily="34" charset="0"/>
                <a:ea typeface="宋体" pitchFamily="2" charset="-122"/>
                <a:cs typeface="+mn-cs"/>
              </a:rPr>
              <a:t> x16 full-height slots for supporting various </a:t>
            </a:r>
            <a:r>
              <a:rPr lang="en-US" altLang="zh-CN" sz="1200" b="0" i="0" u="none" strike="noStrike" kern="1200" baseline="0" dirty="0" err="1" smtClean="0">
                <a:solidFill>
                  <a:schemeClr val="tx1"/>
                </a:solidFill>
                <a:latin typeface="FrutigerNext LT Medium" pitchFamily="34" charset="0"/>
                <a:ea typeface="宋体" pitchFamily="2" charset="-122"/>
                <a:cs typeface="+mn-cs"/>
              </a:rPr>
              <a:t>PCIe</a:t>
            </a:r>
            <a:r>
              <a:rPr lang="en-US" altLang="zh-CN" sz="1200" b="0" i="0" u="none" strike="noStrike" kern="1200" baseline="0" dirty="0" smtClean="0">
                <a:solidFill>
                  <a:schemeClr val="tx1"/>
                </a:solidFill>
                <a:latin typeface="FrutigerNext LT Medium" pitchFamily="34" charset="0"/>
                <a:ea typeface="宋体" pitchFamily="2" charset="-122"/>
                <a:cs typeface="+mn-cs"/>
              </a:rPr>
              <a:t> configuration modes, including 6 full-height half-length single-slots, 1 full-height full-length dual-slot and four full-height half-length single slots, or 2 full-height full-length dual-slots. The cables to the 2 standard </a:t>
            </a:r>
            <a:r>
              <a:rPr lang="en-US" altLang="zh-CN" sz="1200" b="0" i="0" u="none" strike="noStrike" kern="1200" baseline="0" dirty="0" err="1" smtClean="0">
                <a:solidFill>
                  <a:schemeClr val="tx1"/>
                </a:solidFill>
                <a:latin typeface="FrutigerNext LT Medium" pitchFamily="34" charset="0"/>
                <a:ea typeface="宋体" pitchFamily="2" charset="-122"/>
                <a:cs typeface="+mn-cs"/>
              </a:rPr>
              <a:t>PCIe</a:t>
            </a:r>
            <a:r>
              <a:rPr lang="en-US" altLang="zh-CN" sz="1200" b="0" i="0" u="none" strike="noStrike" kern="1200" baseline="0" dirty="0" smtClean="0">
                <a:solidFill>
                  <a:schemeClr val="tx1"/>
                </a:solidFill>
                <a:latin typeface="FrutigerNext LT Medium" pitchFamily="34" charset="0"/>
                <a:ea typeface="宋体" pitchFamily="2" charset="-122"/>
                <a:cs typeface="+mn-cs"/>
              </a:rPr>
              <a:t> cards are routed from the front panel.</a:t>
            </a:r>
          </a:p>
          <a:p>
            <a:pPr fontAlgn="base"/>
            <a:r>
              <a:rPr lang="en-US" altLang="zh-CN" sz="1200" kern="1200" dirty="0" smtClean="0">
                <a:solidFill>
                  <a:schemeClr val="tx1"/>
                </a:solidFill>
                <a:latin typeface="FrutigerNext LT Medium" pitchFamily="34" charset="0"/>
                <a:ea typeface="宋体" pitchFamily="2" charset="-122"/>
                <a:cs typeface="+mn-cs"/>
              </a:rPr>
              <a:t>In addition, the CH220 v3 supports 24* 64 GB DIMMs at 1.5 times the usual height, providing a maximum capacity of 1 TB, and is most cost-effective for large-memory applications.</a:t>
            </a:r>
            <a:endParaRPr lang="zh-CN" altLang="zh-CN" sz="1200" kern="1200" dirty="0">
              <a:solidFill>
                <a:schemeClr val="tx1"/>
              </a:solidFill>
              <a:latin typeface="FrutigerNext LT Medium" pitchFamily="34" charset="0"/>
              <a:ea typeface="宋体" pitchFamily="2" charset="-122"/>
              <a:cs typeface="+mn-cs"/>
            </a:endParaRPr>
          </a:p>
        </p:txBody>
      </p:sp>
      <p:sp>
        <p:nvSpPr>
          <p:cNvPr id="4" name="灯片编号占位符 3"/>
          <p:cNvSpPr>
            <a:spLocks noGrp="1"/>
          </p:cNvSpPr>
          <p:nvPr>
            <p:ph type="sldNum" sz="quarter" idx="10"/>
          </p:nvPr>
        </p:nvSpPr>
        <p:spPr/>
        <p:txBody>
          <a:bodyPr/>
          <a:lstStyle/>
          <a:p>
            <a:fld id="{35DD7EFA-F701-4625-BA9B-5EE6FA63005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305301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FrutigerNext LT Medium" pitchFamily="34" charset="0"/>
                <a:ea typeface="宋体" pitchFamily="2" charset="-122"/>
                <a:cs typeface="+mn-cs"/>
              </a:rPr>
              <a:t>The CH222 v3 storage expansion node provides the most 2.5-inch hard disk bays in one full-width slot in the industry.</a:t>
            </a:r>
            <a:endParaRPr lang="zh-CN" altLang="zh-CN" sz="1200" kern="1200" dirty="0" smtClean="0">
              <a:solidFill>
                <a:schemeClr val="tx1"/>
              </a:solidFill>
              <a:latin typeface="FrutigerNext LT Medium" pitchFamily="34" charset="0"/>
              <a:ea typeface="宋体" pitchFamily="2" charset="-122"/>
              <a:cs typeface="+mn-cs"/>
            </a:endParaRPr>
          </a:p>
          <a:p>
            <a:pPr fontAlgn="base"/>
            <a:r>
              <a:rPr lang="en-US" altLang="zh-CN" sz="1200" kern="1200" dirty="0" smtClean="0">
                <a:solidFill>
                  <a:schemeClr val="tx1"/>
                </a:solidFill>
                <a:latin typeface="FrutigerNext LT Medium" pitchFamily="34" charset="0"/>
                <a:ea typeface="宋体" pitchFamily="2" charset="-122"/>
                <a:cs typeface="+mn-cs"/>
              </a:rPr>
              <a:t>The CH222 v3 provides superior computing performance and a large storage capacity. Featuring Intel® Xeon® E5-2600 v3 series processors (up to 145 W) and support for up to 24 DIMM slots, 15 x 2.5" hard disks, and a 1 GB RAID cache, the CH222 V3 is suitable for big-data analysis and processing applications that require large storage capacity and high computing performance, such as videos, web searches, and biological sciences.</a:t>
            </a:r>
          </a:p>
          <a:p>
            <a:pPr fontAlgn="base"/>
            <a:r>
              <a:rPr lang="en-US" altLang="zh-CN" sz="1200" kern="1200" dirty="0" smtClean="0">
                <a:solidFill>
                  <a:schemeClr val="tx1"/>
                </a:solidFill>
                <a:latin typeface="FrutigerNext LT Medium" pitchFamily="34" charset="0"/>
                <a:ea typeface="宋体" pitchFamily="2" charset="-122"/>
                <a:cs typeface="+mn-cs"/>
              </a:rPr>
              <a:t>The CH222 v3 supports 24* 64 GB DIMMs at 1.5 times the usual height, providing a maximum capacity of 1.5 TB, and is most cost-effective for large-memory applications. </a:t>
            </a:r>
            <a:endParaRPr lang="zh-CN" altLang="zh-CN" sz="1200" kern="1200" dirty="0">
              <a:solidFill>
                <a:schemeClr val="tx1"/>
              </a:solidFill>
              <a:latin typeface="FrutigerNext LT Medium" pitchFamily="34" charset="0"/>
              <a:ea typeface="宋体" pitchFamily="2" charset="-122"/>
              <a:cs typeface="+mn-cs"/>
            </a:endParaRPr>
          </a:p>
        </p:txBody>
      </p:sp>
      <p:sp>
        <p:nvSpPr>
          <p:cNvPr id="4" name="灯片编号占位符 3"/>
          <p:cNvSpPr>
            <a:spLocks noGrp="1"/>
          </p:cNvSpPr>
          <p:nvPr>
            <p:ph type="sldNum" sz="quarter" idx="10"/>
          </p:nvPr>
        </p:nvSpPr>
        <p:spPr/>
        <p:txBody>
          <a:bodyPr/>
          <a:lstStyle/>
          <a:p>
            <a:fld id="{35DD7EFA-F701-4625-BA9B-5EE6FA63005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601183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zh-CN" dirty="0">
              <a:latin typeface="FrutigerNext LT Medium" pitchFamily="34" charset="0"/>
            </a:endParaRPr>
          </a:p>
        </p:txBody>
      </p:sp>
      <p:sp>
        <p:nvSpPr>
          <p:cNvPr id="4" name="灯片编号占位符 3"/>
          <p:cNvSpPr>
            <a:spLocks noGrp="1"/>
          </p:cNvSpPr>
          <p:nvPr>
            <p:ph type="sldNum" sz="quarter" idx="10"/>
          </p:nvPr>
        </p:nvSpPr>
        <p:spPr/>
        <p:txBody>
          <a:bodyPr/>
          <a:lstStyle/>
          <a:p>
            <a:fld id="{35DD7EFA-F701-4625-BA9B-5EE6FA63005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9198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Title 3"/>
          <p:cNvSpPr>
            <a:spLocks noGrp="1"/>
          </p:cNvSpPr>
          <p:nvPr>
            <p:ph type="title"/>
          </p:nvPr>
        </p:nvSpPr>
        <p:spPr>
          <a:xfrm>
            <a:off x="755651" y="1697512"/>
            <a:ext cx="5688013" cy="584775"/>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04942301"/>
      </p:ext>
    </p:extLst>
  </p:cSld>
  <p:clrMapOvr>
    <a:masterClrMapping/>
  </p:clrMapOvr>
  <p:transition advClick="0" advTm="8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2522128"/>
      </p:ext>
    </p:extLst>
  </p:cSld>
  <p:clrMapOvr>
    <a:masterClrMapping/>
  </p:clrMapOvr>
  <p:transition advClick="0" advTm="8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9260436"/>
      </p:ext>
    </p:extLst>
  </p:cSld>
  <p:clrMapOvr>
    <a:masterClrMapping/>
  </p:clrMapOvr>
  <p:transition advClick="0" advTm="8000">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9791231"/>
      </p:ext>
    </p:extLst>
  </p:cSld>
  <p:clrMapOvr>
    <a:masterClrMapping/>
  </p:clrMapOvr>
  <p:transition advClick="0" advTm="8000">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01652930"/>
      </p:ext>
    </p:extLst>
  </p:cSld>
  <p:clrMapOvr>
    <a:masterClrMapping/>
  </p:clrMapOvr>
  <p:transition advClick="0" advTm="8000">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a:lstStyle>
            <a:lvl1pPr>
              <a:defRPr>
                <a:latin typeface="+mj-lt"/>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755650" y="972764"/>
            <a:ext cx="7596000" cy="36000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a:lstStyle/>
          <a:p>
            <a:r>
              <a:rPr lang="en-US" dirty="0" smtClean="0"/>
              <a:t>Click to edit Master title style</a:t>
            </a:r>
            <a:endParaRPr lang="en-US" dirty="0"/>
          </a:p>
        </p:txBody>
      </p:sp>
    </p:spTree>
  </p:cSld>
  <p:clrMapOvr>
    <a:masterClrMapping/>
  </p:clrMapOvr>
  <p:transition advClick="0" advTm="8000">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6906" y="336962"/>
            <a:ext cx="7632700" cy="653653"/>
          </a:xfrm>
          <a:prstGeom prst="rect">
            <a:avLst/>
          </a:prstGeom>
        </p:spPr>
        <p:txBody>
          <a:bodyPr/>
          <a:lstStyle>
            <a:lvl1pPr>
              <a:defRPr sz="2000" baseline="0">
                <a:latin typeface="Arial"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6906" y="336962"/>
            <a:ext cx="7632700" cy="653653"/>
          </a:xfrm>
          <a:prstGeom prst="rect">
            <a:avLst/>
          </a:prstGeom>
        </p:spPr>
        <p:txBody>
          <a:bodyPr/>
          <a:lstStyle>
            <a:lvl1pPr>
              <a:defRPr sz="2000" baseline="0">
                <a:latin typeface="Arial"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6906" y="336962"/>
            <a:ext cx="7632700" cy="653653"/>
          </a:xfrm>
          <a:prstGeom prst="rect">
            <a:avLst/>
          </a:prstGeom>
        </p:spPr>
        <p:txBody>
          <a:bodyPr/>
          <a:lstStyle>
            <a:lvl1pPr>
              <a:defRPr sz="2000" baseline="0">
                <a:latin typeface="Arial"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62"/>
            <a:ext cx="7632700" cy="653653"/>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62"/>
            <a:ext cx="7632700" cy="653653"/>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62"/>
            <a:ext cx="7632700" cy="653653"/>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62"/>
            <a:ext cx="7632700" cy="653653"/>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6906" y="336962"/>
            <a:ext cx="7632700" cy="653653"/>
          </a:xfrm>
          <a:prstGeom prst="rect">
            <a:avLst/>
          </a:prstGeom>
        </p:spPr>
        <p:txBody>
          <a:bodyPr/>
          <a:lstStyle>
            <a:lvl1pPr>
              <a:defRPr sz="2000" baseline="0">
                <a:latin typeface="Arial"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4600" y="312780"/>
            <a:ext cx="8058839" cy="461319"/>
          </a:xfrm>
          <a:prstGeom prst="rect">
            <a:avLst/>
          </a:prstGeom>
        </p:spPr>
        <p:txBody>
          <a:bodyPr/>
          <a:lstStyle>
            <a:lvl1pPr>
              <a:defRPr sz="2400">
                <a:solidFill>
                  <a:srgbClr val="990000"/>
                </a:solidFill>
                <a:latin typeface="微软雅黑" pitchFamily="34" charset="-122"/>
                <a:ea typeface="微软雅黑" pitchFamily="34" charset="-122"/>
              </a:defRPr>
            </a:lvl1pPr>
          </a:lstStyle>
          <a:p>
            <a:r>
              <a:rPr lang="zh-CN" altLang="en-US" dirty="0" smtClean="0"/>
              <a:t>标题</a:t>
            </a:r>
            <a:endParaRPr lang="en-US" dirty="0"/>
          </a:p>
        </p:txBody>
      </p:sp>
    </p:spTree>
  </p:cSld>
  <p:clrMapOvr>
    <a:masterClrMapping/>
  </p:clrMapOvr>
  <p:transition advClick="0" advTm="8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cSld>
  <p:clrMapOvr>
    <a:masterClrMapping/>
  </p:clrMapOvr>
  <p:transition advClick="0" advTm="8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99235" y="113281"/>
            <a:ext cx="8187702" cy="421482"/>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99235" y="720499"/>
            <a:ext cx="8187702" cy="387395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9"/>
          <p:cNvSpPr>
            <a:spLocks noGrp="1" noChangeArrowheads="1"/>
          </p:cNvSpPr>
          <p:nvPr>
            <p:ph type="dt" sz="half" idx="10"/>
          </p:nvPr>
        </p:nvSpPr>
        <p:spPr>
          <a:xfrm>
            <a:off x="5929592" y="4849586"/>
            <a:ext cx="1056960" cy="196964"/>
          </a:xfrm>
          <a:prstGeom prst="rect">
            <a:avLst/>
          </a:prstGeom>
          <a:ln/>
        </p:spPr>
        <p:txBody>
          <a:bodyPr/>
          <a:lstStyle>
            <a:lvl1pPr>
              <a:defRPr/>
            </a:lvl1pPr>
          </a:lstStyle>
          <a:p>
            <a:pPr>
              <a:defRPr/>
            </a:pPr>
            <a:endParaRPr lang="de-DE" altLang="zh-CN">
              <a:solidFill>
                <a:srgbClr val="000000"/>
              </a:solidFill>
            </a:endParaRPr>
          </a:p>
          <a:p>
            <a:pPr>
              <a:defRPr/>
            </a:pPr>
            <a:r>
              <a:rPr lang="de-DE" altLang="zh-CN">
                <a:solidFill>
                  <a:srgbClr val="000000"/>
                </a:solidFill>
              </a:rPr>
              <a:t>Page </a:t>
            </a:r>
            <a:fld id="{E500A99A-E911-41E0-9DFC-2395075F21F7}" type="slidenum">
              <a:rPr lang="de-DE" altLang="zh-CN">
                <a:solidFill>
                  <a:srgbClr val="000000"/>
                </a:solidFill>
              </a:rPr>
              <a:pPr>
                <a:defRPr/>
              </a:pPr>
              <a:t>‹#›</a:t>
            </a:fld>
            <a:endParaRPr lang="en-GB" altLang="zh-CN">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8249855"/>
      </p:ext>
    </p:extLst>
  </p:cSld>
  <p:clrMapOvr>
    <a:masterClrMapping/>
  </p:clrMapOvr>
  <p:transition advClick="0" advTm="8000">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theme" Target="../theme/theme10.xml"/><Relationship Id="rId1" Type="http://schemas.openxmlformats.org/officeDocument/2006/relationships/slideLayout" Target="../slideLayouts/slideLayout24.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9.w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1.xml"/><Relationship Id="rId1" Type="http://schemas.openxmlformats.org/officeDocument/2006/relationships/slideLayout" Target="../slideLayouts/slideLayout25.xml"/><Relationship Id="rId6" Type="http://schemas.openxmlformats.org/officeDocument/2006/relationships/image" Target="../media/image4.wmf"/><Relationship Id="rId5" Type="http://schemas.openxmlformats.org/officeDocument/2006/relationships/image" Target="../media/image7.wmf"/><Relationship Id="rId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4.w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7.wmf"/><Relationship Id="rId2" Type="http://schemas.openxmlformats.org/officeDocument/2006/relationships/slideLayout" Target="../slideLayouts/slideLayout3.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5.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w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4.w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20.xml"/><Relationship Id="rId6" Type="http://schemas.openxmlformats.org/officeDocument/2006/relationships/image" Target="../media/image4.wmf"/><Relationship Id="rId5" Type="http://schemas.openxmlformats.org/officeDocument/2006/relationships/image" Target="../media/image7.wmf"/><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theme" Target="../theme/theme7.xml"/><Relationship Id="rId1" Type="http://schemas.openxmlformats.org/officeDocument/2006/relationships/slideLayout" Target="../slideLayouts/slideLayout21.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9.w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theme" Target="../theme/theme8.xml"/><Relationship Id="rId1" Type="http://schemas.openxmlformats.org/officeDocument/2006/relationships/slideLayout" Target="../slideLayouts/slideLayout22.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9.w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theme" Target="../theme/theme9.xml"/><Relationship Id="rId1" Type="http://schemas.openxmlformats.org/officeDocument/2006/relationships/slideLayout" Target="../slideLayouts/slideLayout23.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9.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2" descr="E:\01 日常工作\10 多媒体\PPT内部汇报用模板\PPT封面03副本.jpg"/>
          <p:cNvPicPr>
            <a:picLocks noChangeAspect="1" noChangeArrowheads="1"/>
          </p:cNvPicPr>
          <p:nvPr userDrawn="1"/>
        </p:nvPicPr>
        <p:blipFill>
          <a:blip r:embed="rId3" cstate="print"/>
          <a:srcRect/>
          <a:stretch>
            <a:fillRect/>
          </a:stretch>
        </p:blipFill>
        <p:spPr bwMode="auto">
          <a:xfrm>
            <a:off x="0" y="0"/>
            <a:ext cx="9144000" cy="5143500"/>
          </a:xfrm>
          <a:prstGeom prst="rect">
            <a:avLst/>
          </a:prstGeom>
          <a:noFill/>
        </p:spPr>
      </p:pic>
      <p:sp>
        <p:nvSpPr>
          <p:cNvPr id="9" name="Rectangle 86"/>
          <p:cNvSpPr>
            <a:spLocks noChangeArrowheads="1"/>
          </p:cNvSpPr>
          <p:nvPr userDrawn="1"/>
        </p:nvSpPr>
        <p:spPr bwMode="auto">
          <a:xfrm>
            <a:off x="7801326" y="4145757"/>
            <a:ext cx="716570" cy="74890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2" tIns="34281" rIns="68562" bIns="34281" anchor="ctr"/>
          <a:lstStyle/>
          <a:p>
            <a:endParaRPr lang="zh-CN" altLang="en-US" dirty="0">
              <a:latin typeface="FrutigerNext LT Medium" pitchFamily="34" charset="0"/>
            </a:endParaRPr>
          </a:p>
        </p:txBody>
      </p:sp>
      <p:sp>
        <p:nvSpPr>
          <p:cNvPr id="11" name="Rectangle 8"/>
          <p:cNvSpPr>
            <a:spLocks noGrp="1" noChangeArrowheads="1"/>
          </p:cNvSpPr>
          <p:nvPr>
            <p:ph type="title"/>
          </p:nvPr>
        </p:nvSpPr>
        <p:spPr bwMode="auto">
          <a:xfrm>
            <a:off x="657055" y="1977630"/>
            <a:ext cx="5686135" cy="56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81" rIns="68562" bIns="34281" numCol="1" anchor="t" anchorCtr="0" compatLnSpc="1">
            <a:prstTxWarp prst="textNoShape">
              <a:avLst/>
            </a:prstTxWarp>
            <a:spAutoFit/>
          </a:bodyPr>
          <a:lstStyle/>
          <a:p>
            <a:pPr lvl="0"/>
            <a:r>
              <a:rPr lang="en-US" altLang="zh-CN" dirty="0" smtClean="0"/>
              <a:t>Click to edit Master title style</a:t>
            </a:r>
            <a:endParaRPr lang="zh-CN" altLang="en-US" dirty="0" smtClean="0"/>
          </a:p>
        </p:txBody>
      </p:sp>
      <p:pic>
        <p:nvPicPr>
          <p:cNvPr id="13" name="Picture 77" descr="Logo"/>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794141" y="4034485"/>
            <a:ext cx="768834" cy="76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z00124665\Desktop\图形2.wmf"/>
          <p:cNvPicPr>
            <a:picLocks noChangeAspect="1" noChangeArrowheads="1"/>
          </p:cNvPicPr>
          <p:nvPr userDrawn="1"/>
        </p:nvPicPr>
        <p:blipFill>
          <a:blip r:embed="rId5" cstate="print"/>
          <a:srcRect/>
          <a:stretch>
            <a:fillRect/>
          </a:stretch>
        </p:blipFill>
        <p:spPr bwMode="auto">
          <a:xfrm>
            <a:off x="666769" y="4440721"/>
            <a:ext cx="2116626" cy="367370"/>
          </a:xfrm>
          <a:prstGeom prst="rect">
            <a:avLst/>
          </a:prstGeom>
          <a:noFill/>
        </p:spPr>
      </p:pic>
      <p:pic>
        <p:nvPicPr>
          <p:cNvPr id="8" name="Picture 2" descr="C:\Users\z00124665\Desktop\A BETTER WAY SOLUTIONS.wmf"/>
          <p:cNvPicPr>
            <a:picLocks noChangeAspect="1" noChangeArrowheads="1"/>
          </p:cNvPicPr>
          <p:nvPr userDrawn="1"/>
        </p:nvPicPr>
        <p:blipFill>
          <a:blip r:embed="rId6" cstate="print"/>
          <a:srcRect/>
          <a:stretch>
            <a:fillRect/>
          </a:stretch>
        </p:blipFill>
        <p:spPr bwMode="auto">
          <a:xfrm>
            <a:off x="660400" y="934345"/>
            <a:ext cx="4117340" cy="114657"/>
          </a:xfrm>
          <a:prstGeom prst="rect">
            <a:avLst/>
          </a:prstGeom>
          <a:noFill/>
        </p:spPr>
      </p:pic>
    </p:spTree>
  </p:cSld>
  <p:clrMap bg1="lt1" tx1="dk1" bg2="lt2" tx2="dk2" accent1="accent1" accent2="accent2" accent3="accent3" accent4="accent4" accent5="accent5" accent6="accent6" hlink="hlink" folHlink="folHlink"/>
  <p:sldLayoutIdLst>
    <p:sldLayoutId id="2147483815"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mj-lt"/>
          <a:ea typeface="黑体" pitchFamily="49" charset="-122"/>
          <a:cs typeface="+mj-cs"/>
        </a:defRPr>
      </a:lvl1pPr>
      <a:lvl2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pic>
        <p:nvPicPr>
          <p:cNvPr id="11" name="Picture 2" descr="C:\Users\z00124665\Desktop\A BETTER WAY SOLUTIONS.wmf"/>
          <p:cNvPicPr>
            <a:picLocks noChangeAspect="1" noChangeArrowheads="1"/>
          </p:cNvPicPr>
          <p:nvPr userDrawn="1"/>
        </p:nvPicPr>
        <p:blipFill>
          <a:blip r:embed="rId3" cstate="print"/>
          <a:srcRect/>
          <a:stretch>
            <a:fillRect/>
          </a:stretch>
        </p:blipFill>
        <p:spPr bwMode="auto">
          <a:xfrm>
            <a:off x="5567363" y="177220"/>
            <a:ext cx="3270250" cy="91068"/>
          </a:xfrm>
          <a:prstGeom prst="rect">
            <a:avLst/>
          </a:prstGeom>
          <a:noFill/>
        </p:spPr>
      </p:pic>
      <p:pic>
        <p:nvPicPr>
          <p:cNvPr id="12" name="Picture 14" descr="C:\Users\z00124665\Desktop\color bar [转换].wmf"/>
          <p:cNvPicPr>
            <a:picLocks noChangeAspect="1" noChangeArrowheads="1"/>
          </p:cNvPicPr>
          <p:nvPr userDrawn="1"/>
        </p:nvPicPr>
        <p:blipFill>
          <a:blip r:embed="rId4" cstate="print"/>
          <a:srcRect/>
          <a:stretch>
            <a:fillRect/>
          </a:stretch>
        </p:blipFill>
        <p:spPr bwMode="auto">
          <a:xfrm>
            <a:off x="0" y="5078651"/>
            <a:ext cx="9144001" cy="74374"/>
          </a:xfrm>
          <a:prstGeom prst="rect">
            <a:avLst/>
          </a:prstGeom>
          <a:noFill/>
        </p:spPr>
      </p:pic>
      <p:pic>
        <p:nvPicPr>
          <p:cNvPr id="8" name="Picture 2" descr="C:\Users\z00124665\Desktop\HW LOGO(横版）.png"/>
          <p:cNvPicPr>
            <a:picLocks noChangeAspect="1" noChangeArrowheads="1"/>
          </p:cNvPicPr>
          <p:nvPr userDrawn="1"/>
        </p:nvPicPr>
        <p:blipFill>
          <a:blip r:embed="rId5"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FrutigerNext LT Medium"/>
                <a:ea typeface="华文细黑"/>
              </a:rPr>
              <a:pPr eaLnBrk="0" hangingPunct="0">
                <a:lnSpc>
                  <a:spcPct val="85000"/>
                </a:lnSpc>
                <a:defRPr/>
              </a:pPr>
              <a:t>‹#›</a:t>
            </a:fld>
            <a:endParaRPr lang="en-GB" altLang="zh-CN" sz="90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6" cstate="print"/>
          <a:srcRect/>
          <a:stretch>
            <a:fillRect/>
          </a:stretch>
        </p:blipFill>
        <p:spPr bwMode="auto">
          <a:xfrm>
            <a:off x="322263" y="4862196"/>
            <a:ext cx="2655887" cy="120967"/>
          </a:xfrm>
          <a:prstGeom prst="rect">
            <a:avLst/>
          </a:prstGeom>
          <a:noFill/>
        </p:spPr>
      </p:pic>
    </p:spTree>
  </p:cSld>
  <p:clrMap bg1="lt1" tx1="dk1" bg2="lt2" tx2="dk2" accent1="accent1" accent2="accent2" accent3="accent3" accent4="accent4" accent5="accent5" accent6="accent6" hlink="hlink" folHlink="folHlink"/>
  <p:sldLayoutIdLst>
    <p:sldLayoutId id="2147483852"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grpSp>
        <p:nvGrpSpPr>
          <p:cNvPr id="2" name="组合 3"/>
          <p:cNvGrpSpPr/>
          <p:nvPr userDrawn="1"/>
        </p:nvGrpSpPr>
        <p:grpSpPr>
          <a:xfrm>
            <a:off x="0" y="5087938"/>
            <a:ext cx="9144000" cy="55562"/>
            <a:chOff x="0" y="5087938"/>
            <a:chExt cx="9144000" cy="55562"/>
          </a:xfrm>
        </p:grpSpPr>
        <p:pic>
          <p:nvPicPr>
            <p:cNvPr id="5" name="Picture 2" descr="E:\01 日常工作\10 多媒体\PPT内部汇报用模板\红条.jpg"/>
            <p:cNvPicPr>
              <a:picLocks noChangeAspect="1" noChangeArrowheads="1"/>
            </p:cNvPicPr>
            <p:nvPr userDrawn="1"/>
          </p:nvPicPr>
          <p:blipFill>
            <a:blip r:embed="rId3" cstate="print"/>
            <a:srcRect r="5813"/>
            <a:stretch>
              <a:fillRect/>
            </a:stretch>
          </p:blipFill>
          <p:spPr bwMode="auto">
            <a:xfrm>
              <a:off x="0" y="5087938"/>
              <a:ext cx="8616950" cy="55562"/>
            </a:xfrm>
            <a:prstGeom prst="rect">
              <a:avLst/>
            </a:prstGeom>
            <a:noFill/>
          </p:spPr>
        </p:pic>
        <p:pic>
          <p:nvPicPr>
            <p:cNvPr id="6" name="Picture 2" descr="E:\01 日常工作\10 多媒体\PPT内部汇报用模板\红条.jpg"/>
            <p:cNvPicPr>
              <a:picLocks noChangeAspect="1" noChangeArrowheads="1"/>
            </p:cNvPicPr>
            <p:nvPr userDrawn="1"/>
          </p:nvPicPr>
          <p:blipFill>
            <a:blip r:embed="rId3" cstate="print"/>
            <a:srcRect r="5813"/>
            <a:stretch>
              <a:fillRect/>
            </a:stretch>
          </p:blipFill>
          <p:spPr bwMode="auto">
            <a:xfrm>
              <a:off x="527050" y="5087938"/>
              <a:ext cx="8616950" cy="55562"/>
            </a:xfrm>
            <a:prstGeom prst="rect">
              <a:avLst/>
            </a:prstGeom>
            <a:noFill/>
          </p:spPr>
        </p:pic>
      </p:grpSp>
      <p:pic>
        <p:nvPicPr>
          <p:cNvPr id="8" name="Picture 2" descr="C:\Users\z00124665\Desktop\HW LOGO(横版）.png"/>
          <p:cNvPicPr>
            <a:picLocks noChangeAspect="1" noChangeArrowheads="1"/>
          </p:cNvPicPr>
          <p:nvPr userDrawn="1"/>
        </p:nvPicPr>
        <p:blipFill>
          <a:blip r:embed="rId4"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Arial"/>
                <a:ea typeface="华文细黑"/>
              </a:rPr>
              <a:pPr eaLnBrk="0" hangingPunct="0">
                <a:lnSpc>
                  <a:spcPct val="85000"/>
                </a:lnSpc>
                <a:defRPr/>
              </a:pPr>
              <a:t>‹#›</a:t>
            </a:fld>
            <a:endParaRPr lang="en-GB" altLang="zh-CN" sz="900" dirty="0">
              <a:solidFill>
                <a:srgbClr val="FFFFFF">
                  <a:lumMod val="65000"/>
                </a:srgbClr>
              </a:solidFill>
              <a:latin typeface="Arial"/>
              <a:ea typeface="华文细黑"/>
            </a:endParaRPr>
          </a:p>
        </p:txBody>
      </p:sp>
      <p:pic>
        <p:nvPicPr>
          <p:cNvPr id="10" name="Picture 2" descr="C:\Users\z00124665\Desktop\图形1.wmf"/>
          <p:cNvPicPr>
            <a:picLocks noChangeAspect="1" noChangeArrowheads="1"/>
          </p:cNvPicPr>
          <p:nvPr userDrawn="1"/>
        </p:nvPicPr>
        <p:blipFill>
          <a:blip r:embed="rId5" cstate="print"/>
          <a:srcRect/>
          <a:stretch>
            <a:fillRect/>
          </a:stretch>
        </p:blipFill>
        <p:spPr bwMode="auto">
          <a:xfrm>
            <a:off x="322263" y="4862196"/>
            <a:ext cx="2655887" cy="120967"/>
          </a:xfrm>
          <a:prstGeom prst="rect">
            <a:avLst/>
          </a:prstGeom>
          <a:noFill/>
        </p:spPr>
      </p:pic>
      <p:pic>
        <p:nvPicPr>
          <p:cNvPr id="11" name="Picture 2" descr="C:\Users\z00124665\Desktop\A BETTER WAY SOLUTIONS.wmf"/>
          <p:cNvPicPr>
            <a:picLocks noChangeAspect="1" noChangeArrowheads="1"/>
          </p:cNvPicPr>
          <p:nvPr userDrawn="1"/>
        </p:nvPicPr>
        <p:blipFill>
          <a:blip r:embed="rId6" cstate="print"/>
          <a:srcRect/>
          <a:stretch>
            <a:fillRect/>
          </a:stretch>
        </p:blipFill>
        <p:spPr bwMode="auto">
          <a:xfrm>
            <a:off x="5567363" y="177220"/>
            <a:ext cx="3270250" cy="91068"/>
          </a:xfrm>
          <a:prstGeom prst="rect">
            <a:avLst/>
          </a:prstGeom>
          <a:noFill/>
        </p:spPr>
      </p:pic>
    </p:spTree>
  </p:cSld>
  <p:clrMap bg1="lt1" tx1="dk1" bg2="lt2" tx2="dk2" accent1="accent1" accent2="accent2" accent3="accent3" accent4="accent4" accent5="accent5" accent6="accent6" hlink="hlink" folHlink="folHlink"/>
  <p:sldLayoutIdLst>
    <p:sldLayoutId id="2147483855"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nvGrpSpPr>
          <p:cNvPr id="4" name="组合 3"/>
          <p:cNvGrpSpPr/>
          <p:nvPr userDrawn="1"/>
        </p:nvGrpSpPr>
        <p:grpSpPr>
          <a:xfrm>
            <a:off x="0" y="5087938"/>
            <a:ext cx="9144000" cy="55562"/>
            <a:chOff x="0" y="5087938"/>
            <a:chExt cx="9144000" cy="55562"/>
          </a:xfrm>
        </p:grpSpPr>
        <p:pic>
          <p:nvPicPr>
            <p:cNvPr id="5" name="Picture 2" descr="E:\01 日常工作\10 多媒体\PPT内部汇报用模板\红条.jpg"/>
            <p:cNvPicPr>
              <a:picLocks noChangeAspect="1" noChangeArrowheads="1"/>
            </p:cNvPicPr>
            <p:nvPr userDrawn="1"/>
          </p:nvPicPr>
          <p:blipFill>
            <a:blip r:embed="rId15" cstate="print"/>
            <a:srcRect r="5813"/>
            <a:stretch>
              <a:fillRect/>
            </a:stretch>
          </p:blipFill>
          <p:spPr bwMode="auto">
            <a:xfrm>
              <a:off x="0" y="5087938"/>
              <a:ext cx="8616950" cy="55562"/>
            </a:xfrm>
            <a:prstGeom prst="rect">
              <a:avLst/>
            </a:prstGeom>
            <a:noFill/>
          </p:spPr>
        </p:pic>
        <p:pic>
          <p:nvPicPr>
            <p:cNvPr id="6" name="Picture 2" descr="E:\01 日常工作\10 多媒体\PPT内部汇报用模板\红条.jpg"/>
            <p:cNvPicPr>
              <a:picLocks noChangeAspect="1" noChangeArrowheads="1"/>
            </p:cNvPicPr>
            <p:nvPr userDrawn="1"/>
          </p:nvPicPr>
          <p:blipFill>
            <a:blip r:embed="rId15" cstate="print"/>
            <a:srcRect r="5813"/>
            <a:stretch>
              <a:fillRect/>
            </a:stretch>
          </p:blipFill>
          <p:spPr bwMode="auto">
            <a:xfrm>
              <a:off x="527050" y="5087938"/>
              <a:ext cx="8616950" cy="55562"/>
            </a:xfrm>
            <a:prstGeom prst="rect">
              <a:avLst/>
            </a:prstGeom>
            <a:noFill/>
          </p:spPr>
        </p:pic>
      </p:grpSp>
      <p:pic>
        <p:nvPicPr>
          <p:cNvPr id="8" name="Picture 2" descr="C:\Users\z00124665\Desktop\HW LOGO(横版）.png"/>
          <p:cNvPicPr>
            <a:picLocks noChangeAspect="1" noChangeArrowheads="1"/>
          </p:cNvPicPr>
          <p:nvPr userDrawn="1"/>
        </p:nvPicPr>
        <p:blipFill>
          <a:blip r:embed="rId16"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b="0" smtClean="0">
                <a:solidFill>
                  <a:schemeClr val="bg1">
                    <a:lumMod val="65000"/>
                  </a:schemeClr>
                </a:solidFill>
                <a:latin typeface="+mn-lt"/>
                <a:ea typeface="+mn-ea"/>
              </a:rPr>
              <a:pPr eaLnBrk="0" hangingPunct="0">
                <a:lnSpc>
                  <a:spcPct val="85000"/>
                </a:lnSpc>
                <a:defRPr/>
              </a:pPr>
              <a:t>‹#›</a:t>
            </a:fld>
            <a:endParaRPr lang="en-GB" altLang="zh-CN" sz="900" b="0" dirty="0">
              <a:solidFill>
                <a:schemeClr val="bg1">
                  <a:lumMod val="65000"/>
                </a:schemeClr>
              </a:solidFill>
              <a:latin typeface="+mn-lt"/>
              <a:ea typeface="+mn-ea"/>
            </a:endParaRPr>
          </a:p>
        </p:txBody>
      </p:sp>
      <p:pic>
        <p:nvPicPr>
          <p:cNvPr id="10" name="Picture 2" descr="C:\Users\z00124665\Desktop\图形1.wmf"/>
          <p:cNvPicPr>
            <a:picLocks noChangeAspect="1" noChangeArrowheads="1"/>
          </p:cNvPicPr>
          <p:nvPr userDrawn="1"/>
        </p:nvPicPr>
        <p:blipFill>
          <a:blip r:embed="rId17" cstate="print"/>
          <a:srcRect/>
          <a:stretch>
            <a:fillRect/>
          </a:stretch>
        </p:blipFill>
        <p:spPr bwMode="auto">
          <a:xfrm>
            <a:off x="322263" y="4862196"/>
            <a:ext cx="2655887" cy="120967"/>
          </a:xfrm>
          <a:prstGeom prst="rect">
            <a:avLst/>
          </a:prstGeom>
          <a:noFill/>
        </p:spPr>
      </p:pic>
      <p:pic>
        <p:nvPicPr>
          <p:cNvPr id="11" name="Picture 2" descr="C:\Users\z00124665\Desktop\A BETTER WAY SOLUTIONS.wmf"/>
          <p:cNvPicPr>
            <a:picLocks noChangeAspect="1" noChangeArrowheads="1"/>
          </p:cNvPicPr>
          <p:nvPr userDrawn="1"/>
        </p:nvPicPr>
        <p:blipFill>
          <a:blip r:embed="rId18" cstate="print"/>
          <a:srcRect/>
          <a:stretch>
            <a:fillRect/>
          </a:stretch>
        </p:blipFill>
        <p:spPr bwMode="auto">
          <a:xfrm>
            <a:off x="5567363" y="177220"/>
            <a:ext cx="3270250" cy="91068"/>
          </a:xfrm>
          <a:prstGeom prst="rect">
            <a:avLst/>
          </a:prstGeom>
          <a:noFill/>
        </p:spPr>
      </p:pic>
    </p:spTree>
  </p:cSld>
  <p:clrMap bg1="lt1" tx1="dk1" bg2="lt2" tx2="dk2" accent1="accent1" accent2="accent2" accent3="accent3" accent4="accent4" accent5="accent5" accent6="accent6" hlink="hlink" folHlink="folHlink"/>
  <p:sldLayoutIdLst>
    <p:sldLayoutId id="2147483823" r:id="rId1"/>
    <p:sldLayoutId id="2147483835" r:id="rId2"/>
    <p:sldLayoutId id="2147483857" r:id="rId3"/>
    <p:sldLayoutId id="2147483862" r:id="rId4"/>
    <p:sldLayoutId id="2147483864" r:id="rId5"/>
    <p:sldLayoutId id="2147483865" r:id="rId6"/>
    <p:sldLayoutId id="2147483866" r:id="rId7"/>
    <p:sldLayoutId id="2147483867" r:id="rId8"/>
    <p:sldLayoutId id="2147483868" r:id="rId9"/>
    <p:sldLayoutId id="2147483870" r:id="rId10"/>
    <p:sldLayoutId id="2147483871" r:id="rId11"/>
    <p:sldLayoutId id="2147483872" r:id="rId12"/>
    <p:sldLayoutId id="2147483873" r:id="rId13"/>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9144000"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nvGrpSpPr>
          <p:cNvPr id="14" name="组合 13"/>
          <p:cNvGrpSpPr/>
          <p:nvPr userDrawn="1"/>
        </p:nvGrpSpPr>
        <p:grpSpPr>
          <a:xfrm>
            <a:off x="0" y="5087938"/>
            <a:ext cx="9144000" cy="55562"/>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4" cstate="print"/>
            <a:srcRect r="5813"/>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4" cstate="print"/>
            <a:srcRect r="5813"/>
            <a:stretch>
              <a:fillRect/>
            </a:stretch>
          </p:blipFill>
          <p:spPr bwMode="auto">
            <a:xfrm>
              <a:off x="527050" y="5087938"/>
              <a:ext cx="8616950" cy="55562"/>
            </a:xfrm>
            <a:prstGeom prst="rect">
              <a:avLst/>
            </a:prstGeom>
            <a:noFill/>
          </p:spPr>
        </p:pic>
      </p:grpSp>
      <p:pic>
        <p:nvPicPr>
          <p:cNvPr id="9" name="Picture 2" descr="C:\Users\z00124665\Desktop\HW LOGO(横版）.png"/>
          <p:cNvPicPr>
            <a:picLocks noChangeAspect="1" noChangeArrowheads="1"/>
          </p:cNvPicPr>
          <p:nvPr userDrawn="1"/>
        </p:nvPicPr>
        <p:blipFill>
          <a:blip r:embed="rId5" cstate="screen"/>
          <a:srcRect/>
          <a:stretch>
            <a:fillRect/>
          </a:stretch>
        </p:blipFill>
        <p:spPr bwMode="auto">
          <a:xfrm>
            <a:off x="7566408" y="4687937"/>
            <a:ext cx="1250151" cy="304524"/>
          </a:xfrm>
          <a:prstGeom prst="rect">
            <a:avLst/>
          </a:prstGeom>
          <a:noFill/>
        </p:spPr>
      </p:pic>
      <p:sp>
        <p:nvSpPr>
          <p:cNvPr id="12"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b="0" smtClean="0">
                <a:solidFill>
                  <a:schemeClr val="bg1">
                    <a:lumMod val="65000"/>
                  </a:schemeClr>
                </a:solidFill>
                <a:latin typeface="+mn-lt"/>
                <a:ea typeface="+mn-ea"/>
              </a:rPr>
              <a:pPr eaLnBrk="0" hangingPunct="0">
                <a:lnSpc>
                  <a:spcPct val="85000"/>
                </a:lnSpc>
                <a:defRPr/>
              </a:pPr>
              <a:t>‹#›</a:t>
            </a:fld>
            <a:endParaRPr lang="en-GB" altLang="zh-CN" sz="900" b="0" dirty="0">
              <a:solidFill>
                <a:schemeClr val="bg1">
                  <a:lumMod val="65000"/>
                </a:schemeClr>
              </a:solidFill>
              <a:latin typeface="+mn-lt"/>
              <a:ea typeface="+mn-ea"/>
            </a:endParaRPr>
          </a:p>
        </p:txBody>
      </p:sp>
      <p:pic>
        <p:nvPicPr>
          <p:cNvPr id="10" name="Picture 2" descr="C:\Users\z00124665\Desktop\图形1.wmf"/>
          <p:cNvPicPr>
            <a:picLocks noChangeAspect="1" noChangeArrowheads="1"/>
          </p:cNvPicPr>
          <p:nvPr userDrawn="1"/>
        </p:nvPicPr>
        <p:blipFill>
          <a:blip r:embed="rId6" cstate="print"/>
          <a:srcRect/>
          <a:stretch>
            <a:fillRect/>
          </a:stretch>
        </p:blipFill>
        <p:spPr bwMode="auto">
          <a:xfrm>
            <a:off x="322263" y="4862196"/>
            <a:ext cx="2655887" cy="120967"/>
          </a:xfrm>
          <a:prstGeom prst="rect">
            <a:avLst/>
          </a:prstGeom>
          <a:noFill/>
        </p:spPr>
      </p:pic>
      <p:pic>
        <p:nvPicPr>
          <p:cNvPr id="11" name="Picture 2" descr="C:\Users\z00124665\Desktop\A BETTER WAY SOLUTIONS.wmf"/>
          <p:cNvPicPr>
            <a:picLocks noChangeAspect="1" noChangeArrowheads="1"/>
          </p:cNvPicPr>
          <p:nvPr userDrawn="1"/>
        </p:nvPicPr>
        <p:blipFill>
          <a:blip r:embed="rId7" cstate="print"/>
          <a:srcRect/>
          <a:stretch>
            <a:fillRect/>
          </a:stretch>
        </p:blipFill>
        <p:spPr bwMode="auto">
          <a:xfrm>
            <a:off x="5567363" y="177220"/>
            <a:ext cx="3270250" cy="91068"/>
          </a:xfrm>
          <a:prstGeom prst="rect">
            <a:avLst/>
          </a:prstGeom>
          <a:noFill/>
        </p:spPr>
      </p:pic>
    </p:spTree>
  </p:cSld>
  <p:clrMap bg1="lt1" tx1="dk1" bg2="lt2" tx2="dk2" accent1="accent1" accent2="accent2" accent3="accent3" accent4="accent4" accent5="accent5" accent6="accent6" hlink="hlink" folHlink="folHlink"/>
  <p:sldLayoutIdLst>
    <p:sldLayoutId id="2147483824" r:id="rId1"/>
    <p:sldLayoutId id="2147483822" r:id="rId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矩形 5"/>
          <p:cNvSpPr/>
          <p:nvPr userDrawn="1"/>
        </p:nvSpPr>
        <p:spPr bwMode="auto">
          <a:xfrm>
            <a:off x="0" y="0"/>
            <a:ext cx="9144000"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1" name="TextBox 10"/>
          <p:cNvSpPr txBox="1"/>
          <p:nvPr userDrawn="1"/>
        </p:nvSpPr>
        <p:spPr>
          <a:xfrm>
            <a:off x="479291" y="4175206"/>
            <a:ext cx="8265110" cy="707886"/>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rPr>
              <a:t>Copyright©2012 Huawei Technologies Co., Ltd. All Rights Reserved.</a:t>
            </a:r>
            <a:endParaRPr kumimoji="0" lang="zh-CN" altLang="zh-CN" sz="800" b="0"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kumimoji="0" lang="zh-CN" altLang="zh-CN" sz="800" b="0" i="0" u="none" strike="noStrike" kern="1200" cap="none" spc="0" normalizeH="0" baseline="0" noProof="0" dirty="0">
              <a:ln>
                <a:noFill/>
              </a:ln>
              <a:solidFill>
                <a:schemeClr val="bg1">
                  <a:lumMod val="65000"/>
                </a:schemeClr>
              </a:solidFill>
              <a:effectLst/>
              <a:uLnTx/>
              <a:uFillTx/>
              <a:latin typeface="+mn-lt"/>
              <a:ea typeface="宋体" charset="-122"/>
              <a:cs typeface="Calibri" pitchFamily="34" charset="0"/>
            </a:endParaRPr>
          </a:p>
        </p:txBody>
      </p:sp>
      <p:pic>
        <p:nvPicPr>
          <p:cNvPr id="8" name="Picture 2" descr="E:\01 日常工作\03 品牌规范设计\企业业务视觉规范\投标标书规范\设计文档\大平台相关资料整理\Template A\源文件\HW LOGO副本.png"/>
          <p:cNvPicPr>
            <a:picLocks noChangeAspect="1" noChangeArrowheads="1"/>
          </p:cNvPicPr>
          <p:nvPr userDrawn="1"/>
        </p:nvPicPr>
        <p:blipFill>
          <a:blip r:embed="rId3" cstate="print"/>
          <a:srcRect/>
          <a:stretch>
            <a:fillRect/>
          </a:stretch>
        </p:blipFill>
        <p:spPr bwMode="auto">
          <a:xfrm>
            <a:off x="3783171" y="950801"/>
            <a:ext cx="1657350" cy="1600312"/>
          </a:xfrm>
          <a:prstGeom prst="rect">
            <a:avLst/>
          </a:prstGeom>
          <a:noFill/>
        </p:spPr>
      </p:pic>
      <p:sp>
        <p:nvSpPr>
          <p:cNvPr id="7" name="Rectangle 3"/>
          <p:cNvSpPr>
            <a:spLocks noChangeArrowheads="1"/>
          </p:cNvSpPr>
          <p:nvPr userDrawn="1"/>
        </p:nvSpPr>
        <p:spPr bwMode="auto">
          <a:xfrm>
            <a:off x="1843989" y="2862273"/>
            <a:ext cx="5423184" cy="365216"/>
          </a:xfrm>
          <a:prstGeom prst="rect">
            <a:avLst/>
          </a:prstGeom>
          <a:noFill/>
          <a:ln w="9525" algn="ctr">
            <a:noFill/>
            <a:miter lim="800000"/>
            <a:headEnd/>
            <a:tailEnd/>
          </a:ln>
        </p:spPr>
        <p:txBody>
          <a:bodyPr wrap="none" lIns="87360" tIns="43682" rIns="87360" bIns="43682">
            <a:spAutoFit/>
          </a:bodyPr>
          <a:lstStyle/>
          <a:p>
            <a:pPr algn="ctr" defTabSz="874713">
              <a:defRPr/>
            </a:pPr>
            <a:r>
              <a:rPr lang="en-US" altLang="zh-CN" sz="1800" b="1" dirty="0" smtClean="0">
                <a:solidFill>
                  <a:srgbClr val="333333"/>
                </a:solidFill>
                <a:latin typeface="FrutigerNext LT Medium" pitchFamily="34" charset="0"/>
                <a:ea typeface="ＭＳ Ｐゴシック" pitchFamily="34" charset="-128"/>
              </a:rPr>
              <a:t>HUAWEI ENTERPRISE ICT SOLUTIONS </a:t>
            </a:r>
            <a:r>
              <a:rPr lang="en-US" altLang="zh-CN" sz="1800" b="1" dirty="0" smtClean="0">
                <a:solidFill>
                  <a:srgbClr val="C00000"/>
                </a:solidFill>
                <a:latin typeface="FrutigerNext LT Medium" pitchFamily="34" charset="0"/>
                <a:ea typeface="ＭＳ Ｐゴシック" pitchFamily="34" charset="-128"/>
              </a:rPr>
              <a:t>A BETTER WAY</a:t>
            </a:r>
            <a:endParaRPr lang="zh-CN" altLang="en-US" sz="1800" b="1" dirty="0">
              <a:solidFill>
                <a:srgbClr val="C00000"/>
              </a:solidFill>
              <a:latin typeface="FrutigerNext LT Medium"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34"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accel="50000" decel="50000" fill="hold" grpId="0" nodeType="afterEffect">
                                  <p:stCondLst>
                                    <p:cond delay="0"/>
                                  </p:stCondLst>
                                  <p:iterate type="lt">
                                    <p:tmPct val="10000"/>
                                  </p:iterate>
                                  <p:childTnLst>
                                    <p:animClr clrSpc="hsl" dir="ccw">
                                      <p:cBhvr override="childStyle">
                                        <p:cTn id="6" dur="1000" fill="hold"/>
                                        <p:tgtEl>
                                          <p:spTgt spid="7"/>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ctr" defTabSz="801688" rtl="0" eaLnBrk="0" fontAlgn="base" hangingPunct="0">
        <a:spcBef>
          <a:spcPct val="0"/>
        </a:spcBef>
        <a:spcAft>
          <a:spcPct val="0"/>
        </a:spcAft>
        <a:defRPr sz="3800">
          <a:solidFill>
            <a:schemeClr val="tx2"/>
          </a:solidFill>
          <a:latin typeface="+mj-lt"/>
          <a:ea typeface="+mj-ea"/>
          <a:cs typeface="+mj-cs"/>
        </a:defRPr>
      </a:lvl1pPr>
      <a:lvl2pPr algn="ctr" defTabSz="801688" rtl="0" eaLnBrk="0" fontAlgn="base" hangingPunct="0">
        <a:spcBef>
          <a:spcPct val="0"/>
        </a:spcBef>
        <a:spcAft>
          <a:spcPct val="0"/>
        </a:spcAft>
        <a:defRPr sz="3800">
          <a:solidFill>
            <a:schemeClr val="tx2"/>
          </a:solidFill>
          <a:latin typeface="Arial" charset="0"/>
          <a:ea typeface="宋体" pitchFamily="2" charset="-122"/>
        </a:defRPr>
      </a:lvl2pPr>
      <a:lvl3pPr algn="ctr" defTabSz="801688" rtl="0" eaLnBrk="0" fontAlgn="base" hangingPunct="0">
        <a:spcBef>
          <a:spcPct val="0"/>
        </a:spcBef>
        <a:spcAft>
          <a:spcPct val="0"/>
        </a:spcAft>
        <a:defRPr sz="3800">
          <a:solidFill>
            <a:schemeClr val="tx2"/>
          </a:solidFill>
          <a:latin typeface="Arial" charset="0"/>
          <a:ea typeface="宋体" pitchFamily="2" charset="-122"/>
        </a:defRPr>
      </a:lvl3pPr>
      <a:lvl4pPr algn="ctr" defTabSz="801688" rtl="0" eaLnBrk="0" fontAlgn="base" hangingPunct="0">
        <a:spcBef>
          <a:spcPct val="0"/>
        </a:spcBef>
        <a:spcAft>
          <a:spcPct val="0"/>
        </a:spcAft>
        <a:defRPr sz="3800">
          <a:solidFill>
            <a:schemeClr val="tx2"/>
          </a:solidFill>
          <a:latin typeface="Arial" charset="0"/>
          <a:ea typeface="宋体" pitchFamily="2" charset="-122"/>
        </a:defRPr>
      </a:lvl4pPr>
      <a:lvl5pPr algn="ctr" defTabSz="801688" rtl="0" eaLnBrk="0" fontAlgn="base" hangingPunct="0">
        <a:spcBef>
          <a:spcPct val="0"/>
        </a:spcBef>
        <a:spcAft>
          <a:spcPct val="0"/>
        </a:spcAft>
        <a:defRPr sz="3800">
          <a:solidFill>
            <a:schemeClr val="tx2"/>
          </a:solidFill>
          <a:latin typeface="Arial" charset="0"/>
          <a:ea typeface="宋体" pitchFamily="2" charset="-122"/>
        </a:defRPr>
      </a:lvl5pPr>
      <a:lvl6pPr marL="457200" algn="ctr" defTabSz="801688" rtl="0" fontAlgn="base">
        <a:spcBef>
          <a:spcPct val="0"/>
        </a:spcBef>
        <a:spcAft>
          <a:spcPct val="0"/>
        </a:spcAft>
        <a:defRPr sz="3800">
          <a:solidFill>
            <a:schemeClr val="tx2"/>
          </a:solidFill>
          <a:latin typeface="Arial" charset="0"/>
          <a:ea typeface="宋体" pitchFamily="2" charset="-122"/>
        </a:defRPr>
      </a:lvl6pPr>
      <a:lvl7pPr marL="914400" algn="ctr" defTabSz="801688" rtl="0" fontAlgn="base">
        <a:spcBef>
          <a:spcPct val="0"/>
        </a:spcBef>
        <a:spcAft>
          <a:spcPct val="0"/>
        </a:spcAft>
        <a:defRPr sz="3800">
          <a:solidFill>
            <a:schemeClr val="tx2"/>
          </a:solidFill>
          <a:latin typeface="Arial" charset="0"/>
          <a:ea typeface="宋体" pitchFamily="2" charset="-122"/>
        </a:defRPr>
      </a:lvl7pPr>
      <a:lvl8pPr marL="1371600" algn="ctr" defTabSz="801688" rtl="0" fontAlgn="base">
        <a:spcBef>
          <a:spcPct val="0"/>
        </a:spcBef>
        <a:spcAft>
          <a:spcPct val="0"/>
        </a:spcAft>
        <a:defRPr sz="3800">
          <a:solidFill>
            <a:schemeClr val="tx2"/>
          </a:solidFill>
          <a:latin typeface="Arial" charset="0"/>
          <a:ea typeface="宋体" pitchFamily="2" charset="-122"/>
        </a:defRPr>
      </a:lvl8pPr>
      <a:lvl9pPr marL="1828800" algn="ctr" defTabSz="801688" rtl="0" fontAlgn="base">
        <a:spcBef>
          <a:spcPct val="0"/>
        </a:spcBef>
        <a:spcAft>
          <a:spcPct val="0"/>
        </a:spcAft>
        <a:defRPr sz="3800">
          <a:solidFill>
            <a:schemeClr val="tx2"/>
          </a:solidFill>
          <a:latin typeface="Arial" charset="0"/>
          <a:ea typeface="宋体" pitchFamily="2" charset="-122"/>
        </a:defRPr>
      </a:lvl9pPr>
    </p:titleStyle>
    <p:bodyStyle>
      <a:lvl1pPr marL="300038" indent="-300038" algn="l" defTabSz="801688" rtl="0" eaLnBrk="0" fontAlgn="base" hangingPunct="0">
        <a:spcBef>
          <a:spcPct val="20000"/>
        </a:spcBef>
        <a:spcAft>
          <a:spcPct val="0"/>
        </a:spcAft>
        <a:buChar char="•"/>
        <a:defRPr sz="2800">
          <a:solidFill>
            <a:schemeClr val="tx1"/>
          </a:solidFill>
          <a:latin typeface="+mn-lt"/>
          <a:ea typeface="+mn-ea"/>
          <a:cs typeface="+mn-cs"/>
        </a:defRPr>
      </a:lvl1pPr>
      <a:lvl2pPr marL="652463" indent="-250825" algn="l" defTabSz="801688" rtl="0" eaLnBrk="0" fontAlgn="base" hangingPunct="0">
        <a:spcBef>
          <a:spcPct val="20000"/>
        </a:spcBef>
        <a:spcAft>
          <a:spcPct val="0"/>
        </a:spcAft>
        <a:buChar char="–"/>
        <a:defRPr sz="2500">
          <a:solidFill>
            <a:schemeClr val="tx1"/>
          </a:solidFill>
          <a:latin typeface="+mn-lt"/>
          <a:ea typeface="+mn-ea"/>
        </a:defRPr>
      </a:lvl2pPr>
      <a:lvl3pPr marL="1003300" indent="-201613" algn="l" defTabSz="801688" rtl="0" eaLnBrk="0" fontAlgn="base" hangingPunct="0">
        <a:spcBef>
          <a:spcPct val="20000"/>
        </a:spcBef>
        <a:spcAft>
          <a:spcPct val="0"/>
        </a:spcAft>
        <a:buChar char="•"/>
        <a:defRPr sz="2200">
          <a:solidFill>
            <a:schemeClr val="tx1"/>
          </a:solidFill>
          <a:latin typeface="+mn-lt"/>
          <a:ea typeface="+mn-ea"/>
        </a:defRPr>
      </a:lvl3pPr>
      <a:lvl4pPr marL="1401763" indent="-200025" algn="l" defTabSz="801688" rtl="0" eaLnBrk="0" fontAlgn="base" hangingPunct="0">
        <a:spcBef>
          <a:spcPct val="20000"/>
        </a:spcBef>
        <a:spcAft>
          <a:spcPct val="0"/>
        </a:spcAft>
        <a:buChar char="–"/>
        <a:defRPr sz="1700">
          <a:solidFill>
            <a:schemeClr val="tx1"/>
          </a:solidFill>
          <a:latin typeface="+mn-lt"/>
          <a:ea typeface="+mn-ea"/>
        </a:defRPr>
      </a:lvl4pPr>
      <a:lvl5pPr marL="1803400" indent="-201613" algn="l" defTabSz="801688" rtl="0" eaLnBrk="0" fontAlgn="base" hangingPunct="0">
        <a:spcBef>
          <a:spcPct val="20000"/>
        </a:spcBef>
        <a:spcAft>
          <a:spcPct val="0"/>
        </a:spcAft>
        <a:buChar char="»"/>
        <a:defRPr sz="1700">
          <a:solidFill>
            <a:schemeClr val="tx1"/>
          </a:solidFill>
          <a:latin typeface="+mn-lt"/>
          <a:ea typeface="+mn-ea"/>
        </a:defRPr>
      </a:lvl5pPr>
      <a:lvl6pPr marL="2260600" indent="-201613" algn="l" defTabSz="801688" rtl="0" fontAlgn="base">
        <a:spcBef>
          <a:spcPct val="20000"/>
        </a:spcBef>
        <a:spcAft>
          <a:spcPct val="0"/>
        </a:spcAft>
        <a:buChar char="»"/>
        <a:defRPr sz="1700">
          <a:solidFill>
            <a:schemeClr val="tx1"/>
          </a:solidFill>
          <a:latin typeface="+mn-lt"/>
          <a:ea typeface="+mn-ea"/>
        </a:defRPr>
      </a:lvl6pPr>
      <a:lvl7pPr marL="2717800" indent="-201613" algn="l" defTabSz="801688" rtl="0" fontAlgn="base">
        <a:spcBef>
          <a:spcPct val="20000"/>
        </a:spcBef>
        <a:spcAft>
          <a:spcPct val="0"/>
        </a:spcAft>
        <a:buChar char="»"/>
        <a:defRPr sz="1700">
          <a:solidFill>
            <a:schemeClr val="tx1"/>
          </a:solidFill>
          <a:latin typeface="+mn-lt"/>
          <a:ea typeface="+mn-ea"/>
        </a:defRPr>
      </a:lvl7pPr>
      <a:lvl8pPr marL="3175000" indent="-201613" algn="l" defTabSz="801688" rtl="0" fontAlgn="base">
        <a:spcBef>
          <a:spcPct val="20000"/>
        </a:spcBef>
        <a:spcAft>
          <a:spcPct val="0"/>
        </a:spcAft>
        <a:buChar char="»"/>
        <a:defRPr sz="1700">
          <a:solidFill>
            <a:schemeClr val="tx1"/>
          </a:solidFill>
          <a:latin typeface="+mn-lt"/>
          <a:ea typeface="+mn-ea"/>
        </a:defRPr>
      </a:lvl8pPr>
      <a:lvl9pPr marL="3632200" indent="-201613" algn="l" defTabSz="801688" rtl="0" fontAlgn="base">
        <a:spcBef>
          <a:spcPct val="20000"/>
        </a:spcBef>
        <a:spcAft>
          <a:spcPct val="0"/>
        </a:spcAft>
        <a:buChar char="»"/>
        <a:defRPr sz="17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grpSp>
        <p:nvGrpSpPr>
          <p:cNvPr id="2" name="组合 3"/>
          <p:cNvGrpSpPr/>
          <p:nvPr userDrawn="1"/>
        </p:nvGrpSpPr>
        <p:grpSpPr>
          <a:xfrm>
            <a:off x="0" y="5087938"/>
            <a:ext cx="9144000" cy="55562"/>
            <a:chOff x="0" y="5087938"/>
            <a:chExt cx="9144000" cy="55562"/>
          </a:xfrm>
        </p:grpSpPr>
        <p:pic>
          <p:nvPicPr>
            <p:cNvPr id="5" name="Picture 2" descr="E:\01 日常工作\10 多媒体\PPT内部汇报用模板\红条.jpg"/>
            <p:cNvPicPr>
              <a:picLocks noChangeAspect="1" noChangeArrowheads="1"/>
            </p:cNvPicPr>
            <p:nvPr userDrawn="1"/>
          </p:nvPicPr>
          <p:blipFill>
            <a:blip r:embed="rId4" cstate="print"/>
            <a:srcRect r="5813"/>
            <a:stretch>
              <a:fillRect/>
            </a:stretch>
          </p:blipFill>
          <p:spPr bwMode="auto">
            <a:xfrm>
              <a:off x="0" y="5087938"/>
              <a:ext cx="8616950" cy="55562"/>
            </a:xfrm>
            <a:prstGeom prst="rect">
              <a:avLst/>
            </a:prstGeom>
            <a:noFill/>
          </p:spPr>
        </p:pic>
        <p:pic>
          <p:nvPicPr>
            <p:cNvPr id="6" name="Picture 2" descr="E:\01 日常工作\10 多媒体\PPT内部汇报用模板\红条.jpg"/>
            <p:cNvPicPr>
              <a:picLocks noChangeAspect="1" noChangeArrowheads="1"/>
            </p:cNvPicPr>
            <p:nvPr userDrawn="1"/>
          </p:nvPicPr>
          <p:blipFill>
            <a:blip r:embed="rId4" cstate="print"/>
            <a:srcRect r="5813"/>
            <a:stretch>
              <a:fillRect/>
            </a:stretch>
          </p:blipFill>
          <p:spPr bwMode="auto">
            <a:xfrm>
              <a:off x="527050" y="5087938"/>
              <a:ext cx="8616950" cy="55562"/>
            </a:xfrm>
            <a:prstGeom prst="rect">
              <a:avLst/>
            </a:prstGeom>
            <a:noFill/>
          </p:spPr>
        </p:pic>
      </p:grpSp>
      <p:pic>
        <p:nvPicPr>
          <p:cNvPr id="8" name="Picture 2" descr="C:\Users\z00124665\Desktop\HW LOGO(横版）.png"/>
          <p:cNvPicPr>
            <a:picLocks noChangeAspect="1" noChangeArrowheads="1"/>
          </p:cNvPicPr>
          <p:nvPr userDrawn="1"/>
        </p:nvPicPr>
        <p:blipFill>
          <a:blip r:embed="rId5"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Arial"/>
                <a:ea typeface="华文细黑"/>
              </a:rPr>
              <a:pPr eaLnBrk="0" hangingPunct="0">
                <a:lnSpc>
                  <a:spcPct val="85000"/>
                </a:lnSpc>
                <a:defRPr/>
              </a:pPr>
              <a:t>‹#›</a:t>
            </a:fld>
            <a:endParaRPr lang="en-GB" altLang="zh-CN" sz="900" dirty="0">
              <a:solidFill>
                <a:srgbClr val="FFFFFF">
                  <a:lumMod val="65000"/>
                </a:srgbClr>
              </a:solidFill>
              <a:latin typeface="Arial"/>
              <a:ea typeface="华文细黑"/>
            </a:endParaRPr>
          </a:p>
        </p:txBody>
      </p:sp>
      <p:pic>
        <p:nvPicPr>
          <p:cNvPr id="10" name="Picture 2" descr="C:\Users\z00124665\Desktop\图形1.wmf"/>
          <p:cNvPicPr>
            <a:picLocks noChangeAspect="1" noChangeArrowheads="1"/>
          </p:cNvPicPr>
          <p:nvPr userDrawn="1"/>
        </p:nvPicPr>
        <p:blipFill>
          <a:blip r:embed="rId6" cstate="print"/>
          <a:srcRect/>
          <a:stretch>
            <a:fillRect/>
          </a:stretch>
        </p:blipFill>
        <p:spPr bwMode="auto">
          <a:xfrm>
            <a:off x="322263" y="4862196"/>
            <a:ext cx="2655887" cy="120967"/>
          </a:xfrm>
          <a:prstGeom prst="rect">
            <a:avLst/>
          </a:prstGeom>
          <a:noFill/>
        </p:spPr>
      </p:pic>
      <p:pic>
        <p:nvPicPr>
          <p:cNvPr id="11" name="Picture 2" descr="C:\Users\z00124665\Desktop\A BETTER WAY SOLUTIONS.wmf"/>
          <p:cNvPicPr>
            <a:picLocks noChangeAspect="1" noChangeArrowheads="1"/>
          </p:cNvPicPr>
          <p:nvPr userDrawn="1"/>
        </p:nvPicPr>
        <p:blipFill>
          <a:blip r:embed="rId7" cstate="print"/>
          <a:srcRect/>
          <a:stretch>
            <a:fillRect/>
          </a:stretch>
        </p:blipFill>
        <p:spPr bwMode="auto">
          <a:xfrm>
            <a:off x="5567363" y="177220"/>
            <a:ext cx="3270250" cy="91068"/>
          </a:xfrm>
          <a:prstGeom prst="rect">
            <a:avLst/>
          </a:prstGeom>
          <a:noFill/>
        </p:spPr>
      </p:pic>
    </p:spTree>
  </p:cSld>
  <p:clrMap bg1="lt1" tx1="dk1" bg2="lt2" tx2="dk2" accent1="accent1" accent2="accent2" accent3="accent3" accent4="accent4" accent5="accent5" accent6="accent6" hlink="hlink" folHlink="folHlink"/>
  <p:sldLayoutIdLst>
    <p:sldLayoutId id="2147483837" r:id="rId1"/>
    <p:sldLayoutId id="2147483838" r:id="rId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grpSp>
        <p:nvGrpSpPr>
          <p:cNvPr id="2" name="组合 3"/>
          <p:cNvGrpSpPr/>
          <p:nvPr userDrawn="1"/>
        </p:nvGrpSpPr>
        <p:grpSpPr>
          <a:xfrm>
            <a:off x="0" y="5087938"/>
            <a:ext cx="9144000" cy="55562"/>
            <a:chOff x="0" y="5087938"/>
            <a:chExt cx="9144000" cy="55562"/>
          </a:xfrm>
        </p:grpSpPr>
        <p:pic>
          <p:nvPicPr>
            <p:cNvPr id="5" name="Picture 2" descr="E:\01 日常工作\10 多媒体\PPT内部汇报用模板\红条.jpg"/>
            <p:cNvPicPr>
              <a:picLocks noChangeAspect="1" noChangeArrowheads="1"/>
            </p:cNvPicPr>
            <p:nvPr userDrawn="1"/>
          </p:nvPicPr>
          <p:blipFill>
            <a:blip r:embed="rId3" cstate="print"/>
            <a:srcRect r="5813"/>
            <a:stretch>
              <a:fillRect/>
            </a:stretch>
          </p:blipFill>
          <p:spPr bwMode="auto">
            <a:xfrm>
              <a:off x="0" y="5087938"/>
              <a:ext cx="8616950" cy="55562"/>
            </a:xfrm>
            <a:prstGeom prst="rect">
              <a:avLst/>
            </a:prstGeom>
            <a:noFill/>
          </p:spPr>
        </p:pic>
        <p:pic>
          <p:nvPicPr>
            <p:cNvPr id="6" name="Picture 2" descr="E:\01 日常工作\10 多媒体\PPT内部汇报用模板\红条.jpg"/>
            <p:cNvPicPr>
              <a:picLocks noChangeAspect="1" noChangeArrowheads="1"/>
            </p:cNvPicPr>
            <p:nvPr userDrawn="1"/>
          </p:nvPicPr>
          <p:blipFill>
            <a:blip r:embed="rId3" cstate="print"/>
            <a:srcRect r="5813"/>
            <a:stretch>
              <a:fillRect/>
            </a:stretch>
          </p:blipFill>
          <p:spPr bwMode="auto">
            <a:xfrm>
              <a:off x="527050" y="5087938"/>
              <a:ext cx="8616950" cy="55562"/>
            </a:xfrm>
            <a:prstGeom prst="rect">
              <a:avLst/>
            </a:prstGeom>
            <a:noFill/>
          </p:spPr>
        </p:pic>
      </p:grpSp>
      <p:pic>
        <p:nvPicPr>
          <p:cNvPr id="8" name="Picture 2" descr="C:\Users\z00124665\Desktop\HW LOGO(横版）.png"/>
          <p:cNvPicPr>
            <a:picLocks noChangeAspect="1" noChangeArrowheads="1"/>
          </p:cNvPicPr>
          <p:nvPr userDrawn="1"/>
        </p:nvPicPr>
        <p:blipFill>
          <a:blip r:embed="rId4"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Arial"/>
                <a:ea typeface="华文细黑"/>
              </a:rPr>
              <a:pPr eaLnBrk="0" hangingPunct="0">
                <a:lnSpc>
                  <a:spcPct val="85000"/>
                </a:lnSpc>
                <a:defRPr/>
              </a:pPr>
              <a:t>‹#›</a:t>
            </a:fld>
            <a:endParaRPr lang="en-GB" altLang="zh-CN" sz="900" dirty="0">
              <a:solidFill>
                <a:srgbClr val="FFFFFF">
                  <a:lumMod val="65000"/>
                </a:srgbClr>
              </a:solidFill>
              <a:latin typeface="Arial"/>
              <a:ea typeface="华文细黑"/>
            </a:endParaRPr>
          </a:p>
        </p:txBody>
      </p:sp>
      <p:pic>
        <p:nvPicPr>
          <p:cNvPr id="10" name="Picture 2" descr="C:\Users\z00124665\Desktop\图形1.wmf"/>
          <p:cNvPicPr>
            <a:picLocks noChangeAspect="1" noChangeArrowheads="1"/>
          </p:cNvPicPr>
          <p:nvPr userDrawn="1"/>
        </p:nvPicPr>
        <p:blipFill>
          <a:blip r:embed="rId5" cstate="print"/>
          <a:srcRect/>
          <a:stretch>
            <a:fillRect/>
          </a:stretch>
        </p:blipFill>
        <p:spPr bwMode="auto">
          <a:xfrm>
            <a:off x="322263" y="4862196"/>
            <a:ext cx="2655887" cy="120967"/>
          </a:xfrm>
          <a:prstGeom prst="rect">
            <a:avLst/>
          </a:prstGeom>
          <a:noFill/>
        </p:spPr>
      </p:pic>
      <p:pic>
        <p:nvPicPr>
          <p:cNvPr id="11" name="Picture 2" descr="C:\Users\z00124665\Desktop\A BETTER WAY SOLUTIONS.wmf"/>
          <p:cNvPicPr>
            <a:picLocks noChangeAspect="1" noChangeArrowheads="1"/>
          </p:cNvPicPr>
          <p:nvPr userDrawn="1"/>
        </p:nvPicPr>
        <p:blipFill>
          <a:blip r:embed="rId6" cstate="print"/>
          <a:srcRect/>
          <a:stretch>
            <a:fillRect/>
          </a:stretch>
        </p:blipFill>
        <p:spPr bwMode="auto">
          <a:xfrm>
            <a:off x="5567363" y="177220"/>
            <a:ext cx="3270250" cy="91068"/>
          </a:xfrm>
          <a:prstGeom prst="rect">
            <a:avLst/>
          </a:prstGeom>
          <a:noFill/>
        </p:spPr>
      </p:pic>
    </p:spTree>
  </p:cSld>
  <p:clrMap bg1="lt1" tx1="dk1" bg2="lt2" tx2="dk2" accent1="accent1" accent2="accent2" accent3="accent3" accent4="accent4" accent5="accent5" accent6="accent6" hlink="hlink" folHlink="folHlink"/>
  <p:sldLayoutIdLst>
    <p:sldLayoutId id="2147483840"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pic>
        <p:nvPicPr>
          <p:cNvPr id="11" name="Picture 2" descr="C:\Users\z00124665\Desktop\A BETTER WAY SOLUTIONS.wmf"/>
          <p:cNvPicPr>
            <a:picLocks noChangeAspect="1" noChangeArrowheads="1"/>
          </p:cNvPicPr>
          <p:nvPr userDrawn="1"/>
        </p:nvPicPr>
        <p:blipFill>
          <a:blip r:embed="rId3" cstate="print"/>
          <a:srcRect/>
          <a:stretch>
            <a:fillRect/>
          </a:stretch>
        </p:blipFill>
        <p:spPr bwMode="auto">
          <a:xfrm>
            <a:off x="5567363" y="177220"/>
            <a:ext cx="3270250" cy="91068"/>
          </a:xfrm>
          <a:prstGeom prst="rect">
            <a:avLst/>
          </a:prstGeom>
          <a:noFill/>
        </p:spPr>
      </p:pic>
      <p:pic>
        <p:nvPicPr>
          <p:cNvPr id="12" name="Picture 14" descr="C:\Users\z00124665\Desktop\color bar [转换].wmf"/>
          <p:cNvPicPr>
            <a:picLocks noChangeAspect="1" noChangeArrowheads="1"/>
          </p:cNvPicPr>
          <p:nvPr userDrawn="1"/>
        </p:nvPicPr>
        <p:blipFill>
          <a:blip r:embed="rId4" cstate="print"/>
          <a:srcRect/>
          <a:stretch>
            <a:fillRect/>
          </a:stretch>
        </p:blipFill>
        <p:spPr bwMode="auto">
          <a:xfrm>
            <a:off x="0" y="5078651"/>
            <a:ext cx="9144001" cy="74374"/>
          </a:xfrm>
          <a:prstGeom prst="rect">
            <a:avLst/>
          </a:prstGeom>
          <a:noFill/>
        </p:spPr>
      </p:pic>
      <p:pic>
        <p:nvPicPr>
          <p:cNvPr id="8" name="Picture 2" descr="C:\Users\z00124665\Desktop\HW LOGO(横版）.png"/>
          <p:cNvPicPr>
            <a:picLocks noChangeAspect="1" noChangeArrowheads="1"/>
          </p:cNvPicPr>
          <p:nvPr userDrawn="1"/>
        </p:nvPicPr>
        <p:blipFill>
          <a:blip r:embed="rId5"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FrutigerNext LT Medium"/>
                <a:ea typeface="华文细黑"/>
              </a:rPr>
              <a:pPr eaLnBrk="0" hangingPunct="0">
                <a:lnSpc>
                  <a:spcPct val="85000"/>
                </a:lnSpc>
                <a:defRPr/>
              </a:pPr>
              <a:t>‹#›</a:t>
            </a:fld>
            <a:endParaRPr lang="en-GB" altLang="zh-CN" sz="90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6" cstate="print"/>
          <a:srcRect/>
          <a:stretch>
            <a:fillRect/>
          </a:stretch>
        </p:blipFill>
        <p:spPr bwMode="auto">
          <a:xfrm>
            <a:off x="322263" y="4862196"/>
            <a:ext cx="2655887" cy="120967"/>
          </a:xfrm>
          <a:prstGeom prst="rect">
            <a:avLst/>
          </a:prstGeom>
          <a:noFill/>
        </p:spPr>
      </p:pic>
    </p:spTree>
  </p:cSld>
  <p:clrMap bg1="lt1" tx1="dk1" bg2="lt2" tx2="dk2" accent1="accent1" accent2="accent2" accent3="accent3" accent4="accent4" accent5="accent5" accent6="accent6" hlink="hlink" folHlink="folHlink"/>
  <p:sldLayoutIdLst>
    <p:sldLayoutId id="2147483843" r:id="rId1"/>
  </p:sldLayoutIdLst>
  <p:transition advClick="0" advTm="8000">
    <p:fade thruBlk="1"/>
  </p:transition>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pic>
        <p:nvPicPr>
          <p:cNvPr id="11" name="Picture 2" descr="C:\Users\z00124665\Desktop\A BETTER WAY SOLUTIONS.wmf"/>
          <p:cNvPicPr>
            <a:picLocks noChangeAspect="1" noChangeArrowheads="1"/>
          </p:cNvPicPr>
          <p:nvPr userDrawn="1"/>
        </p:nvPicPr>
        <p:blipFill>
          <a:blip r:embed="rId3" cstate="print"/>
          <a:srcRect/>
          <a:stretch>
            <a:fillRect/>
          </a:stretch>
        </p:blipFill>
        <p:spPr bwMode="auto">
          <a:xfrm>
            <a:off x="5567363" y="177220"/>
            <a:ext cx="3270250" cy="91068"/>
          </a:xfrm>
          <a:prstGeom prst="rect">
            <a:avLst/>
          </a:prstGeom>
          <a:noFill/>
        </p:spPr>
      </p:pic>
      <p:pic>
        <p:nvPicPr>
          <p:cNvPr id="12" name="Picture 14" descr="C:\Users\z00124665\Desktop\color bar [转换].wmf"/>
          <p:cNvPicPr>
            <a:picLocks noChangeAspect="1" noChangeArrowheads="1"/>
          </p:cNvPicPr>
          <p:nvPr userDrawn="1"/>
        </p:nvPicPr>
        <p:blipFill>
          <a:blip r:embed="rId4" cstate="print"/>
          <a:srcRect/>
          <a:stretch>
            <a:fillRect/>
          </a:stretch>
        </p:blipFill>
        <p:spPr bwMode="auto">
          <a:xfrm>
            <a:off x="0" y="5078651"/>
            <a:ext cx="9144001" cy="74374"/>
          </a:xfrm>
          <a:prstGeom prst="rect">
            <a:avLst/>
          </a:prstGeom>
          <a:noFill/>
        </p:spPr>
      </p:pic>
      <p:pic>
        <p:nvPicPr>
          <p:cNvPr id="8" name="Picture 2" descr="C:\Users\z00124665\Desktop\HW LOGO(横版）.png"/>
          <p:cNvPicPr>
            <a:picLocks noChangeAspect="1" noChangeArrowheads="1"/>
          </p:cNvPicPr>
          <p:nvPr userDrawn="1"/>
        </p:nvPicPr>
        <p:blipFill>
          <a:blip r:embed="rId5"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FrutigerNext LT Medium"/>
                <a:ea typeface="华文细黑"/>
              </a:rPr>
              <a:pPr eaLnBrk="0" hangingPunct="0">
                <a:lnSpc>
                  <a:spcPct val="85000"/>
                </a:lnSpc>
                <a:defRPr/>
              </a:pPr>
              <a:t>‹#›</a:t>
            </a:fld>
            <a:endParaRPr lang="en-GB" altLang="zh-CN" sz="90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6" cstate="print"/>
          <a:srcRect/>
          <a:stretch>
            <a:fillRect/>
          </a:stretch>
        </p:blipFill>
        <p:spPr bwMode="auto">
          <a:xfrm>
            <a:off x="322263" y="4862196"/>
            <a:ext cx="2655887" cy="120967"/>
          </a:xfrm>
          <a:prstGeom prst="rect">
            <a:avLst/>
          </a:prstGeom>
          <a:noFill/>
        </p:spPr>
      </p:pic>
    </p:spTree>
  </p:cSld>
  <p:clrMap bg1="lt1" tx1="dk1" bg2="lt2" tx2="dk2" accent1="accent1" accent2="accent2" accent3="accent3" accent4="accent4" accent5="accent5" accent6="accent6" hlink="hlink" folHlink="folHlink"/>
  <p:sldLayoutIdLst>
    <p:sldLayoutId id="2147483846" r:id="rId1"/>
  </p:sldLayoutIdLst>
  <p:transition advClick="0" advTm="8000">
    <p:fade thruBlk="1"/>
  </p:transition>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pic>
        <p:nvPicPr>
          <p:cNvPr id="11" name="Picture 2" descr="C:\Users\z00124665\Desktop\A BETTER WAY SOLUTIONS.wmf"/>
          <p:cNvPicPr>
            <a:picLocks noChangeAspect="1" noChangeArrowheads="1"/>
          </p:cNvPicPr>
          <p:nvPr userDrawn="1"/>
        </p:nvPicPr>
        <p:blipFill>
          <a:blip r:embed="rId3" cstate="print"/>
          <a:srcRect/>
          <a:stretch>
            <a:fillRect/>
          </a:stretch>
        </p:blipFill>
        <p:spPr bwMode="auto">
          <a:xfrm>
            <a:off x="5567363" y="177220"/>
            <a:ext cx="3270250" cy="91068"/>
          </a:xfrm>
          <a:prstGeom prst="rect">
            <a:avLst/>
          </a:prstGeom>
          <a:noFill/>
        </p:spPr>
      </p:pic>
      <p:pic>
        <p:nvPicPr>
          <p:cNvPr id="12" name="Picture 14" descr="C:\Users\z00124665\Desktop\color bar [转换].wmf"/>
          <p:cNvPicPr>
            <a:picLocks noChangeAspect="1" noChangeArrowheads="1"/>
          </p:cNvPicPr>
          <p:nvPr userDrawn="1"/>
        </p:nvPicPr>
        <p:blipFill>
          <a:blip r:embed="rId4" cstate="print"/>
          <a:srcRect/>
          <a:stretch>
            <a:fillRect/>
          </a:stretch>
        </p:blipFill>
        <p:spPr bwMode="auto">
          <a:xfrm>
            <a:off x="0" y="5078651"/>
            <a:ext cx="9144001" cy="74374"/>
          </a:xfrm>
          <a:prstGeom prst="rect">
            <a:avLst/>
          </a:prstGeom>
          <a:noFill/>
        </p:spPr>
      </p:pic>
      <p:pic>
        <p:nvPicPr>
          <p:cNvPr id="8" name="Picture 2" descr="C:\Users\z00124665\Desktop\HW LOGO(横版）.png"/>
          <p:cNvPicPr>
            <a:picLocks noChangeAspect="1" noChangeArrowheads="1"/>
          </p:cNvPicPr>
          <p:nvPr userDrawn="1"/>
        </p:nvPicPr>
        <p:blipFill>
          <a:blip r:embed="rId5"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FrutigerNext LT Medium"/>
                <a:ea typeface="华文细黑"/>
              </a:rPr>
              <a:pPr eaLnBrk="0" hangingPunct="0">
                <a:lnSpc>
                  <a:spcPct val="85000"/>
                </a:lnSpc>
                <a:defRPr/>
              </a:pPr>
              <a:t>‹#›</a:t>
            </a:fld>
            <a:endParaRPr lang="en-GB" altLang="zh-CN" sz="90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6" cstate="print"/>
          <a:srcRect/>
          <a:stretch>
            <a:fillRect/>
          </a:stretch>
        </p:blipFill>
        <p:spPr bwMode="auto">
          <a:xfrm>
            <a:off x="322263" y="4862196"/>
            <a:ext cx="2655887" cy="120967"/>
          </a:xfrm>
          <a:prstGeom prst="rect">
            <a:avLst/>
          </a:prstGeom>
          <a:noFill/>
        </p:spPr>
      </p:pic>
    </p:spTree>
  </p:cSld>
  <p:clrMap bg1="lt1" tx1="dk1" bg2="lt2" tx2="dk2" accent1="accent1" accent2="accent2" accent3="accent3" accent4="accent4" accent5="accent5" accent6="accent6" hlink="hlink" folHlink="folHlink"/>
  <p:sldLayoutIdLst>
    <p:sldLayoutId id="2147483849" r:id="rId1"/>
  </p:sldLayoutIdLst>
  <p:transition advClick="0" advTm="8000">
    <p:fade thruBlk="1"/>
  </p:transition>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2.pn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8.jpeg"/><Relationship Id="rId11" Type="http://schemas.openxmlformats.org/officeDocument/2006/relationships/image" Target="../media/image26.jpeg"/><Relationship Id="rId5" Type="http://schemas.openxmlformats.org/officeDocument/2006/relationships/image" Target="../media/image47.jpeg"/><Relationship Id="rId10" Type="http://schemas.openxmlformats.org/officeDocument/2006/relationships/image" Target="../media/image25.jpe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3.jpe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hyperlink" Target="http://app.huawei.com/unistar/edesigner"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cfg.huawei.com:8080/WebUI/index.jsp" TargetMode="External"/><Relationship Id="rId4" Type="http://schemas.openxmlformats.org/officeDocument/2006/relationships/hyperlink" Target="http://www.huawei.com/sc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enterprise.huawei.com/cn/myhuawei/accountinformation/index.htm" TargetMode="External"/><Relationship Id="rId5" Type="http://schemas.openxmlformats.org/officeDocument/2006/relationships/hyperlink" Target="https://uniportal.huawei.com/uniportal/" TargetMode="External"/><Relationship Id="rId4" Type="http://schemas.openxmlformats.org/officeDocument/2006/relationships/hyperlink" Target="http://w3.huawei.com/dominoapp/it/isr/unistarcfg/unistarappflow.nsf/fmMain?Openfor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www.huawei.com/sct" TargetMode="External"/><Relationship Id="rId4" Type="http://schemas.openxmlformats.org/officeDocument/2006/relationships/hyperlink" Target="NUL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jpe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3.png"/><Relationship Id="rId20"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jpe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9"/>
          <p:cNvSpPr txBox="1">
            <a:spLocks noChangeArrowheads="1"/>
          </p:cNvSpPr>
          <p:nvPr/>
        </p:nvSpPr>
        <p:spPr bwMode="auto">
          <a:xfrm>
            <a:off x="644071" y="1507219"/>
            <a:ext cx="81935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45720" rIns="91440" bIns="45720" numCol="1" anchor="t" anchorCtr="0" compatLnSpc="1">
            <a:prstTxWarp prst="textNoShape">
              <a:avLst/>
            </a:prstTxWarp>
            <a:spAutoFit/>
          </a:bodyPr>
          <a:lstStyle/>
          <a:p>
            <a:pPr lvl="0" eaLnBrk="0" hangingPunct="0">
              <a:defRPr/>
            </a:pPr>
            <a:r>
              <a:rPr lang="en-US" altLang="zh-CN" sz="2800" b="1" kern="0" smtClean="0">
                <a:solidFill>
                  <a:schemeClr val="bg1"/>
                </a:solidFill>
                <a:latin typeface="+mn-lt"/>
                <a:ea typeface="微软雅黑" pitchFamily="34" charset="-122"/>
                <a:cs typeface="+mj-cs"/>
              </a:rPr>
              <a:t>Huawei FusionServer Configuration Guide</a:t>
            </a:r>
            <a:br>
              <a:rPr lang="en-US" altLang="zh-CN" sz="2800" b="1" kern="0" smtClean="0">
                <a:solidFill>
                  <a:schemeClr val="bg1"/>
                </a:solidFill>
                <a:latin typeface="+mn-lt"/>
                <a:ea typeface="微软雅黑" pitchFamily="34" charset="-122"/>
                <a:cs typeface="+mj-cs"/>
              </a:rPr>
            </a:br>
            <a:r>
              <a:rPr lang="zh-CN" altLang="en-US" sz="2800" b="1" kern="0" smtClean="0">
                <a:solidFill>
                  <a:schemeClr val="bg1"/>
                </a:solidFill>
                <a:latin typeface="+mn-lt"/>
                <a:ea typeface="微软雅黑" pitchFamily="34" charset="-122"/>
                <a:cs typeface="+mj-cs"/>
              </a:rPr>
              <a:t>（</a:t>
            </a:r>
            <a:r>
              <a:rPr lang="en-US" altLang="zh-CN" sz="2800" b="1" kern="0" smtClean="0">
                <a:solidFill>
                  <a:schemeClr val="bg1"/>
                </a:solidFill>
                <a:latin typeface="+mn-lt"/>
                <a:ea typeface="微软雅黑" pitchFamily="34" charset="-122"/>
                <a:cs typeface="+mj-cs"/>
              </a:rPr>
              <a:t>E9000</a:t>
            </a:r>
            <a:r>
              <a:rPr lang="zh-CN" altLang="en-US" sz="2800" b="1" kern="0" smtClean="0">
                <a:solidFill>
                  <a:schemeClr val="bg1"/>
                </a:solidFill>
                <a:latin typeface="+mn-lt"/>
                <a:ea typeface="微软雅黑" pitchFamily="34" charset="-122"/>
                <a:cs typeface="+mj-cs"/>
              </a:rPr>
              <a:t>）</a:t>
            </a:r>
            <a:endParaRPr lang="en-US" altLang="zh-CN" sz="2800" b="1" kern="0" dirty="0" smtClean="0">
              <a:solidFill>
                <a:schemeClr val="bg1"/>
              </a:solidFill>
              <a:latin typeface="+mn-lt"/>
              <a:ea typeface="微软雅黑" pitchFamily="34" charset="-122"/>
              <a:cs typeface="+mj-cs"/>
            </a:endParaRPr>
          </a:p>
        </p:txBody>
      </p:sp>
      <p:sp>
        <p:nvSpPr>
          <p:cNvPr id="3" name="副标题 7"/>
          <p:cNvSpPr txBox="1">
            <a:spLocks/>
          </p:cNvSpPr>
          <p:nvPr/>
        </p:nvSpPr>
        <p:spPr>
          <a:xfrm>
            <a:off x="571500" y="3190721"/>
            <a:ext cx="2368550" cy="36933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990000"/>
              </a:buClr>
              <a:buSzTx/>
              <a:tabLst/>
              <a:defRPr/>
            </a:pPr>
            <a:r>
              <a:rPr kumimoji="0" lang="en-US" altLang="zh-CN" sz="1600" b="1" i="0" u="none" strike="noStrike" kern="0" cap="none" spc="0" normalizeH="0" baseline="0" noProof="0" smtClean="0">
                <a:ln>
                  <a:noFill/>
                </a:ln>
                <a:solidFill>
                  <a:schemeClr val="bg1"/>
                </a:solidFill>
                <a:effectLst/>
                <a:uLnTx/>
                <a:uFillTx/>
                <a:latin typeface="+mn-lt"/>
                <a:ea typeface="+mn-ea"/>
                <a:cs typeface="+mn-cs"/>
              </a:rPr>
              <a:t>2015-05</a:t>
            </a:r>
            <a:endParaRPr kumimoji="0" lang="en-US" altLang="zh-CN" sz="1600" b="1" i="0" u="none" strike="noStrike" kern="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advClick="0" advTm="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860119" y="2143125"/>
            <a:ext cx="2768906" cy="164782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7" name="矩形 6"/>
          <p:cNvSpPr/>
          <p:nvPr/>
        </p:nvSpPr>
        <p:spPr bwMode="auto">
          <a:xfrm>
            <a:off x="860119" y="1095375"/>
            <a:ext cx="2768906" cy="94297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9" name="Text Box 70"/>
          <p:cNvSpPr txBox="1">
            <a:spLocks noChangeArrowheads="1"/>
          </p:cNvSpPr>
          <p:nvPr/>
        </p:nvSpPr>
        <p:spPr bwMode="auto">
          <a:xfrm>
            <a:off x="361912" y="866775"/>
            <a:ext cx="459838" cy="2933700"/>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CH222</a:t>
            </a:r>
            <a:r>
              <a:rPr lang="zh-CN" altLang="en-US" sz="1000" dirty="0" smtClean="0">
                <a:solidFill>
                  <a:srgbClr val="FFFFFF"/>
                </a:solidFill>
                <a:latin typeface="+mn-lt"/>
                <a:ea typeface="微软雅黑" pitchFamily="34" charset="-122"/>
                <a:cs typeface="Arial" pitchFamily="34" charset="0"/>
              </a:rPr>
              <a:t> </a:t>
            </a:r>
            <a:r>
              <a:rPr lang="en-US" altLang="zh-CN" sz="1000" dirty="0" smtClean="0">
                <a:solidFill>
                  <a:srgbClr val="FFFFFF"/>
                </a:solidFill>
                <a:latin typeface="+mn-lt"/>
                <a:ea typeface="微软雅黑" pitchFamily="34" charset="-122"/>
                <a:cs typeface="Arial" pitchFamily="34" charset="0"/>
              </a:rPr>
              <a:t>product view</a:t>
            </a:r>
          </a:p>
        </p:txBody>
      </p:sp>
      <p:sp>
        <p:nvSpPr>
          <p:cNvPr id="14" name="矩形 13"/>
          <p:cNvSpPr/>
          <p:nvPr/>
        </p:nvSpPr>
        <p:spPr bwMode="auto">
          <a:xfrm>
            <a:off x="861177" y="8798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5" name="矩形 14"/>
          <p:cNvSpPr/>
          <p:nvPr/>
        </p:nvSpPr>
        <p:spPr bwMode="auto">
          <a:xfrm>
            <a:off x="861177" y="20990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8" name="Title 2"/>
          <p:cNvSpPr txBox="1">
            <a:spLocks/>
          </p:cNvSpPr>
          <p:nvPr/>
        </p:nvSpPr>
        <p:spPr>
          <a:xfrm>
            <a:off x="229470" y="317711"/>
            <a:ext cx="8914530" cy="745784"/>
          </a:xfrm>
          <a:prstGeom prst="rect">
            <a:avLst/>
          </a:prstGeom>
        </p:spPr>
        <p:txBody>
          <a:bodyPr/>
          <a:lstStyle/>
          <a:p>
            <a:r>
              <a:rPr lang="en-US" altLang="zh-CN" sz="2000" b="1" dirty="0" smtClean="0">
                <a:solidFill>
                  <a:srgbClr val="C00000"/>
                </a:solidFill>
                <a:latin typeface="微软雅黑" panose="020B0503020204020204" pitchFamily="34" charset="-122"/>
                <a:ea typeface="微软雅黑" panose="020B0503020204020204" pitchFamily="34" charset="-122"/>
                <a:cs typeface="Arial" pitchFamily="34" charset="0"/>
              </a:rPr>
              <a:t>CH222  V3 Full-Width Storage Expansion Node</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1" name="矩形 20"/>
          <p:cNvSpPr/>
          <p:nvPr/>
        </p:nvSpPr>
        <p:spPr bwMode="auto">
          <a:xfrm>
            <a:off x="860117" y="3878793"/>
            <a:ext cx="7818215" cy="760941"/>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28600" indent="-228600">
              <a:buFont typeface="Arial" pitchFamily="34" charset="0"/>
              <a:buChar char="•"/>
            </a:pPr>
            <a:r>
              <a:rPr lang="en-US" altLang="zh-CN" sz="1000" b="1" dirty="0" smtClean="0">
                <a:solidFill>
                  <a:srgbClr val="C00000"/>
                </a:solidFill>
                <a:ea typeface="微软雅黑" pitchFamily="34" charset="-122"/>
                <a:cs typeface="Arial" pitchFamily="34" charset="0"/>
              </a:rPr>
              <a:t>Ultra-Large storage: </a:t>
            </a:r>
            <a:r>
              <a:rPr lang="en-US" altLang="zh-CN" sz="1000" dirty="0" smtClean="0">
                <a:solidFill>
                  <a:srgbClr val="000000"/>
                </a:solidFill>
                <a:ea typeface="微软雅黑" pitchFamily="34" charset="-122"/>
                <a:cs typeface="Arial" pitchFamily="34" charset="0"/>
              </a:rPr>
              <a:t>Full width slot provides 15 x 2.5 inch HDD bays, providing a maximum capacity of 18TB, very suitable for applications of big data and </a:t>
            </a:r>
            <a:r>
              <a:rPr lang="en-US" altLang="zh-CN" sz="1000" dirty="0" err="1" smtClean="0">
                <a:solidFill>
                  <a:srgbClr val="000000"/>
                </a:solidFill>
                <a:ea typeface="微软雅黑" pitchFamily="34" charset="-122"/>
                <a:cs typeface="Arial" pitchFamily="34" charset="0"/>
              </a:rPr>
              <a:t>ServerSAN</a:t>
            </a:r>
            <a:endParaRPr lang="en-US" altLang="zh-CN" sz="1000" dirty="0" smtClean="0">
              <a:solidFill>
                <a:srgbClr val="000000"/>
              </a:solidFill>
              <a:ea typeface="微软雅黑" pitchFamily="34" charset="-122"/>
              <a:cs typeface="Arial" pitchFamily="34" charset="0"/>
            </a:endParaRPr>
          </a:p>
          <a:p>
            <a:pPr marL="228600" indent="-228600">
              <a:buFont typeface="Arial" pitchFamily="34" charset="0"/>
              <a:buChar char="•"/>
            </a:pPr>
            <a:r>
              <a:rPr lang="en-US" altLang="zh-CN" sz="1000" b="1" dirty="0" smtClean="0">
                <a:solidFill>
                  <a:srgbClr val="C00000"/>
                </a:solidFill>
                <a:ea typeface="微软雅黑" pitchFamily="34" charset="-122"/>
                <a:cs typeface="Arial" pitchFamily="34" charset="0"/>
              </a:rPr>
              <a:t>Flexible </a:t>
            </a:r>
            <a:r>
              <a:rPr lang="en-US" altLang="zh-CN" sz="1000" b="1" dirty="0" err="1" smtClean="0">
                <a:solidFill>
                  <a:srgbClr val="C00000"/>
                </a:solidFill>
                <a:ea typeface="微软雅黑" pitchFamily="34" charset="-122"/>
                <a:cs typeface="Arial" pitchFamily="34" charset="0"/>
              </a:rPr>
              <a:t>PCIe</a:t>
            </a:r>
            <a:r>
              <a:rPr lang="en-US" altLang="zh-CN" sz="1000" b="1" dirty="0" smtClean="0">
                <a:solidFill>
                  <a:srgbClr val="C00000"/>
                </a:solidFill>
                <a:ea typeface="微软雅黑" pitchFamily="34" charset="-122"/>
                <a:cs typeface="Arial" pitchFamily="34" charset="0"/>
              </a:rPr>
              <a:t> expansion</a:t>
            </a:r>
            <a:r>
              <a:rPr lang="en-US" altLang="zh-CN" sz="1000" b="1"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pitchFamily="34" charset="0"/>
              </a:rPr>
              <a:t>support 1 standard FHHL </a:t>
            </a:r>
            <a:r>
              <a:rPr lang="en-US" altLang="zh-CN" sz="1000" dirty="0" err="1" smtClean="0">
                <a:solidFill>
                  <a:srgbClr val="000000"/>
                </a:solidFill>
                <a:ea typeface="微软雅黑" pitchFamily="34" charset="-122"/>
                <a:cs typeface="Arial" pitchFamily="34" charset="0"/>
              </a:rPr>
              <a:t>PCIe</a:t>
            </a:r>
            <a:r>
              <a:rPr lang="en-US" altLang="zh-CN" sz="1000" dirty="0" smtClean="0">
                <a:solidFill>
                  <a:srgbClr val="000000"/>
                </a:solidFill>
                <a:ea typeface="微软雅黑" pitchFamily="34" charset="-122"/>
                <a:cs typeface="Arial" pitchFamily="34" charset="0"/>
              </a:rPr>
              <a:t> card</a:t>
            </a:r>
            <a:r>
              <a:rPr lang="zh-CN" altLang="en-US" sz="1000" dirty="0" smtClean="0">
                <a:solidFill>
                  <a:srgbClr val="000000"/>
                </a:solidFill>
                <a:ea typeface="微软雅黑" pitchFamily="34" charset="-122"/>
                <a:cs typeface="Arial" pitchFamily="34" charset="0"/>
              </a:rPr>
              <a:t>，</a:t>
            </a:r>
            <a:r>
              <a:rPr lang="en-US" altLang="zh-CN" sz="1000" dirty="0" smtClean="0">
                <a:solidFill>
                  <a:srgbClr val="000000"/>
                </a:solidFill>
                <a:ea typeface="微软雅黑" pitchFamily="34" charset="-122"/>
                <a:cs typeface="Arial" pitchFamily="34" charset="0"/>
              </a:rPr>
              <a:t>users can choose proper </a:t>
            </a:r>
            <a:r>
              <a:rPr lang="en-US" altLang="zh-CN" sz="1000" dirty="0" err="1" smtClean="0">
                <a:solidFill>
                  <a:srgbClr val="000000"/>
                </a:solidFill>
                <a:ea typeface="微软雅黑" pitchFamily="34" charset="-122"/>
                <a:cs typeface="Arial" pitchFamily="34" charset="0"/>
              </a:rPr>
              <a:t>PCIe</a:t>
            </a:r>
            <a:r>
              <a:rPr lang="en-US" altLang="zh-CN" sz="1000" dirty="0" smtClean="0">
                <a:solidFill>
                  <a:srgbClr val="000000"/>
                </a:solidFill>
                <a:ea typeface="微软雅黑" pitchFamily="34" charset="-122"/>
                <a:cs typeface="Arial" pitchFamily="34" charset="0"/>
              </a:rPr>
              <a:t> acceleration solution for service optimization</a:t>
            </a:r>
            <a:endParaRPr lang="zh-CN" altLang="en-US" sz="1000" dirty="0" smtClean="0">
              <a:solidFill>
                <a:srgbClr val="000000"/>
              </a:solidFill>
              <a:ea typeface="微软雅黑" pitchFamily="34" charset="-122"/>
              <a:cs typeface="Arial" pitchFamily="34" charset="0"/>
            </a:endParaRPr>
          </a:p>
          <a:p>
            <a:pPr marL="228600" indent="-228600">
              <a:buFont typeface="Arial" pitchFamily="34" charset="0"/>
              <a:buChar char="•"/>
            </a:pPr>
            <a:r>
              <a:rPr lang="en-US" altLang="zh-CN" sz="1000" b="1" dirty="0" smtClean="0">
                <a:solidFill>
                  <a:srgbClr val="C00000"/>
                </a:solidFill>
                <a:ea typeface="微软雅黑" pitchFamily="34" charset="-122"/>
                <a:cs typeface="Arial" pitchFamily="34" charset="0"/>
              </a:rPr>
              <a:t>Cost-effective large-memory</a:t>
            </a:r>
            <a:r>
              <a:rPr lang="en-US" altLang="zh-CN" sz="1000"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charset="0"/>
                <a:sym typeface="Calibri" pitchFamily="34" charset="0"/>
              </a:rPr>
              <a:t>Provides 24 DIMMs at 1.5 times the usual height, most cost-effective for large-memory applications</a:t>
            </a:r>
            <a:endParaRPr lang="zh-CN" altLang="en-US" sz="1000" dirty="0">
              <a:solidFill>
                <a:srgbClr val="000000"/>
              </a:solidFill>
              <a:ea typeface="微软雅黑" pitchFamily="34" charset="-122"/>
              <a:cs typeface="Arial" pitchFamily="34" charset="0"/>
            </a:endParaRPr>
          </a:p>
        </p:txBody>
      </p:sp>
      <p:sp>
        <p:nvSpPr>
          <p:cNvPr id="22" name="Text Box 70"/>
          <p:cNvSpPr txBox="1">
            <a:spLocks noChangeArrowheads="1"/>
          </p:cNvSpPr>
          <p:nvPr/>
        </p:nvSpPr>
        <p:spPr bwMode="auto">
          <a:xfrm>
            <a:off x="361911" y="3886202"/>
            <a:ext cx="459838" cy="761917"/>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Highlights</a:t>
            </a:r>
            <a:endParaRPr lang="en-US" altLang="zh-CN" sz="1000" dirty="0">
              <a:solidFill>
                <a:srgbClr val="FFFFFF"/>
              </a:solidFill>
              <a:latin typeface="+mn-lt"/>
              <a:ea typeface="微软雅黑" pitchFamily="34" charset="-122"/>
              <a:cs typeface="Arial" pitchFamily="34" charset="0"/>
            </a:endParaRPr>
          </a:p>
        </p:txBody>
      </p:sp>
      <p:pic>
        <p:nvPicPr>
          <p:cNvPr id="25" name="Picture 2" descr="E:\E9000\七大件\照片\01 Blades(刀片)\032 CH222.png"/>
          <p:cNvPicPr>
            <a:picLocks noChangeAspect="1" noChangeArrowheads="1"/>
          </p:cNvPicPr>
          <p:nvPr/>
        </p:nvPicPr>
        <p:blipFill>
          <a:blip r:embed="rId3" cstate="print"/>
          <a:srcRect/>
          <a:stretch>
            <a:fillRect/>
          </a:stretch>
        </p:blipFill>
        <p:spPr bwMode="auto">
          <a:xfrm>
            <a:off x="1029288" y="2584696"/>
            <a:ext cx="2365848" cy="1049694"/>
          </a:xfrm>
          <a:prstGeom prst="rect">
            <a:avLst/>
          </a:prstGeom>
          <a:noFill/>
        </p:spPr>
      </p:pic>
      <p:pic>
        <p:nvPicPr>
          <p:cNvPr id="26" name="Picture 3" descr="E:\E9000\七大件\照片\01 Blades(刀片)\031 CH222.png"/>
          <p:cNvPicPr>
            <a:picLocks noChangeAspect="1" noChangeArrowheads="1"/>
          </p:cNvPicPr>
          <p:nvPr/>
        </p:nvPicPr>
        <p:blipFill>
          <a:blip r:embed="rId4" cstate="print"/>
          <a:srcRect/>
          <a:stretch>
            <a:fillRect/>
          </a:stretch>
        </p:blipFill>
        <p:spPr bwMode="auto">
          <a:xfrm>
            <a:off x="1008560" y="1427398"/>
            <a:ext cx="2386573" cy="304099"/>
          </a:xfrm>
          <a:prstGeom prst="rect">
            <a:avLst/>
          </a:prstGeom>
          <a:noFill/>
        </p:spPr>
      </p:pic>
      <p:graphicFrame>
        <p:nvGraphicFramePr>
          <p:cNvPr id="16" name="表格 15"/>
          <p:cNvGraphicFramePr>
            <a:graphicFrameLocks noGrp="1"/>
          </p:cNvGraphicFramePr>
          <p:nvPr/>
        </p:nvGraphicFramePr>
        <p:xfrm>
          <a:off x="3816397" y="865113"/>
          <a:ext cx="4844955" cy="2940638"/>
        </p:xfrm>
        <a:graphic>
          <a:graphicData uri="http://schemas.openxmlformats.org/drawingml/2006/table">
            <a:tbl>
              <a:tblPr/>
              <a:tblGrid>
                <a:gridCol w="1537078"/>
                <a:gridCol w="3307877"/>
              </a:tblGrid>
              <a:tr h="206138">
                <a:tc>
                  <a:txBody>
                    <a:bodyPr/>
                    <a:lstStyle/>
                    <a:p>
                      <a:r>
                        <a:rPr lang="en-US" altLang="zh-CN" sz="900" dirty="0" smtClean="0">
                          <a:solidFill>
                            <a:schemeClr val="bg1"/>
                          </a:solidFill>
                          <a:latin typeface="+mn-lt"/>
                          <a:ea typeface="微软雅黑" pitchFamily="34" charset="-122"/>
                        </a:rPr>
                        <a:t>Form</a:t>
                      </a:r>
                      <a:r>
                        <a:rPr lang="en-US" altLang="zh-CN" sz="900" baseline="0" dirty="0" smtClean="0">
                          <a:solidFill>
                            <a:schemeClr val="bg1"/>
                          </a:solidFill>
                          <a:latin typeface="+mn-lt"/>
                          <a:ea typeface="微软雅黑" pitchFamily="34" charset="-122"/>
                        </a:rPr>
                        <a:t> factor</a:t>
                      </a:r>
                      <a:endParaRPr lang="zh-CN" altLang="en-US" sz="900" dirty="0">
                        <a:solidFill>
                          <a:schemeClr val="bg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bg1"/>
                          </a:solidFill>
                          <a:latin typeface="+mn-lt"/>
                          <a:ea typeface="微软雅黑" pitchFamily="34" charset="-122"/>
                          <a:cs typeface="微软雅黑" pitchFamily="18" charset="0"/>
                        </a:rPr>
                        <a:t>Full</a:t>
                      </a:r>
                      <a:r>
                        <a:rPr lang="en-US" altLang="zh-CN" sz="900" baseline="0" dirty="0" smtClean="0">
                          <a:solidFill>
                            <a:schemeClr val="bg1"/>
                          </a:solidFill>
                          <a:latin typeface="+mn-lt"/>
                          <a:ea typeface="微软雅黑" pitchFamily="34" charset="-122"/>
                          <a:cs typeface="微软雅黑" pitchFamily="18" charset="0"/>
                        </a:rPr>
                        <a:t>-width 2-socket computing node</a:t>
                      </a:r>
                      <a:endParaRPr lang="en-US" altLang="zh-CN" sz="900" dirty="0" smtClean="0">
                        <a:solidFill>
                          <a:schemeClr val="bg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206138">
                <a:tc>
                  <a:txBody>
                    <a:bodyPr/>
                    <a:lstStyle/>
                    <a:p>
                      <a:r>
                        <a:rPr lang="en-US" altLang="zh-CN" sz="900" dirty="0" smtClean="0">
                          <a:solidFill>
                            <a:schemeClr val="tx1"/>
                          </a:solidFill>
                          <a:latin typeface="+mn-lt"/>
                          <a:ea typeface="微软雅黑" pitchFamily="34" charset="-122"/>
                        </a:rPr>
                        <a:t>Number of CPUs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1</a:t>
                      </a:r>
                      <a:r>
                        <a:rPr lang="en-US" altLang="zh-CN" sz="900" baseline="0" dirty="0" smtClean="0">
                          <a:solidFill>
                            <a:schemeClr val="tx1"/>
                          </a:solidFill>
                          <a:latin typeface="+mn-lt"/>
                          <a:ea typeface="微软雅黑" pitchFamily="34" charset="-122"/>
                          <a:cs typeface="微软雅黑" pitchFamily="18" charset="0"/>
                        </a:rPr>
                        <a:t> or </a:t>
                      </a:r>
                      <a:r>
                        <a:rPr lang="en-US" altLang="zh-CN" sz="900" dirty="0" smtClean="0">
                          <a:solidFill>
                            <a:schemeClr val="tx1"/>
                          </a:solidFill>
                          <a:latin typeface="+mn-lt"/>
                          <a:ea typeface="微软雅黑" pitchFamily="34" charset="-122"/>
                          <a:cs typeface="微软雅黑" pitchFamily="18" charset="0"/>
                        </a:rPr>
                        <a:t>2 </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19442">
                <a:tc>
                  <a:txBody>
                    <a:bodyPr/>
                    <a:lstStyle/>
                    <a:p>
                      <a:r>
                        <a:rPr lang="en-US" altLang="zh-CN" sz="900" dirty="0" smtClean="0">
                          <a:solidFill>
                            <a:schemeClr val="tx1"/>
                          </a:solidFill>
                          <a:latin typeface="+mn-lt"/>
                          <a:ea typeface="微软雅黑" pitchFamily="34" charset="-122"/>
                        </a:rPr>
                        <a:t>Processor model</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Intel</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Xeon</a:t>
                      </a:r>
                      <a:r>
                        <a:rPr lang="en-US" altLang="zh-CN" sz="900" dirty="0" smtClean="0">
                          <a:solidFill>
                            <a:schemeClr val="tx1"/>
                          </a:solidFill>
                          <a:latin typeface="+mn-lt"/>
                          <a:ea typeface="微软雅黑" pitchFamily="34" charset="-122"/>
                          <a:cs typeface="Times New Roman" pitchFamily="18" charset="0"/>
                        </a:rPr>
                        <a:t> </a:t>
                      </a:r>
                      <a:r>
                        <a:rPr lang="en-US" altLang="zh-CN" sz="900" baseline="0" dirty="0" smtClean="0">
                          <a:solidFill>
                            <a:schemeClr val="tx1"/>
                          </a:solidFill>
                          <a:latin typeface="+mn-lt"/>
                          <a:ea typeface="微软雅黑" pitchFamily="34" charset="-122"/>
                          <a:cs typeface="微软雅黑" pitchFamily="18" charset="0"/>
                        </a:rPr>
                        <a:t>E5-2600 v3 Series CPU</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9442">
                <a:tc>
                  <a:txBody>
                    <a:bodyPr/>
                    <a:lstStyle/>
                    <a:p>
                      <a:r>
                        <a:rPr lang="en-US" altLang="zh-CN" sz="900" dirty="0" smtClean="0">
                          <a:solidFill>
                            <a:schemeClr val="tx1"/>
                          </a:solidFill>
                          <a:latin typeface="+mn-lt"/>
                          <a:ea typeface="微软雅黑" pitchFamily="34" charset="-122"/>
                        </a:rPr>
                        <a:t>Number of DIMMs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ts val="1200"/>
                        </a:lnSpc>
                        <a:tabLst>
                          <a:tab pos="88900" algn="l"/>
                        </a:tabLst>
                      </a:pPr>
                      <a:r>
                        <a:rPr lang="en-US" altLang="zh-CN" sz="900" dirty="0" smtClean="0">
                          <a:solidFill>
                            <a:schemeClr val="tx1"/>
                          </a:solidFill>
                          <a:latin typeface="+mn-lt"/>
                          <a:ea typeface="微软雅黑" pitchFamily="34" charset="-122"/>
                        </a:rPr>
                        <a:t>24</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DDR4 DIMMs,</a:t>
                      </a:r>
                      <a:r>
                        <a:rPr lang="en-US" altLang="zh-CN" sz="900" baseline="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providing a maximum capacity of 1.5TB</a:t>
                      </a:r>
                      <a:endParaRPr lang="zh-CN" altLang="en-US" sz="900" dirty="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09256">
                <a:tc>
                  <a:txBody>
                    <a:bodyPr/>
                    <a:lstStyle/>
                    <a:p>
                      <a:r>
                        <a:rPr lang="en-US" altLang="zh-CN" sz="900" dirty="0" smtClean="0">
                          <a:solidFill>
                            <a:schemeClr val="tx1"/>
                          </a:solidFill>
                          <a:latin typeface="+mn-lt"/>
                          <a:ea typeface="微软雅黑" pitchFamily="34" charset="-122"/>
                        </a:rPr>
                        <a:t>Number of HDDs</a:t>
                      </a: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15 x 2.5 inch SSDs</a:t>
                      </a:r>
                      <a:r>
                        <a:rPr lang="en-US" altLang="zh-CN" sz="900" baseline="0" dirty="0" smtClean="0">
                          <a:solidFill>
                            <a:schemeClr val="tx1"/>
                          </a:solidFill>
                          <a:latin typeface="+mn-lt"/>
                          <a:ea typeface="微软雅黑" pitchFamily="34" charset="-122"/>
                          <a:cs typeface="微软雅黑" pitchFamily="18" charset="0"/>
                        </a:rPr>
                        <a:t> or</a:t>
                      </a:r>
                      <a:r>
                        <a:rPr lang="en-US" altLang="zh-CN" sz="900" dirty="0" smtClean="0">
                          <a:solidFill>
                            <a:schemeClr val="tx1"/>
                          </a:solidFill>
                          <a:latin typeface="+mn-lt"/>
                          <a:ea typeface="微软雅黑" pitchFamily="34" charset="-122"/>
                          <a:cs typeface="微软雅黑" pitchFamily="18" charset="0"/>
                        </a:rPr>
                        <a:t> SAS</a:t>
                      </a:r>
                      <a:r>
                        <a:rPr lang="en-US" altLang="zh-CN" sz="900" baseline="0" dirty="0" smtClean="0">
                          <a:solidFill>
                            <a:schemeClr val="tx1"/>
                          </a:solidFill>
                          <a:latin typeface="+mn-lt"/>
                          <a:ea typeface="微软雅黑" pitchFamily="34" charset="-122"/>
                          <a:cs typeface="微软雅黑" pitchFamily="18" charset="0"/>
                        </a:rPr>
                        <a:t>/</a:t>
                      </a:r>
                      <a:r>
                        <a:rPr lang="en-US" altLang="zh-CN" sz="900" dirty="0" smtClean="0">
                          <a:solidFill>
                            <a:schemeClr val="tx1"/>
                          </a:solidFill>
                          <a:latin typeface="+mn-lt"/>
                          <a:ea typeface="微软雅黑" pitchFamily="34" charset="-122"/>
                          <a:cs typeface="微软雅黑" pitchFamily="18" charset="0"/>
                        </a:rPr>
                        <a:t>SATA HDDs</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06138">
                <a:tc>
                  <a:txBody>
                    <a:bodyPr/>
                    <a:lstStyle/>
                    <a:p>
                      <a:r>
                        <a:rPr lang="en-US" altLang="zh-CN" sz="900" dirty="0" smtClean="0">
                          <a:solidFill>
                            <a:schemeClr val="tx1"/>
                          </a:solidFill>
                          <a:latin typeface="+mn-lt"/>
                          <a:ea typeface="微软雅黑" pitchFamily="34" charset="-122"/>
                        </a:rPr>
                        <a:t>RAID</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support</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Support</a:t>
                      </a:r>
                      <a:r>
                        <a:rPr lang="en-US" altLang="zh-CN" sz="900" baseline="0" dirty="0" smtClean="0">
                          <a:solidFill>
                            <a:schemeClr val="tx1"/>
                          </a:solidFill>
                          <a:latin typeface="+mn-lt"/>
                          <a:ea typeface="微软雅黑" pitchFamily="34" charset="-122"/>
                          <a:cs typeface="微软雅黑" pitchFamily="18" charset="0"/>
                        </a:rPr>
                        <a:t> </a:t>
                      </a:r>
                      <a:r>
                        <a:rPr lang="en-US" altLang="zh-CN" sz="900" dirty="0" smtClean="0">
                          <a:solidFill>
                            <a:schemeClr val="tx1"/>
                          </a:solidFill>
                          <a:latin typeface="+mn-lt"/>
                          <a:ea typeface="微软雅黑" pitchFamily="34" charset="-122"/>
                          <a:cs typeface="微软雅黑" pitchFamily="18" charset="0"/>
                        </a:rPr>
                        <a:t>RAID 0,1,10,5,50,6,60,</a:t>
                      </a:r>
                      <a:r>
                        <a:rPr lang="en-US" altLang="zh-CN" sz="900" baseline="0" dirty="0" smtClean="0">
                          <a:solidFill>
                            <a:schemeClr val="tx1"/>
                          </a:solidFill>
                          <a:latin typeface="+mn-lt"/>
                          <a:ea typeface="微软雅黑" pitchFamily="34" charset="-122"/>
                          <a:cs typeface="微软雅黑" pitchFamily="18" charset="0"/>
                        </a:rPr>
                        <a:t> 1GB RAID cache</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43563">
                <a:tc>
                  <a:txBody>
                    <a:bodyPr/>
                    <a:lstStyle/>
                    <a:p>
                      <a:r>
                        <a:rPr lang="en-US" altLang="zh-CN" sz="900" dirty="0" err="1" smtClean="0">
                          <a:solidFill>
                            <a:schemeClr val="tx1"/>
                          </a:solidFill>
                          <a:latin typeface="+mn-lt"/>
                          <a:ea typeface="微软雅黑" pitchFamily="34" charset="-122"/>
                        </a:rPr>
                        <a:t>PCIe</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expansion</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it-IT" altLang="zh-CN" sz="900" kern="1200" dirty="0" smtClean="0">
                          <a:solidFill>
                            <a:schemeClr val="tx1"/>
                          </a:solidFill>
                          <a:latin typeface="+mn-lt"/>
                          <a:ea typeface="微软雅黑" pitchFamily="34" charset="-122"/>
                          <a:cs typeface="微软雅黑" pitchFamily="18" charset="0"/>
                        </a:rPr>
                        <a:t>2 PCIe x16 MEZZ modules</a:t>
                      </a:r>
                    </a:p>
                    <a:p>
                      <a:r>
                        <a:rPr lang="en-US" altLang="zh-CN" sz="900" kern="1200" dirty="0" smtClean="0">
                          <a:solidFill>
                            <a:schemeClr val="tx1"/>
                          </a:solidFill>
                          <a:latin typeface="+mn-lt"/>
                          <a:ea typeface="微软雅黑" pitchFamily="34" charset="-122"/>
                          <a:cs typeface="微软雅黑" pitchFamily="18" charset="0"/>
                        </a:rPr>
                        <a:t>1</a:t>
                      </a:r>
                      <a:r>
                        <a:rPr lang="en-US" altLang="zh-CN" sz="900" kern="1200" baseline="0" dirty="0" smtClean="0">
                          <a:solidFill>
                            <a:schemeClr val="tx1"/>
                          </a:solidFill>
                          <a:latin typeface="+mn-lt"/>
                          <a:ea typeface="微软雅黑" pitchFamily="34" charset="-122"/>
                          <a:cs typeface="微软雅黑" pitchFamily="18" charset="0"/>
                        </a:rPr>
                        <a:t> </a:t>
                      </a:r>
                      <a:r>
                        <a:rPr lang="en-US" altLang="zh-CN" sz="900" kern="1200" dirty="0" err="1" smtClean="0">
                          <a:solidFill>
                            <a:schemeClr val="tx1"/>
                          </a:solidFill>
                          <a:latin typeface="+mn-lt"/>
                          <a:ea typeface="微软雅黑" pitchFamily="34" charset="-122"/>
                          <a:cs typeface="微软雅黑" pitchFamily="18" charset="0"/>
                        </a:rPr>
                        <a:t>PCIe</a:t>
                      </a:r>
                      <a:r>
                        <a:rPr lang="en-US" altLang="zh-CN" sz="900" kern="1200" dirty="0" smtClean="0">
                          <a:solidFill>
                            <a:schemeClr val="tx1"/>
                          </a:solidFill>
                          <a:latin typeface="+mn-lt"/>
                          <a:ea typeface="微软雅黑" pitchFamily="34" charset="-122"/>
                          <a:cs typeface="微软雅黑" pitchFamily="18" charset="0"/>
                        </a:rPr>
                        <a:t> x16 FHHL</a:t>
                      </a:r>
                      <a:r>
                        <a:rPr lang="en-US" altLang="zh-CN" sz="900" kern="1200" baseline="0" dirty="0" smtClean="0">
                          <a:solidFill>
                            <a:schemeClr val="tx1"/>
                          </a:solidFill>
                          <a:latin typeface="+mn-lt"/>
                          <a:ea typeface="微软雅黑" pitchFamily="34" charset="-122"/>
                          <a:cs typeface="微软雅黑" pitchFamily="18" charset="0"/>
                        </a:rPr>
                        <a:t> card</a:t>
                      </a:r>
                      <a:endParaRPr lang="en-US" altLang="zh-CN" sz="900" kern="12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03445">
                <a:tc>
                  <a:txBody>
                    <a:bodyPr/>
                    <a:lstStyle/>
                    <a:p>
                      <a:r>
                        <a:rPr lang="en-US" altLang="zh-CN" sz="900" dirty="0" smtClean="0">
                          <a:solidFill>
                            <a:schemeClr val="tx1"/>
                          </a:solidFill>
                          <a:latin typeface="+mn-lt"/>
                          <a:ea typeface="微软雅黑" pitchFamily="34" charset="-122"/>
                        </a:rPr>
                        <a:t>Operating systems supported</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ts val="900"/>
                        </a:lnSpc>
                        <a:tabLst/>
                      </a:pPr>
                      <a:r>
                        <a:rPr lang="en-US" altLang="zh-CN" sz="900" dirty="0" smtClean="0">
                          <a:solidFill>
                            <a:schemeClr val="tx1"/>
                          </a:solidFill>
                          <a:latin typeface="+mn-lt"/>
                          <a:ea typeface="微软雅黑" pitchFamily="34" charset="-122"/>
                          <a:cs typeface="微软雅黑" pitchFamily="18" charset="0"/>
                        </a:rPr>
                        <a:t>Microsoft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Windows</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Sever</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2008</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 2012</a:t>
                      </a:r>
                    </a:p>
                    <a:p>
                      <a:pPr>
                        <a:lnSpc>
                          <a:spcPts val="1300"/>
                        </a:lnSpc>
                        <a:tabLst/>
                      </a:pPr>
                      <a:r>
                        <a:rPr lang="en-US" altLang="zh-CN" sz="900" dirty="0" smtClean="0">
                          <a:solidFill>
                            <a:schemeClr val="tx1"/>
                          </a:solidFill>
                          <a:latin typeface="+mn-lt"/>
                          <a:ea typeface="微软雅黑" pitchFamily="34" charset="-122"/>
                          <a:cs typeface="微软雅黑" pitchFamily="18" charset="0"/>
                        </a:rPr>
                        <a:t>Red</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Hat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p>
                    <a:p>
                      <a:pPr>
                        <a:lnSpc>
                          <a:spcPts val="1300"/>
                        </a:lnSpc>
                        <a:tabLst/>
                      </a:pPr>
                      <a:r>
                        <a:rPr lang="en-US" altLang="zh-CN" sz="900" dirty="0" smtClean="0">
                          <a:solidFill>
                            <a:schemeClr val="tx1"/>
                          </a:solidFill>
                          <a:latin typeface="+mn-lt"/>
                          <a:ea typeface="微软雅黑" pitchFamily="34" charset="-122"/>
                          <a:cs typeface="微软雅黑" pitchFamily="18" charset="0"/>
                        </a:rPr>
                        <a:t>SUSE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Server</a:t>
                      </a:r>
                    </a:p>
                    <a:p>
                      <a:r>
                        <a:rPr lang="en-US" altLang="zh-CN" sz="900" dirty="0" smtClean="0">
                          <a:solidFill>
                            <a:schemeClr val="tx1"/>
                          </a:solidFill>
                          <a:latin typeface="+mn-lt"/>
                          <a:ea typeface="微软雅黑" pitchFamily="34" charset="-122"/>
                          <a:cs typeface="微软雅黑" pitchFamily="18" charset="0"/>
                        </a:rPr>
                        <a:t>Citrix </a:t>
                      </a:r>
                      <a:r>
                        <a:rPr lang="en-US" altLang="zh-CN" sz="900" dirty="0" err="1" smtClean="0">
                          <a:solidFill>
                            <a:schemeClr val="tx1"/>
                          </a:solidFill>
                          <a:latin typeface="+mn-lt"/>
                          <a:ea typeface="微软雅黑" pitchFamily="34" charset="-122"/>
                          <a:cs typeface="微软雅黑" pitchFamily="18" charset="0"/>
                        </a:rPr>
                        <a:t>XenServer</a:t>
                      </a:r>
                      <a:endParaRPr lang="zh-CN" altLang="zh-CN" sz="900" dirty="0" smtClean="0">
                        <a:solidFill>
                          <a:schemeClr val="tx1"/>
                        </a:solidFill>
                        <a:latin typeface="+mn-lt"/>
                        <a:ea typeface="微软雅黑" pitchFamily="34" charset="-122"/>
                        <a:cs typeface="微软雅黑" pitchFamily="18" charset="0"/>
                      </a:endParaRPr>
                    </a:p>
                    <a:p>
                      <a:r>
                        <a:rPr lang="en-US" altLang="zh-CN" sz="900" dirty="0" smtClean="0">
                          <a:solidFill>
                            <a:schemeClr val="tx1"/>
                          </a:solidFill>
                          <a:latin typeface="+mn-lt"/>
                          <a:ea typeface="微软雅黑" pitchFamily="34" charset="-122"/>
                          <a:cs typeface="微软雅黑" pitchFamily="18" charset="0"/>
                        </a:rPr>
                        <a:t>VMware  ESX</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06138">
                <a:tc>
                  <a:txBody>
                    <a:bodyPr/>
                    <a:lstStyle/>
                    <a:p>
                      <a:r>
                        <a:rPr lang="en-US" altLang="zh-CN" sz="900" dirty="0" smtClean="0">
                          <a:solidFill>
                            <a:schemeClr val="tx1"/>
                          </a:solidFill>
                          <a:latin typeface="+mn-lt"/>
                          <a:ea typeface="微软雅黑" pitchFamily="34" charset="-122"/>
                        </a:rPr>
                        <a:t>Operating</a:t>
                      </a:r>
                      <a:r>
                        <a:rPr lang="en-US" altLang="zh-CN" sz="900" baseline="0" dirty="0" smtClean="0">
                          <a:solidFill>
                            <a:schemeClr val="tx1"/>
                          </a:solidFill>
                          <a:latin typeface="+mn-lt"/>
                          <a:ea typeface="微软雅黑" pitchFamily="34" charset="-122"/>
                        </a:rPr>
                        <a:t> temperatures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rPr>
                        <a:t>5℃-40℃</a:t>
                      </a:r>
                      <a:endParaRPr lang="zh-CN" altLang="en-US" sz="900" dirty="0" smtClean="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06138">
                <a:tc>
                  <a:txBody>
                    <a:bodyPr/>
                    <a:lstStyle/>
                    <a:p>
                      <a:r>
                        <a:rPr lang="en-US" altLang="zh-CN" sz="900" dirty="0" smtClean="0">
                          <a:solidFill>
                            <a:schemeClr val="tx1"/>
                          </a:solidFill>
                          <a:latin typeface="+mn-lt"/>
                          <a:ea typeface="微软雅黑" pitchFamily="34" charset="-122"/>
                        </a:rPr>
                        <a:t>Dimensions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423</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mm</a:t>
                      </a:r>
                      <a:r>
                        <a:rPr lang="en-US" altLang="zh-CN" sz="900" baseline="0" dirty="0" smtClean="0">
                          <a:solidFill>
                            <a:schemeClr val="tx1"/>
                          </a:solidFill>
                          <a:latin typeface="+mn-lt"/>
                          <a:ea typeface="微软雅黑" pitchFamily="34" charset="-122"/>
                          <a:cs typeface="微软雅黑" pitchFamily="18" charset="0"/>
                        </a:rPr>
                        <a:t> x </a:t>
                      </a:r>
                      <a:r>
                        <a:rPr lang="en-US" altLang="zh-CN" sz="900" dirty="0" smtClean="0">
                          <a:solidFill>
                            <a:schemeClr val="tx1"/>
                          </a:solidFill>
                          <a:latin typeface="+mn-lt"/>
                          <a:ea typeface="微软雅黑" pitchFamily="34" charset="-122"/>
                          <a:cs typeface="微软雅黑" pitchFamily="18" charset="0"/>
                        </a:rPr>
                        <a:t>537.2mm x 60.46mm</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17" name="Text Box 19"/>
          <p:cNvSpPr txBox="1">
            <a:spLocks noChangeArrowheads="1"/>
          </p:cNvSpPr>
          <p:nvPr/>
        </p:nvSpPr>
        <p:spPr bwMode="auto">
          <a:xfrm>
            <a:off x="1900102" y="914362"/>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Front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
        <p:nvSpPr>
          <p:cNvPr id="23" name="Text Box 19"/>
          <p:cNvSpPr txBox="1">
            <a:spLocks noChangeArrowheads="1"/>
          </p:cNvSpPr>
          <p:nvPr/>
        </p:nvSpPr>
        <p:spPr bwMode="auto">
          <a:xfrm>
            <a:off x="1740876" y="2128271"/>
            <a:ext cx="1017710"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Isometric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Tree>
    <p:extLst>
      <p:ext uri="{BB962C8B-B14F-4D97-AF65-F5344CB8AC3E}">
        <p14:creationId xmlns:p14="http://schemas.microsoft.com/office/powerpoint/2010/main" val="3129079418"/>
      </p:ext>
    </p:extLst>
  </p:cSld>
  <p:clrMapOvr>
    <a:masterClrMapping/>
  </p:clrMapOvr>
  <p:transition advClick="0" advTm="8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860119" y="2143125"/>
            <a:ext cx="2768906" cy="164782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7" name="矩形 6"/>
          <p:cNvSpPr/>
          <p:nvPr/>
        </p:nvSpPr>
        <p:spPr bwMode="auto">
          <a:xfrm>
            <a:off x="860119" y="1095375"/>
            <a:ext cx="2768906" cy="94297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9" name="Text Box 70"/>
          <p:cNvSpPr txBox="1">
            <a:spLocks noChangeArrowheads="1"/>
          </p:cNvSpPr>
          <p:nvPr/>
        </p:nvSpPr>
        <p:spPr bwMode="auto">
          <a:xfrm>
            <a:off x="361912" y="866775"/>
            <a:ext cx="459838" cy="2933700"/>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CH222</a:t>
            </a:r>
            <a:r>
              <a:rPr lang="zh-CN" altLang="en-US" sz="1000" dirty="0" smtClean="0">
                <a:solidFill>
                  <a:srgbClr val="FFFFFF"/>
                </a:solidFill>
                <a:latin typeface="+mn-lt"/>
                <a:ea typeface="微软雅黑" pitchFamily="34" charset="-122"/>
                <a:cs typeface="Arial" pitchFamily="34" charset="0"/>
              </a:rPr>
              <a:t> </a:t>
            </a:r>
            <a:r>
              <a:rPr lang="en-US" altLang="zh-CN" sz="1000" dirty="0" smtClean="0">
                <a:solidFill>
                  <a:srgbClr val="FFFFFF"/>
                </a:solidFill>
                <a:latin typeface="+mn-lt"/>
                <a:ea typeface="微软雅黑" pitchFamily="34" charset="-122"/>
                <a:cs typeface="Arial" pitchFamily="34" charset="0"/>
              </a:rPr>
              <a:t>product view</a:t>
            </a:r>
          </a:p>
        </p:txBody>
      </p:sp>
      <p:sp>
        <p:nvSpPr>
          <p:cNvPr id="14" name="矩形 13"/>
          <p:cNvSpPr/>
          <p:nvPr/>
        </p:nvSpPr>
        <p:spPr bwMode="auto">
          <a:xfrm>
            <a:off x="861177" y="8798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5" name="矩形 14"/>
          <p:cNvSpPr/>
          <p:nvPr/>
        </p:nvSpPr>
        <p:spPr bwMode="auto">
          <a:xfrm>
            <a:off x="861177" y="20990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8" name="Title 2"/>
          <p:cNvSpPr txBox="1">
            <a:spLocks/>
          </p:cNvSpPr>
          <p:nvPr/>
        </p:nvSpPr>
        <p:spPr>
          <a:xfrm>
            <a:off x="229470" y="317711"/>
            <a:ext cx="8914530" cy="745784"/>
          </a:xfrm>
          <a:prstGeom prst="rect">
            <a:avLst/>
          </a:prstGeom>
        </p:spPr>
        <p:txBody>
          <a:bodyPr/>
          <a:lstStyle/>
          <a:p>
            <a:r>
              <a:rPr lang="en-US" altLang="zh-CN" sz="2000" b="1" dirty="0" smtClean="0">
                <a:solidFill>
                  <a:srgbClr val="C00000"/>
                </a:solidFill>
                <a:latin typeface="微软雅黑" panose="020B0503020204020204" pitchFamily="34" charset="-122"/>
                <a:ea typeface="微软雅黑" panose="020B0503020204020204" pitchFamily="34" charset="-122"/>
                <a:cs typeface="Arial" pitchFamily="34" charset="0"/>
              </a:rPr>
              <a:t>CH226  V3 Full-Width Storage Expansion Node</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1" name="矩形 20"/>
          <p:cNvSpPr/>
          <p:nvPr/>
        </p:nvSpPr>
        <p:spPr bwMode="auto">
          <a:xfrm>
            <a:off x="860117" y="3932133"/>
            <a:ext cx="7818215" cy="760941"/>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28600" indent="-228600">
              <a:buFont typeface="Arial" pitchFamily="34" charset="0"/>
              <a:buChar char="•"/>
            </a:pPr>
            <a:r>
              <a:rPr lang="en-US" altLang="zh-CN" sz="1000" b="1" dirty="0" smtClean="0">
                <a:solidFill>
                  <a:srgbClr val="C00000"/>
                </a:solidFill>
                <a:ea typeface="微软雅黑" pitchFamily="34" charset="-122"/>
                <a:cs typeface="Arial" pitchFamily="34" charset="0"/>
              </a:rPr>
              <a:t>Ultra-Large storage: </a:t>
            </a:r>
            <a:r>
              <a:rPr lang="en-US" altLang="zh-CN" sz="1000" dirty="0" smtClean="0">
                <a:solidFill>
                  <a:srgbClr val="000000"/>
                </a:solidFill>
                <a:ea typeface="微软雅黑" pitchFamily="34" charset="-122"/>
                <a:cs typeface="Arial" pitchFamily="34" charset="0"/>
              </a:rPr>
              <a:t>Full width slot provides 2 x 2.5 inch and 6 x 3.5 inch HDDs, providing a maximum capacity of 36TB(6TB per disk)</a:t>
            </a:r>
            <a:r>
              <a:rPr lang="en-US" altLang="zh-CN" sz="1000" dirty="0" smtClean="0">
                <a:solidFill>
                  <a:srgbClr val="000000"/>
                </a:solidFill>
                <a:latin typeface="Arial"/>
                <a:ea typeface="微软雅黑" pitchFamily="34" charset="-122"/>
                <a:cs typeface="Arial" pitchFamily="34" charset="0"/>
              </a:rPr>
              <a:t>, ideal for distributed databases and big data analysis.</a:t>
            </a:r>
            <a:endParaRPr lang="en-US" altLang="zh-CN" sz="1000" dirty="0" smtClean="0">
              <a:solidFill>
                <a:srgbClr val="000000"/>
              </a:solidFill>
              <a:ea typeface="微软雅黑" pitchFamily="34" charset="-122"/>
              <a:cs typeface="Arial" pitchFamily="34" charset="0"/>
            </a:endParaRPr>
          </a:p>
          <a:p>
            <a:pPr marL="228600" indent="-228600">
              <a:buFont typeface="Arial" pitchFamily="34" charset="0"/>
              <a:buChar char="•"/>
            </a:pPr>
            <a:r>
              <a:rPr lang="en-US" altLang="zh-CN" sz="1000" b="1" dirty="0" smtClean="0">
                <a:solidFill>
                  <a:srgbClr val="C00000"/>
                </a:solidFill>
                <a:ea typeface="微软雅黑" pitchFamily="34" charset="-122"/>
                <a:cs typeface="Arial" pitchFamily="34" charset="0"/>
              </a:rPr>
              <a:t>Flexible </a:t>
            </a:r>
            <a:r>
              <a:rPr lang="en-US" altLang="zh-CN" sz="1000" b="1" dirty="0" err="1" smtClean="0">
                <a:solidFill>
                  <a:srgbClr val="C00000"/>
                </a:solidFill>
                <a:ea typeface="微软雅黑" pitchFamily="34" charset="-122"/>
                <a:cs typeface="Arial" pitchFamily="34" charset="0"/>
              </a:rPr>
              <a:t>PCIe</a:t>
            </a:r>
            <a:r>
              <a:rPr lang="en-US" altLang="zh-CN" sz="1000" b="1" dirty="0" smtClean="0">
                <a:solidFill>
                  <a:srgbClr val="C00000"/>
                </a:solidFill>
                <a:ea typeface="微软雅黑" pitchFamily="34" charset="-122"/>
                <a:cs typeface="Arial" pitchFamily="34" charset="0"/>
              </a:rPr>
              <a:t> expansion</a:t>
            </a:r>
            <a:r>
              <a:rPr lang="en-US" altLang="zh-CN" sz="1000" b="1"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pitchFamily="34" charset="0"/>
              </a:rPr>
              <a:t>support 1 standard FHHL </a:t>
            </a:r>
            <a:r>
              <a:rPr lang="en-US" altLang="zh-CN" sz="1000" dirty="0" err="1" smtClean="0">
                <a:solidFill>
                  <a:srgbClr val="000000"/>
                </a:solidFill>
                <a:ea typeface="微软雅黑" pitchFamily="34" charset="-122"/>
                <a:cs typeface="Arial" pitchFamily="34" charset="0"/>
              </a:rPr>
              <a:t>PCIe</a:t>
            </a:r>
            <a:r>
              <a:rPr lang="en-US" altLang="zh-CN" sz="1000" dirty="0" smtClean="0">
                <a:solidFill>
                  <a:srgbClr val="000000"/>
                </a:solidFill>
                <a:ea typeface="微软雅黑" pitchFamily="34" charset="-122"/>
                <a:cs typeface="Arial" pitchFamily="34" charset="0"/>
              </a:rPr>
              <a:t> card</a:t>
            </a:r>
            <a:r>
              <a:rPr lang="zh-CN" altLang="en-US" sz="1000" dirty="0" smtClean="0">
                <a:solidFill>
                  <a:srgbClr val="000000"/>
                </a:solidFill>
                <a:ea typeface="微软雅黑" pitchFamily="34" charset="-122"/>
                <a:cs typeface="Arial" pitchFamily="34" charset="0"/>
              </a:rPr>
              <a:t>，</a:t>
            </a:r>
            <a:r>
              <a:rPr lang="en-US" altLang="zh-CN" sz="1000" dirty="0" smtClean="0">
                <a:solidFill>
                  <a:srgbClr val="000000"/>
                </a:solidFill>
                <a:ea typeface="微软雅黑" pitchFamily="34" charset="-122"/>
                <a:cs typeface="Arial" pitchFamily="34" charset="0"/>
              </a:rPr>
              <a:t>users can choose proper PCIe acceleration solution for service optimization</a:t>
            </a:r>
          </a:p>
          <a:p>
            <a:pPr marL="228600" indent="-228600">
              <a:buFont typeface="Arial" pitchFamily="34" charset="0"/>
              <a:buChar char="•"/>
            </a:pPr>
            <a:r>
              <a:rPr lang="en-US" altLang="zh-CN" sz="1000" b="1" kern="0" dirty="0" smtClean="0">
                <a:solidFill>
                  <a:srgbClr val="C00000"/>
                </a:solidFill>
                <a:ea typeface="微软雅黑" pitchFamily="34" charset="-122"/>
                <a:cs typeface="Arial" pitchFamily="34" charset="0"/>
              </a:rPr>
              <a:t> High Reliability</a:t>
            </a:r>
            <a:r>
              <a:rPr lang="zh-CN" altLang="en-US" sz="1000" b="1" kern="0" dirty="0" smtClean="0">
                <a:solidFill>
                  <a:srgbClr val="C00000"/>
                </a:solidFill>
                <a:ea typeface="微软雅黑" pitchFamily="34" charset="-122"/>
                <a:cs typeface="Arial" pitchFamily="34" charset="0"/>
              </a:rPr>
              <a:t>：</a:t>
            </a:r>
            <a:r>
              <a:rPr lang="en-US" altLang="zh-CN" sz="1000" dirty="0" smtClean="0">
                <a:solidFill>
                  <a:srgbClr val="000000"/>
                </a:solidFill>
                <a:ea typeface="微软雅黑" pitchFamily="34" charset="-122"/>
                <a:cs typeface="Arial" pitchFamily="34" charset="0"/>
              </a:rPr>
              <a:t>Support stable operation at 40°C high temperature</a:t>
            </a:r>
            <a:endParaRPr lang="zh-CN" altLang="en-US" sz="1000" dirty="0" smtClean="0">
              <a:solidFill>
                <a:srgbClr val="000000"/>
              </a:solidFill>
              <a:ea typeface="微软雅黑" pitchFamily="34" charset="-122"/>
              <a:cs typeface="Arial" pitchFamily="34" charset="0"/>
            </a:endParaRPr>
          </a:p>
        </p:txBody>
      </p:sp>
      <p:sp>
        <p:nvSpPr>
          <p:cNvPr id="22" name="Text Box 70"/>
          <p:cNvSpPr txBox="1">
            <a:spLocks noChangeArrowheads="1"/>
          </p:cNvSpPr>
          <p:nvPr/>
        </p:nvSpPr>
        <p:spPr bwMode="auto">
          <a:xfrm>
            <a:off x="361911" y="3886202"/>
            <a:ext cx="459838" cy="761917"/>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Highlights</a:t>
            </a:r>
            <a:endParaRPr lang="en-US" altLang="zh-CN" sz="1000" dirty="0">
              <a:solidFill>
                <a:srgbClr val="FFFFFF"/>
              </a:solidFill>
              <a:latin typeface="+mn-lt"/>
              <a:ea typeface="微软雅黑" pitchFamily="34" charset="-122"/>
              <a:cs typeface="Arial" pitchFamily="34" charset="0"/>
            </a:endParaRPr>
          </a:p>
        </p:txBody>
      </p:sp>
      <p:graphicFrame>
        <p:nvGraphicFramePr>
          <p:cNvPr id="16" name="表格 15"/>
          <p:cNvGraphicFramePr>
            <a:graphicFrameLocks noGrp="1"/>
          </p:cNvGraphicFramePr>
          <p:nvPr/>
        </p:nvGraphicFramePr>
        <p:xfrm>
          <a:off x="3816397" y="865113"/>
          <a:ext cx="4844955" cy="3145948"/>
        </p:xfrm>
        <a:graphic>
          <a:graphicData uri="http://schemas.openxmlformats.org/drawingml/2006/table">
            <a:tbl>
              <a:tblPr/>
              <a:tblGrid>
                <a:gridCol w="1537078"/>
                <a:gridCol w="3307877"/>
              </a:tblGrid>
              <a:tr h="198440">
                <a:tc>
                  <a:txBody>
                    <a:bodyPr/>
                    <a:lstStyle/>
                    <a:p>
                      <a:r>
                        <a:rPr lang="en-US" altLang="zh-CN" sz="900" dirty="0" smtClean="0">
                          <a:solidFill>
                            <a:schemeClr val="bg1"/>
                          </a:solidFill>
                          <a:latin typeface="+mn-lt"/>
                          <a:ea typeface="微软雅黑" pitchFamily="34" charset="-122"/>
                        </a:rPr>
                        <a:t>Form</a:t>
                      </a:r>
                      <a:r>
                        <a:rPr lang="en-US" altLang="zh-CN" sz="900" baseline="0" dirty="0" smtClean="0">
                          <a:solidFill>
                            <a:schemeClr val="bg1"/>
                          </a:solidFill>
                          <a:latin typeface="+mn-lt"/>
                          <a:ea typeface="微软雅黑" pitchFamily="34" charset="-122"/>
                        </a:rPr>
                        <a:t> factor</a:t>
                      </a:r>
                      <a:endParaRPr lang="zh-CN" altLang="en-US" sz="900" dirty="0">
                        <a:solidFill>
                          <a:schemeClr val="bg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bg1"/>
                          </a:solidFill>
                          <a:latin typeface="+mn-lt"/>
                          <a:ea typeface="微软雅黑" pitchFamily="34" charset="-122"/>
                          <a:cs typeface="微软雅黑" pitchFamily="18" charset="0"/>
                        </a:rPr>
                        <a:t>Full</a:t>
                      </a:r>
                      <a:r>
                        <a:rPr lang="en-US" altLang="zh-CN" sz="900" baseline="0" dirty="0" smtClean="0">
                          <a:solidFill>
                            <a:schemeClr val="bg1"/>
                          </a:solidFill>
                          <a:latin typeface="+mn-lt"/>
                          <a:ea typeface="微软雅黑" pitchFamily="34" charset="-122"/>
                          <a:cs typeface="微软雅黑" pitchFamily="18" charset="0"/>
                        </a:rPr>
                        <a:t>-width 2-socket computing node</a:t>
                      </a:r>
                      <a:endParaRPr lang="en-US" altLang="zh-CN" sz="900" dirty="0" smtClean="0">
                        <a:solidFill>
                          <a:schemeClr val="bg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198440">
                <a:tc>
                  <a:txBody>
                    <a:bodyPr/>
                    <a:lstStyle/>
                    <a:p>
                      <a:r>
                        <a:rPr lang="en-US" altLang="zh-CN" sz="900" dirty="0" smtClean="0">
                          <a:solidFill>
                            <a:schemeClr val="tx1"/>
                          </a:solidFill>
                          <a:latin typeface="+mn-lt"/>
                          <a:ea typeface="微软雅黑" pitchFamily="34" charset="-122"/>
                        </a:rPr>
                        <a:t>Number of CPUs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1</a:t>
                      </a:r>
                      <a:r>
                        <a:rPr lang="en-US" altLang="zh-CN" sz="900" baseline="0" dirty="0" smtClean="0">
                          <a:solidFill>
                            <a:schemeClr val="tx1"/>
                          </a:solidFill>
                          <a:latin typeface="+mn-lt"/>
                          <a:ea typeface="微软雅黑" pitchFamily="34" charset="-122"/>
                          <a:cs typeface="微软雅黑" pitchFamily="18" charset="0"/>
                        </a:rPr>
                        <a:t> or </a:t>
                      </a:r>
                      <a:r>
                        <a:rPr lang="en-US" altLang="zh-CN" sz="900" dirty="0" smtClean="0">
                          <a:solidFill>
                            <a:schemeClr val="tx1"/>
                          </a:solidFill>
                          <a:latin typeface="+mn-lt"/>
                          <a:ea typeface="微软雅黑" pitchFamily="34" charset="-122"/>
                          <a:cs typeface="微软雅黑" pitchFamily="18" charset="0"/>
                        </a:rPr>
                        <a:t>2 Intel</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Xeon</a:t>
                      </a:r>
                      <a:r>
                        <a:rPr lang="en-US" altLang="zh-CN" sz="900" dirty="0" smtClean="0">
                          <a:solidFill>
                            <a:schemeClr val="tx1"/>
                          </a:solidFill>
                          <a:latin typeface="+mn-lt"/>
                          <a:ea typeface="微软雅黑" pitchFamily="34" charset="-122"/>
                          <a:cs typeface="Times New Roman" pitchFamily="18" charset="0"/>
                        </a:rPr>
                        <a:t> </a:t>
                      </a:r>
                      <a:r>
                        <a:rPr lang="en-US" altLang="zh-CN" sz="900" baseline="0" dirty="0" smtClean="0">
                          <a:solidFill>
                            <a:schemeClr val="tx1"/>
                          </a:solidFill>
                          <a:latin typeface="+mn-lt"/>
                          <a:ea typeface="微软雅黑" pitchFamily="34" charset="-122"/>
                          <a:cs typeface="微软雅黑" pitchFamily="18" charset="0"/>
                        </a:rPr>
                        <a:t>E5-2600 v3 Series CPU</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12727">
                <a:tc>
                  <a:txBody>
                    <a:bodyPr/>
                    <a:lstStyle/>
                    <a:p>
                      <a:r>
                        <a:rPr lang="en-US" altLang="zh-CN" sz="900" dirty="0" smtClean="0">
                          <a:solidFill>
                            <a:schemeClr val="tx1"/>
                          </a:solidFill>
                          <a:latin typeface="+mn-lt"/>
                          <a:ea typeface="微软雅黑" pitchFamily="34" charset="-122"/>
                        </a:rPr>
                        <a:t>Number of DIMMs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rPr>
                        <a:t>24</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DDR4 DIMMs,</a:t>
                      </a:r>
                      <a:r>
                        <a:rPr lang="en-US" altLang="zh-CN" sz="900" baseline="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providing a maximum capacity of 1.5TB</a:t>
                      </a:r>
                      <a:endParaRPr lang="zh-CN" altLang="en-US" sz="900" dirty="0" smtClean="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2727">
                <a:tc>
                  <a:txBody>
                    <a:bodyPr/>
                    <a:lstStyle/>
                    <a:p>
                      <a:r>
                        <a:rPr lang="en-US" altLang="zh-CN" sz="900" dirty="0" smtClean="0">
                          <a:solidFill>
                            <a:schemeClr val="tx1"/>
                          </a:solidFill>
                          <a:latin typeface="+mn-lt"/>
                          <a:ea typeface="微软雅黑" pitchFamily="34" charset="-122"/>
                        </a:rPr>
                        <a:t>Number of HDDs</a:t>
                      </a: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2 x 2.5 inch SSDs</a:t>
                      </a:r>
                      <a:r>
                        <a:rPr lang="en-US" altLang="zh-CN" sz="900" baseline="0" dirty="0" smtClean="0">
                          <a:solidFill>
                            <a:schemeClr val="tx1"/>
                          </a:solidFill>
                          <a:latin typeface="+mn-lt"/>
                          <a:ea typeface="微软雅黑" pitchFamily="34" charset="-122"/>
                          <a:cs typeface="微软雅黑" pitchFamily="18" charset="0"/>
                        </a:rPr>
                        <a:t> or</a:t>
                      </a:r>
                      <a:r>
                        <a:rPr lang="en-US" altLang="zh-CN" sz="900" dirty="0" smtClean="0">
                          <a:solidFill>
                            <a:schemeClr val="tx1"/>
                          </a:solidFill>
                          <a:latin typeface="+mn-lt"/>
                          <a:ea typeface="微软雅黑" pitchFamily="34" charset="-122"/>
                          <a:cs typeface="微软雅黑" pitchFamily="18" charset="0"/>
                        </a:rPr>
                        <a:t> SAS</a:t>
                      </a:r>
                      <a:r>
                        <a:rPr lang="en-US" altLang="zh-CN" sz="900" baseline="0" dirty="0" smtClean="0">
                          <a:solidFill>
                            <a:schemeClr val="tx1"/>
                          </a:solidFill>
                          <a:latin typeface="+mn-lt"/>
                          <a:ea typeface="微软雅黑" pitchFamily="34" charset="-122"/>
                          <a:cs typeface="微软雅黑" pitchFamily="18" charset="0"/>
                        </a:rPr>
                        <a:t>/</a:t>
                      </a:r>
                      <a:r>
                        <a:rPr lang="en-US" altLang="zh-CN" sz="900" dirty="0" smtClean="0">
                          <a:solidFill>
                            <a:schemeClr val="tx1"/>
                          </a:solidFill>
                          <a:latin typeface="+mn-lt"/>
                          <a:ea typeface="微软雅黑" pitchFamily="34" charset="-122"/>
                          <a:cs typeface="微软雅黑" pitchFamily="18" charset="0"/>
                        </a:rPr>
                        <a:t>SATA HDDs,6 x 3.5 inch </a:t>
                      </a:r>
                      <a:r>
                        <a:rPr lang="en-US" altLang="zh-CN" sz="900" baseline="0" dirty="0" smtClean="0">
                          <a:solidFill>
                            <a:schemeClr val="tx1"/>
                          </a:solidFill>
                          <a:latin typeface="+mn-lt"/>
                          <a:ea typeface="微软雅黑" pitchFamily="34" charset="-122"/>
                          <a:cs typeface="微软雅黑" pitchFamily="18" charset="0"/>
                        </a:rPr>
                        <a:t> </a:t>
                      </a:r>
                      <a:r>
                        <a:rPr lang="en-US" altLang="zh-CN" sz="900" dirty="0" smtClean="0">
                          <a:solidFill>
                            <a:schemeClr val="tx1"/>
                          </a:solidFill>
                          <a:latin typeface="+mn-lt"/>
                          <a:ea typeface="微软雅黑" pitchFamily="34" charset="-122"/>
                          <a:cs typeface="微软雅黑" pitchFamily="18" charset="0"/>
                        </a:rPr>
                        <a:t>SAS</a:t>
                      </a:r>
                      <a:r>
                        <a:rPr lang="en-US" altLang="zh-CN" sz="900" baseline="0" dirty="0" smtClean="0">
                          <a:solidFill>
                            <a:schemeClr val="tx1"/>
                          </a:solidFill>
                          <a:latin typeface="+mn-lt"/>
                          <a:ea typeface="微软雅黑" pitchFamily="34" charset="-122"/>
                          <a:cs typeface="微软雅黑" pitchFamily="18" charset="0"/>
                        </a:rPr>
                        <a:t>/</a:t>
                      </a:r>
                      <a:r>
                        <a:rPr lang="en-US" altLang="zh-CN" sz="900" dirty="0" smtClean="0">
                          <a:solidFill>
                            <a:schemeClr val="tx1"/>
                          </a:solidFill>
                          <a:latin typeface="+mn-lt"/>
                          <a:ea typeface="微软雅黑" pitchFamily="34" charset="-122"/>
                          <a:cs typeface="微软雅黑" pitchFamily="18" charset="0"/>
                        </a:rPr>
                        <a:t>SATA HDDs</a:t>
                      </a:r>
                      <a:endParaRPr lang="zh-CN" altLang="en-US" sz="900" dirty="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49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rPr>
                        <a:t>RAID</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support</a:t>
                      </a: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Support</a:t>
                      </a:r>
                      <a:r>
                        <a:rPr lang="en-US" altLang="zh-CN" sz="900" baseline="0" dirty="0" smtClean="0">
                          <a:solidFill>
                            <a:schemeClr val="tx1"/>
                          </a:solidFill>
                          <a:latin typeface="+mn-lt"/>
                          <a:ea typeface="微软雅黑" pitchFamily="34" charset="-122"/>
                          <a:cs typeface="微软雅黑" pitchFamily="18" charset="0"/>
                        </a:rPr>
                        <a:t> </a:t>
                      </a:r>
                      <a:r>
                        <a:rPr lang="en-US" altLang="zh-CN" sz="900" dirty="0" smtClean="0">
                          <a:solidFill>
                            <a:schemeClr val="tx1"/>
                          </a:solidFill>
                          <a:latin typeface="+mn-lt"/>
                          <a:ea typeface="微软雅黑" pitchFamily="34" charset="-122"/>
                          <a:cs typeface="微软雅黑" pitchFamily="18" charset="0"/>
                        </a:rPr>
                        <a:t>RAID 0,1,10,5,50,6,60,</a:t>
                      </a:r>
                      <a:r>
                        <a:rPr lang="en-US" altLang="zh-CN" sz="900" baseline="0" dirty="0" smtClean="0">
                          <a:solidFill>
                            <a:schemeClr val="tx1"/>
                          </a:solidFill>
                          <a:latin typeface="+mn-lt"/>
                          <a:ea typeface="微软雅黑" pitchFamily="34" charset="-122"/>
                          <a:cs typeface="微软雅黑" pitchFamily="18" charset="0"/>
                        </a:rPr>
                        <a:t> 1GB RAID cache</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98440">
                <a:tc>
                  <a:txBody>
                    <a:bodyPr/>
                    <a:lstStyle/>
                    <a:p>
                      <a:r>
                        <a:rPr lang="en-US" altLang="zh-CN" sz="900" dirty="0" smtClean="0">
                          <a:solidFill>
                            <a:schemeClr val="tx1"/>
                          </a:solidFill>
                          <a:latin typeface="+mn-lt"/>
                          <a:ea typeface="微软雅黑" pitchFamily="34" charset="-122"/>
                        </a:rPr>
                        <a:t>Internal</a:t>
                      </a:r>
                      <a:r>
                        <a:rPr lang="en-US" altLang="zh-CN" sz="900" baseline="0" dirty="0" smtClean="0">
                          <a:solidFill>
                            <a:schemeClr val="tx1"/>
                          </a:solidFill>
                          <a:latin typeface="+mn-lt"/>
                          <a:ea typeface="微软雅黑" pitchFamily="34" charset="-122"/>
                        </a:rPr>
                        <a:t> Storage</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tx1"/>
                          </a:solidFill>
                          <a:latin typeface="+mn-lt"/>
                          <a:ea typeface="微软雅黑" pitchFamily="34" charset="-122"/>
                          <a:cs typeface="微软雅黑" pitchFamily="18" charset="0"/>
                        </a:rPr>
                        <a:t>2 x Micro SD / 2 x SATA DOM / 1 x U-disk(USB 3.0)</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30733">
                <a:tc>
                  <a:txBody>
                    <a:bodyPr/>
                    <a:lstStyle/>
                    <a:p>
                      <a:r>
                        <a:rPr lang="en-US" altLang="zh-CN" sz="900" dirty="0" err="1" smtClean="0">
                          <a:solidFill>
                            <a:schemeClr val="tx1"/>
                          </a:solidFill>
                          <a:latin typeface="+mn-lt"/>
                          <a:ea typeface="微软雅黑" pitchFamily="34" charset="-122"/>
                        </a:rPr>
                        <a:t>PCIe</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expansion</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it-IT" altLang="zh-CN" sz="900" kern="1200" dirty="0" smtClean="0">
                          <a:solidFill>
                            <a:schemeClr val="tx1"/>
                          </a:solidFill>
                          <a:latin typeface="+mn-lt"/>
                          <a:ea typeface="微软雅黑" pitchFamily="34" charset="-122"/>
                          <a:cs typeface="微软雅黑" pitchFamily="18" charset="0"/>
                        </a:rPr>
                        <a:t>2 PCIe x16 MEZZ modules</a:t>
                      </a:r>
                    </a:p>
                    <a:p>
                      <a:r>
                        <a:rPr lang="en-US" altLang="zh-CN" sz="900" kern="1200" dirty="0" smtClean="0">
                          <a:solidFill>
                            <a:schemeClr val="tx1"/>
                          </a:solidFill>
                          <a:latin typeface="+mn-lt"/>
                          <a:ea typeface="微软雅黑" pitchFamily="34" charset="-122"/>
                          <a:cs typeface="微软雅黑" pitchFamily="18" charset="0"/>
                        </a:rPr>
                        <a:t>1</a:t>
                      </a:r>
                      <a:r>
                        <a:rPr lang="en-US" altLang="zh-CN" sz="900" kern="1200" baseline="0" dirty="0" smtClean="0">
                          <a:solidFill>
                            <a:schemeClr val="tx1"/>
                          </a:solidFill>
                          <a:latin typeface="+mn-lt"/>
                          <a:ea typeface="微软雅黑" pitchFamily="34" charset="-122"/>
                          <a:cs typeface="微软雅黑" pitchFamily="18" charset="0"/>
                        </a:rPr>
                        <a:t> </a:t>
                      </a:r>
                      <a:r>
                        <a:rPr lang="en-US" altLang="zh-CN" sz="900" kern="1200" dirty="0" err="1" smtClean="0">
                          <a:solidFill>
                            <a:schemeClr val="tx1"/>
                          </a:solidFill>
                          <a:latin typeface="+mn-lt"/>
                          <a:ea typeface="微软雅黑" pitchFamily="34" charset="-122"/>
                          <a:cs typeface="微软雅黑" pitchFamily="18" charset="0"/>
                        </a:rPr>
                        <a:t>PCIe</a:t>
                      </a:r>
                      <a:r>
                        <a:rPr lang="en-US" altLang="zh-CN" sz="900" kern="1200" dirty="0" smtClean="0">
                          <a:solidFill>
                            <a:schemeClr val="tx1"/>
                          </a:solidFill>
                          <a:latin typeface="+mn-lt"/>
                          <a:ea typeface="微软雅黑" pitchFamily="34" charset="-122"/>
                          <a:cs typeface="微软雅黑" pitchFamily="18" charset="0"/>
                        </a:rPr>
                        <a:t> x8 FHHL</a:t>
                      </a:r>
                      <a:r>
                        <a:rPr lang="en-US" altLang="zh-CN" sz="900" kern="1200" baseline="0" dirty="0" smtClean="0">
                          <a:solidFill>
                            <a:schemeClr val="tx1"/>
                          </a:solidFill>
                          <a:latin typeface="+mn-lt"/>
                          <a:ea typeface="微软雅黑" pitchFamily="34" charset="-122"/>
                          <a:cs typeface="微软雅黑" pitchFamily="18" charset="0"/>
                        </a:rPr>
                        <a:t> card</a:t>
                      </a:r>
                      <a:endParaRPr lang="en-US" altLang="zh-CN" sz="900" kern="12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30333">
                <a:tc>
                  <a:txBody>
                    <a:bodyPr/>
                    <a:lstStyle/>
                    <a:p>
                      <a:r>
                        <a:rPr lang="en-US" altLang="zh-CN" sz="900" dirty="0" smtClean="0">
                          <a:solidFill>
                            <a:schemeClr val="tx1"/>
                          </a:solidFill>
                          <a:latin typeface="+mn-lt"/>
                          <a:ea typeface="微软雅黑" pitchFamily="34" charset="-122"/>
                        </a:rPr>
                        <a:t>Operating systems supported</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ts val="900"/>
                        </a:lnSpc>
                        <a:tabLst/>
                      </a:pPr>
                      <a:r>
                        <a:rPr lang="en-US" altLang="zh-CN" sz="900" dirty="0" smtClean="0">
                          <a:solidFill>
                            <a:schemeClr val="tx1"/>
                          </a:solidFill>
                          <a:latin typeface="+mn-lt"/>
                          <a:ea typeface="微软雅黑" pitchFamily="34" charset="-122"/>
                          <a:cs typeface="微软雅黑" pitchFamily="18" charset="0"/>
                        </a:rPr>
                        <a:t>Microsoft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Windows</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Sever</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2008</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 2012</a:t>
                      </a:r>
                    </a:p>
                    <a:p>
                      <a:pPr>
                        <a:lnSpc>
                          <a:spcPts val="1300"/>
                        </a:lnSpc>
                        <a:tabLst/>
                      </a:pPr>
                      <a:r>
                        <a:rPr lang="en-US" altLang="zh-CN" sz="900" dirty="0" smtClean="0">
                          <a:solidFill>
                            <a:schemeClr val="tx1"/>
                          </a:solidFill>
                          <a:latin typeface="+mn-lt"/>
                          <a:ea typeface="微软雅黑" pitchFamily="34" charset="-122"/>
                          <a:cs typeface="微软雅黑" pitchFamily="18" charset="0"/>
                        </a:rPr>
                        <a:t>Red</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Hat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p>
                    <a:p>
                      <a:pPr>
                        <a:lnSpc>
                          <a:spcPts val="1300"/>
                        </a:lnSpc>
                        <a:tabLst/>
                      </a:pPr>
                      <a:r>
                        <a:rPr lang="en-US" altLang="zh-CN" sz="900" dirty="0" smtClean="0">
                          <a:solidFill>
                            <a:schemeClr val="tx1"/>
                          </a:solidFill>
                          <a:latin typeface="+mn-lt"/>
                          <a:ea typeface="微软雅黑" pitchFamily="34" charset="-122"/>
                          <a:cs typeface="微软雅黑" pitchFamily="18" charset="0"/>
                        </a:rPr>
                        <a:t>SUSE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Server</a:t>
                      </a:r>
                    </a:p>
                    <a:p>
                      <a:r>
                        <a:rPr lang="en-US" altLang="zh-CN" sz="900" dirty="0" smtClean="0">
                          <a:solidFill>
                            <a:schemeClr val="tx1"/>
                          </a:solidFill>
                          <a:latin typeface="+mn-lt"/>
                          <a:ea typeface="微软雅黑" pitchFamily="34" charset="-122"/>
                          <a:cs typeface="微软雅黑" pitchFamily="18" charset="0"/>
                        </a:rPr>
                        <a:t>Citrix </a:t>
                      </a:r>
                      <a:r>
                        <a:rPr lang="en-US" altLang="zh-CN" sz="900" dirty="0" err="1" smtClean="0">
                          <a:solidFill>
                            <a:schemeClr val="tx1"/>
                          </a:solidFill>
                          <a:latin typeface="+mn-lt"/>
                          <a:ea typeface="微软雅黑" pitchFamily="34" charset="-122"/>
                          <a:cs typeface="微软雅黑" pitchFamily="18" charset="0"/>
                        </a:rPr>
                        <a:t>XenServer</a:t>
                      </a:r>
                      <a:endParaRPr lang="zh-CN" altLang="zh-CN" sz="900" dirty="0" smtClean="0">
                        <a:solidFill>
                          <a:schemeClr val="tx1"/>
                        </a:solidFill>
                        <a:latin typeface="+mn-lt"/>
                        <a:ea typeface="微软雅黑" pitchFamily="34" charset="-122"/>
                        <a:cs typeface="微软雅黑" pitchFamily="18" charset="0"/>
                      </a:endParaRPr>
                    </a:p>
                    <a:p>
                      <a:r>
                        <a:rPr lang="en-US" altLang="zh-CN" sz="900" dirty="0" smtClean="0">
                          <a:solidFill>
                            <a:schemeClr val="tx1"/>
                          </a:solidFill>
                          <a:latin typeface="+mn-lt"/>
                          <a:ea typeface="微软雅黑" pitchFamily="34" charset="-122"/>
                          <a:cs typeface="微软雅黑" pitchFamily="18" charset="0"/>
                        </a:rPr>
                        <a:t>VMware  ESX</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98440">
                <a:tc>
                  <a:txBody>
                    <a:bodyPr/>
                    <a:lstStyle/>
                    <a:p>
                      <a:r>
                        <a:rPr lang="en-US" altLang="zh-CN" sz="900" dirty="0" smtClean="0">
                          <a:solidFill>
                            <a:schemeClr val="tx1"/>
                          </a:solidFill>
                          <a:latin typeface="+mn-lt"/>
                          <a:ea typeface="微软雅黑" pitchFamily="34" charset="-122"/>
                        </a:rPr>
                        <a:t>Operating</a:t>
                      </a:r>
                      <a:r>
                        <a:rPr lang="en-US" altLang="zh-CN" sz="900" baseline="0" dirty="0" smtClean="0">
                          <a:solidFill>
                            <a:schemeClr val="tx1"/>
                          </a:solidFill>
                          <a:latin typeface="+mn-lt"/>
                          <a:ea typeface="微软雅黑" pitchFamily="34" charset="-122"/>
                        </a:rPr>
                        <a:t> temperatures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rPr>
                        <a:t>5℃-40℃</a:t>
                      </a:r>
                      <a:endParaRPr lang="zh-CN" altLang="en-US" sz="900" dirty="0" smtClean="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98440">
                <a:tc>
                  <a:txBody>
                    <a:bodyPr/>
                    <a:lstStyle/>
                    <a:p>
                      <a:r>
                        <a:rPr lang="en-US" altLang="zh-CN" sz="900" dirty="0" smtClean="0">
                          <a:solidFill>
                            <a:schemeClr val="tx1"/>
                          </a:solidFill>
                          <a:latin typeface="+mn-lt"/>
                          <a:ea typeface="微软雅黑" pitchFamily="34" charset="-122"/>
                        </a:rPr>
                        <a:t>Dimensions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423</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mm</a:t>
                      </a:r>
                      <a:r>
                        <a:rPr lang="en-US" altLang="zh-CN" sz="900" baseline="0" dirty="0" smtClean="0">
                          <a:solidFill>
                            <a:schemeClr val="tx1"/>
                          </a:solidFill>
                          <a:latin typeface="+mn-lt"/>
                          <a:ea typeface="微软雅黑" pitchFamily="34" charset="-122"/>
                          <a:cs typeface="微软雅黑" pitchFamily="18" charset="0"/>
                        </a:rPr>
                        <a:t> x </a:t>
                      </a:r>
                      <a:r>
                        <a:rPr lang="en-US" altLang="zh-CN" sz="900" dirty="0" smtClean="0">
                          <a:solidFill>
                            <a:schemeClr val="tx1"/>
                          </a:solidFill>
                          <a:latin typeface="+mn-lt"/>
                          <a:ea typeface="微软雅黑" pitchFamily="34" charset="-122"/>
                          <a:cs typeface="微软雅黑" pitchFamily="18" charset="0"/>
                        </a:rPr>
                        <a:t>537.2mm x 60.46mm</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17" name="Text Box 19"/>
          <p:cNvSpPr txBox="1">
            <a:spLocks noChangeArrowheads="1"/>
          </p:cNvSpPr>
          <p:nvPr/>
        </p:nvSpPr>
        <p:spPr bwMode="auto">
          <a:xfrm>
            <a:off x="1900102" y="914362"/>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Front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
        <p:nvSpPr>
          <p:cNvPr id="23" name="Text Box 19"/>
          <p:cNvSpPr txBox="1">
            <a:spLocks noChangeArrowheads="1"/>
          </p:cNvSpPr>
          <p:nvPr/>
        </p:nvSpPr>
        <p:spPr bwMode="auto">
          <a:xfrm>
            <a:off x="1740876" y="2128271"/>
            <a:ext cx="1017710"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Isometric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898843" y="1378903"/>
            <a:ext cx="2676525" cy="400050"/>
          </a:xfrm>
          <a:prstGeom prst="rect">
            <a:avLst/>
          </a:prstGeom>
          <a:noFill/>
          <a:ln w="9525">
            <a:noFill/>
            <a:miter lim="800000"/>
            <a:headEnd/>
            <a:tailEnd/>
          </a:ln>
          <a:effectLst/>
        </p:spPr>
      </p:pic>
      <p:pic>
        <p:nvPicPr>
          <p:cNvPr id="19" name="Picture 2"/>
          <p:cNvPicPr>
            <a:picLocks noChangeAspect="1" noChangeArrowheads="1"/>
          </p:cNvPicPr>
          <p:nvPr/>
        </p:nvPicPr>
        <p:blipFill>
          <a:blip r:embed="rId4" cstate="print"/>
          <a:srcRect/>
          <a:stretch>
            <a:fillRect/>
          </a:stretch>
        </p:blipFill>
        <p:spPr bwMode="auto">
          <a:xfrm>
            <a:off x="946785" y="2453212"/>
            <a:ext cx="2550795" cy="1074848"/>
          </a:xfrm>
          <a:prstGeom prst="rect">
            <a:avLst/>
          </a:prstGeom>
          <a:noFill/>
          <a:ln w="9525">
            <a:noFill/>
            <a:miter lim="800000"/>
            <a:headEnd/>
            <a:tailEnd/>
          </a:ln>
        </p:spPr>
      </p:pic>
    </p:spTree>
    <p:extLst>
      <p:ext uri="{BB962C8B-B14F-4D97-AF65-F5344CB8AC3E}">
        <p14:creationId xmlns:p14="http://schemas.microsoft.com/office/powerpoint/2010/main" val="3999323787"/>
      </p:ext>
    </p:extLst>
  </p:cSld>
  <p:clrMapOvr>
    <a:masterClrMapping/>
  </p:clrMapOvr>
  <p:transition advClick="0" advTm="8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860119" y="2143125"/>
            <a:ext cx="2768906" cy="164782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7" name="矩形 6"/>
          <p:cNvSpPr/>
          <p:nvPr/>
        </p:nvSpPr>
        <p:spPr bwMode="auto">
          <a:xfrm>
            <a:off x="860119" y="1095375"/>
            <a:ext cx="2768906" cy="94297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9" name="Text Box 70"/>
          <p:cNvSpPr txBox="1">
            <a:spLocks noChangeArrowheads="1"/>
          </p:cNvSpPr>
          <p:nvPr/>
        </p:nvSpPr>
        <p:spPr bwMode="auto">
          <a:xfrm>
            <a:off x="361912" y="866775"/>
            <a:ext cx="459838" cy="2933700"/>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CH240</a:t>
            </a:r>
            <a:r>
              <a:rPr lang="zh-CN" altLang="en-US" sz="1000" dirty="0" smtClean="0">
                <a:solidFill>
                  <a:srgbClr val="FFFFFF"/>
                </a:solidFill>
                <a:latin typeface="+mn-lt"/>
                <a:ea typeface="微软雅黑" pitchFamily="34" charset="-122"/>
                <a:cs typeface="Arial" pitchFamily="34" charset="0"/>
              </a:rPr>
              <a:t> </a:t>
            </a:r>
            <a:r>
              <a:rPr lang="en-US" altLang="zh-CN" sz="1000" dirty="0" smtClean="0">
                <a:solidFill>
                  <a:srgbClr val="FFFFFF"/>
                </a:solidFill>
                <a:latin typeface="+mn-lt"/>
                <a:ea typeface="微软雅黑" pitchFamily="34" charset="-122"/>
                <a:cs typeface="Arial" pitchFamily="34" charset="0"/>
              </a:rPr>
              <a:t>product view</a:t>
            </a:r>
          </a:p>
        </p:txBody>
      </p:sp>
      <p:sp>
        <p:nvSpPr>
          <p:cNvPr id="14" name="矩形 13"/>
          <p:cNvSpPr/>
          <p:nvPr/>
        </p:nvSpPr>
        <p:spPr bwMode="auto">
          <a:xfrm>
            <a:off x="861177" y="8798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5" name="矩形 14"/>
          <p:cNvSpPr/>
          <p:nvPr/>
        </p:nvSpPr>
        <p:spPr bwMode="auto">
          <a:xfrm>
            <a:off x="861177" y="20990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8" name="Title 2"/>
          <p:cNvSpPr txBox="1">
            <a:spLocks/>
          </p:cNvSpPr>
          <p:nvPr/>
        </p:nvSpPr>
        <p:spPr>
          <a:xfrm>
            <a:off x="229469" y="317711"/>
            <a:ext cx="8059397" cy="745784"/>
          </a:xfrm>
          <a:prstGeom prst="rect">
            <a:avLst/>
          </a:prstGeom>
        </p:spPr>
        <p:txBody>
          <a:bodyPr/>
          <a:lstStyle/>
          <a:p>
            <a:r>
              <a:rPr lang="en-US" altLang="zh-CN" sz="2000" b="1" dirty="0" smtClean="0">
                <a:solidFill>
                  <a:srgbClr val="C00000"/>
                </a:solidFill>
                <a:latin typeface="+mn-lt"/>
                <a:ea typeface="微软雅黑" pitchFamily="34" charset="-122"/>
                <a:cs typeface="Arial" pitchFamily="34" charset="0"/>
              </a:rPr>
              <a:t>CH240 Full Width Computing Node</a:t>
            </a:r>
            <a:endParaRPr lang="zh-CN" altLang="en-US" sz="2000" dirty="0">
              <a:solidFill>
                <a:srgbClr val="C00000"/>
              </a:solidFill>
              <a:latin typeface="+mn-lt"/>
              <a:ea typeface="微软雅黑" pitchFamily="34" charset="-122"/>
            </a:endParaRPr>
          </a:p>
        </p:txBody>
      </p:sp>
      <p:sp>
        <p:nvSpPr>
          <p:cNvPr id="21" name="矩形 20"/>
          <p:cNvSpPr/>
          <p:nvPr/>
        </p:nvSpPr>
        <p:spPr bwMode="auto">
          <a:xfrm>
            <a:off x="860117" y="3878793"/>
            <a:ext cx="7818215" cy="760941"/>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28600" indent="-228600">
              <a:buFont typeface="Arial" pitchFamily="34" charset="0"/>
              <a:buChar char="•"/>
            </a:pPr>
            <a:r>
              <a:rPr lang="en-US" altLang="zh-CN" sz="1000" b="1" dirty="0" smtClean="0">
                <a:solidFill>
                  <a:srgbClr val="C00000"/>
                </a:solidFill>
                <a:ea typeface="微软雅黑" pitchFamily="34" charset="-122"/>
                <a:cs typeface="Arial" pitchFamily="34" charset="0"/>
              </a:rPr>
              <a:t>High performance</a:t>
            </a:r>
            <a:r>
              <a:rPr lang="en-US" altLang="zh-CN" sz="1000" b="1"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pitchFamily="34" charset="0"/>
              </a:rPr>
              <a:t>full width slot supports 4 E5-4600 or v2 processors and 48 DDR3 DIMMs, providing a maximum memory capacity of 3TB</a:t>
            </a:r>
          </a:p>
          <a:p>
            <a:pPr marL="228600" indent="-228600">
              <a:buFont typeface="Arial" pitchFamily="34" charset="0"/>
              <a:buChar char="•"/>
            </a:pPr>
            <a:r>
              <a:rPr lang="en-US" altLang="zh-CN" sz="1000" b="1" dirty="0" smtClean="0">
                <a:solidFill>
                  <a:srgbClr val="C00000"/>
                </a:solidFill>
                <a:ea typeface="微软雅黑" pitchFamily="34" charset="-122"/>
                <a:cs typeface="Arial" pitchFamily="34" charset="0"/>
              </a:rPr>
              <a:t>Large storage</a:t>
            </a:r>
            <a:r>
              <a:rPr lang="en-US" altLang="zh-CN" sz="1000" b="1"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pitchFamily="34" charset="0"/>
              </a:rPr>
              <a:t>full slot provides 8 x 2.5 inch HDDs bays, suitable for database applications requiring both computing performance and local storage capacity</a:t>
            </a:r>
          </a:p>
          <a:p>
            <a:pPr marL="228600" indent="-228600">
              <a:buFont typeface="Arial" pitchFamily="34" charset="0"/>
              <a:buChar char="•"/>
            </a:pPr>
            <a:r>
              <a:rPr lang="en-US" altLang="zh-CN" sz="1000" b="1" dirty="0" smtClean="0">
                <a:solidFill>
                  <a:srgbClr val="C00000"/>
                </a:solidFill>
                <a:ea typeface="微软雅黑" pitchFamily="34" charset="-122"/>
                <a:cs typeface="Arial" pitchFamily="34" charset="0"/>
              </a:rPr>
              <a:t>Cost-effective large-memory</a:t>
            </a:r>
            <a:r>
              <a:rPr lang="en-US" altLang="zh-CN" sz="1000"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charset="0"/>
                <a:sym typeface="Calibri" pitchFamily="34" charset="0"/>
              </a:rPr>
              <a:t>Provides 48 DIMMs at 1.5 times the usual height, most cost-effective for large-memory applications</a:t>
            </a:r>
            <a:endParaRPr lang="zh-CN" altLang="en-US" sz="1000" dirty="0">
              <a:solidFill>
                <a:srgbClr val="000000"/>
              </a:solidFill>
              <a:ea typeface="微软雅黑" pitchFamily="34" charset="-122"/>
              <a:cs typeface="Arial" pitchFamily="34" charset="0"/>
            </a:endParaRPr>
          </a:p>
        </p:txBody>
      </p:sp>
      <p:sp>
        <p:nvSpPr>
          <p:cNvPr id="22" name="Text Box 70"/>
          <p:cNvSpPr txBox="1">
            <a:spLocks noChangeArrowheads="1"/>
          </p:cNvSpPr>
          <p:nvPr/>
        </p:nvSpPr>
        <p:spPr bwMode="auto">
          <a:xfrm>
            <a:off x="361911" y="3886202"/>
            <a:ext cx="459838" cy="761917"/>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Highlights</a:t>
            </a:r>
            <a:endParaRPr lang="en-US" altLang="zh-CN" sz="1000" dirty="0">
              <a:solidFill>
                <a:srgbClr val="FFFFFF"/>
              </a:solidFill>
              <a:latin typeface="+mn-lt"/>
              <a:ea typeface="微软雅黑" pitchFamily="34" charset="-122"/>
              <a:cs typeface="Arial" pitchFamily="34" charset="0"/>
            </a:endParaRPr>
          </a:p>
        </p:txBody>
      </p:sp>
      <p:pic>
        <p:nvPicPr>
          <p:cNvPr id="16" name="Picture 2" descr="E:\E9000\七大件\照片\01 Blades(刀片)\042 CH240.png"/>
          <p:cNvPicPr>
            <a:picLocks noChangeAspect="1" noChangeArrowheads="1"/>
          </p:cNvPicPr>
          <p:nvPr/>
        </p:nvPicPr>
        <p:blipFill>
          <a:blip r:embed="rId3" cstate="print"/>
          <a:srcRect/>
          <a:stretch>
            <a:fillRect/>
          </a:stretch>
        </p:blipFill>
        <p:spPr bwMode="auto">
          <a:xfrm>
            <a:off x="1009406" y="2535881"/>
            <a:ext cx="2345914" cy="1089685"/>
          </a:xfrm>
          <a:prstGeom prst="rect">
            <a:avLst/>
          </a:prstGeom>
          <a:noFill/>
        </p:spPr>
      </p:pic>
      <p:pic>
        <p:nvPicPr>
          <p:cNvPr id="17" name="Picture 3" descr="E:\E9000\七大件\照片\01 Blades(刀片)\041 CH240.png"/>
          <p:cNvPicPr>
            <a:picLocks noChangeAspect="1" noChangeArrowheads="1"/>
          </p:cNvPicPr>
          <p:nvPr/>
        </p:nvPicPr>
        <p:blipFill>
          <a:blip r:embed="rId4" cstate="print"/>
          <a:srcRect/>
          <a:stretch>
            <a:fillRect/>
          </a:stretch>
        </p:blipFill>
        <p:spPr bwMode="auto">
          <a:xfrm>
            <a:off x="1044257" y="1391516"/>
            <a:ext cx="2379076" cy="306954"/>
          </a:xfrm>
          <a:prstGeom prst="rect">
            <a:avLst/>
          </a:prstGeom>
          <a:noFill/>
        </p:spPr>
      </p:pic>
      <p:graphicFrame>
        <p:nvGraphicFramePr>
          <p:cNvPr id="24" name="表格 23"/>
          <p:cNvGraphicFramePr>
            <a:graphicFrameLocks noGrp="1"/>
          </p:cNvGraphicFramePr>
          <p:nvPr/>
        </p:nvGraphicFramePr>
        <p:xfrm>
          <a:off x="3816397" y="874638"/>
          <a:ext cx="4844955" cy="2918855"/>
        </p:xfrm>
        <a:graphic>
          <a:graphicData uri="http://schemas.openxmlformats.org/drawingml/2006/table">
            <a:tbl>
              <a:tblPr/>
              <a:tblGrid>
                <a:gridCol w="1537078"/>
                <a:gridCol w="3307877"/>
              </a:tblGrid>
              <a:tr h="215180">
                <a:tc>
                  <a:txBody>
                    <a:bodyPr/>
                    <a:lstStyle/>
                    <a:p>
                      <a:r>
                        <a:rPr lang="en-US" altLang="zh-CN" sz="900" dirty="0" smtClean="0">
                          <a:solidFill>
                            <a:schemeClr val="bg1"/>
                          </a:solidFill>
                          <a:latin typeface="+mn-lt"/>
                          <a:ea typeface="微软雅黑" pitchFamily="34" charset="-122"/>
                        </a:rPr>
                        <a:t>Form</a:t>
                      </a:r>
                      <a:r>
                        <a:rPr lang="en-US" altLang="zh-CN" sz="900" baseline="0" dirty="0" smtClean="0">
                          <a:solidFill>
                            <a:schemeClr val="bg1"/>
                          </a:solidFill>
                          <a:latin typeface="+mn-lt"/>
                          <a:ea typeface="微软雅黑" pitchFamily="34" charset="-122"/>
                        </a:rPr>
                        <a:t> factor</a:t>
                      </a:r>
                      <a:endParaRPr lang="zh-CN" altLang="en-US" sz="900" dirty="0">
                        <a:solidFill>
                          <a:schemeClr val="bg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bg1"/>
                          </a:solidFill>
                          <a:latin typeface="+mn-lt"/>
                          <a:ea typeface="微软雅黑" pitchFamily="34" charset="-122"/>
                          <a:cs typeface="微软雅黑" pitchFamily="18" charset="0"/>
                        </a:rPr>
                        <a:t>Full</a:t>
                      </a:r>
                      <a:r>
                        <a:rPr lang="en-US" altLang="zh-CN" sz="900" baseline="0" dirty="0" smtClean="0">
                          <a:solidFill>
                            <a:schemeClr val="bg1"/>
                          </a:solidFill>
                          <a:latin typeface="+mn-lt"/>
                          <a:ea typeface="微软雅黑" pitchFamily="34" charset="-122"/>
                          <a:cs typeface="微软雅黑" pitchFamily="18" charset="0"/>
                        </a:rPr>
                        <a:t>-width 4-socket computing node</a:t>
                      </a:r>
                      <a:endParaRPr lang="en-US" altLang="zh-CN" sz="900" dirty="0" smtClean="0">
                        <a:solidFill>
                          <a:schemeClr val="bg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215180">
                <a:tc>
                  <a:txBody>
                    <a:bodyPr/>
                    <a:lstStyle/>
                    <a:p>
                      <a:r>
                        <a:rPr lang="en-US" altLang="zh-CN" sz="900" dirty="0" smtClean="0">
                          <a:solidFill>
                            <a:schemeClr val="tx1"/>
                          </a:solidFill>
                          <a:latin typeface="+mn-lt"/>
                          <a:ea typeface="微软雅黑" pitchFamily="34" charset="-122"/>
                        </a:rPr>
                        <a:t>Number of CPUs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baseline="0" dirty="0" smtClean="0">
                          <a:solidFill>
                            <a:schemeClr val="tx1"/>
                          </a:solidFill>
                          <a:latin typeface="+mn-lt"/>
                          <a:ea typeface="微软雅黑" pitchFamily="34" charset="-122"/>
                          <a:cs typeface="微软雅黑" pitchFamily="18" charset="0"/>
                        </a:rPr>
                        <a:t>2 or 4</a:t>
                      </a:r>
                      <a:r>
                        <a:rPr lang="en-US" altLang="zh-CN" sz="900" dirty="0" smtClean="0">
                          <a:solidFill>
                            <a:schemeClr val="tx1"/>
                          </a:solidFill>
                          <a:latin typeface="+mn-lt"/>
                          <a:ea typeface="微软雅黑" pitchFamily="34" charset="-122"/>
                          <a:cs typeface="微软雅黑" pitchFamily="18" charset="0"/>
                        </a:rPr>
                        <a:t> </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29069">
                <a:tc>
                  <a:txBody>
                    <a:bodyPr/>
                    <a:lstStyle/>
                    <a:p>
                      <a:r>
                        <a:rPr lang="en-US" altLang="zh-CN" sz="900" dirty="0" smtClean="0">
                          <a:solidFill>
                            <a:schemeClr val="tx1"/>
                          </a:solidFill>
                          <a:latin typeface="+mn-lt"/>
                          <a:ea typeface="微软雅黑" pitchFamily="34" charset="-122"/>
                        </a:rPr>
                        <a:t>Processor model</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Intel</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Xeon</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E5-4600 or E5-4600</a:t>
                      </a:r>
                      <a:r>
                        <a:rPr lang="en-US" altLang="zh-CN" sz="900" baseline="0" dirty="0" smtClean="0">
                          <a:solidFill>
                            <a:schemeClr val="tx1"/>
                          </a:solidFill>
                          <a:latin typeface="+mn-lt"/>
                          <a:ea typeface="微软雅黑" pitchFamily="34" charset="-122"/>
                          <a:cs typeface="微软雅黑" pitchFamily="18" charset="0"/>
                        </a:rPr>
                        <a:t> v2 processors</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9069">
                <a:tc>
                  <a:txBody>
                    <a:bodyPr/>
                    <a:lstStyle/>
                    <a:p>
                      <a:r>
                        <a:rPr lang="en-US" altLang="zh-CN" sz="900" dirty="0" smtClean="0">
                          <a:solidFill>
                            <a:schemeClr val="tx1"/>
                          </a:solidFill>
                          <a:latin typeface="+mn-lt"/>
                          <a:ea typeface="微软雅黑" pitchFamily="34" charset="-122"/>
                        </a:rPr>
                        <a:t>Number of DIMMs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ts val="1200"/>
                        </a:lnSpc>
                        <a:tabLst>
                          <a:tab pos="88900" algn="l"/>
                        </a:tabLst>
                      </a:pPr>
                      <a:r>
                        <a:rPr lang="en-US" altLang="zh-CN" sz="900" dirty="0" smtClean="0">
                          <a:solidFill>
                            <a:schemeClr val="tx1"/>
                          </a:solidFill>
                          <a:latin typeface="+mn-lt"/>
                          <a:ea typeface="微软雅黑" pitchFamily="34" charset="-122"/>
                        </a:rPr>
                        <a:t>48</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DDR3 DIMMs,</a:t>
                      </a:r>
                      <a:r>
                        <a:rPr lang="en-US" altLang="zh-CN" sz="900" baseline="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providing a maximum capacity of 3TB</a:t>
                      </a:r>
                      <a:endParaRPr lang="zh-CN" altLang="en-US" sz="900" dirty="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18436">
                <a:tc>
                  <a:txBody>
                    <a:bodyPr/>
                    <a:lstStyle/>
                    <a:p>
                      <a:r>
                        <a:rPr lang="en-US" altLang="zh-CN" sz="900" dirty="0" smtClean="0">
                          <a:solidFill>
                            <a:schemeClr val="tx1"/>
                          </a:solidFill>
                          <a:latin typeface="+mn-lt"/>
                          <a:ea typeface="微软雅黑" pitchFamily="34" charset="-122"/>
                        </a:rPr>
                        <a:t>Number of HDDs</a:t>
                      </a: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8 x 2.5 inch SSDs</a:t>
                      </a:r>
                      <a:r>
                        <a:rPr lang="en-US" altLang="zh-CN" sz="900" baseline="0" dirty="0" smtClean="0">
                          <a:solidFill>
                            <a:schemeClr val="tx1"/>
                          </a:solidFill>
                          <a:latin typeface="+mn-lt"/>
                          <a:ea typeface="微软雅黑" pitchFamily="34" charset="-122"/>
                          <a:cs typeface="微软雅黑" pitchFamily="18" charset="0"/>
                        </a:rPr>
                        <a:t> or</a:t>
                      </a:r>
                      <a:r>
                        <a:rPr lang="en-US" altLang="zh-CN" sz="900" dirty="0" smtClean="0">
                          <a:solidFill>
                            <a:schemeClr val="tx1"/>
                          </a:solidFill>
                          <a:latin typeface="+mn-lt"/>
                          <a:ea typeface="微软雅黑" pitchFamily="34" charset="-122"/>
                          <a:cs typeface="微软雅黑" pitchFamily="18" charset="0"/>
                        </a:rPr>
                        <a:t> SAS</a:t>
                      </a:r>
                      <a:r>
                        <a:rPr lang="en-US" altLang="zh-CN" sz="900" baseline="0" dirty="0" smtClean="0">
                          <a:solidFill>
                            <a:schemeClr val="tx1"/>
                          </a:solidFill>
                          <a:latin typeface="+mn-lt"/>
                          <a:ea typeface="微软雅黑" pitchFamily="34" charset="-122"/>
                          <a:cs typeface="微软雅黑" pitchFamily="18" charset="0"/>
                        </a:rPr>
                        <a:t>/</a:t>
                      </a:r>
                      <a:r>
                        <a:rPr lang="en-US" altLang="zh-CN" sz="900" dirty="0" smtClean="0">
                          <a:solidFill>
                            <a:schemeClr val="tx1"/>
                          </a:solidFill>
                          <a:latin typeface="+mn-lt"/>
                          <a:ea typeface="微软雅黑" pitchFamily="34" charset="-122"/>
                          <a:cs typeface="微软雅黑" pitchFamily="18" charset="0"/>
                        </a:rPr>
                        <a:t>SATA HDDs</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5180">
                <a:tc>
                  <a:txBody>
                    <a:bodyPr/>
                    <a:lstStyle/>
                    <a:p>
                      <a:r>
                        <a:rPr lang="en-US" altLang="zh-CN" sz="900" dirty="0" smtClean="0">
                          <a:solidFill>
                            <a:schemeClr val="tx1"/>
                          </a:solidFill>
                          <a:latin typeface="+mn-lt"/>
                          <a:ea typeface="微软雅黑" pitchFamily="34" charset="-122"/>
                        </a:rPr>
                        <a:t>RAID</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support</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Support</a:t>
                      </a:r>
                      <a:r>
                        <a:rPr lang="en-US" altLang="zh-CN" sz="900" baseline="0" dirty="0" smtClean="0">
                          <a:solidFill>
                            <a:schemeClr val="tx1"/>
                          </a:solidFill>
                          <a:latin typeface="+mn-lt"/>
                          <a:ea typeface="微软雅黑" pitchFamily="34" charset="-122"/>
                          <a:cs typeface="微软雅黑" pitchFamily="18" charset="0"/>
                        </a:rPr>
                        <a:t> </a:t>
                      </a:r>
                      <a:r>
                        <a:rPr lang="en-US" altLang="zh-CN" sz="900" dirty="0" smtClean="0">
                          <a:solidFill>
                            <a:schemeClr val="tx1"/>
                          </a:solidFill>
                          <a:latin typeface="+mn-lt"/>
                          <a:ea typeface="微软雅黑" pitchFamily="34" charset="-122"/>
                          <a:cs typeface="微软雅黑" pitchFamily="18" charset="0"/>
                        </a:rPr>
                        <a:t>RAID 0,1,10,5,50,6,60,</a:t>
                      </a:r>
                      <a:r>
                        <a:rPr lang="en-US" altLang="zh-CN" sz="900" baseline="0" dirty="0" smtClean="0">
                          <a:solidFill>
                            <a:schemeClr val="tx1"/>
                          </a:solidFill>
                          <a:latin typeface="+mn-lt"/>
                          <a:ea typeface="微软雅黑" pitchFamily="34" charset="-122"/>
                          <a:cs typeface="微软雅黑" pitchFamily="18" charset="0"/>
                        </a:rPr>
                        <a:t> 512MB/1GB RAID cache</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20760">
                <a:tc>
                  <a:txBody>
                    <a:bodyPr/>
                    <a:lstStyle/>
                    <a:p>
                      <a:r>
                        <a:rPr lang="en-US" altLang="zh-CN" sz="900" dirty="0" err="1" smtClean="0">
                          <a:solidFill>
                            <a:schemeClr val="tx1"/>
                          </a:solidFill>
                          <a:latin typeface="+mn-lt"/>
                          <a:ea typeface="微软雅黑" pitchFamily="34" charset="-122"/>
                        </a:rPr>
                        <a:t>PCIe</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expansion</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it-IT" altLang="zh-CN" sz="900" kern="1200" dirty="0" smtClean="0">
                          <a:solidFill>
                            <a:schemeClr val="tx1"/>
                          </a:solidFill>
                          <a:latin typeface="+mn-lt"/>
                          <a:ea typeface="微软雅黑" pitchFamily="34" charset="-122"/>
                          <a:cs typeface="微软雅黑" pitchFamily="18" charset="0"/>
                        </a:rPr>
                        <a:t>2 PCIe x16 mezz modules</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43077">
                <a:tc>
                  <a:txBody>
                    <a:bodyPr/>
                    <a:lstStyle/>
                    <a:p>
                      <a:r>
                        <a:rPr lang="en-US" altLang="zh-CN" sz="900" dirty="0" smtClean="0">
                          <a:solidFill>
                            <a:schemeClr val="tx1"/>
                          </a:solidFill>
                          <a:latin typeface="+mn-lt"/>
                          <a:ea typeface="微软雅黑" pitchFamily="34" charset="-122"/>
                        </a:rPr>
                        <a:t>Operating systems supported</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ts val="900"/>
                        </a:lnSpc>
                        <a:tabLst/>
                      </a:pPr>
                      <a:r>
                        <a:rPr lang="en-US" altLang="zh-CN" sz="900" dirty="0" smtClean="0">
                          <a:solidFill>
                            <a:schemeClr val="tx1"/>
                          </a:solidFill>
                          <a:latin typeface="+mn-lt"/>
                          <a:ea typeface="微软雅黑" pitchFamily="34" charset="-122"/>
                          <a:cs typeface="微软雅黑" pitchFamily="18" charset="0"/>
                        </a:rPr>
                        <a:t>Microsoft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Windows</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Sever</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2008</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/2012</a:t>
                      </a:r>
                    </a:p>
                    <a:p>
                      <a:pPr>
                        <a:lnSpc>
                          <a:spcPts val="1300"/>
                        </a:lnSpc>
                        <a:tabLst/>
                      </a:pPr>
                      <a:r>
                        <a:rPr lang="en-US" altLang="zh-CN" sz="900" dirty="0" smtClean="0">
                          <a:solidFill>
                            <a:schemeClr val="tx1"/>
                          </a:solidFill>
                          <a:latin typeface="+mn-lt"/>
                          <a:ea typeface="微软雅黑" pitchFamily="34" charset="-122"/>
                          <a:cs typeface="微软雅黑" pitchFamily="18" charset="0"/>
                        </a:rPr>
                        <a:t>Red</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Hat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p>
                    <a:p>
                      <a:pPr>
                        <a:lnSpc>
                          <a:spcPts val="1300"/>
                        </a:lnSpc>
                        <a:tabLst/>
                      </a:pPr>
                      <a:r>
                        <a:rPr lang="en-US" altLang="zh-CN" sz="900" dirty="0" smtClean="0">
                          <a:solidFill>
                            <a:schemeClr val="tx1"/>
                          </a:solidFill>
                          <a:latin typeface="+mn-lt"/>
                          <a:ea typeface="微软雅黑" pitchFamily="34" charset="-122"/>
                          <a:cs typeface="微软雅黑" pitchFamily="18" charset="0"/>
                        </a:rPr>
                        <a:t>SUSE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Server</a:t>
                      </a:r>
                    </a:p>
                    <a:p>
                      <a:r>
                        <a:rPr lang="en-US" altLang="zh-CN" sz="900" dirty="0" smtClean="0">
                          <a:solidFill>
                            <a:schemeClr val="tx1"/>
                          </a:solidFill>
                          <a:latin typeface="+mn-lt"/>
                          <a:ea typeface="微软雅黑" pitchFamily="34" charset="-122"/>
                          <a:cs typeface="微软雅黑" pitchFamily="18" charset="0"/>
                        </a:rPr>
                        <a:t>Citrix </a:t>
                      </a:r>
                      <a:r>
                        <a:rPr lang="en-US" altLang="zh-CN" sz="900" dirty="0" err="1" smtClean="0">
                          <a:solidFill>
                            <a:schemeClr val="tx1"/>
                          </a:solidFill>
                          <a:latin typeface="+mn-lt"/>
                          <a:ea typeface="微软雅黑" pitchFamily="34" charset="-122"/>
                          <a:cs typeface="微软雅黑" pitchFamily="18" charset="0"/>
                        </a:rPr>
                        <a:t>XenServer</a:t>
                      </a:r>
                      <a:endParaRPr lang="zh-CN" altLang="zh-CN" sz="900" dirty="0" smtClean="0">
                        <a:solidFill>
                          <a:schemeClr val="tx1"/>
                        </a:solidFill>
                        <a:latin typeface="+mn-lt"/>
                        <a:ea typeface="微软雅黑" pitchFamily="34" charset="-122"/>
                        <a:cs typeface="微软雅黑" pitchFamily="18" charset="0"/>
                      </a:endParaRPr>
                    </a:p>
                    <a:p>
                      <a:r>
                        <a:rPr lang="en-US" altLang="zh-CN" sz="900" dirty="0" smtClean="0">
                          <a:solidFill>
                            <a:schemeClr val="tx1"/>
                          </a:solidFill>
                          <a:latin typeface="+mn-lt"/>
                          <a:ea typeface="微软雅黑" pitchFamily="34" charset="-122"/>
                          <a:cs typeface="微软雅黑" pitchFamily="18" charset="0"/>
                        </a:rPr>
                        <a:t>VMware  ESX</a:t>
                      </a:r>
                    </a:p>
                    <a:p>
                      <a:r>
                        <a:rPr lang="en-US" altLang="zh-CN" sz="900" dirty="0" smtClean="0">
                          <a:solidFill>
                            <a:schemeClr val="tx1"/>
                          </a:solidFill>
                          <a:latin typeface="+mn-lt"/>
                          <a:ea typeface="微软雅黑" pitchFamily="34" charset="-122"/>
                          <a:cs typeface="微软雅黑" pitchFamily="18" charset="0"/>
                        </a:rPr>
                        <a:t>……</a:t>
                      </a:r>
                      <a:endParaRPr lang="zh-CN"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15180">
                <a:tc>
                  <a:txBody>
                    <a:bodyPr/>
                    <a:lstStyle/>
                    <a:p>
                      <a:r>
                        <a:rPr lang="en-US" altLang="zh-CN" sz="900" dirty="0" smtClean="0">
                          <a:solidFill>
                            <a:schemeClr val="tx1"/>
                          </a:solidFill>
                          <a:latin typeface="+mn-lt"/>
                          <a:ea typeface="微软雅黑" pitchFamily="34" charset="-122"/>
                        </a:rPr>
                        <a:t>Operating</a:t>
                      </a:r>
                      <a:r>
                        <a:rPr lang="en-US" altLang="zh-CN" sz="900" baseline="0" dirty="0" smtClean="0">
                          <a:solidFill>
                            <a:schemeClr val="tx1"/>
                          </a:solidFill>
                          <a:latin typeface="+mn-lt"/>
                          <a:ea typeface="微软雅黑" pitchFamily="34" charset="-122"/>
                        </a:rPr>
                        <a:t> temperatures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smtClean="0">
                          <a:solidFill>
                            <a:schemeClr val="tx1"/>
                          </a:solidFill>
                          <a:latin typeface="+mn-lt"/>
                          <a:ea typeface="微软雅黑" pitchFamily="34" charset="-122"/>
                        </a:rPr>
                        <a:t>5℃-40℃</a:t>
                      </a:r>
                      <a:endParaRPr lang="zh-CN" altLang="en-US" sz="900" dirty="0" smtClean="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5180">
                <a:tc>
                  <a:txBody>
                    <a:bodyPr/>
                    <a:lstStyle/>
                    <a:p>
                      <a:r>
                        <a:rPr lang="en-US" altLang="zh-CN" sz="900" dirty="0" smtClean="0">
                          <a:solidFill>
                            <a:schemeClr val="tx1"/>
                          </a:solidFill>
                          <a:latin typeface="+mn-lt"/>
                          <a:ea typeface="微软雅黑" pitchFamily="34" charset="-122"/>
                        </a:rPr>
                        <a:t>Dimensions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423</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mm</a:t>
                      </a:r>
                      <a:r>
                        <a:rPr lang="en-US" altLang="zh-CN" sz="900" baseline="0" dirty="0" smtClean="0">
                          <a:solidFill>
                            <a:schemeClr val="tx1"/>
                          </a:solidFill>
                          <a:latin typeface="+mn-lt"/>
                          <a:ea typeface="微软雅黑" pitchFamily="34" charset="-122"/>
                          <a:cs typeface="微软雅黑" pitchFamily="18" charset="0"/>
                        </a:rPr>
                        <a:t> x </a:t>
                      </a:r>
                      <a:r>
                        <a:rPr lang="en-US" altLang="zh-CN" sz="900" dirty="0" smtClean="0">
                          <a:solidFill>
                            <a:schemeClr val="tx1"/>
                          </a:solidFill>
                          <a:latin typeface="+mn-lt"/>
                          <a:ea typeface="微软雅黑" pitchFamily="34" charset="-122"/>
                          <a:cs typeface="微软雅黑" pitchFamily="18" charset="0"/>
                        </a:rPr>
                        <a:t>537.2mm x 60.46mm</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25" name="Text Box 19"/>
          <p:cNvSpPr txBox="1">
            <a:spLocks noChangeArrowheads="1"/>
          </p:cNvSpPr>
          <p:nvPr/>
        </p:nvSpPr>
        <p:spPr bwMode="auto">
          <a:xfrm>
            <a:off x="1900102" y="914362"/>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Front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
        <p:nvSpPr>
          <p:cNvPr id="26" name="Text Box 19"/>
          <p:cNvSpPr txBox="1">
            <a:spLocks noChangeArrowheads="1"/>
          </p:cNvSpPr>
          <p:nvPr/>
        </p:nvSpPr>
        <p:spPr bwMode="auto">
          <a:xfrm>
            <a:off x="1842952" y="2128271"/>
            <a:ext cx="871673"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Isometric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Tree>
    <p:extLst>
      <p:ext uri="{BB962C8B-B14F-4D97-AF65-F5344CB8AC3E}">
        <p14:creationId xmlns:p14="http://schemas.microsoft.com/office/powerpoint/2010/main" val="529656103"/>
      </p:ext>
    </p:extLst>
  </p:cSld>
  <p:clrMapOvr>
    <a:masterClrMapping/>
  </p:clrMapOvr>
  <p:transition advClick="0" advTm="8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860119" y="2143125"/>
            <a:ext cx="2768906" cy="1885950"/>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7" name="矩形 6"/>
          <p:cNvSpPr/>
          <p:nvPr/>
        </p:nvSpPr>
        <p:spPr bwMode="auto">
          <a:xfrm>
            <a:off x="860119" y="1095375"/>
            <a:ext cx="2768906" cy="94297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9" name="Text Box 70"/>
          <p:cNvSpPr txBox="1">
            <a:spLocks noChangeArrowheads="1"/>
          </p:cNvSpPr>
          <p:nvPr/>
        </p:nvSpPr>
        <p:spPr bwMode="auto">
          <a:xfrm>
            <a:off x="361912" y="866775"/>
            <a:ext cx="459838" cy="3162300"/>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CH242 V3</a:t>
            </a:r>
            <a:r>
              <a:rPr lang="zh-CN" altLang="en-US" sz="1000" dirty="0" smtClean="0">
                <a:solidFill>
                  <a:srgbClr val="FFFFFF"/>
                </a:solidFill>
                <a:latin typeface="+mn-lt"/>
                <a:ea typeface="微软雅黑" pitchFamily="34" charset="-122"/>
                <a:cs typeface="Arial" pitchFamily="34" charset="0"/>
              </a:rPr>
              <a:t> </a:t>
            </a:r>
            <a:r>
              <a:rPr lang="en-US" altLang="zh-CN" sz="1000" dirty="0" smtClean="0">
                <a:solidFill>
                  <a:srgbClr val="FFFFFF"/>
                </a:solidFill>
                <a:latin typeface="+mn-lt"/>
                <a:ea typeface="微软雅黑" pitchFamily="34" charset="-122"/>
                <a:cs typeface="Arial" pitchFamily="34" charset="0"/>
              </a:rPr>
              <a:t>product view</a:t>
            </a:r>
          </a:p>
        </p:txBody>
      </p:sp>
      <p:sp>
        <p:nvSpPr>
          <p:cNvPr id="14" name="矩形 13"/>
          <p:cNvSpPr/>
          <p:nvPr/>
        </p:nvSpPr>
        <p:spPr bwMode="auto">
          <a:xfrm>
            <a:off x="861177" y="8798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5" name="矩形 14"/>
          <p:cNvSpPr/>
          <p:nvPr/>
        </p:nvSpPr>
        <p:spPr bwMode="auto">
          <a:xfrm>
            <a:off x="861177" y="20990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8" name="Title 2"/>
          <p:cNvSpPr txBox="1">
            <a:spLocks/>
          </p:cNvSpPr>
          <p:nvPr/>
        </p:nvSpPr>
        <p:spPr>
          <a:xfrm>
            <a:off x="229469" y="317711"/>
            <a:ext cx="8059397" cy="745784"/>
          </a:xfrm>
          <a:prstGeom prst="rect">
            <a:avLst/>
          </a:prstGeom>
        </p:spPr>
        <p:txBody>
          <a:bodyPr/>
          <a:lstStyle/>
          <a:p>
            <a:r>
              <a:rPr lang="en-US" altLang="zh-CN" sz="2000" b="1" dirty="0" smtClean="0">
                <a:solidFill>
                  <a:srgbClr val="C00000"/>
                </a:solidFill>
                <a:latin typeface="+mn-lt"/>
                <a:ea typeface="微软雅黑" pitchFamily="34" charset="-122"/>
                <a:cs typeface="Arial" pitchFamily="34" charset="0"/>
              </a:rPr>
              <a:t>CH242 V3 Full Width Computing Node</a:t>
            </a:r>
            <a:endParaRPr lang="zh-CN" altLang="en-US" sz="2000" dirty="0">
              <a:solidFill>
                <a:srgbClr val="C00000"/>
              </a:solidFill>
              <a:latin typeface="+mn-lt"/>
              <a:ea typeface="微软雅黑" pitchFamily="34" charset="-122"/>
            </a:endParaRPr>
          </a:p>
        </p:txBody>
      </p:sp>
      <p:sp>
        <p:nvSpPr>
          <p:cNvPr id="21" name="矩形 20"/>
          <p:cNvSpPr/>
          <p:nvPr/>
        </p:nvSpPr>
        <p:spPr bwMode="auto">
          <a:xfrm>
            <a:off x="860117" y="4097868"/>
            <a:ext cx="7818215" cy="797982"/>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Font typeface="Arial" pitchFamily="34" charset="0"/>
              <a:buChar char="•"/>
            </a:pPr>
            <a:r>
              <a:rPr lang="en-US" altLang="zh-CN" sz="1000" b="1" dirty="0" smtClean="0">
                <a:solidFill>
                  <a:srgbClr val="C00000"/>
                </a:solidFill>
                <a:ea typeface="微软雅黑" pitchFamily="34" charset="-122"/>
                <a:cs typeface="Arial" pitchFamily="34" charset="0"/>
              </a:rPr>
              <a:t>High performance</a:t>
            </a:r>
            <a:r>
              <a:rPr lang="en-US" altLang="zh-CN" sz="1000" b="1"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pitchFamily="34" charset="0"/>
              </a:rPr>
              <a:t>full width slot supports 4 E7v2 or E7 v3 processors and 32 DDR3 or DDR4 DIMMs, supporting Max. Intel memory buffer width</a:t>
            </a:r>
          </a:p>
          <a:p>
            <a:pPr>
              <a:buFont typeface="Arial" pitchFamily="34" charset="0"/>
              <a:buChar char="•"/>
            </a:pPr>
            <a:r>
              <a:rPr lang="en-US" altLang="zh-CN" sz="1000" b="1" dirty="0" smtClean="0">
                <a:solidFill>
                  <a:srgbClr val="C00000"/>
                </a:solidFill>
                <a:ea typeface="微软雅黑" pitchFamily="34" charset="-122"/>
                <a:cs typeface="Arial" pitchFamily="34" charset="0"/>
              </a:rPr>
              <a:t>Large storage</a:t>
            </a:r>
            <a:r>
              <a:rPr lang="en-US" altLang="zh-CN" sz="1000" b="1"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pitchFamily="34" charset="0"/>
              </a:rPr>
              <a:t>provides 8 2.5 inch HDDs bays, providing a maximum capacity of 14.4T, suitable for database applications requiring both computing performance and local storage capacity</a:t>
            </a:r>
          </a:p>
          <a:p>
            <a:pPr>
              <a:buFont typeface="Arial" pitchFamily="34" charset="0"/>
              <a:buChar char="•"/>
            </a:pPr>
            <a:r>
              <a:rPr lang="en-US" altLang="zh-CN" sz="1000" b="1" dirty="0" smtClean="0">
                <a:solidFill>
                  <a:srgbClr val="C00000"/>
                </a:solidFill>
                <a:ea typeface="微软雅黑" pitchFamily="34" charset="-122"/>
                <a:cs typeface="Arial" pitchFamily="34" charset="0"/>
              </a:rPr>
              <a:t>Flexible PCIe expansion</a:t>
            </a:r>
            <a:r>
              <a:rPr lang="en-US" altLang="zh-CN" sz="1000" b="1"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pitchFamily="34" charset="0"/>
              </a:rPr>
              <a:t>support Max. 2 standard PCIe card</a:t>
            </a:r>
            <a:r>
              <a:rPr lang="zh-CN" altLang="en-US" sz="1000" dirty="0" smtClean="0">
                <a:solidFill>
                  <a:srgbClr val="000000"/>
                </a:solidFill>
                <a:ea typeface="微软雅黑" pitchFamily="34" charset="-122"/>
                <a:cs typeface="Arial" pitchFamily="34" charset="0"/>
              </a:rPr>
              <a:t>，</a:t>
            </a:r>
            <a:r>
              <a:rPr lang="en-US" altLang="zh-CN" sz="1000" dirty="0" smtClean="0">
                <a:solidFill>
                  <a:srgbClr val="000000"/>
                </a:solidFill>
                <a:ea typeface="微软雅黑" pitchFamily="34" charset="-122"/>
                <a:cs typeface="Arial" pitchFamily="34" charset="0"/>
              </a:rPr>
              <a:t>supporting GPU and </a:t>
            </a:r>
            <a:r>
              <a:rPr lang="en-US" altLang="zh-CN" sz="1000" dirty="0" err="1" smtClean="0">
                <a:solidFill>
                  <a:srgbClr val="000000"/>
                </a:solidFill>
                <a:ea typeface="微软雅黑" pitchFamily="34" charset="-122"/>
                <a:cs typeface="Arial" pitchFamily="34" charset="0"/>
              </a:rPr>
              <a:t>PCIe</a:t>
            </a:r>
            <a:r>
              <a:rPr lang="en-US" altLang="zh-CN" sz="1000" dirty="0" smtClean="0">
                <a:solidFill>
                  <a:srgbClr val="000000"/>
                </a:solidFill>
                <a:ea typeface="微软雅黑" pitchFamily="34" charset="-122"/>
                <a:cs typeface="Arial" pitchFamily="34" charset="0"/>
              </a:rPr>
              <a:t> SSD cards, suitable for </a:t>
            </a:r>
            <a:r>
              <a:rPr lang="en-US" altLang="zh-CN" sz="1000" dirty="0" smtClean="0"/>
              <a:t>large data sets and transaction-intensive database like HANA, Oracle DB etc. .</a:t>
            </a:r>
            <a:endParaRPr lang="zh-CN" altLang="en-US" sz="1000" dirty="0" smtClean="0">
              <a:solidFill>
                <a:srgbClr val="000000"/>
              </a:solidFill>
              <a:ea typeface="微软雅黑" pitchFamily="34" charset="-122"/>
              <a:cs typeface="Arial" pitchFamily="34" charset="0"/>
            </a:endParaRPr>
          </a:p>
        </p:txBody>
      </p:sp>
      <p:sp>
        <p:nvSpPr>
          <p:cNvPr id="22" name="Text Box 70"/>
          <p:cNvSpPr txBox="1">
            <a:spLocks noChangeArrowheads="1"/>
          </p:cNvSpPr>
          <p:nvPr/>
        </p:nvSpPr>
        <p:spPr bwMode="auto">
          <a:xfrm>
            <a:off x="361911" y="4105277"/>
            <a:ext cx="459838" cy="799006"/>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Highlights</a:t>
            </a:r>
            <a:endParaRPr lang="en-US" altLang="zh-CN" sz="1000" dirty="0">
              <a:solidFill>
                <a:srgbClr val="FFFFFF"/>
              </a:solidFill>
              <a:latin typeface="+mn-lt"/>
              <a:ea typeface="微软雅黑" pitchFamily="34" charset="-122"/>
              <a:cs typeface="Arial" pitchFamily="34" charset="0"/>
            </a:endParaRPr>
          </a:p>
        </p:txBody>
      </p:sp>
      <p:graphicFrame>
        <p:nvGraphicFramePr>
          <p:cNvPr id="16" name="表格 15"/>
          <p:cNvGraphicFramePr>
            <a:graphicFrameLocks noGrp="1"/>
          </p:cNvGraphicFramePr>
          <p:nvPr/>
        </p:nvGraphicFramePr>
        <p:xfrm>
          <a:off x="3816397" y="886703"/>
          <a:ext cx="5021216" cy="3017645"/>
        </p:xfrm>
        <a:graphic>
          <a:graphicData uri="http://schemas.openxmlformats.org/drawingml/2006/table">
            <a:tbl>
              <a:tblPr/>
              <a:tblGrid>
                <a:gridCol w="1592997"/>
                <a:gridCol w="3428219"/>
              </a:tblGrid>
              <a:tr h="215180">
                <a:tc>
                  <a:txBody>
                    <a:bodyPr/>
                    <a:lstStyle/>
                    <a:p>
                      <a:r>
                        <a:rPr lang="en-US" altLang="zh-CN" sz="900" dirty="0" smtClean="0">
                          <a:solidFill>
                            <a:schemeClr val="bg1"/>
                          </a:solidFill>
                          <a:latin typeface="+mn-lt"/>
                          <a:ea typeface="微软雅黑" pitchFamily="34" charset="-122"/>
                        </a:rPr>
                        <a:t>Form</a:t>
                      </a:r>
                      <a:r>
                        <a:rPr lang="en-US" altLang="zh-CN" sz="900" baseline="0" dirty="0" smtClean="0">
                          <a:solidFill>
                            <a:schemeClr val="bg1"/>
                          </a:solidFill>
                          <a:latin typeface="+mn-lt"/>
                          <a:ea typeface="微软雅黑" pitchFamily="34" charset="-122"/>
                        </a:rPr>
                        <a:t> factor</a:t>
                      </a:r>
                      <a:endParaRPr lang="zh-CN" altLang="en-US" sz="900" dirty="0">
                        <a:solidFill>
                          <a:schemeClr val="bg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bg1"/>
                          </a:solidFill>
                          <a:latin typeface="+mn-lt"/>
                          <a:ea typeface="微软雅黑" pitchFamily="34" charset="-122"/>
                          <a:cs typeface="微软雅黑" pitchFamily="18" charset="0"/>
                        </a:rPr>
                        <a:t>Full</a:t>
                      </a:r>
                      <a:r>
                        <a:rPr lang="en-US" altLang="zh-CN" sz="900" baseline="0" dirty="0" smtClean="0">
                          <a:solidFill>
                            <a:schemeClr val="bg1"/>
                          </a:solidFill>
                          <a:latin typeface="+mn-lt"/>
                          <a:ea typeface="微软雅黑" pitchFamily="34" charset="-122"/>
                          <a:cs typeface="微软雅黑" pitchFamily="18" charset="0"/>
                        </a:rPr>
                        <a:t>-width 4-socket computing node</a:t>
                      </a:r>
                      <a:endParaRPr lang="en-US" altLang="zh-CN" sz="900" dirty="0" smtClean="0">
                        <a:solidFill>
                          <a:schemeClr val="bg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215180">
                <a:tc>
                  <a:txBody>
                    <a:bodyPr/>
                    <a:lstStyle/>
                    <a:p>
                      <a:r>
                        <a:rPr lang="en-US" altLang="zh-CN" sz="900" dirty="0" smtClean="0">
                          <a:solidFill>
                            <a:schemeClr val="tx1"/>
                          </a:solidFill>
                          <a:latin typeface="+mn-lt"/>
                          <a:ea typeface="微软雅黑" pitchFamily="34" charset="-122"/>
                        </a:rPr>
                        <a:t>Number of CPUs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baseline="0" dirty="0" smtClean="0">
                          <a:solidFill>
                            <a:schemeClr val="tx1"/>
                          </a:solidFill>
                          <a:latin typeface="+mn-lt"/>
                          <a:ea typeface="微软雅黑" pitchFamily="34" charset="-122"/>
                          <a:cs typeface="微软雅黑" pitchFamily="18" charset="0"/>
                        </a:rPr>
                        <a:t>2 or 4</a:t>
                      </a:r>
                      <a:r>
                        <a:rPr lang="en-US" altLang="zh-CN" sz="900" dirty="0" smtClean="0">
                          <a:solidFill>
                            <a:schemeClr val="tx1"/>
                          </a:solidFill>
                          <a:latin typeface="+mn-lt"/>
                          <a:ea typeface="微软雅黑" pitchFamily="34" charset="-122"/>
                          <a:cs typeface="微软雅黑" pitchFamily="18" charset="0"/>
                        </a:rPr>
                        <a:t> full</a:t>
                      </a:r>
                      <a:r>
                        <a:rPr lang="en-US" altLang="zh-CN" sz="900" baseline="0" dirty="0" smtClean="0">
                          <a:solidFill>
                            <a:schemeClr val="tx1"/>
                          </a:solidFill>
                          <a:latin typeface="+mn-lt"/>
                          <a:ea typeface="微软雅黑" pitchFamily="34" charset="-122"/>
                          <a:cs typeface="微软雅黑" pitchFamily="18" charset="0"/>
                        </a:rPr>
                        <a:t> series of </a:t>
                      </a:r>
                      <a:r>
                        <a:rPr lang="en-US" altLang="zh-CN" sz="900" dirty="0" smtClean="0">
                          <a:solidFill>
                            <a:schemeClr val="tx1"/>
                          </a:solidFill>
                          <a:latin typeface="+mn-lt"/>
                          <a:ea typeface="微软雅黑" pitchFamily="34" charset="-122"/>
                          <a:cs typeface="微软雅黑" pitchFamily="18" charset="0"/>
                        </a:rPr>
                        <a:t>Intel</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Xeon</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E7 v2,</a:t>
                      </a:r>
                      <a:r>
                        <a:rPr lang="en-US" altLang="zh-CN" sz="900" baseline="0" dirty="0" smtClean="0">
                          <a:solidFill>
                            <a:schemeClr val="tx1"/>
                          </a:solidFill>
                          <a:latin typeface="+mn-lt"/>
                          <a:ea typeface="微软雅黑" pitchFamily="34" charset="-122"/>
                          <a:cs typeface="微软雅黑" pitchFamily="18" charset="0"/>
                        </a:rPr>
                        <a:t> E7 v3,up to 18cores,165W</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29069">
                <a:tc>
                  <a:txBody>
                    <a:bodyPr/>
                    <a:lstStyle/>
                    <a:p>
                      <a:r>
                        <a:rPr lang="en-US" altLang="zh-CN" sz="900" dirty="0" smtClean="0">
                          <a:solidFill>
                            <a:schemeClr val="tx1"/>
                          </a:solidFill>
                          <a:latin typeface="+mn-lt"/>
                          <a:ea typeface="微软雅黑" pitchFamily="34" charset="-122"/>
                        </a:rPr>
                        <a:t>Number of DIMMs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ts val="1200"/>
                        </a:lnSpc>
                        <a:tabLst>
                          <a:tab pos="88900" algn="l"/>
                        </a:tabLst>
                      </a:pPr>
                      <a:r>
                        <a:rPr lang="en-US" altLang="zh-CN" sz="900" dirty="0" smtClean="0">
                          <a:solidFill>
                            <a:schemeClr val="tx1"/>
                          </a:solidFill>
                          <a:latin typeface="+mn-lt"/>
                          <a:ea typeface="微软雅黑" pitchFamily="34" charset="-122"/>
                        </a:rPr>
                        <a:t>E7 V2 processor:32</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DDR3 DIMMs,</a:t>
                      </a:r>
                      <a:r>
                        <a:rPr lang="en-US" altLang="zh-CN" sz="900" baseline="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32 channels</a:t>
                      </a:r>
                    </a:p>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rPr>
                        <a:t>E7 V3 processor:32</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DDR4 DIMMs,</a:t>
                      </a:r>
                      <a:r>
                        <a:rPr lang="en-US" altLang="zh-CN" sz="900" baseline="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32 channels</a:t>
                      </a:r>
                      <a:endParaRPr lang="zh-CN" altLang="en-US" sz="900" dirty="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9069">
                <a:tc>
                  <a:txBody>
                    <a:bodyPr/>
                    <a:lstStyle/>
                    <a:p>
                      <a:r>
                        <a:rPr lang="en-US" altLang="zh-CN" sz="900" dirty="0" smtClean="0">
                          <a:solidFill>
                            <a:schemeClr val="tx1"/>
                          </a:solidFill>
                          <a:latin typeface="+mn-lt"/>
                          <a:ea typeface="微软雅黑" pitchFamily="34" charset="-122"/>
                        </a:rPr>
                        <a:t>Number of HDDs</a:t>
                      </a: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8 or 4 2.5 inch SSDs</a:t>
                      </a:r>
                      <a:r>
                        <a:rPr lang="en-US" altLang="zh-CN" sz="900" baseline="0" dirty="0" smtClean="0">
                          <a:solidFill>
                            <a:schemeClr val="tx1"/>
                          </a:solidFill>
                          <a:latin typeface="+mn-lt"/>
                          <a:ea typeface="微软雅黑" pitchFamily="34" charset="-122"/>
                          <a:cs typeface="微软雅黑" pitchFamily="18" charset="0"/>
                        </a:rPr>
                        <a:t> or</a:t>
                      </a:r>
                      <a:r>
                        <a:rPr lang="en-US" altLang="zh-CN" sz="900" dirty="0" smtClean="0">
                          <a:solidFill>
                            <a:schemeClr val="tx1"/>
                          </a:solidFill>
                          <a:latin typeface="+mn-lt"/>
                          <a:ea typeface="微软雅黑" pitchFamily="34" charset="-122"/>
                          <a:cs typeface="微软雅黑" pitchFamily="18" charset="0"/>
                        </a:rPr>
                        <a:t> SAS</a:t>
                      </a:r>
                      <a:r>
                        <a:rPr lang="en-US" altLang="zh-CN" sz="900" baseline="0" dirty="0" smtClean="0">
                          <a:solidFill>
                            <a:schemeClr val="tx1"/>
                          </a:solidFill>
                          <a:latin typeface="+mn-lt"/>
                          <a:ea typeface="微软雅黑" pitchFamily="34" charset="-122"/>
                          <a:cs typeface="微软雅黑" pitchFamily="18" charset="0"/>
                        </a:rPr>
                        <a:t>/</a:t>
                      </a:r>
                      <a:r>
                        <a:rPr lang="en-US" altLang="zh-CN" sz="900" dirty="0" smtClean="0">
                          <a:solidFill>
                            <a:schemeClr val="tx1"/>
                          </a:solidFill>
                          <a:latin typeface="+mn-lt"/>
                          <a:ea typeface="微软雅黑" pitchFamily="34" charset="-122"/>
                          <a:cs typeface="微软雅黑" pitchFamily="18" charset="0"/>
                        </a:rPr>
                        <a:t>SATA HDDs</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184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rPr>
                        <a:t>RAID</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support</a:t>
                      </a: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kern="1200" baseline="0" dirty="0" smtClean="0">
                          <a:solidFill>
                            <a:schemeClr val="tx1"/>
                          </a:solidFill>
                          <a:latin typeface="+mn-lt"/>
                          <a:ea typeface="微软雅黑" pitchFamily="34" charset="-122"/>
                          <a:cs typeface="微软雅黑" pitchFamily="18" charset="0"/>
                        </a:rPr>
                        <a:t>Support RAID 0/1/10/5/50/6/60, 512MB/1GB RAID Cache</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5180">
                <a:tc>
                  <a:txBody>
                    <a:bodyPr/>
                    <a:lstStyle/>
                    <a:p>
                      <a:r>
                        <a:rPr lang="en-US" altLang="zh-CN" sz="900" dirty="0" smtClean="0">
                          <a:solidFill>
                            <a:schemeClr val="tx1"/>
                          </a:solidFill>
                          <a:latin typeface="+mn-lt"/>
                          <a:ea typeface="微软雅黑" pitchFamily="34" charset="-122"/>
                        </a:rPr>
                        <a:t>Internal</a:t>
                      </a:r>
                      <a:r>
                        <a:rPr lang="en-US" altLang="zh-CN" sz="900" baseline="0" dirty="0" smtClean="0">
                          <a:solidFill>
                            <a:schemeClr val="tx1"/>
                          </a:solidFill>
                          <a:latin typeface="+mn-lt"/>
                          <a:ea typeface="微软雅黑" pitchFamily="34" charset="-122"/>
                        </a:rPr>
                        <a:t> Storage</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tx1"/>
                          </a:solidFill>
                          <a:latin typeface="+mn-lt"/>
                          <a:ea typeface="微软雅黑" pitchFamily="34" charset="-122"/>
                          <a:cs typeface="微软雅黑" pitchFamily="18" charset="0"/>
                        </a:rPr>
                        <a:t>2 x Micro SD / / 1 x U-disk(USB 3.0)</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20760">
                <a:tc>
                  <a:txBody>
                    <a:bodyPr/>
                    <a:lstStyle/>
                    <a:p>
                      <a:r>
                        <a:rPr lang="en-US" altLang="zh-CN" sz="900" dirty="0" err="1" smtClean="0">
                          <a:solidFill>
                            <a:schemeClr val="tx1"/>
                          </a:solidFill>
                          <a:latin typeface="+mn-lt"/>
                          <a:ea typeface="微软雅黑" pitchFamily="34" charset="-122"/>
                        </a:rPr>
                        <a:t>PCIe</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expansion</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it-IT" altLang="zh-CN" sz="900" kern="1200" dirty="0" smtClean="0">
                          <a:solidFill>
                            <a:schemeClr val="tx1"/>
                          </a:solidFill>
                          <a:latin typeface="+mn-lt"/>
                          <a:ea typeface="微软雅黑" pitchFamily="34" charset="-122"/>
                          <a:cs typeface="微软雅黑" pitchFamily="18" charset="0"/>
                        </a:rPr>
                        <a:t>4 PCIe x16 mezz modules</a:t>
                      </a:r>
                    </a:p>
                    <a:p>
                      <a:r>
                        <a:rPr lang="it-IT" altLang="zh-CN" sz="900" kern="1200" dirty="0" smtClean="0">
                          <a:solidFill>
                            <a:schemeClr val="tx1"/>
                          </a:solidFill>
                          <a:latin typeface="+mn-lt"/>
                          <a:ea typeface="微软雅黑" pitchFamily="34" charset="-122"/>
                          <a:cs typeface="微软雅黑" pitchFamily="18" charset="0"/>
                        </a:rPr>
                        <a:t>2</a:t>
                      </a:r>
                      <a:r>
                        <a:rPr lang="it-IT" altLang="zh-CN" sz="900" kern="1200" baseline="0" dirty="0" smtClean="0">
                          <a:solidFill>
                            <a:schemeClr val="tx1"/>
                          </a:solidFill>
                          <a:latin typeface="+mn-lt"/>
                          <a:ea typeface="微软雅黑" pitchFamily="34" charset="-122"/>
                          <a:cs typeface="微软雅黑" pitchFamily="18" charset="0"/>
                        </a:rPr>
                        <a:t> PCIe x16 FHHL PCIe cards, </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02082">
                <a:tc>
                  <a:txBody>
                    <a:bodyPr/>
                    <a:lstStyle/>
                    <a:p>
                      <a:r>
                        <a:rPr lang="en-US" altLang="zh-CN" sz="900" dirty="0" smtClean="0">
                          <a:solidFill>
                            <a:schemeClr val="tx1"/>
                          </a:solidFill>
                          <a:latin typeface="+mn-lt"/>
                          <a:ea typeface="微软雅黑" pitchFamily="34" charset="-122"/>
                        </a:rPr>
                        <a:t>Operating systems supported</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ts val="900"/>
                        </a:lnSpc>
                        <a:tabLst/>
                      </a:pPr>
                      <a:r>
                        <a:rPr lang="en-US" altLang="zh-CN" sz="900" dirty="0" smtClean="0">
                          <a:solidFill>
                            <a:schemeClr val="tx1"/>
                          </a:solidFill>
                          <a:latin typeface="+mn-lt"/>
                          <a:ea typeface="微软雅黑" pitchFamily="34" charset="-122"/>
                          <a:cs typeface="微软雅黑" pitchFamily="18" charset="0"/>
                        </a:rPr>
                        <a:t>Microsoft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Windows</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Sever</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2008</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 2012</a:t>
                      </a:r>
                    </a:p>
                    <a:p>
                      <a:pPr>
                        <a:lnSpc>
                          <a:spcPts val="1300"/>
                        </a:lnSpc>
                        <a:tabLst/>
                      </a:pPr>
                      <a:r>
                        <a:rPr lang="en-US" altLang="zh-CN" sz="900" dirty="0" smtClean="0">
                          <a:solidFill>
                            <a:schemeClr val="tx1"/>
                          </a:solidFill>
                          <a:latin typeface="+mn-lt"/>
                          <a:ea typeface="微软雅黑" pitchFamily="34" charset="-122"/>
                          <a:cs typeface="微软雅黑" pitchFamily="18" charset="0"/>
                        </a:rPr>
                        <a:t>Red</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Hat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p>
                    <a:p>
                      <a:pPr>
                        <a:lnSpc>
                          <a:spcPts val="1300"/>
                        </a:lnSpc>
                        <a:tabLst/>
                      </a:pPr>
                      <a:r>
                        <a:rPr lang="en-US" altLang="zh-CN" sz="900" dirty="0" smtClean="0">
                          <a:solidFill>
                            <a:schemeClr val="tx1"/>
                          </a:solidFill>
                          <a:latin typeface="+mn-lt"/>
                          <a:ea typeface="微软雅黑" pitchFamily="34" charset="-122"/>
                          <a:cs typeface="微软雅黑" pitchFamily="18" charset="0"/>
                        </a:rPr>
                        <a:t>SUSE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Server</a:t>
                      </a:r>
                    </a:p>
                    <a:p>
                      <a:r>
                        <a:rPr lang="en-US" altLang="zh-CN" sz="900" dirty="0" smtClean="0">
                          <a:solidFill>
                            <a:schemeClr val="tx1"/>
                          </a:solidFill>
                          <a:latin typeface="+mn-lt"/>
                          <a:ea typeface="微软雅黑" pitchFamily="34" charset="-122"/>
                          <a:cs typeface="微软雅黑" pitchFamily="18" charset="0"/>
                        </a:rPr>
                        <a:t>Citrix </a:t>
                      </a:r>
                      <a:r>
                        <a:rPr lang="en-US" altLang="zh-CN" sz="900" dirty="0" err="1" smtClean="0">
                          <a:solidFill>
                            <a:schemeClr val="tx1"/>
                          </a:solidFill>
                          <a:latin typeface="+mn-lt"/>
                          <a:ea typeface="微软雅黑" pitchFamily="34" charset="-122"/>
                          <a:cs typeface="微软雅黑" pitchFamily="18" charset="0"/>
                        </a:rPr>
                        <a:t>XenServer</a:t>
                      </a:r>
                      <a:endParaRPr lang="zh-CN" altLang="zh-CN" sz="900" dirty="0" smtClean="0">
                        <a:solidFill>
                          <a:schemeClr val="tx1"/>
                        </a:solidFill>
                        <a:latin typeface="+mn-lt"/>
                        <a:ea typeface="微软雅黑" pitchFamily="34" charset="-122"/>
                        <a:cs typeface="微软雅黑" pitchFamily="18" charset="0"/>
                      </a:endParaRPr>
                    </a:p>
                    <a:p>
                      <a:r>
                        <a:rPr lang="en-US" altLang="zh-CN" sz="900" dirty="0" smtClean="0">
                          <a:solidFill>
                            <a:schemeClr val="tx1"/>
                          </a:solidFill>
                          <a:latin typeface="+mn-lt"/>
                          <a:ea typeface="微软雅黑" pitchFamily="34" charset="-122"/>
                          <a:cs typeface="微软雅黑" pitchFamily="18" charset="0"/>
                        </a:rPr>
                        <a:t>VMware  ESX</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15180">
                <a:tc>
                  <a:txBody>
                    <a:bodyPr/>
                    <a:lstStyle/>
                    <a:p>
                      <a:r>
                        <a:rPr lang="en-US" altLang="zh-CN" sz="900" dirty="0" smtClean="0">
                          <a:solidFill>
                            <a:schemeClr val="tx1"/>
                          </a:solidFill>
                          <a:latin typeface="+mn-lt"/>
                          <a:ea typeface="微软雅黑" pitchFamily="34" charset="-122"/>
                        </a:rPr>
                        <a:t>Operating</a:t>
                      </a:r>
                      <a:r>
                        <a:rPr lang="en-US" altLang="zh-CN" sz="900" baseline="0" dirty="0" smtClean="0">
                          <a:solidFill>
                            <a:schemeClr val="tx1"/>
                          </a:solidFill>
                          <a:latin typeface="+mn-lt"/>
                          <a:ea typeface="微软雅黑" pitchFamily="34" charset="-122"/>
                        </a:rPr>
                        <a:t> temperatures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rPr>
                        <a:t>5℃-40℃</a:t>
                      </a:r>
                      <a:endParaRPr lang="zh-CN" altLang="en-US" sz="900" dirty="0" smtClean="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a:txBody>
                    <a:bodyPr/>
                    <a:lstStyle/>
                    <a:p>
                      <a:r>
                        <a:rPr lang="en-US" altLang="zh-CN" sz="900" dirty="0" smtClean="0">
                          <a:solidFill>
                            <a:schemeClr val="tx1"/>
                          </a:solidFill>
                          <a:latin typeface="+mn-lt"/>
                          <a:ea typeface="微软雅黑" pitchFamily="34" charset="-122"/>
                        </a:rPr>
                        <a:t>Dimensions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423</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mm(16.65in.)*525mm(20.67 in.)*60.46mm(2.38 in.)</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17" name="Text Box 19"/>
          <p:cNvSpPr txBox="1">
            <a:spLocks noChangeArrowheads="1"/>
          </p:cNvSpPr>
          <p:nvPr/>
        </p:nvSpPr>
        <p:spPr bwMode="auto">
          <a:xfrm>
            <a:off x="1900102" y="914362"/>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Front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
        <p:nvSpPr>
          <p:cNvPr id="26" name="Text Box 19"/>
          <p:cNvSpPr txBox="1">
            <a:spLocks noChangeArrowheads="1"/>
          </p:cNvSpPr>
          <p:nvPr/>
        </p:nvSpPr>
        <p:spPr bwMode="auto">
          <a:xfrm>
            <a:off x="1823902" y="2128271"/>
            <a:ext cx="871673"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Top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pic>
        <p:nvPicPr>
          <p:cNvPr id="19" name="Picture 4" descr="D:\工作\9产品发布\Server V3\CH242V2(e7v2)\IMG_076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84828" y="1390122"/>
            <a:ext cx="2510848" cy="424806"/>
          </a:xfrm>
          <a:prstGeom prst="rect">
            <a:avLst/>
          </a:prstGeom>
          <a:noFill/>
          <a:effectLst/>
        </p:spPr>
      </p:pic>
      <p:pic>
        <p:nvPicPr>
          <p:cNvPr id="20" name="Picture 2" descr="D:\工作\9产品发布\Server V3\CH242V2(e7v2)\IMG_0777.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1095375" y="2265253"/>
            <a:ext cx="2276025" cy="1814329"/>
          </a:xfrm>
          <a:prstGeom prst="rect">
            <a:avLst/>
          </a:prstGeom>
          <a:noFill/>
        </p:spPr>
      </p:pic>
    </p:spTree>
    <p:extLst>
      <p:ext uri="{BB962C8B-B14F-4D97-AF65-F5344CB8AC3E}">
        <p14:creationId xmlns:p14="http://schemas.microsoft.com/office/powerpoint/2010/main" val="2303025531"/>
      </p:ext>
    </p:extLst>
  </p:cSld>
  <p:clrMapOvr>
    <a:masterClrMapping/>
  </p:clrMapOvr>
  <p:transition advClick="0" advTm="8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idx="4294967295"/>
          </p:nvPr>
        </p:nvSpPr>
        <p:spPr>
          <a:xfrm>
            <a:off x="436236" y="195684"/>
            <a:ext cx="3813181" cy="518639"/>
          </a:xfrm>
          <a:prstGeom prst="rect">
            <a:avLst/>
          </a:prstGeom>
        </p:spPr>
        <p:txBody>
          <a:bodyPr lIns="68562" tIns="34281" rIns="68562" bIns="34281"/>
          <a:lstStyle/>
          <a:p>
            <a:r>
              <a:rPr lang="en-US" altLang="zh-CN" sz="2000" smtClean="0">
                <a:solidFill>
                  <a:srgbClr val="C00000"/>
                </a:solidFill>
                <a:latin typeface="Arial" pitchFamily="34" charset="0"/>
                <a:ea typeface="微软雅黑" pitchFamily="34" charset="-122"/>
                <a:cs typeface="+mn-cs"/>
                <a:sym typeface="Calibri" pitchFamily="34" charset="0"/>
              </a:rPr>
              <a:t>Agenda</a:t>
            </a:r>
            <a:endParaRPr lang="en-US" altLang="en-US" sz="2000" dirty="0">
              <a:solidFill>
                <a:srgbClr val="C00000"/>
              </a:solidFill>
              <a:latin typeface="Arial" pitchFamily="34" charset="0"/>
              <a:ea typeface="微软雅黑" pitchFamily="34" charset="-122"/>
              <a:cs typeface="+mn-cs"/>
              <a:sym typeface="Calibri" pitchFamily="34" charset="0"/>
            </a:endParaRPr>
          </a:p>
        </p:txBody>
      </p:sp>
      <p:sp>
        <p:nvSpPr>
          <p:cNvPr id="28" name="圆角矩形 14"/>
          <p:cNvSpPr>
            <a:spLocks noChangeArrowheads="1"/>
          </p:cNvSpPr>
          <p:nvPr/>
        </p:nvSpPr>
        <p:spPr bwMode="auto">
          <a:xfrm>
            <a:off x="1917795" y="1112250"/>
            <a:ext cx="5244021" cy="567929"/>
          </a:xfrm>
          <a:prstGeom prst="roundRect">
            <a:avLst>
              <a:gd name="adj" fmla="val 16667"/>
            </a:avLst>
          </a:prstGeom>
          <a:solidFill>
            <a:schemeClr val="accent3">
              <a:lumMod val="65000"/>
            </a:schemeClr>
          </a:solidFill>
          <a:ln w="9525">
            <a:noFill/>
            <a:round/>
            <a:headEnd/>
            <a:tailEnd/>
          </a:ln>
        </p:spPr>
        <p:txBody>
          <a:bodyPr lIns="68556" tIns="34279" rIns="68556" bIns="34279" anchor="ctr"/>
          <a:lstStyle/>
          <a:p>
            <a:pPr indent="134505" eaLnBrk="0" hangingPunct="0">
              <a:buSzPct val="100000"/>
            </a:pPr>
            <a:r>
              <a:rPr lang="en-US" altLang="zh-CN" sz="3000" b="1" dirty="0" smtClean="0">
                <a:solidFill>
                  <a:srgbClr val="FFFFFF"/>
                </a:solidFill>
                <a:latin typeface="微软雅黑" pitchFamily="34" charset="-122"/>
                <a:ea typeface="微软雅黑" pitchFamily="34" charset="-122"/>
                <a:cs typeface="Arial" pitchFamily="34" charset="0"/>
                <a:sym typeface="Calibri" pitchFamily="34" charset="0"/>
              </a:rPr>
              <a:t>1</a:t>
            </a:r>
            <a:endParaRPr lang="zh-CN" altLang="zh-CN" sz="3000" b="1" dirty="0">
              <a:solidFill>
                <a:srgbClr val="FFFFFF"/>
              </a:solidFill>
              <a:latin typeface="微软雅黑" pitchFamily="34" charset="-122"/>
              <a:ea typeface="微软雅黑" pitchFamily="34" charset="-122"/>
              <a:cs typeface="Arial" pitchFamily="34" charset="0"/>
              <a:sym typeface="Calibri" pitchFamily="34" charset="0"/>
            </a:endParaRPr>
          </a:p>
        </p:txBody>
      </p:sp>
      <p:sp>
        <p:nvSpPr>
          <p:cNvPr id="35" name="Rectangle 7"/>
          <p:cNvSpPr>
            <a:spLocks noChangeArrowheads="1"/>
          </p:cNvSpPr>
          <p:nvPr/>
        </p:nvSpPr>
        <p:spPr bwMode="gray">
          <a:xfrm>
            <a:off x="2670066" y="1170123"/>
            <a:ext cx="3660785" cy="346226"/>
          </a:xfrm>
          <a:prstGeom prst="rect">
            <a:avLst/>
          </a:prstGeom>
          <a:noFill/>
          <a:ln w="9525">
            <a:noFill/>
            <a:miter lim="800000"/>
            <a:headEnd/>
            <a:tailEnd/>
          </a:ln>
        </p:spPr>
        <p:txBody>
          <a:bodyPr wrap="square" lIns="68556" tIns="34279" rIns="68556" bIns="34279">
            <a:spAutoFit/>
          </a:bodyPr>
          <a:lstStyle/>
          <a:p>
            <a:pPr algn="ctr" eaLnBrk="0" hangingPunct="0">
              <a:buSzPct val="100000"/>
            </a:pPr>
            <a:r>
              <a:rPr lang="zh-CN" altLang="zh-CN" b="1">
                <a:solidFill>
                  <a:srgbClr val="000000"/>
                </a:solidFill>
                <a:latin typeface="微软雅黑" pitchFamily="34" charset="-122"/>
                <a:ea typeface="微软雅黑" pitchFamily="34" charset="-122"/>
                <a:cs typeface="Arial" pitchFamily="34" charset="0"/>
                <a:sym typeface="Calibri" pitchFamily="34" charset="0"/>
              </a:rPr>
              <a:t>Click to add Title</a:t>
            </a:r>
          </a:p>
        </p:txBody>
      </p:sp>
      <p:sp>
        <p:nvSpPr>
          <p:cNvPr id="39" name="Rectangle 7"/>
          <p:cNvSpPr>
            <a:spLocks noChangeArrowheads="1"/>
          </p:cNvSpPr>
          <p:nvPr/>
        </p:nvSpPr>
        <p:spPr bwMode="gray">
          <a:xfrm>
            <a:off x="2621262" y="1935911"/>
            <a:ext cx="3660785" cy="346226"/>
          </a:xfrm>
          <a:prstGeom prst="rect">
            <a:avLst/>
          </a:prstGeom>
          <a:noFill/>
          <a:ln w="9525">
            <a:noFill/>
            <a:miter lim="800000"/>
            <a:headEnd/>
            <a:tailEnd/>
          </a:ln>
        </p:spPr>
        <p:txBody>
          <a:bodyPr wrap="square" lIns="68556" tIns="34279" rIns="68556" bIns="34279">
            <a:spAutoFit/>
          </a:bodyPr>
          <a:lstStyle/>
          <a:p>
            <a:pPr algn="ctr" eaLnBrk="0" hangingPunct="0">
              <a:buSzPct val="100000"/>
            </a:pPr>
            <a:r>
              <a:rPr lang="zh-CN" altLang="zh-CN" b="1">
                <a:solidFill>
                  <a:srgbClr val="000000"/>
                </a:solidFill>
                <a:latin typeface="微软雅黑" pitchFamily="34" charset="-122"/>
                <a:ea typeface="微软雅黑" pitchFamily="34" charset="-122"/>
                <a:cs typeface="Arial" pitchFamily="34" charset="0"/>
                <a:sym typeface="Calibri" pitchFamily="34" charset="0"/>
              </a:rPr>
              <a:t>Click to add Title</a:t>
            </a:r>
          </a:p>
        </p:txBody>
      </p:sp>
      <p:sp>
        <p:nvSpPr>
          <p:cNvPr id="40" name="圆角矩形 14"/>
          <p:cNvSpPr>
            <a:spLocks noChangeArrowheads="1"/>
          </p:cNvSpPr>
          <p:nvPr/>
        </p:nvSpPr>
        <p:spPr bwMode="auto">
          <a:xfrm>
            <a:off x="1897559" y="1862066"/>
            <a:ext cx="5244021" cy="569214"/>
          </a:xfrm>
          <a:prstGeom prst="roundRect">
            <a:avLst>
              <a:gd name="adj" fmla="val 16667"/>
            </a:avLst>
          </a:prstGeom>
          <a:solidFill>
            <a:srgbClr val="C00000"/>
          </a:solidFill>
          <a:ln w="9525">
            <a:noFill/>
            <a:round/>
            <a:headEnd/>
            <a:tailEnd/>
          </a:ln>
        </p:spPr>
        <p:txBody>
          <a:bodyPr lIns="68556" tIns="34279" rIns="68556" bIns="34279" anchor="ctr"/>
          <a:lstStyle/>
          <a:p>
            <a:pPr indent="134505" eaLnBrk="0" hangingPunct="0">
              <a:buSzPct val="100000"/>
            </a:pPr>
            <a:r>
              <a:rPr lang="en-US" altLang="zh-CN" sz="3000" b="1" dirty="0" smtClean="0">
                <a:solidFill>
                  <a:srgbClr val="FFFFFF"/>
                </a:solidFill>
                <a:latin typeface="微软雅黑" pitchFamily="34" charset="-122"/>
                <a:ea typeface="微软雅黑" pitchFamily="34" charset="-122"/>
                <a:cs typeface="Arial" pitchFamily="34" charset="0"/>
                <a:sym typeface="Calibri" pitchFamily="34" charset="0"/>
              </a:rPr>
              <a:t>2</a:t>
            </a:r>
            <a:endParaRPr lang="zh-CN" altLang="zh-CN" sz="3000" b="1" dirty="0">
              <a:solidFill>
                <a:srgbClr val="FFFFFF"/>
              </a:solidFill>
              <a:latin typeface="微软雅黑" pitchFamily="34" charset="-122"/>
              <a:ea typeface="微软雅黑" pitchFamily="34" charset="-122"/>
              <a:cs typeface="Arial" pitchFamily="34" charset="0"/>
              <a:sym typeface="Calibri" pitchFamily="34" charset="0"/>
            </a:endParaRPr>
          </a:p>
        </p:txBody>
      </p:sp>
      <p:sp>
        <p:nvSpPr>
          <p:cNvPr id="52" name="Rectangle 5"/>
          <p:cNvSpPr>
            <a:spLocks noChangeArrowheads="1"/>
          </p:cNvSpPr>
          <p:nvPr/>
        </p:nvSpPr>
        <p:spPr bwMode="gray">
          <a:xfrm>
            <a:off x="2549852" y="1189082"/>
            <a:ext cx="4162420" cy="418338"/>
          </a:xfrm>
          <a:prstGeom prst="rect">
            <a:avLst/>
          </a:prstGeom>
          <a:solidFill>
            <a:srgbClr val="D9D9D9"/>
          </a:solidFill>
          <a:ln w="9525" algn="ctr">
            <a:solidFill>
              <a:srgbClr val="999999"/>
            </a:solidFill>
            <a:miter lim="800000"/>
            <a:headEnd/>
            <a:tailEnd/>
          </a:ln>
          <a:effectLst>
            <a:outerShdw blurRad="50800" dist="38100" dir="2700000" algn="tl" rotWithShape="0">
              <a:prstClr val="black">
                <a:alpha val="40000"/>
              </a:prstClr>
            </a:outerShdw>
          </a:effectLst>
        </p:spPr>
        <p:txBody>
          <a:bodyPr wrap="none" lIns="68556" tIns="34279" rIns="68556" bIns="34279" anchor="ctr"/>
          <a:lstStyle/>
          <a:p>
            <a:pPr indent="138076" eaLnBrk="0" hangingPunct="0">
              <a:buSzPct val="100000"/>
            </a:pPr>
            <a:endParaRPr lang="zh-CN" altLang="zh-CN" sz="1600" b="1" dirty="0">
              <a:solidFill>
                <a:srgbClr val="595959"/>
              </a:solidFill>
              <a:latin typeface="微软雅黑" pitchFamily="34" charset="-122"/>
              <a:ea typeface="微软雅黑" pitchFamily="34" charset="-122"/>
              <a:cs typeface="Arial" pitchFamily="34" charset="0"/>
              <a:sym typeface="Calibri" pitchFamily="34" charset="0"/>
            </a:endParaRPr>
          </a:p>
        </p:txBody>
      </p:sp>
      <p:sp>
        <p:nvSpPr>
          <p:cNvPr id="53" name="Rectangle 5"/>
          <p:cNvSpPr>
            <a:spLocks noChangeArrowheads="1"/>
          </p:cNvSpPr>
          <p:nvPr/>
        </p:nvSpPr>
        <p:spPr bwMode="gray">
          <a:xfrm>
            <a:off x="2555185" y="1922847"/>
            <a:ext cx="4162901" cy="418338"/>
          </a:xfrm>
          <a:prstGeom prst="rect">
            <a:avLst/>
          </a:prstGeom>
          <a:solidFill>
            <a:srgbClr val="D9D9D9"/>
          </a:solidFill>
          <a:ln w="9525" algn="ctr">
            <a:solidFill>
              <a:srgbClr val="999999"/>
            </a:solidFill>
            <a:miter lim="800000"/>
            <a:headEnd/>
            <a:tailEnd/>
          </a:ln>
          <a:effectLst>
            <a:outerShdw blurRad="50800" dist="38100" dir="2700000" algn="tl" rotWithShape="0">
              <a:prstClr val="black">
                <a:alpha val="40000"/>
              </a:prstClr>
            </a:outerShdw>
          </a:effectLst>
        </p:spPr>
        <p:txBody>
          <a:bodyPr wrap="none" lIns="68556" tIns="34279" rIns="68556" bIns="34279" anchor="ctr"/>
          <a:lstStyle/>
          <a:p>
            <a:pPr indent="138076" eaLnBrk="0" hangingPunct="0">
              <a:buSzPct val="100000"/>
            </a:pPr>
            <a:endParaRPr lang="zh-CN" altLang="zh-CN" sz="1600" b="1" dirty="0">
              <a:solidFill>
                <a:srgbClr val="595959"/>
              </a:solidFill>
              <a:latin typeface="微软雅黑" pitchFamily="34" charset="-122"/>
              <a:ea typeface="微软雅黑" pitchFamily="34" charset="-122"/>
              <a:cs typeface="Arial" pitchFamily="34" charset="0"/>
              <a:sym typeface="Calibri" pitchFamily="34" charset="0"/>
            </a:endParaRPr>
          </a:p>
        </p:txBody>
      </p:sp>
      <p:sp>
        <p:nvSpPr>
          <p:cNvPr id="57" name="Title 25"/>
          <p:cNvSpPr txBox="1">
            <a:spLocks/>
          </p:cNvSpPr>
          <p:nvPr/>
        </p:nvSpPr>
        <p:spPr bwMode="auto">
          <a:xfrm>
            <a:off x="2690404" y="1202838"/>
            <a:ext cx="3879487" cy="395168"/>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eaLnBrk="0" hangingPunct="0">
              <a:defRPr/>
            </a:pPr>
            <a:r>
              <a:rPr lang="en-US" altLang="zh-CN" sz="1600" b="1" kern="0" smtClean="0">
                <a:solidFill>
                  <a:srgbClr val="B2B2B2">
                    <a:lumMod val="75000"/>
                  </a:srgbClr>
                </a:solidFill>
                <a:latin typeface="微软雅黑" pitchFamily="34" charset="-122"/>
                <a:ea typeface="微软雅黑" pitchFamily="34" charset="-122"/>
                <a:cs typeface="Arial" pitchFamily="34" charset="0"/>
              </a:rPr>
              <a:t>Huawei E9000</a:t>
            </a:r>
            <a:r>
              <a:rPr lang="zh-CN" altLang="en-US" sz="1600" b="1" kern="0" smtClean="0">
                <a:solidFill>
                  <a:srgbClr val="B2B2B2">
                    <a:lumMod val="75000"/>
                  </a:srgbClr>
                </a:solidFill>
                <a:latin typeface="微软雅黑" pitchFamily="34" charset="-122"/>
                <a:ea typeface="微软雅黑" pitchFamily="34" charset="-122"/>
                <a:cs typeface="Arial" pitchFamily="34" charset="0"/>
              </a:rPr>
              <a:t> </a:t>
            </a:r>
            <a:r>
              <a:rPr lang="en-US" altLang="zh-CN" sz="1600" b="1" kern="0" smtClean="0">
                <a:solidFill>
                  <a:srgbClr val="B2B2B2">
                    <a:lumMod val="75000"/>
                  </a:srgbClr>
                </a:solidFill>
                <a:latin typeface="微软雅黑" pitchFamily="34" charset="-122"/>
                <a:ea typeface="微软雅黑" pitchFamily="34" charset="-122"/>
                <a:cs typeface="Arial" pitchFamily="34" charset="0"/>
              </a:rPr>
              <a:t>Server</a:t>
            </a:r>
            <a:endParaRPr lang="en-US" altLang="zh-CN" sz="1600" b="1" kern="0" dirty="0" smtClean="0">
              <a:solidFill>
                <a:srgbClr val="B2B2B2">
                  <a:lumMod val="75000"/>
                </a:srgbClr>
              </a:solidFill>
              <a:latin typeface="微软雅黑" pitchFamily="34" charset="-122"/>
              <a:ea typeface="微软雅黑" pitchFamily="34" charset="-122"/>
              <a:cs typeface="Arial" pitchFamily="34" charset="0"/>
            </a:endParaRPr>
          </a:p>
        </p:txBody>
      </p:sp>
      <p:sp>
        <p:nvSpPr>
          <p:cNvPr id="58" name="Title 25"/>
          <p:cNvSpPr txBox="1">
            <a:spLocks/>
          </p:cNvSpPr>
          <p:nvPr/>
        </p:nvSpPr>
        <p:spPr bwMode="auto">
          <a:xfrm>
            <a:off x="2690404" y="1931984"/>
            <a:ext cx="3879487" cy="395168"/>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eaLnBrk="0" hangingPunct="0">
              <a:defRPr/>
            </a:pPr>
            <a:r>
              <a:rPr lang="en-US" altLang="zh-CN" sz="1600" b="1" kern="0" smtClean="0">
                <a:latin typeface="微软雅黑" pitchFamily="34" charset="-122"/>
                <a:ea typeface="微软雅黑" pitchFamily="34" charset="-122"/>
                <a:cs typeface="Arial" pitchFamily="34" charset="0"/>
              </a:rPr>
              <a:t>Huawei E9000 IO System</a:t>
            </a:r>
            <a:endParaRPr lang="zh-CN" altLang="en-US" sz="1600" b="1" kern="0" dirty="0" smtClean="0">
              <a:latin typeface="微软雅黑" pitchFamily="34" charset="-122"/>
              <a:ea typeface="微软雅黑" pitchFamily="34" charset="-122"/>
              <a:cs typeface="Arial" pitchFamily="34" charset="0"/>
            </a:endParaRPr>
          </a:p>
        </p:txBody>
      </p:sp>
      <p:sp>
        <p:nvSpPr>
          <p:cNvPr id="25" name="Rectangle 7"/>
          <p:cNvSpPr>
            <a:spLocks noChangeArrowheads="1"/>
          </p:cNvSpPr>
          <p:nvPr/>
        </p:nvSpPr>
        <p:spPr bwMode="gray">
          <a:xfrm>
            <a:off x="2621262" y="2680762"/>
            <a:ext cx="3660785" cy="346226"/>
          </a:xfrm>
          <a:prstGeom prst="rect">
            <a:avLst/>
          </a:prstGeom>
          <a:noFill/>
          <a:ln w="9525">
            <a:noFill/>
            <a:miter lim="800000"/>
            <a:headEnd/>
            <a:tailEnd/>
          </a:ln>
        </p:spPr>
        <p:txBody>
          <a:bodyPr wrap="square" lIns="68556" tIns="34279" rIns="68556" bIns="34279">
            <a:spAutoFit/>
          </a:bodyPr>
          <a:lstStyle/>
          <a:p>
            <a:pPr algn="ctr" eaLnBrk="0" hangingPunct="0">
              <a:buSzPct val="100000"/>
            </a:pPr>
            <a:r>
              <a:rPr lang="zh-CN" altLang="zh-CN" b="1">
                <a:solidFill>
                  <a:srgbClr val="000000"/>
                </a:solidFill>
                <a:latin typeface="微软雅黑" pitchFamily="34" charset="-122"/>
                <a:ea typeface="微软雅黑" pitchFamily="34" charset="-122"/>
                <a:cs typeface="Arial" pitchFamily="34" charset="0"/>
                <a:sym typeface="Calibri" pitchFamily="34" charset="0"/>
              </a:rPr>
              <a:t>Click to add Title</a:t>
            </a:r>
          </a:p>
        </p:txBody>
      </p:sp>
      <p:sp>
        <p:nvSpPr>
          <p:cNvPr id="27" name="圆角矩形 14"/>
          <p:cNvSpPr>
            <a:spLocks noChangeArrowheads="1"/>
          </p:cNvSpPr>
          <p:nvPr/>
        </p:nvSpPr>
        <p:spPr bwMode="auto">
          <a:xfrm>
            <a:off x="1897559" y="2606917"/>
            <a:ext cx="5244021" cy="569214"/>
          </a:xfrm>
          <a:prstGeom prst="roundRect">
            <a:avLst>
              <a:gd name="adj" fmla="val 16667"/>
            </a:avLst>
          </a:prstGeom>
          <a:solidFill>
            <a:schemeClr val="accent3">
              <a:lumMod val="65000"/>
            </a:schemeClr>
          </a:solidFill>
          <a:ln w="9525">
            <a:noFill/>
            <a:round/>
            <a:headEnd/>
            <a:tailEnd/>
          </a:ln>
        </p:spPr>
        <p:txBody>
          <a:bodyPr lIns="68556" tIns="34279" rIns="68556" bIns="34279" anchor="ctr"/>
          <a:lstStyle/>
          <a:p>
            <a:pPr indent="134505" eaLnBrk="0" hangingPunct="0">
              <a:buSzPct val="100000"/>
            </a:pPr>
            <a:r>
              <a:rPr lang="en-US" altLang="zh-CN" sz="3000" b="1" dirty="0" smtClean="0">
                <a:solidFill>
                  <a:srgbClr val="FFFFFF"/>
                </a:solidFill>
                <a:latin typeface="微软雅黑" pitchFamily="34" charset="-122"/>
                <a:ea typeface="微软雅黑" pitchFamily="34" charset="-122"/>
                <a:cs typeface="Arial" pitchFamily="34" charset="0"/>
                <a:sym typeface="Calibri" pitchFamily="34" charset="0"/>
              </a:rPr>
              <a:t>3</a:t>
            </a:r>
            <a:endParaRPr lang="zh-CN" altLang="zh-CN" sz="3000" b="1" dirty="0">
              <a:solidFill>
                <a:srgbClr val="FFFFFF"/>
              </a:solidFill>
              <a:latin typeface="微软雅黑" pitchFamily="34" charset="-122"/>
              <a:ea typeface="微软雅黑" pitchFamily="34" charset="-122"/>
              <a:cs typeface="Arial" pitchFamily="34" charset="0"/>
              <a:sym typeface="Calibri" pitchFamily="34" charset="0"/>
            </a:endParaRPr>
          </a:p>
        </p:txBody>
      </p:sp>
      <p:sp>
        <p:nvSpPr>
          <p:cNvPr id="29" name="Rectangle 5"/>
          <p:cNvSpPr>
            <a:spLocks noChangeArrowheads="1"/>
          </p:cNvSpPr>
          <p:nvPr/>
        </p:nvSpPr>
        <p:spPr bwMode="gray">
          <a:xfrm>
            <a:off x="2555185" y="2667698"/>
            <a:ext cx="4162901" cy="418338"/>
          </a:xfrm>
          <a:prstGeom prst="rect">
            <a:avLst/>
          </a:prstGeom>
          <a:solidFill>
            <a:srgbClr val="D9D9D9"/>
          </a:solidFill>
          <a:ln w="9525" algn="ctr">
            <a:solidFill>
              <a:srgbClr val="999999"/>
            </a:solidFill>
            <a:miter lim="800000"/>
            <a:headEnd/>
            <a:tailEnd/>
          </a:ln>
          <a:effectLst>
            <a:outerShdw blurRad="50800" dist="38100" dir="2700000" algn="tl" rotWithShape="0">
              <a:prstClr val="black">
                <a:alpha val="40000"/>
              </a:prstClr>
            </a:outerShdw>
          </a:effectLst>
        </p:spPr>
        <p:txBody>
          <a:bodyPr wrap="none" lIns="68556" tIns="34279" rIns="68556" bIns="34279" anchor="ctr"/>
          <a:lstStyle/>
          <a:p>
            <a:pPr indent="138076" eaLnBrk="0" hangingPunct="0">
              <a:buSzPct val="100000"/>
            </a:pPr>
            <a:endParaRPr lang="zh-CN" altLang="zh-CN" sz="1600" b="1" dirty="0">
              <a:solidFill>
                <a:srgbClr val="595959"/>
              </a:solidFill>
              <a:latin typeface="微软雅黑" pitchFamily="34" charset="-122"/>
              <a:ea typeface="微软雅黑" pitchFamily="34" charset="-122"/>
              <a:cs typeface="Arial" pitchFamily="34" charset="0"/>
              <a:sym typeface="Calibri" pitchFamily="34" charset="0"/>
            </a:endParaRPr>
          </a:p>
        </p:txBody>
      </p:sp>
      <p:sp>
        <p:nvSpPr>
          <p:cNvPr id="30" name="Title 25"/>
          <p:cNvSpPr txBox="1">
            <a:spLocks/>
          </p:cNvSpPr>
          <p:nvPr/>
        </p:nvSpPr>
        <p:spPr bwMode="auto">
          <a:xfrm>
            <a:off x="2690404" y="2676835"/>
            <a:ext cx="3879487" cy="395168"/>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eaLnBrk="0" hangingPunct="0">
              <a:defRPr/>
            </a:pPr>
            <a:r>
              <a:rPr lang="en-US" altLang="zh-CN" sz="1600" b="1" kern="0" smtClean="0">
                <a:solidFill>
                  <a:srgbClr val="B2B2B2">
                    <a:lumMod val="75000"/>
                  </a:srgbClr>
                </a:solidFill>
                <a:latin typeface="微软雅黑" pitchFamily="34" charset="-122"/>
                <a:ea typeface="微软雅黑" pitchFamily="34" charset="-122"/>
                <a:cs typeface="Arial" pitchFamily="34" charset="0"/>
              </a:rPr>
              <a:t>Configuration and Quotation Tool</a:t>
            </a:r>
            <a:endParaRPr lang="zh-CN" altLang="en-US" sz="1600" b="1" kern="0" dirty="0" smtClean="0">
              <a:solidFill>
                <a:srgbClr val="B2B2B2">
                  <a:lumMod val="75000"/>
                </a:srgbClr>
              </a:solidFill>
              <a:latin typeface="微软雅黑" pitchFamily="34" charset="-122"/>
              <a:ea typeface="微软雅黑" pitchFamily="34" charset="-122"/>
              <a:cs typeface="Arial" pitchFamily="34" charset="0"/>
            </a:endParaRPr>
          </a:p>
        </p:txBody>
      </p:sp>
      <p:sp>
        <p:nvSpPr>
          <p:cNvPr id="15" name="Rectangle 7"/>
          <p:cNvSpPr>
            <a:spLocks noChangeArrowheads="1"/>
          </p:cNvSpPr>
          <p:nvPr/>
        </p:nvSpPr>
        <p:spPr bwMode="gray">
          <a:xfrm>
            <a:off x="2621262" y="3442762"/>
            <a:ext cx="3660785" cy="346226"/>
          </a:xfrm>
          <a:prstGeom prst="rect">
            <a:avLst/>
          </a:prstGeom>
          <a:noFill/>
          <a:ln w="9525">
            <a:noFill/>
            <a:miter lim="800000"/>
            <a:headEnd/>
            <a:tailEnd/>
          </a:ln>
        </p:spPr>
        <p:txBody>
          <a:bodyPr wrap="square" lIns="68556" tIns="34279" rIns="68556" bIns="34279">
            <a:spAutoFit/>
          </a:bodyPr>
          <a:lstStyle/>
          <a:p>
            <a:pPr algn="ctr" eaLnBrk="0" hangingPunct="0">
              <a:buSzPct val="100000"/>
            </a:pPr>
            <a:r>
              <a:rPr lang="zh-CN" altLang="zh-CN" b="1">
                <a:solidFill>
                  <a:srgbClr val="000000"/>
                </a:solidFill>
                <a:latin typeface="微软雅黑" pitchFamily="34" charset="-122"/>
                <a:ea typeface="微软雅黑" pitchFamily="34" charset="-122"/>
                <a:cs typeface="Arial" pitchFamily="34" charset="0"/>
                <a:sym typeface="Calibri" pitchFamily="34" charset="0"/>
              </a:rPr>
              <a:t>Click to add Title</a:t>
            </a:r>
          </a:p>
        </p:txBody>
      </p:sp>
      <p:sp>
        <p:nvSpPr>
          <p:cNvPr id="16" name="圆角矩形 14"/>
          <p:cNvSpPr>
            <a:spLocks noChangeArrowheads="1"/>
          </p:cNvSpPr>
          <p:nvPr/>
        </p:nvSpPr>
        <p:spPr bwMode="auto">
          <a:xfrm>
            <a:off x="1897559" y="3368917"/>
            <a:ext cx="5244021" cy="569214"/>
          </a:xfrm>
          <a:prstGeom prst="roundRect">
            <a:avLst>
              <a:gd name="adj" fmla="val 16667"/>
            </a:avLst>
          </a:prstGeom>
          <a:solidFill>
            <a:schemeClr val="accent3">
              <a:lumMod val="65000"/>
            </a:schemeClr>
          </a:solidFill>
          <a:ln w="9525">
            <a:noFill/>
            <a:round/>
            <a:headEnd/>
            <a:tailEnd/>
          </a:ln>
        </p:spPr>
        <p:txBody>
          <a:bodyPr lIns="68556" tIns="34279" rIns="68556" bIns="34279" anchor="ctr"/>
          <a:lstStyle/>
          <a:p>
            <a:pPr indent="134505" eaLnBrk="0" hangingPunct="0">
              <a:buSzPct val="100000"/>
            </a:pPr>
            <a:r>
              <a:rPr lang="en-US" altLang="zh-CN" sz="3000" b="1" dirty="0" smtClean="0">
                <a:solidFill>
                  <a:srgbClr val="FFFFFF"/>
                </a:solidFill>
                <a:latin typeface="微软雅黑" pitchFamily="34" charset="-122"/>
                <a:ea typeface="微软雅黑" pitchFamily="34" charset="-122"/>
                <a:cs typeface="Arial" pitchFamily="34" charset="0"/>
                <a:sym typeface="Calibri" pitchFamily="34" charset="0"/>
              </a:rPr>
              <a:t>4</a:t>
            </a:r>
            <a:endParaRPr lang="zh-CN" altLang="zh-CN" sz="3000" b="1" dirty="0">
              <a:solidFill>
                <a:srgbClr val="FFFFFF"/>
              </a:solidFill>
              <a:latin typeface="微软雅黑" pitchFamily="34" charset="-122"/>
              <a:ea typeface="微软雅黑" pitchFamily="34" charset="-122"/>
              <a:cs typeface="Arial" pitchFamily="34" charset="0"/>
              <a:sym typeface="Calibri" pitchFamily="34" charset="0"/>
            </a:endParaRPr>
          </a:p>
        </p:txBody>
      </p:sp>
      <p:sp>
        <p:nvSpPr>
          <p:cNvPr id="17" name="Rectangle 5"/>
          <p:cNvSpPr>
            <a:spLocks noChangeArrowheads="1"/>
          </p:cNvSpPr>
          <p:nvPr/>
        </p:nvSpPr>
        <p:spPr bwMode="gray">
          <a:xfrm>
            <a:off x="2555185" y="3429698"/>
            <a:ext cx="4162901" cy="418338"/>
          </a:xfrm>
          <a:prstGeom prst="rect">
            <a:avLst/>
          </a:prstGeom>
          <a:solidFill>
            <a:srgbClr val="D9D9D9"/>
          </a:solidFill>
          <a:ln w="9525" algn="ctr">
            <a:solidFill>
              <a:srgbClr val="999999"/>
            </a:solidFill>
            <a:miter lim="800000"/>
            <a:headEnd/>
            <a:tailEnd/>
          </a:ln>
          <a:effectLst>
            <a:outerShdw blurRad="50800" dist="38100" dir="2700000" algn="tl" rotWithShape="0">
              <a:prstClr val="black">
                <a:alpha val="40000"/>
              </a:prstClr>
            </a:outerShdw>
          </a:effectLst>
        </p:spPr>
        <p:txBody>
          <a:bodyPr wrap="none" lIns="68556" tIns="34279" rIns="68556" bIns="34279" anchor="ctr"/>
          <a:lstStyle/>
          <a:p>
            <a:pPr indent="138076" eaLnBrk="0" hangingPunct="0">
              <a:buSzPct val="100000"/>
            </a:pPr>
            <a:endParaRPr lang="zh-CN" altLang="zh-CN" sz="1600" b="1" dirty="0">
              <a:solidFill>
                <a:srgbClr val="595959"/>
              </a:solidFill>
              <a:latin typeface="微软雅黑" pitchFamily="34" charset="-122"/>
              <a:ea typeface="微软雅黑" pitchFamily="34" charset="-122"/>
              <a:cs typeface="Arial" pitchFamily="34" charset="0"/>
              <a:sym typeface="Calibri" pitchFamily="34" charset="0"/>
            </a:endParaRPr>
          </a:p>
        </p:txBody>
      </p:sp>
      <p:sp>
        <p:nvSpPr>
          <p:cNvPr id="18" name="Title 25"/>
          <p:cNvSpPr txBox="1">
            <a:spLocks/>
          </p:cNvSpPr>
          <p:nvPr/>
        </p:nvSpPr>
        <p:spPr bwMode="auto">
          <a:xfrm>
            <a:off x="2690404" y="3438835"/>
            <a:ext cx="3879487" cy="395168"/>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eaLnBrk="0" hangingPunct="0">
              <a:defRPr/>
            </a:pPr>
            <a:r>
              <a:rPr lang="en-US" altLang="zh-CN" sz="1600" b="1" kern="0" smtClean="0">
                <a:solidFill>
                  <a:srgbClr val="B2B2B2">
                    <a:lumMod val="75000"/>
                  </a:srgbClr>
                </a:solidFill>
                <a:latin typeface="微软雅黑" pitchFamily="34" charset="-122"/>
                <a:ea typeface="微软雅黑" pitchFamily="34" charset="-122"/>
                <a:cs typeface="Arial" pitchFamily="34" charset="0"/>
              </a:rPr>
              <a:t>Demo</a:t>
            </a:r>
          </a:p>
        </p:txBody>
      </p:sp>
    </p:spTree>
    <p:custDataLst>
      <p:tags r:id="rId1"/>
    </p:custDataLst>
  </p:cSld>
  <p:clrMapOvr>
    <a:masterClrMapping/>
  </p:clrMapOvr>
  <p:transition advTm="13239">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bwMode="auto">
          <a:xfrm>
            <a:off x="869643" y="1095375"/>
            <a:ext cx="7893357" cy="2076450"/>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305" name="Title 2"/>
          <p:cNvSpPr txBox="1">
            <a:spLocks/>
          </p:cNvSpPr>
          <p:nvPr/>
        </p:nvSpPr>
        <p:spPr>
          <a:xfrm>
            <a:off x="229470" y="317711"/>
            <a:ext cx="8571630" cy="745784"/>
          </a:xfrm>
          <a:prstGeom prst="rect">
            <a:avLst/>
          </a:prstGeom>
        </p:spPr>
        <p:txBody>
          <a:bodyPr/>
          <a:lstStyle/>
          <a:p>
            <a:pPr lvl="0">
              <a:spcBef>
                <a:spcPct val="30000"/>
              </a:spcBef>
              <a:defRPr/>
            </a:pPr>
            <a:r>
              <a:rPr lang="en-US" altLang="zh-CN" sz="2000" b="1" kern="0" dirty="0" smtClean="0">
                <a:solidFill>
                  <a:srgbClr val="C00000"/>
                </a:solidFill>
                <a:latin typeface="+mn-lt"/>
                <a:ea typeface="微软雅黑" pitchFamily="34" charset="-122"/>
              </a:rPr>
              <a:t>Mapping Between MEZZ and Switch Slots</a:t>
            </a:r>
            <a:endParaRPr lang="zh-CN" altLang="en-US" sz="2000" b="1" kern="0" dirty="0" smtClean="0">
              <a:solidFill>
                <a:srgbClr val="C00000"/>
              </a:solidFill>
              <a:latin typeface="+mn-lt"/>
              <a:ea typeface="微软雅黑" pitchFamily="34" charset="-122"/>
            </a:endParaRPr>
          </a:p>
        </p:txBody>
      </p:sp>
      <p:sp>
        <p:nvSpPr>
          <p:cNvPr id="36" name="矩形 35"/>
          <p:cNvSpPr/>
          <p:nvPr/>
        </p:nvSpPr>
        <p:spPr bwMode="auto">
          <a:xfrm>
            <a:off x="869643" y="879832"/>
            <a:ext cx="7893357"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37" name="Text Box 70"/>
          <p:cNvSpPr txBox="1">
            <a:spLocks noChangeArrowheads="1"/>
          </p:cNvSpPr>
          <p:nvPr/>
        </p:nvSpPr>
        <p:spPr bwMode="auto">
          <a:xfrm>
            <a:off x="361912" y="866774"/>
            <a:ext cx="459838" cy="2314575"/>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MEZZ and Switch Slots</a:t>
            </a:r>
            <a:endParaRPr lang="en-US" altLang="zh-CN" sz="1000" dirty="0">
              <a:solidFill>
                <a:srgbClr val="FFFFFF"/>
              </a:solidFill>
              <a:latin typeface="+mn-lt"/>
              <a:ea typeface="微软雅黑" pitchFamily="34" charset="-122"/>
              <a:cs typeface="Arial" pitchFamily="34" charset="0"/>
            </a:endParaRPr>
          </a:p>
        </p:txBody>
      </p:sp>
      <p:sp>
        <p:nvSpPr>
          <p:cNvPr id="38" name="Text Box 69"/>
          <p:cNvSpPr txBox="1">
            <a:spLocks noChangeArrowheads="1"/>
          </p:cNvSpPr>
          <p:nvPr/>
        </p:nvSpPr>
        <p:spPr bwMode="auto">
          <a:xfrm>
            <a:off x="361912" y="3295650"/>
            <a:ext cx="458116" cy="1257300"/>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defTabSz="600936">
              <a:spcBef>
                <a:spcPct val="50000"/>
              </a:spcBef>
            </a:pPr>
            <a:r>
              <a:rPr lang="en-US" altLang="zh-CN" sz="1000" dirty="0" smtClean="0">
                <a:solidFill>
                  <a:srgbClr val="FFFFFF"/>
                </a:solidFill>
                <a:latin typeface="+mn-lt"/>
                <a:ea typeface="微软雅黑" pitchFamily="34" charset="-122"/>
                <a:cs typeface="Arial" pitchFamily="34" charset="0"/>
              </a:rPr>
              <a:t>Description</a:t>
            </a:r>
            <a:endParaRPr lang="en-US" altLang="zh-CN" sz="1000" dirty="0">
              <a:solidFill>
                <a:srgbClr val="FFFFFF"/>
              </a:solidFill>
              <a:latin typeface="+mn-lt"/>
              <a:ea typeface="微软雅黑" pitchFamily="34" charset="-122"/>
              <a:cs typeface="Arial" pitchFamily="34" charset="0"/>
            </a:endParaRPr>
          </a:p>
        </p:txBody>
      </p:sp>
      <p:sp>
        <p:nvSpPr>
          <p:cNvPr id="93" name="Text Box 19"/>
          <p:cNvSpPr txBox="1">
            <a:spLocks noChangeArrowheads="1"/>
          </p:cNvSpPr>
          <p:nvPr/>
        </p:nvSpPr>
        <p:spPr bwMode="auto">
          <a:xfrm>
            <a:off x="3448050" y="914362"/>
            <a:ext cx="2686050"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Mapping between MEZZ and switch slots</a:t>
            </a:r>
            <a:endParaRPr lang="en-US" altLang="zh-CN" sz="1000" dirty="0">
              <a:solidFill>
                <a:schemeClr val="tx1">
                  <a:lumMod val="75000"/>
                  <a:lumOff val="25000"/>
                </a:schemeClr>
              </a:solidFill>
              <a:latin typeface="+mn-lt"/>
              <a:ea typeface="微软雅黑" pitchFamily="34" charset="-122"/>
              <a:cs typeface="Arial" pitchFamily="34" charset="0"/>
            </a:endParaRPr>
          </a:p>
        </p:txBody>
      </p:sp>
      <p:grpSp>
        <p:nvGrpSpPr>
          <p:cNvPr id="2" name="组合 66"/>
          <p:cNvGrpSpPr/>
          <p:nvPr/>
        </p:nvGrpSpPr>
        <p:grpSpPr>
          <a:xfrm>
            <a:off x="3810001" y="1238246"/>
            <a:ext cx="4951770" cy="1841935"/>
            <a:chOff x="1610349" y="1238246"/>
            <a:chExt cx="5911682" cy="1615015"/>
          </a:xfrm>
        </p:grpSpPr>
        <p:grpSp>
          <p:nvGrpSpPr>
            <p:cNvPr id="3" name="组合 25"/>
            <p:cNvGrpSpPr/>
            <p:nvPr/>
          </p:nvGrpSpPr>
          <p:grpSpPr>
            <a:xfrm>
              <a:off x="2018065" y="1238246"/>
              <a:ext cx="5503966" cy="1615015"/>
              <a:chOff x="1469428" y="1529130"/>
              <a:chExt cx="5195882" cy="2060503"/>
            </a:xfrm>
          </p:grpSpPr>
          <p:grpSp>
            <p:nvGrpSpPr>
              <p:cNvPr id="4" name="组合 30"/>
              <p:cNvGrpSpPr/>
              <p:nvPr/>
            </p:nvGrpSpPr>
            <p:grpSpPr>
              <a:xfrm>
                <a:off x="2045492" y="2420888"/>
                <a:ext cx="2594646" cy="1168745"/>
                <a:chOff x="1843199" y="4288552"/>
                <a:chExt cx="2844000" cy="1656164"/>
              </a:xfrm>
            </p:grpSpPr>
            <p:sp>
              <p:nvSpPr>
                <p:cNvPr id="40" name="矩形 39"/>
                <p:cNvSpPr/>
                <p:nvPr/>
              </p:nvSpPr>
              <p:spPr bwMode="auto">
                <a:xfrm>
                  <a:off x="1843199" y="4432548"/>
                  <a:ext cx="2844000" cy="1512168"/>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36000" tIns="36000" rIns="36000" bIns="36000" numCol="1" rtlCol="0" anchor="b" anchorCtr="0" compatLnSpc="1">
                  <a:prstTxWarp prst="textNoShape">
                    <a:avLst/>
                  </a:prstTxWarp>
                </a:bodyPr>
                <a:lstStyle/>
                <a:p>
                  <a:pPr algn="ctr" eaLnBrk="0" fontAlgn="base" hangingPunct="0">
                    <a:spcBef>
                      <a:spcPct val="0"/>
                    </a:spcBef>
                    <a:spcAft>
                      <a:spcPct val="0"/>
                    </a:spcAft>
                    <a:defRPr/>
                  </a:pPr>
                  <a:r>
                    <a:rPr lang="en-US" altLang="zh-CN" sz="1100" kern="0" dirty="0" smtClean="0">
                      <a:latin typeface="+mn-lt"/>
                      <a:ea typeface="微软雅黑" pitchFamily="34" charset="-122"/>
                      <a:cs typeface="Arial" pitchFamily="34" charset="0"/>
                    </a:rPr>
                    <a:t>Blade</a:t>
                  </a:r>
                  <a:endParaRPr lang="zh-CN" altLang="en-US" sz="1100" kern="0" dirty="0" smtClean="0">
                    <a:latin typeface="+mn-lt"/>
                    <a:ea typeface="微软雅黑" pitchFamily="34" charset="-122"/>
                    <a:cs typeface="Arial" pitchFamily="34" charset="0"/>
                  </a:endParaRPr>
                </a:p>
              </p:txBody>
            </p:sp>
            <p:grpSp>
              <p:nvGrpSpPr>
                <p:cNvPr id="5" name="组合 9"/>
                <p:cNvGrpSpPr/>
                <p:nvPr/>
              </p:nvGrpSpPr>
              <p:grpSpPr>
                <a:xfrm>
                  <a:off x="1915207" y="4288552"/>
                  <a:ext cx="1044116" cy="900080"/>
                  <a:chOff x="4543499" y="4684596"/>
                  <a:chExt cx="1044116" cy="900080"/>
                </a:xfrm>
              </p:grpSpPr>
              <p:sp>
                <p:nvSpPr>
                  <p:cNvPr id="47" name="矩形 5"/>
                  <p:cNvSpPr/>
                  <p:nvPr/>
                </p:nvSpPr>
                <p:spPr bwMode="auto">
                  <a:xfrm>
                    <a:off x="4543499" y="4828592"/>
                    <a:ext cx="1044116" cy="756084"/>
                  </a:xfrm>
                  <a:prstGeom prst="rect">
                    <a:avLst/>
                  </a:prstGeom>
                  <a:solidFill>
                    <a:srgbClr val="C00000"/>
                  </a:solidFill>
                  <a:ln w="12700" cap="flat" cmpd="sng" algn="ctr">
                    <a:solidFill>
                      <a:srgbClr val="FFFFFF">
                        <a:lumMod val="65000"/>
                      </a:srgbClr>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eaLnBrk="0" fontAlgn="base" hangingPunct="0">
                      <a:spcBef>
                        <a:spcPct val="0"/>
                      </a:spcBef>
                      <a:spcAft>
                        <a:spcPct val="0"/>
                      </a:spcAft>
                      <a:defRPr/>
                    </a:pPr>
                    <a:r>
                      <a:rPr lang="en-US" altLang="zh-CN" sz="1100" kern="0" dirty="0" smtClean="0">
                        <a:solidFill>
                          <a:schemeClr val="bg1"/>
                        </a:solidFill>
                        <a:latin typeface="+mn-lt"/>
                        <a:ea typeface="微软雅黑" pitchFamily="34" charset="-122"/>
                        <a:cs typeface="Arial" pitchFamily="34" charset="0"/>
                      </a:rPr>
                      <a:t>MEZZ 1</a:t>
                    </a:r>
                    <a:endParaRPr lang="zh-CN" altLang="en-US" sz="1100" kern="0" dirty="0" smtClean="0">
                      <a:solidFill>
                        <a:schemeClr val="bg1"/>
                      </a:solidFill>
                      <a:latin typeface="+mn-lt"/>
                      <a:ea typeface="微软雅黑" pitchFamily="34" charset="-122"/>
                      <a:cs typeface="Arial" pitchFamily="34" charset="0"/>
                    </a:endParaRPr>
                  </a:p>
                </p:txBody>
              </p:sp>
              <p:sp>
                <p:nvSpPr>
                  <p:cNvPr id="48" name="矩形 47"/>
                  <p:cNvSpPr/>
                  <p:nvPr/>
                </p:nvSpPr>
                <p:spPr bwMode="auto">
                  <a:xfrm>
                    <a:off x="4885537" y="4684596"/>
                    <a:ext cx="360040" cy="180000"/>
                  </a:xfrm>
                  <a:prstGeom prst="rect">
                    <a:avLst/>
                  </a:prstGeom>
                  <a:solidFill>
                    <a:srgbClr val="FFCC66"/>
                  </a:solidFill>
                  <a:ln w="12700" cap="flat" cmpd="sng" algn="ctr">
                    <a:solidFill>
                      <a:srgbClr val="FFFFFF">
                        <a:lumMod val="65000"/>
                      </a:srgb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eaLnBrk="0" fontAlgn="base" hangingPunct="0">
                      <a:spcBef>
                        <a:spcPct val="0"/>
                      </a:spcBef>
                      <a:spcAft>
                        <a:spcPct val="0"/>
                      </a:spcAft>
                      <a:defRPr/>
                    </a:pPr>
                    <a:endParaRPr lang="zh-CN" altLang="en-US" sz="1100" kern="0" dirty="0" smtClean="0">
                      <a:solidFill>
                        <a:srgbClr val="000000"/>
                      </a:solidFill>
                      <a:latin typeface="+mn-lt"/>
                      <a:ea typeface="微软雅黑" pitchFamily="34" charset="-122"/>
                      <a:cs typeface="Arial" pitchFamily="34" charset="0"/>
                    </a:endParaRPr>
                  </a:p>
                </p:txBody>
              </p:sp>
              <p:sp>
                <p:nvSpPr>
                  <p:cNvPr id="49" name="矩形 48"/>
                  <p:cNvSpPr/>
                  <p:nvPr/>
                </p:nvSpPr>
                <p:spPr bwMode="auto">
                  <a:xfrm>
                    <a:off x="4741557" y="5224636"/>
                    <a:ext cx="648000" cy="324036"/>
                  </a:xfrm>
                  <a:prstGeom prst="rect">
                    <a:avLst/>
                  </a:prstGeom>
                  <a:solidFill>
                    <a:srgbClr val="FFFFFF"/>
                  </a:solidFill>
                  <a:ln w="1270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eaLnBrk="0" fontAlgn="base" hangingPunct="0">
                      <a:spcBef>
                        <a:spcPct val="0"/>
                      </a:spcBef>
                      <a:spcAft>
                        <a:spcPct val="0"/>
                      </a:spcAft>
                      <a:defRPr/>
                    </a:pPr>
                    <a:endParaRPr lang="zh-CN" altLang="en-US" sz="1100" kern="0" dirty="0" smtClean="0">
                      <a:solidFill>
                        <a:srgbClr val="000000"/>
                      </a:solidFill>
                      <a:latin typeface="+mn-lt"/>
                      <a:ea typeface="微软雅黑" pitchFamily="34" charset="-122"/>
                      <a:cs typeface="Arial" pitchFamily="34" charset="0"/>
                    </a:endParaRPr>
                  </a:p>
                </p:txBody>
              </p:sp>
            </p:grpSp>
            <p:grpSp>
              <p:nvGrpSpPr>
                <p:cNvPr id="6" name="组合 11"/>
                <p:cNvGrpSpPr/>
                <p:nvPr/>
              </p:nvGrpSpPr>
              <p:grpSpPr>
                <a:xfrm>
                  <a:off x="3571391" y="4288552"/>
                  <a:ext cx="1044116" cy="900080"/>
                  <a:chOff x="4543499" y="4684596"/>
                  <a:chExt cx="1044116" cy="900080"/>
                </a:xfrm>
              </p:grpSpPr>
              <p:sp>
                <p:nvSpPr>
                  <p:cNvPr id="44" name="矩形 43"/>
                  <p:cNvSpPr/>
                  <p:nvPr/>
                </p:nvSpPr>
                <p:spPr bwMode="auto">
                  <a:xfrm>
                    <a:off x="4543499" y="4828592"/>
                    <a:ext cx="1044116" cy="756084"/>
                  </a:xfrm>
                  <a:prstGeom prst="rect">
                    <a:avLst/>
                  </a:prstGeom>
                  <a:solidFill>
                    <a:srgbClr val="C00000"/>
                  </a:solidFill>
                  <a:ln w="12700" cap="flat" cmpd="sng" algn="ctr">
                    <a:solidFill>
                      <a:srgbClr val="FFFFFF">
                        <a:lumMod val="65000"/>
                      </a:srgbClr>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eaLnBrk="0" fontAlgn="base" hangingPunct="0">
                      <a:spcBef>
                        <a:spcPct val="0"/>
                      </a:spcBef>
                      <a:spcAft>
                        <a:spcPct val="0"/>
                      </a:spcAft>
                      <a:defRPr/>
                    </a:pPr>
                    <a:r>
                      <a:rPr lang="en-US" altLang="zh-CN" sz="1100" kern="0" dirty="0" smtClean="0">
                        <a:solidFill>
                          <a:schemeClr val="bg1"/>
                        </a:solidFill>
                        <a:latin typeface="+mn-lt"/>
                        <a:ea typeface="微软雅黑" pitchFamily="34" charset="-122"/>
                        <a:cs typeface="Arial" pitchFamily="34" charset="0"/>
                      </a:rPr>
                      <a:t>MEZZ 2</a:t>
                    </a:r>
                    <a:endParaRPr lang="zh-CN" altLang="en-US" sz="1100" kern="0" dirty="0" smtClean="0">
                      <a:solidFill>
                        <a:schemeClr val="bg1"/>
                      </a:solidFill>
                      <a:latin typeface="+mn-lt"/>
                      <a:ea typeface="微软雅黑" pitchFamily="34" charset="-122"/>
                      <a:cs typeface="Arial" pitchFamily="34" charset="0"/>
                    </a:endParaRPr>
                  </a:p>
                </p:txBody>
              </p:sp>
              <p:sp>
                <p:nvSpPr>
                  <p:cNvPr id="45" name="矩形 44"/>
                  <p:cNvSpPr/>
                  <p:nvPr/>
                </p:nvSpPr>
                <p:spPr bwMode="auto">
                  <a:xfrm>
                    <a:off x="4885537" y="4684596"/>
                    <a:ext cx="360040" cy="180000"/>
                  </a:xfrm>
                  <a:prstGeom prst="rect">
                    <a:avLst/>
                  </a:prstGeom>
                  <a:solidFill>
                    <a:srgbClr val="FFCC66"/>
                  </a:solidFill>
                  <a:ln w="12700" cap="flat" cmpd="sng" algn="ctr">
                    <a:solidFill>
                      <a:srgbClr val="FFFFFF">
                        <a:lumMod val="65000"/>
                      </a:srgb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eaLnBrk="0" fontAlgn="base" hangingPunct="0">
                      <a:spcBef>
                        <a:spcPct val="0"/>
                      </a:spcBef>
                      <a:spcAft>
                        <a:spcPct val="0"/>
                      </a:spcAft>
                      <a:defRPr/>
                    </a:pPr>
                    <a:endParaRPr lang="zh-CN" altLang="en-US" sz="1100" kern="0" dirty="0" smtClean="0">
                      <a:solidFill>
                        <a:srgbClr val="000000"/>
                      </a:solidFill>
                      <a:latin typeface="+mn-lt"/>
                      <a:ea typeface="微软雅黑" pitchFamily="34" charset="-122"/>
                      <a:cs typeface="Arial" pitchFamily="34" charset="0"/>
                    </a:endParaRPr>
                  </a:p>
                </p:txBody>
              </p:sp>
              <p:sp>
                <p:nvSpPr>
                  <p:cNvPr id="46" name="矩形 45"/>
                  <p:cNvSpPr/>
                  <p:nvPr/>
                </p:nvSpPr>
                <p:spPr bwMode="auto">
                  <a:xfrm>
                    <a:off x="4741557" y="5224636"/>
                    <a:ext cx="648000" cy="324036"/>
                  </a:xfrm>
                  <a:prstGeom prst="rect">
                    <a:avLst/>
                  </a:prstGeom>
                  <a:solidFill>
                    <a:srgbClr val="FFFFFF"/>
                  </a:solidFill>
                  <a:ln w="1270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eaLnBrk="0" fontAlgn="base" hangingPunct="0">
                      <a:spcBef>
                        <a:spcPct val="0"/>
                      </a:spcBef>
                      <a:spcAft>
                        <a:spcPct val="0"/>
                      </a:spcAft>
                      <a:defRPr/>
                    </a:pPr>
                    <a:endParaRPr lang="zh-CN" altLang="en-US" sz="1100" kern="0" dirty="0" smtClean="0">
                      <a:solidFill>
                        <a:srgbClr val="000000"/>
                      </a:solidFill>
                      <a:latin typeface="+mn-lt"/>
                      <a:ea typeface="微软雅黑" pitchFamily="34" charset="-122"/>
                      <a:cs typeface="Arial" pitchFamily="34" charset="0"/>
                    </a:endParaRPr>
                  </a:p>
                </p:txBody>
              </p:sp>
            </p:grpSp>
            <p:sp>
              <p:nvSpPr>
                <p:cNvPr id="43" name="矩形 42"/>
                <p:cNvSpPr/>
                <p:nvPr/>
              </p:nvSpPr>
              <p:spPr bwMode="auto">
                <a:xfrm>
                  <a:off x="3103339" y="4288552"/>
                  <a:ext cx="360040" cy="180000"/>
                </a:xfrm>
                <a:prstGeom prst="rect">
                  <a:avLst/>
                </a:prstGeom>
                <a:solidFill>
                  <a:srgbClr val="FFCC66"/>
                </a:solidFill>
                <a:ln w="12700" cap="flat" cmpd="sng" algn="ctr">
                  <a:solidFill>
                    <a:srgbClr val="FFFFFF">
                      <a:lumMod val="65000"/>
                    </a:srgb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eaLnBrk="0" fontAlgn="base" hangingPunct="0">
                    <a:spcBef>
                      <a:spcPct val="0"/>
                    </a:spcBef>
                    <a:spcAft>
                      <a:spcPct val="0"/>
                    </a:spcAft>
                    <a:defRPr/>
                  </a:pPr>
                  <a:endParaRPr lang="zh-CN" altLang="en-US" sz="1100" kern="0" dirty="0" smtClean="0">
                    <a:solidFill>
                      <a:srgbClr val="000000"/>
                    </a:solidFill>
                    <a:latin typeface="+mn-lt"/>
                    <a:ea typeface="微软雅黑" pitchFamily="34" charset="-122"/>
                    <a:cs typeface="Arial" pitchFamily="34" charset="0"/>
                  </a:endParaRPr>
                </a:p>
              </p:txBody>
            </p:sp>
          </p:grpSp>
          <p:sp>
            <p:nvSpPr>
              <p:cNvPr id="26" name="矩形 25"/>
              <p:cNvSpPr/>
              <p:nvPr/>
            </p:nvSpPr>
            <p:spPr bwMode="auto">
              <a:xfrm>
                <a:off x="1469428" y="1529130"/>
                <a:ext cx="591185" cy="398199"/>
              </a:xfrm>
              <a:prstGeom prst="rect">
                <a:avLst/>
              </a:prstGeom>
              <a:solidFill>
                <a:srgbClr val="FFFFFF"/>
              </a:solidFill>
              <a:ln w="12700" cap="flat" cmpd="sng" algn="ctr">
                <a:solidFill>
                  <a:srgbClr val="FFFFFF">
                    <a:lumMod val="65000"/>
                  </a:srgb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eaLnBrk="0" fontAlgn="base" hangingPunct="0">
                  <a:spcBef>
                    <a:spcPct val="0"/>
                  </a:spcBef>
                  <a:spcAft>
                    <a:spcPct val="0"/>
                  </a:spcAft>
                  <a:defRPr/>
                </a:pPr>
                <a:r>
                  <a:rPr lang="en-US" altLang="zh-CN" sz="1100" b="1" kern="0" dirty="0" smtClean="0">
                    <a:solidFill>
                      <a:srgbClr val="000000"/>
                    </a:solidFill>
                    <a:latin typeface="+mn-lt"/>
                    <a:ea typeface="微软雅黑" pitchFamily="34" charset="-122"/>
                    <a:cs typeface="Arial" pitchFamily="34" charset="0"/>
                  </a:rPr>
                  <a:t>E</a:t>
                </a:r>
                <a:r>
                  <a:rPr lang="en-US" altLang="zh-CN" sz="1100" b="1" kern="0" dirty="0" smtClean="0">
                    <a:solidFill>
                      <a:sysClr val="windowText" lastClr="000000"/>
                    </a:solidFill>
                    <a:latin typeface="+mn-lt"/>
                    <a:ea typeface="微软雅黑" pitchFamily="34" charset="-122"/>
                    <a:cs typeface="Arial" pitchFamily="34" charset="0"/>
                  </a:rPr>
                  <a:t>1</a:t>
                </a:r>
                <a:endParaRPr lang="zh-CN" altLang="en-US" sz="1100" b="1" kern="0" dirty="0" smtClean="0">
                  <a:solidFill>
                    <a:srgbClr val="000000"/>
                  </a:solidFill>
                  <a:latin typeface="+mn-lt"/>
                  <a:ea typeface="微软雅黑" pitchFamily="34" charset="-122"/>
                  <a:cs typeface="Arial" pitchFamily="34" charset="0"/>
                </a:endParaRPr>
              </a:p>
            </p:txBody>
          </p:sp>
          <p:sp>
            <p:nvSpPr>
              <p:cNvPr id="27" name="矩形 26"/>
              <p:cNvSpPr/>
              <p:nvPr/>
            </p:nvSpPr>
            <p:spPr bwMode="auto">
              <a:xfrm>
                <a:off x="2549548" y="1529130"/>
                <a:ext cx="591185" cy="398199"/>
              </a:xfrm>
              <a:prstGeom prst="rect">
                <a:avLst/>
              </a:prstGeom>
              <a:solidFill>
                <a:srgbClr val="FFFFFF"/>
              </a:solidFill>
              <a:ln w="12700" cap="flat" cmpd="sng" algn="ctr">
                <a:solidFill>
                  <a:srgbClr val="FFFFFF">
                    <a:lumMod val="65000"/>
                  </a:srgb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eaLnBrk="0" fontAlgn="base" hangingPunct="0">
                  <a:spcBef>
                    <a:spcPct val="0"/>
                  </a:spcBef>
                  <a:spcAft>
                    <a:spcPct val="0"/>
                  </a:spcAft>
                  <a:defRPr/>
                </a:pPr>
                <a:r>
                  <a:rPr lang="en-US" altLang="zh-CN" sz="1100" b="1" kern="0" dirty="0" smtClean="0">
                    <a:solidFill>
                      <a:srgbClr val="000000"/>
                    </a:solidFill>
                    <a:latin typeface="+mn-lt"/>
                    <a:ea typeface="微软雅黑" pitchFamily="34" charset="-122"/>
                    <a:cs typeface="Arial" pitchFamily="34" charset="0"/>
                  </a:rPr>
                  <a:t>X2</a:t>
                </a:r>
                <a:endParaRPr lang="zh-CN" altLang="en-US" sz="1100" b="1" kern="0" dirty="0" smtClean="0">
                  <a:solidFill>
                    <a:srgbClr val="000000"/>
                  </a:solidFill>
                  <a:latin typeface="+mn-lt"/>
                  <a:ea typeface="微软雅黑" pitchFamily="34" charset="-122"/>
                  <a:cs typeface="Arial" pitchFamily="34" charset="0"/>
                </a:endParaRPr>
              </a:p>
            </p:txBody>
          </p:sp>
          <p:sp>
            <p:nvSpPr>
              <p:cNvPr id="28" name="矩形 27"/>
              <p:cNvSpPr/>
              <p:nvPr/>
            </p:nvSpPr>
            <p:spPr bwMode="auto">
              <a:xfrm>
                <a:off x="3701676" y="1529130"/>
                <a:ext cx="591185" cy="398199"/>
              </a:xfrm>
              <a:prstGeom prst="rect">
                <a:avLst/>
              </a:prstGeom>
              <a:solidFill>
                <a:srgbClr val="FFFFFF"/>
              </a:solidFill>
              <a:ln w="12700" cap="flat" cmpd="sng" algn="ctr">
                <a:solidFill>
                  <a:srgbClr val="FFFFFF">
                    <a:lumMod val="65000"/>
                  </a:srgb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eaLnBrk="0" fontAlgn="base" hangingPunct="0">
                  <a:spcBef>
                    <a:spcPct val="0"/>
                  </a:spcBef>
                  <a:spcAft>
                    <a:spcPct val="0"/>
                  </a:spcAft>
                  <a:defRPr/>
                </a:pPr>
                <a:r>
                  <a:rPr lang="en-US" altLang="zh-CN" sz="1100" b="1" kern="0" dirty="0" smtClean="0">
                    <a:solidFill>
                      <a:srgbClr val="000000"/>
                    </a:solidFill>
                    <a:latin typeface="+mn-lt"/>
                    <a:ea typeface="微软雅黑" pitchFamily="34" charset="-122"/>
                    <a:cs typeface="Arial" pitchFamily="34" charset="0"/>
                  </a:rPr>
                  <a:t>X3</a:t>
                </a:r>
                <a:endParaRPr lang="zh-CN" altLang="en-US" sz="1100" b="1" kern="0" dirty="0" smtClean="0">
                  <a:solidFill>
                    <a:srgbClr val="000000"/>
                  </a:solidFill>
                  <a:latin typeface="+mn-lt"/>
                  <a:ea typeface="微软雅黑" pitchFamily="34" charset="-122"/>
                  <a:cs typeface="Arial" pitchFamily="34" charset="0"/>
                </a:endParaRPr>
              </a:p>
            </p:txBody>
          </p:sp>
          <p:sp>
            <p:nvSpPr>
              <p:cNvPr id="29" name="矩形 28"/>
              <p:cNvSpPr/>
              <p:nvPr/>
            </p:nvSpPr>
            <p:spPr bwMode="auto">
              <a:xfrm>
                <a:off x="4853804" y="1529130"/>
                <a:ext cx="591185" cy="398199"/>
              </a:xfrm>
              <a:prstGeom prst="rect">
                <a:avLst/>
              </a:prstGeom>
              <a:solidFill>
                <a:srgbClr val="FFFFFF"/>
              </a:solidFill>
              <a:ln w="12700" cap="flat" cmpd="sng" algn="ctr">
                <a:solidFill>
                  <a:srgbClr val="FFFFFF">
                    <a:lumMod val="65000"/>
                  </a:srgbClr>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eaLnBrk="0" fontAlgn="base" hangingPunct="0">
                  <a:spcBef>
                    <a:spcPct val="0"/>
                  </a:spcBef>
                  <a:spcAft>
                    <a:spcPct val="0"/>
                  </a:spcAft>
                  <a:defRPr/>
                </a:pPr>
                <a:r>
                  <a:rPr lang="en-US" altLang="zh-CN" sz="1100" b="1" kern="0" dirty="0" smtClean="0">
                    <a:solidFill>
                      <a:srgbClr val="000000"/>
                    </a:solidFill>
                    <a:latin typeface="+mn-lt"/>
                    <a:ea typeface="微软雅黑" pitchFamily="34" charset="-122"/>
                    <a:cs typeface="Arial" pitchFamily="34" charset="0"/>
                  </a:rPr>
                  <a:t>E4</a:t>
                </a:r>
                <a:endParaRPr lang="zh-CN" altLang="en-US" sz="1100" b="1" kern="0" dirty="0" smtClean="0">
                  <a:solidFill>
                    <a:srgbClr val="000000"/>
                  </a:solidFill>
                  <a:latin typeface="+mn-lt"/>
                  <a:ea typeface="微软雅黑" pitchFamily="34" charset="-122"/>
                  <a:cs typeface="Arial" pitchFamily="34" charset="0"/>
                </a:endParaRPr>
              </a:p>
            </p:txBody>
          </p:sp>
          <p:sp>
            <p:nvSpPr>
              <p:cNvPr id="30" name="TextBox 29"/>
              <p:cNvSpPr txBox="1"/>
              <p:nvPr/>
            </p:nvSpPr>
            <p:spPr>
              <a:xfrm>
                <a:off x="5099724" y="1956644"/>
                <a:ext cx="1266394" cy="284046"/>
              </a:xfrm>
              <a:prstGeom prst="rect">
                <a:avLst/>
              </a:prstGeom>
              <a:noFill/>
            </p:spPr>
            <p:txBody>
              <a:bodyPr wrap="square" rtlCol="0">
                <a:spAutoFit/>
              </a:bodyPr>
              <a:lstStyle/>
              <a:p>
                <a:pPr>
                  <a:defRPr/>
                </a:pPr>
                <a:r>
                  <a:rPr lang="en-US" altLang="zh-CN" sz="1050" kern="0" dirty="0" smtClean="0">
                    <a:solidFill>
                      <a:sysClr val="windowText" lastClr="000000"/>
                    </a:solidFill>
                    <a:latin typeface="+mn-lt"/>
                    <a:ea typeface="微软雅黑" pitchFamily="34" charset="-122"/>
                    <a:cs typeface="Arial" pitchFamily="34" charset="0"/>
                  </a:rPr>
                  <a:t>Switch slots</a:t>
                </a:r>
                <a:endParaRPr lang="zh-CN" altLang="en-US" sz="1050" kern="0" dirty="0">
                  <a:solidFill>
                    <a:sysClr val="windowText" lastClr="000000"/>
                  </a:solidFill>
                  <a:latin typeface="+mn-lt"/>
                  <a:ea typeface="微软雅黑" pitchFamily="34" charset="-122"/>
                  <a:cs typeface="Arial" pitchFamily="34" charset="0"/>
                </a:endParaRPr>
              </a:p>
            </p:txBody>
          </p:sp>
          <p:cxnSp>
            <p:nvCxnSpPr>
              <p:cNvPr id="31" name="直接连接符 30"/>
              <p:cNvCxnSpPr>
                <a:stCxn id="48" idx="0"/>
                <a:endCxn id="27" idx="2"/>
              </p:cNvCxnSpPr>
              <p:nvPr/>
            </p:nvCxnSpPr>
            <p:spPr bwMode="auto">
              <a:xfrm flipV="1">
                <a:off x="2587473" y="1927328"/>
                <a:ext cx="257667" cy="493560"/>
              </a:xfrm>
              <a:prstGeom prst="line">
                <a:avLst/>
              </a:prstGeom>
              <a:noFill/>
              <a:ln w="38100" cap="flat" cmpd="sng" algn="ctr">
                <a:solidFill>
                  <a:schemeClr val="tx1">
                    <a:lumMod val="75000"/>
                    <a:lumOff val="25000"/>
                  </a:schemeClr>
                </a:solidFill>
                <a:prstDash val="solid"/>
              </a:ln>
              <a:effectLst/>
            </p:spPr>
          </p:cxnSp>
          <p:cxnSp>
            <p:nvCxnSpPr>
              <p:cNvPr id="32" name="直接连接符 31"/>
              <p:cNvCxnSpPr>
                <a:stCxn id="48" idx="0"/>
                <a:endCxn id="28" idx="2"/>
              </p:cNvCxnSpPr>
              <p:nvPr/>
            </p:nvCxnSpPr>
            <p:spPr bwMode="auto">
              <a:xfrm flipV="1">
                <a:off x="2587473" y="1927328"/>
                <a:ext cx="1409795" cy="493560"/>
              </a:xfrm>
              <a:prstGeom prst="line">
                <a:avLst/>
              </a:prstGeom>
              <a:noFill/>
              <a:ln w="38100" cap="flat" cmpd="sng" algn="ctr">
                <a:solidFill>
                  <a:schemeClr val="tx1">
                    <a:lumMod val="75000"/>
                    <a:lumOff val="25000"/>
                  </a:schemeClr>
                </a:solidFill>
                <a:prstDash val="solid"/>
              </a:ln>
              <a:effectLst/>
            </p:spPr>
          </p:cxnSp>
          <p:cxnSp>
            <p:nvCxnSpPr>
              <p:cNvPr id="33" name="直接连接符 32"/>
              <p:cNvCxnSpPr>
                <a:stCxn id="26" idx="2"/>
                <a:endCxn id="45" idx="0"/>
              </p:cNvCxnSpPr>
              <p:nvPr/>
            </p:nvCxnSpPr>
            <p:spPr bwMode="auto">
              <a:xfrm>
                <a:off x="1765020" y="1927328"/>
                <a:ext cx="2333427" cy="493560"/>
              </a:xfrm>
              <a:prstGeom prst="line">
                <a:avLst/>
              </a:prstGeom>
              <a:noFill/>
              <a:ln w="38100" cap="flat" cmpd="sng" algn="ctr">
                <a:solidFill>
                  <a:schemeClr val="bg1">
                    <a:lumMod val="75000"/>
                  </a:schemeClr>
                </a:solidFill>
                <a:prstDash val="solid"/>
              </a:ln>
              <a:effectLst/>
            </p:spPr>
          </p:cxnSp>
          <p:cxnSp>
            <p:nvCxnSpPr>
              <p:cNvPr id="35" name="直接连接符 34"/>
              <p:cNvCxnSpPr>
                <a:stCxn id="45" idx="0"/>
                <a:endCxn id="29" idx="2"/>
              </p:cNvCxnSpPr>
              <p:nvPr/>
            </p:nvCxnSpPr>
            <p:spPr bwMode="auto">
              <a:xfrm flipV="1">
                <a:off x="4098447" y="1927328"/>
                <a:ext cx="1050949" cy="493560"/>
              </a:xfrm>
              <a:prstGeom prst="line">
                <a:avLst/>
              </a:prstGeom>
              <a:noFill/>
              <a:ln w="38100" cap="flat" cmpd="sng" algn="ctr">
                <a:solidFill>
                  <a:schemeClr val="bg1">
                    <a:lumMod val="75000"/>
                  </a:schemeClr>
                </a:solidFill>
                <a:prstDash val="solid"/>
              </a:ln>
              <a:effectLst/>
            </p:spPr>
          </p:cxnSp>
          <p:sp>
            <p:nvSpPr>
              <p:cNvPr id="39" name="TextBox 38"/>
              <p:cNvSpPr txBox="1"/>
              <p:nvPr/>
            </p:nvSpPr>
            <p:spPr>
              <a:xfrm>
                <a:off x="5099396" y="2224051"/>
                <a:ext cx="1565914" cy="284046"/>
              </a:xfrm>
              <a:prstGeom prst="rect">
                <a:avLst/>
              </a:prstGeom>
              <a:noFill/>
            </p:spPr>
            <p:txBody>
              <a:bodyPr wrap="square" rtlCol="0">
                <a:spAutoFit/>
              </a:bodyPr>
              <a:lstStyle/>
              <a:p>
                <a:pPr>
                  <a:defRPr/>
                </a:pPr>
                <a:r>
                  <a:rPr lang="en-US" altLang="zh-CN" sz="1050" kern="0" smtClean="0">
                    <a:solidFill>
                      <a:sysClr val="windowText" lastClr="000000"/>
                    </a:solidFill>
                    <a:latin typeface="+mn-lt"/>
                    <a:ea typeface="微软雅黑" pitchFamily="34" charset="-122"/>
                    <a:cs typeface="Arial" pitchFamily="34" charset="0"/>
                  </a:rPr>
                  <a:t>Computing nodes</a:t>
                </a:r>
                <a:endParaRPr lang="zh-CN" altLang="en-US" sz="1050" kern="0" dirty="0">
                  <a:solidFill>
                    <a:sysClr val="windowText" lastClr="000000"/>
                  </a:solidFill>
                  <a:latin typeface="+mn-lt"/>
                  <a:ea typeface="微软雅黑" pitchFamily="34" charset="-122"/>
                  <a:cs typeface="Arial" pitchFamily="34" charset="0"/>
                </a:endParaRPr>
              </a:p>
            </p:txBody>
          </p:sp>
        </p:grpSp>
        <p:cxnSp>
          <p:nvCxnSpPr>
            <p:cNvPr id="59" name="直接连接符 58"/>
            <p:cNvCxnSpPr/>
            <p:nvPr/>
          </p:nvCxnSpPr>
          <p:spPr bwMode="auto">
            <a:xfrm>
              <a:off x="1610349" y="1790700"/>
              <a:ext cx="5628651" cy="0"/>
            </a:xfrm>
            <a:prstGeom prst="line">
              <a:avLst/>
            </a:prstGeom>
            <a:noFill/>
            <a:ln>
              <a:solidFill>
                <a:schemeClr val="bg1">
                  <a:lumMod val="65000"/>
                </a:schemeClr>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8" name="矩形 67"/>
          <p:cNvSpPr/>
          <p:nvPr/>
        </p:nvSpPr>
        <p:spPr bwMode="auto">
          <a:xfrm>
            <a:off x="879168" y="3514726"/>
            <a:ext cx="7893357" cy="1038224"/>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39713" indent="-239713">
              <a:lnSpc>
                <a:spcPct val="120000"/>
              </a:lnSpc>
              <a:buSzPct val="90000"/>
              <a:buFont typeface="Wingdings" pitchFamily="2" charset="2"/>
              <a:buChar char="l"/>
            </a:pPr>
            <a:r>
              <a:rPr lang="en-US" altLang="zh-CN" sz="1050" dirty="0" smtClean="0">
                <a:solidFill>
                  <a:schemeClr val="tx1">
                    <a:lumMod val="75000"/>
                    <a:lumOff val="25000"/>
                  </a:schemeClr>
                </a:solidFill>
                <a:latin typeface="+mn-lt"/>
                <a:ea typeface="微软雅黑" pitchFamily="34" charset="-122"/>
                <a:sym typeface="Calibri" pitchFamily="34" charset="0"/>
              </a:rPr>
              <a:t>Mezz1 is mapped to switch module slots 2 and 3.</a:t>
            </a:r>
          </a:p>
          <a:p>
            <a:pPr marL="239713" indent="-239713">
              <a:lnSpc>
                <a:spcPct val="120000"/>
              </a:lnSpc>
              <a:buSzPct val="90000"/>
              <a:buFont typeface="Wingdings" pitchFamily="2" charset="2"/>
              <a:buChar char="l"/>
            </a:pPr>
            <a:r>
              <a:rPr lang="en-US" altLang="zh-CN" sz="1050" dirty="0" smtClean="0">
                <a:solidFill>
                  <a:schemeClr val="tx1">
                    <a:lumMod val="75000"/>
                    <a:lumOff val="25000"/>
                  </a:schemeClr>
                </a:solidFill>
                <a:latin typeface="+mn-lt"/>
                <a:ea typeface="微软雅黑" pitchFamily="34" charset="-122"/>
                <a:sym typeface="Calibri" pitchFamily="34" charset="0"/>
              </a:rPr>
              <a:t>Mezz2 is mapped to switch module slots 1 and 4.</a:t>
            </a:r>
          </a:p>
          <a:p>
            <a:pPr marL="239713" indent="-239713">
              <a:lnSpc>
                <a:spcPct val="120000"/>
              </a:lnSpc>
              <a:buSzPct val="90000"/>
              <a:buFont typeface="Wingdings" pitchFamily="2" charset="2"/>
              <a:buChar char="l"/>
            </a:pPr>
            <a:r>
              <a:rPr lang="en-US" altLang="zh-CN" sz="1050" dirty="0" err="1" smtClean="0">
                <a:solidFill>
                  <a:schemeClr val="tx1">
                    <a:lumMod val="75000"/>
                    <a:lumOff val="25000"/>
                  </a:schemeClr>
                </a:solidFill>
                <a:latin typeface="+mn-lt"/>
                <a:ea typeface="微软雅黑" pitchFamily="34" charset="-122"/>
                <a:sym typeface="Calibri" pitchFamily="34" charset="0"/>
              </a:rPr>
              <a:t>Mezz</a:t>
            </a:r>
            <a:r>
              <a:rPr lang="en-US" altLang="zh-CN" sz="1050" dirty="0" smtClean="0">
                <a:solidFill>
                  <a:schemeClr val="tx1">
                    <a:lumMod val="75000"/>
                    <a:lumOff val="25000"/>
                  </a:schemeClr>
                </a:solidFill>
                <a:latin typeface="+mn-lt"/>
                <a:ea typeface="微软雅黑" pitchFamily="34" charset="-122"/>
                <a:sym typeface="Calibri" pitchFamily="34" charset="0"/>
              </a:rPr>
              <a:t> module types must match switch modules. Two </a:t>
            </a:r>
            <a:r>
              <a:rPr lang="en-US" altLang="zh-CN" sz="1050" dirty="0" err="1" smtClean="0">
                <a:solidFill>
                  <a:schemeClr val="tx1">
                    <a:lumMod val="75000"/>
                    <a:lumOff val="25000"/>
                  </a:schemeClr>
                </a:solidFill>
                <a:latin typeface="+mn-lt"/>
                <a:ea typeface="微软雅黑" pitchFamily="34" charset="-122"/>
                <a:sym typeface="Calibri" pitchFamily="34" charset="0"/>
              </a:rPr>
              <a:t>mezz</a:t>
            </a:r>
            <a:r>
              <a:rPr lang="en-US" altLang="zh-CN" sz="1050" dirty="0" smtClean="0">
                <a:solidFill>
                  <a:schemeClr val="tx1">
                    <a:lumMod val="75000"/>
                    <a:lumOff val="25000"/>
                  </a:schemeClr>
                </a:solidFill>
                <a:latin typeface="+mn-lt"/>
                <a:ea typeface="微软雅黑" pitchFamily="34" charset="-122"/>
                <a:sym typeface="Calibri" pitchFamily="34" charset="0"/>
              </a:rPr>
              <a:t> modules can be flexibly configured with two pairs of switch modules.</a:t>
            </a:r>
            <a:endParaRPr lang="en-US" altLang="zh-CN" sz="1050" dirty="0">
              <a:solidFill>
                <a:schemeClr val="tx1">
                  <a:lumMod val="75000"/>
                  <a:lumOff val="25000"/>
                </a:schemeClr>
              </a:solidFill>
              <a:latin typeface="+mn-lt"/>
              <a:ea typeface="微软雅黑" pitchFamily="34" charset="-122"/>
              <a:sym typeface="Calibri" pitchFamily="34" charset="0"/>
            </a:endParaRPr>
          </a:p>
        </p:txBody>
      </p:sp>
      <p:sp>
        <p:nvSpPr>
          <p:cNvPr id="69" name="矩形 68"/>
          <p:cNvSpPr/>
          <p:nvPr/>
        </p:nvSpPr>
        <p:spPr bwMode="auto">
          <a:xfrm>
            <a:off x="879168" y="3299182"/>
            <a:ext cx="7893357"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70" name="Text Box 19"/>
          <p:cNvSpPr txBox="1">
            <a:spLocks noChangeArrowheads="1"/>
          </p:cNvSpPr>
          <p:nvPr/>
        </p:nvSpPr>
        <p:spPr bwMode="auto">
          <a:xfrm>
            <a:off x="3533776" y="3324187"/>
            <a:ext cx="2437986"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latin typeface="+mn-lt"/>
                <a:ea typeface="微软雅黑" pitchFamily="34" charset="-122"/>
                <a:cs typeface="Arial" pitchFamily="34" charset="0"/>
              </a:rPr>
              <a:t>Description</a:t>
            </a:r>
            <a:endParaRPr lang="en-US" altLang="zh-CN" sz="1000" dirty="0">
              <a:latin typeface="+mn-lt"/>
              <a:ea typeface="微软雅黑" pitchFamily="34" charset="-122"/>
              <a:cs typeface="Arial" pitchFamily="34" charset="0"/>
            </a:endParaRPr>
          </a:p>
        </p:txBody>
      </p:sp>
      <p:pic>
        <p:nvPicPr>
          <p:cNvPr id="50" name="图片 49" descr="后正视图-LIUA.jpg"/>
          <p:cNvPicPr>
            <a:picLocks noChangeAspect="1"/>
          </p:cNvPicPr>
          <p:nvPr/>
        </p:nvPicPr>
        <p:blipFill>
          <a:blip r:embed="rId3" cstate="screen">
            <a:clrChange>
              <a:clrFrom>
                <a:srgbClr val="FFFFFF"/>
              </a:clrFrom>
              <a:clrTo>
                <a:srgbClr val="FFFFFF">
                  <a:alpha val="0"/>
                </a:srgbClr>
              </a:clrTo>
            </a:clrChange>
            <a:grayscl/>
          </a:blip>
          <a:stretch>
            <a:fillRect/>
          </a:stretch>
        </p:blipFill>
        <p:spPr>
          <a:xfrm>
            <a:off x="1172211" y="1129968"/>
            <a:ext cx="1847213" cy="2003540"/>
          </a:xfrm>
          <a:prstGeom prst="rect">
            <a:avLst/>
          </a:prstGeom>
        </p:spPr>
      </p:pic>
      <p:sp>
        <p:nvSpPr>
          <p:cNvPr id="54" name="矩形 53"/>
          <p:cNvSpPr/>
          <p:nvPr/>
        </p:nvSpPr>
        <p:spPr bwMode="auto">
          <a:xfrm>
            <a:off x="1914525" y="1581150"/>
            <a:ext cx="85726" cy="1323975"/>
          </a:xfrm>
          <a:prstGeom prst="rect">
            <a:avLst/>
          </a:prstGeom>
          <a:noFill/>
          <a:ln w="28575">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mn-lt"/>
              <a:ea typeface="宋体" charset="-122"/>
            </a:endParaRPr>
          </a:p>
        </p:txBody>
      </p:sp>
      <p:grpSp>
        <p:nvGrpSpPr>
          <p:cNvPr id="7" name="组合 59"/>
          <p:cNvGrpSpPr/>
          <p:nvPr/>
        </p:nvGrpSpPr>
        <p:grpSpPr>
          <a:xfrm>
            <a:off x="2209800" y="1304925"/>
            <a:ext cx="295276" cy="247650"/>
            <a:chOff x="3314700" y="1552575"/>
            <a:chExt cx="295276" cy="247650"/>
          </a:xfrm>
        </p:grpSpPr>
        <p:sp>
          <p:nvSpPr>
            <p:cNvPr id="57" name="椭圆 56"/>
            <p:cNvSpPr/>
            <p:nvPr/>
          </p:nvSpPr>
          <p:spPr bwMode="auto">
            <a:xfrm>
              <a:off x="3314700" y="1552575"/>
              <a:ext cx="247650" cy="247650"/>
            </a:xfrm>
            <a:prstGeom prst="ellipse">
              <a:avLst/>
            </a:prstGeom>
            <a:solidFill>
              <a:srgbClr val="C0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1050" b="0" i="0" u="none" strike="noStrike" cap="none" normalizeH="0" baseline="0" dirty="0" smtClean="0">
                <a:ln>
                  <a:noFill/>
                </a:ln>
                <a:solidFill>
                  <a:schemeClr val="tx1"/>
                </a:solidFill>
                <a:effectLst/>
                <a:latin typeface="+mn-lt"/>
                <a:ea typeface="宋体" charset="-122"/>
              </a:endParaRPr>
            </a:p>
          </p:txBody>
        </p:sp>
        <p:sp>
          <p:nvSpPr>
            <p:cNvPr id="58" name="矩形 57"/>
            <p:cNvSpPr/>
            <p:nvPr/>
          </p:nvSpPr>
          <p:spPr bwMode="auto">
            <a:xfrm>
              <a:off x="3326686" y="1566806"/>
              <a:ext cx="283290" cy="195319"/>
            </a:xfrm>
            <a:prstGeom prst="rect">
              <a:avLst/>
            </a:prstGeom>
            <a:noFill/>
            <a:ln w="12700" cap="flat" cmpd="sng" algn="ctr">
              <a:noFill/>
              <a:prstDash val="solid"/>
              <a:round/>
              <a:headEnd type="none" w="med" len="med"/>
              <a:tailEnd type="none" w="med" len="med"/>
            </a:ln>
            <a:effectLst/>
          </p:spPr>
          <p:txBody>
            <a:bodyPr lIns="36000" tIns="36000" rIns="36000" bIns="36000"/>
            <a:lstStyle/>
            <a:p>
              <a:pPr eaLnBrk="0" fontAlgn="base" hangingPunct="0">
                <a:spcBef>
                  <a:spcPct val="0"/>
                </a:spcBef>
                <a:spcAft>
                  <a:spcPct val="0"/>
                </a:spcAft>
                <a:defRPr/>
              </a:pPr>
              <a:r>
                <a:rPr lang="en-US" altLang="zh-CN" sz="1000" dirty="0" smtClean="0">
                  <a:solidFill>
                    <a:schemeClr val="bg1"/>
                  </a:solidFill>
                  <a:latin typeface="+mn-lt"/>
                  <a:ea typeface="微软雅黑" pitchFamily="34" charset="-122"/>
                </a:rPr>
                <a:t>4E</a:t>
              </a:r>
              <a:endParaRPr lang="zh-CN" altLang="en-US" sz="1000" dirty="0">
                <a:solidFill>
                  <a:schemeClr val="bg1"/>
                </a:solidFill>
                <a:latin typeface="+mn-lt"/>
                <a:ea typeface="微软雅黑" pitchFamily="34" charset="-122"/>
              </a:endParaRPr>
            </a:p>
          </p:txBody>
        </p:sp>
      </p:grpSp>
      <p:grpSp>
        <p:nvGrpSpPr>
          <p:cNvPr id="8" name="组合 60"/>
          <p:cNvGrpSpPr/>
          <p:nvPr/>
        </p:nvGrpSpPr>
        <p:grpSpPr>
          <a:xfrm>
            <a:off x="1847850" y="2876550"/>
            <a:ext cx="295276" cy="247650"/>
            <a:chOff x="3314700" y="1552575"/>
            <a:chExt cx="295276" cy="247650"/>
          </a:xfrm>
        </p:grpSpPr>
        <p:sp>
          <p:nvSpPr>
            <p:cNvPr id="62" name="椭圆 61"/>
            <p:cNvSpPr/>
            <p:nvPr/>
          </p:nvSpPr>
          <p:spPr bwMode="auto">
            <a:xfrm>
              <a:off x="3314700" y="1552575"/>
              <a:ext cx="247650" cy="247650"/>
            </a:xfrm>
            <a:prstGeom prst="ellipse">
              <a:avLst/>
            </a:prstGeom>
            <a:solidFill>
              <a:srgbClr val="C0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1050" b="0" i="0" u="none" strike="noStrike" cap="none" normalizeH="0" baseline="0" dirty="0" smtClean="0">
                <a:ln>
                  <a:noFill/>
                </a:ln>
                <a:solidFill>
                  <a:schemeClr val="tx1"/>
                </a:solidFill>
                <a:effectLst/>
                <a:latin typeface="+mn-lt"/>
                <a:ea typeface="宋体" charset="-122"/>
              </a:endParaRPr>
            </a:p>
          </p:txBody>
        </p:sp>
        <p:sp>
          <p:nvSpPr>
            <p:cNvPr id="63" name="矩形 62"/>
            <p:cNvSpPr/>
            <p:nvPr/>
          </p:nvSpPr>
          <p:spPr bwMode="auto">
            <a:xfrm>
              <a:off x="3326686" y="1566806"/>
              <a:ext cx="283290" cy="195319"/>
            </a:xfrm>
            <a:prstGeom prst="rect">
              <a:avLst/>
            </a:prstGeom>
            <a:noFill/>
            <a:ln w="12700" cap="flat" cmpd="sng" algn="ctr">
              <a:noFill/>
              <a:prstDash val="solid"/>
              <a:round/>
              <a:headEnd type="none" w="med" len="med"/>
              <a:tailEnd type="none" w="med" len="med"/>
            </a:ln>
            <a:effectLst/>
          </p:spPr>
          <p:txBody>
            <a:bodyPr lIns="36000" tIns="36000" rIns="36000" bIns="36000"/>
            <a:lstStyle/>
            <a:p>
              <a:pPr eaLnBrk="0" fontAlgn="base" hangingPunct="0">
                <a:spcBef>
                  <a:spcPct val="0"/>
                </a:spcBef>
                <a:spcAft>
                  <a:spcPct val="0"/>
                </a:spcAft>
                <a:defRPr/>
              </a:pPr>
              <a:r>
                <a:rPr lang="en-US" altLang="zh-CN" sz="1000" dirty="0" smtClean="0">
                  <a:solidFill>
                    <a:schemeClr val="bg1"/>
                  </a:solidFill>
                  <a:latin typeface="+mn-lt"/>
                  <a:ea typeface="微软雅黑" pitchFamily="34" charset="-122"/>
                </a:rPr>
                <a:t>1E</a:t>
              </a:r>
              <a:endParaRPr lang="zh-CN" altLang="en-US" sz="1000" dirty="0">
                <a:solidFill>
                  <a:schemeClr val="bg1"/>
                </a:solidFill>
                <a:latin typeface="+mn-lt"/>
                <a:ea typeface="微软雅黑" pitchFamily="34" charset="-122"/>
              </a:endParaRPr>
            </a:p>
          </p:txBody>
        </p:sp>
      </p:grpSp>
      <p:sp>
        <p:nvSpPr>
          <p:cNvPr id="65" name="矩形 64"/>
          <p:cNvSpPr/>
          <p:nvPr/>
        </p:nvSpPr>
        <p:spPr bwMode="auto">
          <a:xfrm>
            <a:off x="2286000" y="1514475"/>
            <a:ext cx="85726" cy="1323975"/>
          </a:xfrm>
          <a:prstGeom prst="rect">
            <a:avLst/>
          </a:prstGeom>
          <a:noFill/>
          <a:ln w="28575">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mn-lt"/>
              <a:ea typeface="宋体" charset="-122"/>
            </a:endParaRPr>
          </a:p>
        </p:txBody>
      </p:sp>
      <p:sp>
        <p:nvSpPr>
          <p:cNvPr id="66" name="矩形 65"/>
          <p:cNvSpPr/>
          <p:nvPr/>
        </p:nvSpPr>
        <p:spPr bwMode="auto">
          <a:xfrm>
            <a:off x="2038350" y="1514475"/>
            <a:ext cx="85726" cy="1323975"/>
          </a:xfrm>
          <a:prstGeom prst="rect">
            <a:avLst/>
          </a:prstGeom>
          <a:noFill/>
          <a:ln w="28575">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mn-lt"/>
              <a:ea typeface="宋体" charset="-122"/>
            </a:endParaRPr>
          </a:p>
        </p:txBody>
      </p:sp>
      <p:sp>
        <p:nvSpPr>
          <p:cNvPr id="71" name="矩形 70"/>
          <p:cNvSpPr/>
          <p:nvPr/>
        </p:nvSpPr>
        <p:spPr bwMode="auto">
          <a:xfrm>
            <a:off x="2162175" y="1590675"/>
            <a:ext cx="85726" cy="1323975"/>
          </a:xfrm>
          <a:prstGeom prst="rect">
            <a:avLst/>
          </a:prstGeom>
          <a:noFill/>
          <a:ln w="28575">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mn-lt"/>
              <a:ea typeface="宋体" charset="-122"/>
            </a:endParaRPr>
          </a:p>
        </p:txBody>
      </p:sp>
      <p:grpSp>
        <p:nvGrpSpPr>
          <p:cNvPr id="9" name="组合 71"/>
          <p:cNvGrpSpPr/>
          <p:nvPr/>
        </p:nvGrpSpPr>
        <p:grpSpPr>
          <a:xfrm>
            <a:off x="2085975" y="2876550"/>
            <a:ext cx="295276" cy="247650"/>
            <a:chOff x="3314700" y="1552575"/>
            <a:chExt cx="295276" cy="247650"/>
          </a:xfrm>
        </p:grpSpPr>
        <p:sp>
          <p:nvSpPr>
            <p:cNvPr id="73" name="椭圆 72"/>
            <p:cNvSpPr/>
            <p:nvPr/>
          </p:nvSpPr>
          <p:spPr bwMode="auto">
            <a:xfrm>
              <a:off x="3314700" y="1552575"/>
              <a:ext cx="247650" cy="247650"/>
            </a:xfrm>
            <a:prstGeom prst="ellipse">
              <a:avLst/>
            </a:prstGeom>
            <a:solidFill>
              <a:srgbClr val="C0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1050" b="0" i="0" u="none" strike="noStrike" cap="none" normalizeH="0" baseline="0" dirty="0" smtClean="0">
                <a:ln>
                  <a:noFill/>
                </a:ln>
                <a:solidFill>
                  <a:schemeClr val="tx1"/>
                </a:solidFill>
                <a:effectLst/>
                <a:latin typeface="+mn-lt"/>
                <a:ea typeface="宋体" charset="-122"/>
              </a:endParaRPr>
            </a:p>
          </p:txBody>
        </p:sp>
        <p:sp>
          <p:nvSpPr>
            <p:cNvPr id="74" name="矩形 73"/>
            <p:cNvSpPr/>
            <p:nvPr/>
          </p:nvSpPr>
          <p:spPr bwMode="auto">
            <a:xfrm>
              <a:off x="3326686" y="1566806"/>
              <a:ext cx="283290" cy="195319"/>
            </a:xfrm>
            <a:prstGeom prst="rect">
              <a:avLst/>
            </a:prstGeom>
            <a:noFill/>
            <a:ln w="12700" cap="flat" cmpd="sng" algn="ctr">
              <a:noFill/>
              <a:prstDash val="solid"/>
              <a:round/>
              <a:headEnd type="none" w="med" len="med"/>
              <a:tailEnd type="none" w="med" len="med"/>
            </a:ln>
            <a:effectLst/>
          </p:spPr>
          <p:txBody>
            <a:bodyPr lIns="36000" tIns="36000" rIns="36000" bIns="36000"/>
            <a:lstStyle/>
            <a:p>
              <a:pPr eaLnBrk="0" fontAlgn="base" hangingPunct="0">
                <a:spcBef>
                  <a:spcPct val="0"/>
                </a:spcBef>
                <a:spcAft>
                  <a:spcPct val="0"/>
                </a:spcAft>
                <a:defRPr/>
              </a:pPr>
              <a:r>
                <a:rPr lang="en-US" altLang="zh-CN" sz="1000" dirty="0" smtClean="0">
                  <a:solidFill>
                    <a:schemeClr val="bg1"/>
                  </a:solidFill>
                  <a:latin typeface="+mn-lt"/>
                  <a:ea typeface="微软雅黑" pitchFamily="34" charset="-122"/>
                </a:rPr>
                <a:t>3X</a:t>
              </a:r>
              <a:endParaRPr lang="zh-CN" altLang="en-US" sz="1000" dirty="0">
                <a:solidFill>
                  <a:schemeClr val="bg1"/>
                </a:solidFill>
                <a:latin typeface="+mn-lt"/>
                <a:ea typeface="微软雅黑" pitchFamily="34" charset="-122"/>
              </a:endParaRPr>
            </a:p>
          </p:txBody>
        </p:sp>
      </p:grpSp>
      <p:grpSp>
        <p:nvGrpSpPr>
          <p:cNvPr id="10" name="组合 74"/>
          <p:cNvGrpSpPr/>
          <p:nvPr/>
        </p:nvGrpSpPr>
        <p:grpSpPr>
          <a:xfrm>
            <a:off x="1943100" y="1295400"/>
            <a:ext cx="295276" cy="247650"/>
            <a:chOff x="3314700" y="1552575"/>
            <a:chExt cx="295276" cy="247650"/>
          </a:xfrm>
        </p:grpSpPr>
        <p:sp>
          <p:nvSpPr>
            <p:cNvPr id="76" name="椭圆 75"/>
            <p:cNvSpPr/>
            <p:nvPr/>
          </p:nvSpPr>
          <p:spPr bwMode="auto">
            <a:xfrm>
              <a:off x="3314700" y="1552575"/>
              <a:ext cx="247650" cy="247650"/>
            </a:xfrm>
            <a:prstGeom prst="ellipse">
              <a:avLst/>
            </a:prstGeom>
            <a:solidFill>
              <a:srgbClr val="C0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1050" b="0" i="0" u="none" strike="noStrike" cap="none" normalizeH="0" baseline="0" dirty="0" smtClean="0">
                <a:ln>
                  <a:noFill/>
                </a:ln>
                <a:solidFill>
                  <a:schemeClr val="tx1"/>
                </a:solidFill>
                <a:effectLst/>
                <a:latin typeface="+mn-lt"/>
                <a:ea typeface="宋体" charset="-122"/>
              </a:endParaRPr>
            </a:p>
          </p:txBody>
        </p:sp>
        <p:sp>
          <p:nvSpPr>
            <p:cNvPr id="77" name="矩形 76"/>
            <p:cNvSpPr/>
            <p:nvPr/>
          </p:nvSpPr>
          <p:spPr bwMode="auto">
            <a:xfrm>
              <a:off x="3326686" y="1566806"/>
              <a:ext cx="283290" cy="195319"/>
            </a:xfrm>
            <a:prstGeom prst="rect">
              <a:avLst/>
            </a:prstGeom>
            <a:noFill/>
            <a:ln w="12700" cap="flat" cmpd="sng" algn="ctr">
              <a:noFill/>
              <a:prstDash val="solid"/>
              <a:round/>
              <a:headEnd type="none" w="med" len="med"/>
              <a:tailEnd type="none" w="med" len="med"/>
            </a:ln>
            <a:effectLst/>
          </p:spPr>
          <p:txBody>
            <a:bodyPr lIns="36000" tIns="36000" rIns="36000" bIns="36000"/>
            <a:lstStyle/>
            <a:p>
              <a:pPr eaLnBrk="0" fontAlgn="base" hangingPunct="0">
                <a:spcBef>
                  <a:spcPct val="0"/>
                </a:spcBef>
                <a:spcAft>
                  <a:spcPct val="0"/>
                </a:spcAft>
                <a:defRPr/>
              </a:pPr>
              <a:r>
                <a:rPr lang="en-US" altLang="zh-CN" sz="1000" dirty="0" smtClean="0">
                  <a:solidFill>
                    <a:schemeClr val="bg1"/>
                  </a:solidFill>
                  <a:latin typeface="+mn-lt"/>
                  <a:ea typeface="微软雅黑" pitchFamily="34" charset="-122"/>
                </a:rPr>
                <a:t>2X</a:t>
              </a:r>
              <a:endParaRPr lang="zh-CN" altLang="en-US" sz="1000" dirty="0">
                <a:solidFill>
                  <a:schemeClr val="bg1"/>
                </a:solidFill>
                <a:latin typeface="+mn-lt"/>
                <a:ea typeface="微软雅黑" pitchFamily="34" charset="-122"/>
              </a:endParaRPr>
            </a:p>
          </p:txBody>
        </p:sp>
      </p:grpSp>
    </p:spTree>
  </p:cSld>
  <p:clrMapOvr>
    <a:masterClrMapping/>
  </p:clrMapOvr>
  <p:transition advClick="0" advTm="8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bwMode="auto">
          <a:xfrm>
            <a:off x="869643" y="1095375"/>
            <a:ext cx="7893357" cy="187642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pitchFamily="34" charset="0"/>
              <a:ea typeface="宋体" charset="-122"/>
              <a:cs typeface="Arial" pitchFamily="34" charset="0"/>
            </a:endParaRPr>
          </a:p>
        </p:txBody>
      </p:sp>
      <p:sp>
        <p:nvSpPr>
          <p:cNvPr id="305" name="Title 2"/>
          <p:cNvSpPr txBox="1">
            <a:spLocks/>
          </p:cNvSpPr>
          <p:nvPr/>
        </p:nvSpPr>
        <p:spPr>
          <a:xfrm>
            <a:off x="229469" y="317711"/>
            <a:ext cx="8409705" cy="745784"/>
          </a:xfrm>
          <a:prstGeom prst="rect">
            <a:avLst/>
          </a:prstGeom>
        </p:spPr>
        <p:txBody>
          <a:bodyPr/>
          <a:lstStyle/>
          <a:p>
            <a:pPr lvl="0">
              <a:spcBef>
                <a:spcPct val="30000"/>
              </a:spcBef>
              <a:defRPr/>
            </a:pPr>
            <a:r>
              <a:rPr lang="en-US" altLang="zh-CN" sz="2000" b="1" kern="0" dirty="0" smtClean="0">
                <a:solidFill>
                  <a:srgbClr val="C00000"/>
                </a:solidFill>
                <a:latin typeface="+mj-lt"/>
                <a:ea typeface="微软雅黑" pitchFamily="34" charset="-122"/>
              </a:rPr>
              <a:t>E9000 High Backplane Connections</a:t>
            </a:r>
            <a:endParaRPr lang="zh-CN" altLang="en-US" sz="2000" b="1" kern="0" dirty="0" smtClean="0">
              <a:solidFill>
                <a:srgbClr val="C00000"/>
              </a:solidFill>
              <a:latin typeface="+mj-lt"/>
              <a:ea typeface="微软雅黑" pitchFamily="34" charset="-122"/>
            </a:endParaRPr>
          </a:p>
        </p:txBody>
      </p:sp>
      <p:sp>
        <p:nvSpPr>
          <p:cNvPr id="36" name="矩形 35"/>
          <p:cNvSpPr/>
          <p:nvPr/>
        </p:nvSpPr>
        <p:spPr bwMode="auto">
          <a:xfrm>
            <a:off x="869643" y="879832"/>
            <a:ext cx="7893357"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pitchFamily="34" charset="0"/>
              <a:ea typeface="宋体" charset="-122"/>
              <a:cs typeface="Arial" pitchFamily="34" charset="0"/>
            </a:endParaRPr>
          </a:p>
        </p:txBody>
      </p:sp>
      <p:sp>
        <p:nvSpPr>
          <p:cNvPr id="37" name="Text Box 70"/>
          <p:cNvSpPr txBox="1">
            <a:spLocks noChangeArrowheads="1"/>
          </p:cNvSpPr>
          <p:nvPr/>
        </p:nvSpPr>
        <p:spPr bwMode="auto">
          <a:xfrm>
            <a:off x="361912" y="866774"/>
            <a:ext cx="459838" cy="2091611"/>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微软雅黑" pitchFamily="34" charset="-122"/>
                <a:ea typeface="微软雅黑" pitchFamily="34" charset="-122"/>
                <a:cs typeface="Arial" pitchFamily="34" charset="0"/>
              </a:rPr>
              <a:t>I/O Connectors</a:t>
            </a:r>
            <a:endParaRPr lang="en-US" altLang="zh-CN" sz="1000" dirty="0">
              <a:solidFill>
                <a:srgbClr val="FFFFFF"/>
              </a:solidFill>
              <a:latin typeface="微软雅黑" pitchFamily="34" charset="-122"/>
              <a:ea typeface="微软雅黑" pitchFamily="34" charset="-122"/>
              <a:cs typeface="Arial" pitchFamily="34" charset="0"/>
            </a:endParaRPr>
          </a:p>
        </p:txBody>
      </p:sp>
      <p:sp>
        <p:nvSpPr>
          <p:cNvPr id="38" name="Text Box 69"/>
          <p:cNvSpPr txBox="1">
            <a:spLocks noChangeArrowheads="1"/>
          </p:cNvSpPr>
          <p:nvPr/>
        </p:nvSpPr>
        <p:spPr bwMode="auto">
          <a:xfrm>
            <a:off x="361912" y="3048000"/>
            <a:ext cx="458116" cy="1504950"/>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defTabSz="600936">
              <a:spcBef>
                <a:spcPct val="50000"/>
              </a:spcBef>
            </a:pPr>
            <a:r>
              <a:rPr lang="en-US" altLang="zh-CN" sz="1000" dirty="0" smtClean="0">
                <a:solidFill>
                  <a:srgbClr val="FFFFFF"/>
                </a:solidFill>
                <a:latin typeface="微软雅黑" pitchFamily="34" charset="-122"/>
                <a:ea typeface="微软雅黑" pitchFamily="34" charset="-122"/>
                <a:cs typeface="Arial" pitchFamily="34" charset="0"/>
              </a:rPr>
              <a:t>Specification</a:t>
            </a:r>
            <a:endParaRPr lang="en-US" altLang="zh-CN" sz="1000" dirty="0">
              <a:solidFill>
                <a:srgbClr val="FFFFFF"/>
              </a:solidFill>
              <a:latin typeface="微软雅黑" pitchFamily="34" charset="-122"/>
              <a:ea typeface="微软雅黑" pitchFamily="34" charset="-122"/>
              <a:cs typeface="Arial" pitchFamily="34" charset="0"/>
            </a:endParaRPr>
          </a:p>
        </p:txBody>
      </p:sp>
      <p:sp>
        <p:nvSpPr>
          <p:cNvPr id="68" name="矩形 67"/>
          <p:cNvSpPr/>
          <p:nvPr/>
        </p:nvSpPr>
        <p:spPr bwMode="auto">
          <a:xfrm>
            <a:off x="879168" y="3257550"/>
            <a:ext cx="7893357" cy="1295400"/>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69875" indent="-269875" eaLnBrk="0" hangingPunct="0">
              <a:spcBef>
                <a:spcPts val="100"/>
              </a:spcBef>
              <a:buFont typeface="Arial" pitchFamily="34" charset="0"/>
              <a:buChar char="•"/>
              <a:defRPr/>
            </a:pPr>
            <a:r>
              <a:rPr lang="en-US" altLang="zh-CN" sz="1050" dirty="0" smtClean="0">
                <a:solidFill>
                  <a:srgbClr val="000000"/>
                </a:solidFill>
                <a:ea typeface="华文细黑" pitchFamily="2" charset="-122"/>
                <a:sym typeface="宋体" pitchFamily="2" charset="-122"/>
              </a:rPr>
              <a:t>The three I/O connectors on the backplane for each half-width compute node are A, B, and C.</a:t>
            </a:r>
          </a:p>
          <a:p>
            <a:pPr marL="269875" indent="-269875" eaLnBrk="0" hangingPunct="0">
              <a:spcBef>
                <a:spcPts val="100"/>
              </a:spcBef>
              <a:buFont typeface="Arial" pitchFamily="34" charset="0"/>
              <a:buChar char="•"/>
              <a:defRPr/>
            </a:pPr>
            <a:r>
              <a:rPr lang="en-US" altLang="zh-CN" sz="1050" dirty="0" smtClean="0">
                <a:solidFill>
                  <a:srgbClr val="000000"/>
                </a:solidFill>
                <a:ea typeface="华文细黑" pitchFamily="2" charset="-122"/>
                <a:sym typeface="宋体" pitchFamily="2" charset="-122"/>
              </a:rPr>
              <a:t>LAN on motherboard (LOM) uses connector A.</a:t>
            </a:r>
          </a:p>
          <a:p>
            <a:pPr marL="269875" indent="-269875" eaLnBrk="0" hangingPunct="0">
              <a:spcBef>
                <a:spcPts val="100"/>
              </a:spcBef>
              <a:buFont typeface="Arial" pitchFamily="34" charset="0"/>
              <a:buChar char="•"/>
              <a:defRPr/>
            </a:pPr>
            <a:r>
              <a:rPr lang="en-US" altLang="zh-CN" sz="1050" dirty="0" smtClean="0">
                <a:solidFill>
                  <a:srgbClr val="000000"/>
                </a:solidFill>
                <a:ea typeface="华文细黑" pitchFamily="2" charset="-122"/>
                <a:sym typeface="宋体" pitchFamily="2" charset="-122"/>
              </a:rPr>
              <a:t>The upper </a:t>
            </a:r>
            <a:r>
              <a:rPr lang="en-US" altLang="zh-CN" sz="1050" dirty="0" err="1" smtClean="0">
                <a:solidFill>
                  <a:srgbClr val="000000"/>
                </a:solidFill>
                <a:ea typeface="华文细黑" pitchFamily="2" charset="-122"/>
                <a:sym typeface="宋体" pitchFamily="2" charset="-122"/>
              </a:rPr>
              <a:t>mezz</a:t>
            </a:r>
            <a:r>
              <a:rPr lang="en-US" altLang="zh-CN" sz="1050" dirty="0" smtClean="0">
                <a:solidFill>
                  <a:srgbClr val="000000"/>
                </a:solidFill>
                <a:ea typeface="华文细黑" pitchFamily="2" charset="-122"/>
                <a:sym typeface="宋体" pitchFamily="2" charset="-122"/>
              </a:rPr>
              <a:t> module in slot MEZZ1 uses connector B.</a:t>
            </a:r>
          </a:p>
          <a:p>
            <a:pPr marL="269875" indent="-269875" eaLnBrk="0" hangingPunct="0">
              <a:spcBef>
                <a:spcPts val="100"/>
              </a:spcBef>
              <a:buFont typeface="Arial" pitchFamily="34" charset="0"/>
              <a:buChar char="•"/>
              <a:defRPr/>
            </a:pPr>
            <a:r>
              <a:rPr lang="en-US" altLang="zh-CN" sz="1050" dirty="0" smtClean="0">
                <a:solidFill>
                  <a:srgbClr val="000000"/>
                </a:solidFill>
                <a:ea typeface="华文细黑" pitchFamily="2" charset="-122"/>
                <a:sym typeface="宋体" pitchFamily="2" charset="-122"/>
              </a:rPr>
              <a:t>The lower </a:t>
            </a:r>
            <a:r>
              <a:rPr lang="en-US" altLang="zh-CN" sz="1050" dirty="0" err="1" smtClean="0">
                <a:solidFill>
                  <a:srgbClr val="000000"/>
                </a:solidFill>
                <a:ea typeface="华文细黑" pitchFamily="2" charset="-122"/>
                <a:sym typeface="宋体" pitchFamily="2" charset="-122"/>
              </a:rPr>
              <a:t>mezz</a:t>
            </a:r>
            <a:r>
              <a:rPr lang="en-US" altLang="zh-CN" sz="1050" dirty="0" smtClean="0">
                <a:solidFill>
                  <a:srgbClr val="000000"/>
                </a:solidFill>
                <a:ea typeface="华文细黑" pitchFamily="2" charset="-122"/>
                <a:sym typeface="宋体" pitchFamily="2" charset="-122"/>
              </a:rPr>
              <a:t> module in slot MEZZ2 uses connector C </a:t>
            </a:r>
          </a:p>
          <a:p>
            <a:pPr marL="269875" indent="-269875" eaLnBrk="0" hangingPunct="0">
              <a:buFont typeface="Arial" pitchFamily="34" charset="0"/>
              <a:buChar char="•"/>
              <a:defRPr/>
            </a:pPr>
            <a:r>
              <a:rPr lang="en-US" altLang="zh-CN" sz="1050" dirty="0" smtClean="0">
                <a:solidFill>
                  <a:srgbClr val="000000"/>
                </a:solidFill>
                <a:ea typeface="华文细黑" pitchFamily="2" charset="-122"/>
                <a:sym typeface="宋体" pitchFamily="2" charset="-122"/>
              </a:rPr>
              <a:t>The reserved LOM is fixedly connected to slots 2X and 3X. The backplane reserves two </a:t>
            </a:r>
            <a:r>
              <a:rPr lang="en-US" altLang="zh-CN" sz="1050" dirty="0" err="1" smtClean="0">
                <a:solidFill>
                  <a:srgbClr val="000000"/>
                </a:solidFill>
                <a:ea typeface="华文细黑" pitchFamily="2" charset="-122"/>
                <a:sym typeface="宋体" pitchFamily="2" charset="-122"/>
              </a:rPr>
              <a:t>SerDes</a:t>
            </a:r>
            <a:r>
              <a:rPr lang="en-US" altLang="zh-CN" sz="1050" dirty="0" smtClean="0">
                <a:solidFill>
                  <a:srgbClr val="000000"/>
                </a:solidFill>
                <a:ea typeface="华文细黑" pitchFamily="2" charset="-122"/>
                <a:sym typeface="宋体" pitchFamily="2" charset="-122"/>
              </a:rPr>
              <a:t> lanes for LOM signals to each slot.</a:t>
            </a:r>
          </a:p>
          <a:p>
            <a:pPr marL="269875" indent="-269875" eaLnBrk="0" hangingPunct="0">
              <a:buFont typeface="Arial" pitchFamily="34" charset="0"/>
              <a:buChar char="•"/>
              <a:defRPr/>
            </a:pPr>
            <a:r>
              <a:rPr lang="en-US" altLang="zh-CN" sz="1050" dirty="0" smtClean="0">
                <a:solidFill>
                  <a:srgbClr val="000000"/>
                </a:solidFill>
                <a:ea typeface="华文细黑" pitchFamily="2" charset="-122"/>
                <a:sym typeface="宋体" pitchFamily="2" charset="-122"/>
              </a:rPr>
              <a:t>MEZZ1 is fixedly connected to slots 2X and 3X The backplane reserves eight </a:t>
            </a:r>
            <a:r>
              <a:rPr lang="en-US" altLang="zh-CN" sz="1050" dirty="0" err="1" smtClean="0">
                <a:solidFill>
                  <a:srgbClr val="000000"/>
                </a:solidFill>
                <a:ea typeface="华文细黑" pitchFamily="2" charset="-122"/>
                <a:sym typeface="宋体" pitchFamily="2" charset="-122"/>
              </a:rPr>
              <a:t>SerDes</a:t>
            </a:r>
            <a:r>
              <a:rPr lang="en-US" altLang="zh-CN" sz="1050" dirty="0" smtClean="0">
                <a:solidFill>
                  <a:srgbClr val="000000"/>
                </a:solidFill>
                <a:ea typeface="华文细黑" pitchFamily="2" charset="-122"/>
                <a:sym typeface="宋体" pitchFamily="2" charset="-122"/>
              </a:rPr>
              <a:t> lanes for MEZZ1 signals to each slot.</a:t>
            </a:r>
          </a:p>
          <a:p>
            <a:pPr marL="269875" indent="-269875" eaLnBrk="0" hangingPunct="0">
              <a:buFont typeface="Arial" pitchFamily="34" charset="0"/>
              <a:buChar char="•"/>
              <a:defRPr/>
            </a:pPr>
            <a:r>
              <a:rPr lang="en-US" altLang="zh-CN" sz="1050" dirty="0" smtClean="0">
                <a:solidFill>
                  <a:srgbClr val="000000"/>
                </a:solidFill>
                <a:ea typeface="华文细黑" pitchFamily="2" charset="-122"/>
                <a:sym typeface="宋体" pitchFamily="2" charset="-122"/>
              </a:rPr>
              <a:t>MEZZ2 is fixedly connected to slots 1E and 4E The backplane reserves 8 </a:t>
            </a:r>
            <a:r>
              <a:rPr lang="en-US" altLang="zh-CN" sz="1050" dirty="0" err="1" smtClean="0">
                <a:solidFill>
                  <a:srgbClr val="000000"/>
                </a:solidFill>
                <a:ea typeface="华文细黑" pitchFamily="2" charset="-122"/>
                <a:sym typeface="宋体" pitchFamily="2" charset="-122"/>
              </a:rPr>
              <a:t>SerDes</a:t>
            </a:r>
            <a:r>
              <a:rPr lang="en-US" altLang="zh-CN" sz="1050" dirty="0" smtClean="0">
                <a:solidFill>
                  <a:srgbClr val="000000"/>
                </a:solidFill>
                <a:ea typeface="华文细黑" pitchFamily="2" charset="-122"/>
                <a:sym typeface="宋体" pitchFamily="2" charset="-122"/>
              </a:rPr>
              <a:t> lanes for MEZZ2 signals to each slot.</a:t>
            </a:r>
            <a:endParaRPr lang="en-US" altLang="zh-CN" sz="1050" dirty="0">
              <a:solidFill>
                <a:srgbClr val="000000"/>
              </a:solidFill>
              <a:ea typeface="华文细黑" pitchFamily="2" charset="-122"/>
              <a:sym typeface="宋体" pitchFamily="2" charset="-122"/>
            </a:endParaRPr>
          </a:p>
        </p:txBody>
      </p:sp>
      <p:sp>
        <p:nvSpPr>
          <p:cNvPr id="69" name="矩形 68"/>
          <p:cNvSpPr/>
          <p:nvPr/>
        </p:nvSpPr>
        <p:spPr bwMode="auto">
          <a:xfrm>
            <a:off x="879168" y="3051532"/>
            <a:ext cx="7893357"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pitchFamily="34" charset="0"/>
              <a:ea typeface="宋体" charset="-122"/>
              <a:cs typeface="Arial" pitchFamily="34" charset="0"/>
            </a:endParaRPr>
          </a:p>
        </p:txBody>
      </p:sp>
      <p:sp>
        <p:nvSpPr>
          <p:cNvPr id="70" name="Text Box 19"/>
          <p:cNvSpPr txBox="1">
            <a:spLocks noChangeArrowheads="1"/>
          </p:cNvSpPr>
          <p:nvPr/>
        </p:nvSpPr>
        <p:spPr bwMode="auto">
          <a:xfrm>
            <a:off x="3467101" y="3086062"/>
            <a:ext cx="2790824"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latin typeface="微软雅黑" pitchFamily="34" charset="-122"/>
                <a:ea typeface="微软雅黑" pitchFamily="34" charset="-122"/>
                <a:cs typeface="Arial" pitchFamily="34" charset="0"/>
              </a:rPr>
              <a:t>I/O Connections Specification </a:t>
            </a:r>
            <a:endParaRPr lang="en-US" altLang="zh-CN" sz="1000" dirty="0">
              <a:latin typeface="微软雅黑" pitchFamily="34" charset="-122"/>
              <a:ea typeface="微软雅黑" pitchFamily="34" charset="-122"/>
              <a:cs typeface="Arial" pitchFamily="34" charset="0"/>
            </a:endParaRPr>
          </a:p>
        </p:txBody>
      </p:sp>
      <p:grpSp>
        <p:nvGrpSpPr>
          <p:cNvPr id="2" name="组合 133"/>
          <p:cNvGrpSpPr/>
          <p:nvPr/>
        </p:nvGrpSpPr>
        <p:grpSpPr>
          <a:xfrm>
            <a:off x="3660711" y="1316624"/>
            <a:ext cx="2511491" cy="1359901"/>
            <a:chOff x="898461" y="1558924"/>
            <a:chExt cx="2511491" cy="1359901"/>
          </a:xfrm>
        </p:grpSpPr>
        <p:grpSp>
          <p:nvGrpSpPr>
            <p:cNvPr id="3" name="组合 84"/>
            <p:cNvGrpSpPr/>
            <p:nvPr/>
          </p:nvGrpSpPr>
          <p:grpSpPr>
            <a:xfrm>
              <a:off x="920752" y="1558924"/>
              <a:ext cx="2489200" cy="1359901"/>
              <a:chOff x="3040222" y="1698624"/>
              <a:chExt cx="3069077" cy="1359901"/>
            </a:xfrm>
          </p:grpSpPr>
          <p:sp>
            <p:nvSpPr>
              <p:cNvPr id="55" name="矩形 54"/>
              <p:cNvSpPr/>
              <p:nvPr/>
            </p:nvSpPr>
            <p:spPr bwMode="auto">
              <a:xfrm>
                <a:off x="3525618" y="1698624"/>
                <a:ext cx="2583679" cy="809626"/>
              </a:xfrm>
              <a:prstGeom prst="rect">
                <a:avLst/>
              </a:prstGeom>
              <a:solidFill>
                <a:schemeClr val="bg1">
                  <a:lumMod val="75000"/>
                </a:schemeClr>
              </a:solidFill>
              <a:ln w="12700" cap="flat" cmpd="sng" algn="ctr">
                <a:solidFill>
                  <a:schemeClr val="bg1">
                    <a:lumMod val="65000"/>
                  </a:schemeClr>
                </a:solidFill>
                <a:prstDash val="solid"/>
                <a:round/>
                <a:headEnd type="none" w="med" len="med"/>
                <a:tailEnd type="none" w="med" len="med"/>
              </a:ln>
              <a:effectLst/>
            </p:spPr>
            <p:txBody>
              <a:bodyPr vert="horz" wrap="square" lIns="27544" tIns="27544" rIns="27544" bIns="27544" numCol="1" rtlCol="0" anchor="ctr" anchorCtr="0" compatLnSpc="1">
                <a:prstTxWarp prst="textNoShape">
                  <a:avLst/>
                </a:prstTxWarp>
              </a:bodyPr>
              <a:lstStyle/>
              <a:p>
                <a:pPr algn="ctr"/>
                <a:endParaRPr lang="zh-CN" altLang="en-US" dirty="0" smtClean="0">
                  <a:solidFill>
                    <a:srgbClr val="000000"/>
                  </a:solidFill>
                  <a:latin typeface="微软雅黑" pitchFamily="34" charset="-122"/>
                  <a:ea typeface="微软雅黑" pitchFamily="34" charset="-122"/>
                </a:endParaRPr>
              </a:p>
            </p:txBody>
          </p:sp>
          <p:sp>
            <p:nvSpPr>
              <p:cNvPr id="53" name="平行四边形 52"/>
              <p:cNvSpPr/>
              <p:nvPr/>
            </p:nvSpPr>
            <p:spPr bwMode="auto">
              <a:xfrm>
                <a:off x="3040222" y="2359801"/>
                <a:ext cx="3069077" cy="698724"/>
              </a:xfrm>
              <a:prstGeom prst="parallelogram">
                <a:avLst>
                  <a:gd name="adj" fmla="val 55745"/>
                </a:avLst>
              </a:prstGeom>
              <a:solidFill>
                <a:schemeClr val="bg1"/>
              </a:solidFill>
              <a:ln w="1270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544" tIns="27544" rIns="27544" bIns="27544" numCol="1" rtlCol="0" anchor="ctr" anchorCtr="0" compatLnSpc="1">
                <a:prstTxWarp prst="textNoShape">
                  <a:avLst/>
                </a:prstTxWarp>
              </a:bodyPr>
              <a:lstStyle/>
              <a:p>
                <a:pPr algn="ctr"/>
                <a:endParaRPr lang="zh-CN" altLang="en-US" dirty="0" smtClean="0">
                  <a:solidFill>
                    <a:srgbClr val="000000"/>
                  </a:solidFill>
                  <a:latin typeface="微软雅黑" pitchFamily="34" charset="-122"/>
                  <a:ea typeface="微软雅黑" pitchFamily="34" charset="-122"/>
                </a:endParaRPr>
              </a:p>
            </p:txBody>
          </p:sp>
          <p:sp>
            <p:nvSpPr>
              <p:cNvPr id="56" name="TextBox 55"/>
              <p:cNvSpPr txBox="1"/>
              <p:nvPr/>
            </p:nvSpPr>
            <p:spPr>
              <a:xfrm>
                <a:off x="4288989" y="2001771"/>
                <a:ext cx="963001" cy="209143"/>
              </a:xfrm>
              <a:prstGeom prst="rect">
                <a:avLst/>
              </a:prstGeom>
              <a:noFill/>
            </p:spPr>
            <p:txBody>
              <a:bodyPr wrap="square" lIns="69961" tIns="34980" rIns="69961" bIns="34980" rtlCol="0">
                <a:spAutoFit/>
              </a:bodyPr>
              <a:lstStyle/>
              <a:p>
                <a:pPr algn="ctr"/>
                <a:r>
                  <a:rPr lang="en-US" altLang="zh-CN" sz="900" dirty="0" smtClean="0">
                    <a:solidFill>
                      <a:srgbClr val="000000"/>
                    </a:solidFill>
                    <a:latin typeface="微软雅黑" pitchFamily="34" charset="-122"/>
                    <a:ea typeface="微软雅黑" pitchFamily="34" charset="-122"/>
                  </a:rPr>
                  <a:t>Backplane</a:t>
                </a:r>
                <a:endParaRPr lang="zh-CN" altLang="en-US" sz="900" dirty="0">
                  <a:solidFill>
                    <a:srgbClr val="000000"/>
                  </a:solidFill>
                  <a:latin typeface="微软雅黑" pitchFamily="34" charset="-122"/>
                  <a:ea typeface="微软雅黑" pitchFamily="34" charset="-122"/>
                </a:endParaRPr>
              </a:p>
            </p:txBody>
          </p:sp>
          <p:sp>
            <p:nvSpPr>
              <p:cNvPr id="60" name="TextBox 59"/>
              <p:cNvSpPr txBox="1"/>
              <p:nvPr/>
            </p:nvSpPr>
            <p:spPr>
              <a:xfrm>
                <a:off x="3220294" y="2696453"/>
                <a:ext cx="926555" cy="209143"/>
              </a:xfrm>
              <a:prstGeom prst="rect">
                <a:avLst/>
              </a:prstGeom>
              <a:noFill/>
            </p:spPr>
            <p:txBody>
              <a:bodyPr wrap="square" lIns="69961" tIns="34980" rIns="69961" bIns="34980" rtlCol="0">
                <a:spAutoFit/>
              </a:bodyPr>
              <a:lstStyle/>
              <a:p>
                <a:pPr algn="ctr"/>
                <a:r>
                  <a:rPr lang="zh-CN" altLang="en-US" sz="900" dirty="0" smtClean="0">
                    <a:solidFill>
                      <a:srgbClr val="000000"/>
                    </a:solidFill>
                    <a:latin typeface="微软雅黑" pitchFamily="34" charset="-122"/>
                    <a:ea typeface="微软雅黑" pitchFamily="34" charset="-122"/>
                  </a:rPr>
                  <a:t>半宽刀片</a:t>
                </a:r>
                <a:endParaRPr lang="zh-CN" altLang="en-US" sz="900" dirty="0">
                  <a:solidFill>
                    <a:srgbClr val="000000"/>
                  </a:solidFill>
                  <a:latin typeface="微软雅黑" pitchFamily="34" charset="-122"/>
                  <a:ea typeface="微软雅黑" pitchFamily="34" charset="-122"/>
                </a:endParaRPr>
              </a:p>
            </p:txBody>
          </p:sp>
          <p:sp>
            <p:nvSpPr>
              <p:cNvPr id="61" name="TextBox 60"/>
              <p:cNvSpPr txBox="1"/>
              <p:nvPr/>
            </p:nvSpPr>
            <p:spPr>
              <a:xfrm>
                <a:off x="3887193" y="1984627"/>
                <a:ext cx="125619" cy="193754"/>
              </a:xfrm>
              <a:prstGeom prst="rect">
                <a:avLst/>
              </a:prstGeom>
              <a:solidFill>
                <a:schemeClr val="bg1">
                  <a:lumMod val="65000"/>
                </a:schemeClr>
              </a:solidFill>
            </p:spPr>
            <p:txBody>
              <a:bodyPr wrap="square" lIns="69961" tIns="34980" rIns="69961" bIns="34980" rtlCol="0">
                <a:spAutoFit/>
              </a:bodyPr>
              <a:lstStyle/>
              <a:p>
                <a:pPr algn="ctr"/>
                <a:r>
                  <a:rPr lang="en-US" altLang="zh-CN" sz="800" dirty="0" smtClean="0">
                    <a:solidFill>
                      <a:srgbClr val="000000"/>
                    </a:solidFill>
                    <a:latin typeface="微软雅黑" pitchFamily="34" charset="-122"/>
                    <a:ea typeface="微软雅黑" pitchFamily="34" charset="-122"/>
                  </a:rPr>
                  <a:t>A</a:t>
                </a:r>
                <a:endParaRPr lang="zh-CN" altLang="en-US" sz="800" dirty="0">
                  <a:solidFill>
                    <a:srgbClr val="000000"/>
                  </a:solidFill>
                  <a:latin typeface="微软雅黑" pitchFamily="34" charset="-122"/>
                  <a:ea typeface="微软雅黑" pitchFamily="34" charset="-122"/>
                </a:endParaRPr>
              </a:p>
            </p:txBody>
          </p:sp>
          <p:sp>
            <p:nvSpPr>
              <p:cNvPr id="64" name="TextBox 63"/>
              <p:cNvSpPr txBox="1"/>
              <p:nvPr/>
            </p:nvSpPr>
            <p:spPr>
              <a:xfrm>
                <a:off x="3879621" y="1780296"/>
                <a:ext cx="125619" cy="193754"/>
              </a:xfrm>
              <a:prstGeom prst="rect">
                <a:avLst/>
              </a:prstGeom>
              <a:solidFill>
                <a:srgbClr val="C00000"/>
              </a:solidFill>
            </p:spPr>
            <p:txBody>
              <a:bodyPr wrap="square" lIns="69961" tIns="34980" rIns="69961" bIns="34980" rtlCol="0">
                <a:spAutoFit/>
              </a:bodyPr>
              <a:lstStyle/>
              <a:p>
                <a:pPr algn="ctr"/>
                <a:r>
                  <a:rPr lang="en-US" altLang="zh-CN" sz="800" dirty="0" smtClean="0">
                    <a:solidFill>
                      <a:schemeClr val="bg1"/>
                    </a:solidFill>
                    <a:latin typeface="微软雅黑" pitchFamily="34" charset="-122"/>
                    <a:ea typeface="微软雅黑" pitchFamily="34" charset="-122"/>
                  </a:rPr>
                  <a:t>B</a:t>
                </a:r>
                <a:endParaRPr lang="zh-CN" altLang="en-US" sz="800" dirty="0">
                  <a:solidFill>
                    <a:schemeClr val="bg1"/>
                  </a:solidFill>
                  <a:latin typeface="微软雅黑" pitchFamily="34" charset="-122"/>
                  <a:ea typeface="微软雅黑" pitchFamily="34" charset="-122"/>
                </a:endParaRPr>
              </a:p>
            </p:txBody>
          </p:sp>
          <p:sp>
            <p:nvSpPr>
              <p:cNvPr id="67" name="TextBox 66"/>
              <p:cNvSpPr txBox="1"/>
              <p:nvPr/>
            </p:nvSpPr>
            <p:spPr>
              <a:xfrm>
                <a:off x="4065311" y="1900538"/>
                <a:ext cx="125619" cy="193754"/>
              </a:xfrm>
              <a:prstGeom prst="rect">
                <a:avLst/>
              </a:prstGeom>
              <a:solidFill>
                <a:srgbClr val="C00000"/>
              </a:solidFill>
            </p:spPr>
            <p:txBody>
              <a:bodyPr wrap="square" lIns="69961" tIns="34980" rIns="69961" bIns="34980" rtlCol="0">
                <a:spAutoFit/>
              </a:bodyPr>
              <a:lstStyle/>
              <a:p>
                <a:pPr algn="ctr"/>
                <a:r>
                  <a:rPr lang="en-US" altLang="zh-CN" sz="800" dirty="0" smtClean="0">
                    <a:solidFill>
                      <a:schemeClr val="bg1"/>
                    </a:solidFill>
                    <a:latin typeface="微软雅黑" pitchFamily="34" charset="-122"/>
                    <a:ea typeface="微软雅黑" pitchFamily="34" charset="-122"/>
                  </a:rPr>
                  <a:t>C</a:t>
                </a:r>
                <a:endParaRPr lang="zh-CN" altLang="en-US" sz="800" dirty="0">
                  <a:solidFill>
                    <a:schemeClr val="bg1"/>
                  </a:solidFill>
                  <a:latin typeface="微软雅黑" pitchFamily="34" charset="-122"/>
                  <a:ea typeface="微软雅黑" pitchFamily="34" charset="-122"/>
                </a:endParaRPr>
              </a:p>
            </p:txBody>
          </p:sp>
          <p:sp>
            <p:nvSpPr>
              <p:cNvPr id="72" name="TextBox 71"/>
              <p:cNvSpPr txBox="1"/>
              <p:nvPr/>
            </p:nvSpPr>
            <p:spPr>
              <a:xfrm>
                <a:off x="5349749" y="1984627"/>
                <a:ext cx="125619" cy="193754"/>
              </a:xfrm>
              <a:prstGeom prst="rect">
                <a:avLst/>
              </a:prstGeom>
              <a:solidFill>
                <a:schemeClr val="bg1">
                  <a:lumMod val="65000"/>
                </a:schemeClr>
              </a:solidFill>
            </p:spPr>
            <p:txBody>
              <a:bodyPr wrap="square" lIns="69961" tIns="34980" rIns="69961" bIns="34980" rtlCol="0">
                <a:spAutoFit/>
              </a:bodyPr>
              <a:lstStyle/>
              <a:p>
                <a:pPr algn="ctr"/>
                <a:r>
                  <a:rPr lang="en-US" altLang="zh-CN" sz="800" dirty="0" smtClean="0">
                    <a:solidFill>
                      <a:srgbClr val="000000"/>
                    </a:solidFill>
                    <a:latin typeface="微软雅黑" pitchFamily="34" charset="-122"/>
                    <a:ea typeface="微软雅黑" pitchFamily="34" charset="-122"/>
                  </a:rPr>
                  <a:t>A</a:t>
                </a:r>
                <a:endParaRPr lang="zh-CN" altLang="en-US" sz="800" dirty="0">
                  <a:solidFill>
                    <a:srgbClr val="000000"/>
                  </a:solidFill>
                  <a:latin typeface="微软雅黑" pitchFamily="34" charset="-122"/>
                  <a:ea typeface="微软雅黑" pitchFamily="34" charset="-122"/>
                </a:endParaRPr>
              </a:p>
            </p:txBody>
          </p:sp>
          <p:sp>
            <p:nvSpPr>
              <p:cNvPr id="75" name="TextBox 74"/>
              <p:cNvSpPr txBox="1"/>
              <p:nvPr/>
            </p:nvSpPr>
            <p:spPr>
              <a:xfrm>
                <a:off x="5342176" y="1780296"/>
                <a:ext cx="125619" cy="193754"/>
              </a:xfrm>
              <a:prstGeom prst="rect">
                <a:avLst/>
              </a:prstGeom>
              <a:solidFill>
                <a:srgbClr val="C00000"/>
              </a:solidFill>
            </p:spPr>
            <p:txBody>
              <a:bodyPr wrap="square" lIns="69961" tIns="34980" rIns="69961" bIns="34980" rtlCol="0">
                <a:spAutoFit/>
              </a:bodyPr>
              <a:lstStyle/>
              <a:p>
                <a:pPr algn="ctr"/>
                <a:r>
                  <a:rPr lang="en-US" altLang="zh-CN" sz="800" dirty="0" smtClean="0">
                    <a:solidFill>
                      <a:schemeClr val="bg1"/>
                    </a:solidFill>
                    <a:latin typeface="微软雅黑" pitchFamily="34" charset="-122"/>
                    <a:ea typeface="微软雅黑" pitchFamily="34" charset="-122"/>
                  </a:rPr>
                  <a:t>B</a:t>
                </a:r>
                <a:endParaRPr lang="zh-CN" altLang="en-US" sz="800" dirty="0">
                  <a:solidFill>
                    <a:schemeClr val="bg1"/>
                  </a:solidFill>
                  <a:latin typeface="微软雅黑" pitchFamily="34" charset="-122"/>
                  <a:ea typeface="微软雅黑" pitchFamily="34" charset="-122"/>
                </a:endParaRPr>
              </a:p>
            </p:txBody>
          </p:sp>
          <p:sp>
            <p:nvSpPr>
              <p:cNvPr id="78" name="TextBox 77"/>
              <p:cNvSpPr txBox="1"/>
              <p:nvPr/>
            </p:nvSpPr>
            <p:spPr>
              <a:xfrm>
                <a:off x="5527867" y="1900538"/>
                <a:ext cx="125619" cy="193754"/>
              </a:xfrm>
              <a:prstGeom prst="rect">
                <a:avLst/>
              </a:prstGeom>
              <a:solidFill>
                <a:srgbClr val="C00000"/>
              </a:solidFill>
            </p:spPr>
            <p:txBody>
              <a:bodyPr wrap="square" lIns="69961" tIns="34980" rIns="69961" bIns="34980" rtlCol="0">
                <a:spAutoFit/>
              </a:bodyPr>
              <a:lstStyle/>
              <a:p>
                <a:pPr algn="ctr"/>
                <a:r>
                  <a:rPr lang="en-US" altLang="zh-CN" sz="800" dirty="0" smtClean="0">
                    <a:solidFill>
                      <a:schemeClr val="bg1"/>
                    </a:solidFill>
                    <a:latin typeface="微软雅黑" pitchFamily="34" charset="-122"/>
                    <a:ea typeface="微软雅黑" pitchFamily="34" charset="-122"/>
                  </a:rPr>
                  <a:t>C</a:t>
                </a:r>
                <a:endParaRPr lang="zh-CN" altLang="en-US" sz="800" dirty="0">
                  <a:solidFill>
                    <a:schemeClr val="bg1"/>
                  </a:solidFill>
                  <a:latin typeface="微软雅黑" pitchFamily="34" charset="-122"/>
                  <a:ea typeface="微软雅黑" pitchFamily="34" charset="-122"/>
                </a:endParaRPr>
              </a:p>
            </p:txBody>
          </p:sp>
          <p:sp>
            <p:nvSpPr>
              <p:cNvPr id="80" name="椭圆 79"/>
              <p:cNvSpPr/>
              <p:nvPr/>
            </p:nvSpPr>
            <p:spPr bwMode="auto">
              <a:xfrm>
                <a:off x="3682221" y="1730354"/>
                <a:ext cx="584100" cy="473284"/>
              </a:xfrm>
              <a:prstGeom prst="ellipse">
                <a:avLst/>
              </a:prstGeom>
              <a:noFill/>
              <a:ln w="12700" cap="flat" cmpd="sng" algn="ctr">
                <a:solidFill>
                  <a:schemeClr val="accent1">
                    <a:lumMod val="50000"/>
                  </a:schemeClr>
                </a:solidFill>
                <a:prstDash val="dash"/>
                <a:round/>
                <a:headEnd type="none" w="med" len="med"/>
                <a:tailEnd type="none" w="med" len="med"/>
              </a:ln>
              <a:effectLst/>
            </p:spPr>
            <p:txBody>
              <a:bodyPr vert="horz" wrap="square" lIns="27544" tIns="27544" rIns="27544" bIns="27544" numCol="1" rtlCol="0" anchor="ctr" anchorCtr="0" compatLnSpc="1">
                <a:prstTxWarp prst="textNoShape">
                  <a:avLst/>
                </a:prstTxWarp>
              </a:bodyPr>
              <a:lstStyle/>
              <a:p>
                <a:pPr algn="ctr"/>
                <a:endParaRPr lang="zh-CN" altLang="en-US" dirty="0" smtClean="0">
                  <a:solidFill>
                    <a:srgbClr val="000000"/>
                  </a:solidFill>
                  <a:latin typeface="微软雅黑" pitchFamily="34" charset="-122"/>
                  <a:ea typeface="微软雅黑" pitchFamily="34" charset="-122"/>
                </a:endParaRPr>
              </a:p>
            </p:txBody>
          </p:sp>
          <p:sp>
            <p:nvSpPr>
              <p:cNvPr id="81" name="椭圆 80"/>
              <p:cNvSpPr/>
              <p:nvPr/>
            </p:nvSpPr>
            <p:spPr bwMode="auto">
              <a:xfrm>
                <a:off x="5154308" y="1740061"/>
                <a:ext cx="584100" cy="473284"/>
              </a:xfrm>
              <a:prstGeom prst="ellipse">
                <a:avLst/>
              </a:prstGeom>
              <a:noFill/>
              <a:ln w="12700" cap="flat" cmpd="sng" algn="ctr">
                <a:solidFill>
                  <a:schemeClr val="accent1">
                    <a:lumMod val="50000"/>
                  </a:schemeClr>
                </a:solidFill>
                <a:prstDash val="dash"/>
                <a:round/>
                <a:headEnd type="none" w="med" len="med"/>
                <a:tailEnd type="none" w="med" len="med"/>
              </a:ln>
              <a:effectLst/>
            </p:spPr>
            <p:txBody>
              <a:bodyPr vert="horz" wrap="square" lIns="27544" tIns="27544" rIns="27544" bIns="27544" numCol="1" rtlCol="0" anchor="ctr" anchorCtr="0" compatLnSpc="1">
                <a:prstTxWarp prst="textNoShape">
                  <a:avLst/>
                </a:prstTxWarp>
              </a:bodyPr>
              <a:lstStyle/>
              <a:p>
                <a:pPr algn="ctr"/>
                <a:endParaRPr lang="zh-CN" altLang="en-US" dirty="0" smtClean="0">
                  <a:solidFill>
                    <a:srgbClr val="000000"/>
                  </a:solidFill>
                  <a:latin typeface="微软雅黑" pitchFamily="34" charset="-122"/>
                  <a:ea typeface="微软雅黑" pitchFamily="34" charset="-122"/>
                </a:endParaRPr>
              </a:p>
            </p:txBody>
          </p:sp>
        </p:grpSp>
        <p:sp>
          <p:nvSpPr>
            <p:cNvPr id="131" name="平行四边形 130"/>
            <p:cNvSpPr/>
            <p:nvPr/>
          </p:nvSpPr>
          <p:spPr bwMode="auto">
            <a:xfrm>
              <a:off x="898461" y="2083576"/>
              <a:ext cx="1372586" cy="698724"/>
            </a:xfrm>
            <a:prstGeom prst="parallelogram">
              <a:avLst>
                <a:gd name="adj" fmla="val 59380"/>
              </a:avLst>
            </a:prstGeom>
            <a:solidFill>
              <a:schemeClr val="bg1"/>
            </a:solidFill>
            <a:ln w="1270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544" tIns="27544" rIns="27544" bIns="27544" numCol="1" rtlCol="0" anchor="ctr" anchorCtr="0" compatLnSpc="1">
              <a:prstTxWarp prst="textNoShape">
                <a:avLst/>
              </a:prstTxWarp>
            </a:bodyPr>
            <a:lstStyle/>
            <a:p>
              <a:pPr algn="ctr"/>
              <a:endParaRPr lang="zh-CN" altLang="en-US" dirty="0" smtClean="0">
                <a:solidFill>
                  <a:srgbClr val="000000"/>
                </a:solidFill>
                <a:latin typeface="微软雅黑" pitchFamily="34" charset="-122"/>
                <a:ea typeface="微软雅黑" pitchFamily="34" charset="-122"/>
              </a:endParaRPr>
            </a:p>
          </p:txBody>
        </p:sp>
      </p:grpSp>
      <p:grpSp>
        <p:nvGrpSpPr>
          <p:cNvPr id="4" name="组合 162"/>
          <p:cNvGrpSpPr/>
          <p:nvPr/>
        </p:nvGrpSpPr>
        <p:grpSpPr>
          <a:xfrm>
            <a:off x="6611715" y="1248928"/>
            <a:ext cx="2017935" cy="1626745"/>
            <a:chOff x="6011214" y="572992"/>
            <a:chExt cx="2883669" cy="2640820"/>
          </a:xfrm>
        </p:grpSpPr>
        <p:sp>
          <p:nvSpPr>
            <p:cNvPr id="136" name="矩形 135"/>
            <p:cNvSpPr/>
            <p:nvPr/>
          </p:nvSpPr>
          <p:spPr bwMode="auto">
            <a:xfrm>
              <a:off x="7799093" y="647187"/>
              <a:ext cx="219199" cy="2566624"/>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699489"/>
              <a:endParaRPr lang="zh-CN" altLang="en-US" sz="900" dirty="0" smtClean="0">
                <a:solidFill>
                  <a:srgbClr val="000000"/>
                </a:solidFill>
                <a:latin typeface="微软雅黑" pitchFamily="34" charset="-122"/>
                <a:ea typeface="微软雅黑" pitchFamily="34" charset="-122"/>
              </a:endParaRPr>
            </a:p>
          </p:txBody>
        </p:sp>
        <p:sp>
          <p:nvSpPr>
            <p:cNvPr id="139" name="矩形 138"/>
            <p:cNvSpPr/>
            <p:nvPr/>
          </p:nvSpPr>
          <p:spPr bwMode="auto">
            <a:xfrm>
              <a:off x="8425927" y="1302329"/>
              <a:ext cx="359263" cy="518610"/>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69961" tIns="34980" rIns="69961" bIns="34980" numCol="1" rtlCol="0" anchor="t" anchorCtr="0" compatLnSpc="1">
              <a:prstTxWarp prst="textNoShape">
                <a:avLst/>
              </a:prstTxWarp>
            </a:bodyPr>
            <a:lstStyle/>
            <a:p>
              <a:pPr defTabSz="699489"/>
              <a:endParaRPr lang="zh-CN" altLang="en-US" sz="900" dirty="0" smtClean="0">
                <a:solidFill>
                  <a:srgbClr val="000000"/>
                </a:solidFill>
                <a:latin typeface="微软雅黑" pitchFamily="34" charset="-122"/>
                <a:ea typeface="微软雅黑" pitchFamily="34" charset="-122"/>
              </a:endParaRPr>
            </a:p>
          </p:txBody>
        </p:sp>
        <p:sp>
          <p:nvSpPr>
            <p:cNvPr id="140" name="矩形 139"/>
            <p:cNvSpPr/>
            <p:nvPr/>
          </p:nvSpPr>
          <p:spPr bwMode="auto">
            <a:xfrm>
              <a:off x="8425927" y="1992724"/>
              <a:ext cx="359263" cy="518610"/>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69961" tIns="34980" rIns="69961" bIns="34980" numCol="1" rtlCol="0" anchor="t" anchorCtr="0" compatLnSpc="1">
              <a:prstTxWarp prst="textNoShape">
                <a:avLst/>
              </a:prstTxWarp>
            </a:bodyPr>
            <a:lstStyle/>
            <a:p>
              <a:pPr defTabSz="699489"/>
              <a:endParaRPr lang="zh-CN" altLang="en-US" sz="900" dirty="0" smtClean="0">
                <a:solidFill>
                  <a:srgbClr val="000000"/>
                </a:solidFill>
                <a:latin typeface="微软雅黑" pitchFamily="34" charset="-122"/>
                <a:ea typeface="微软雅黑" pitchFamily="34" charset="-122"/>
              </a:endParaRPr>
            </a:p>
          </p:txBody>
        </p:sp>
        <p:sp>
          <p:nvSpPr>
            <p:cNvPr id="141" name="矩形 140"/>
            <p:cNvSpPr/>
            <p:nvPr/>
          </p:nvSpPr>
          <p:spPr bwMode="auto">
            <a:xfrm>
              <a:off x="6029766" y="1621190"/>
              <a:ext cx="995080" cy="321870"/>
            </a:xfrm>
            <a:prstGeom prst="rect">
              <a:avLst/>
            </a:prstGeom>
            <a:solidFill>
              <a:schemeClr val="bg1">
                <a:lumMod val="85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69961" tIns="34980" rIns="69961" bIns="34980" numCol="1" rtlCol="0" anchor="t" anchorCtr="0" compatLnSpc="1">
              <a:prstTxWarp prst="textNoShape">
                <a:avLst/>
              </a:prstTxWarp>
            </a:bodyPr>
            <a:lstStyle/>
            <a:p>
              <a:pPr algn="ctr" defTabSz="699489"/>
              <a:r>
                <a:rPr lang="en-US" altLang="zh-CN" sz="900" dirty="0" smtClean="0">
                  <a:solidFill>
                    <a:schemeClr val="bg1">
                      <a:lumMod val="75000"/>
                    </a:schemeClr>
                  </a:solidFill>
                  <a:latin typeface="微软雅黑" pitchFamily="34" charset="-122"/>
                  <a:ea typeface="微软雅黑" pitchFamily="34" charset="-122"/>
                </a:rPr>
                <a:t>A: LOM</a:t>
              </a:r>
            </a:p>
          </p:txBody>
        </p:sp>
        <p:sp>
          <p:nvSpPr>
            <p:cNvPr id="142" name="矩形 141"/>
            <p:cNvSpPr/>
            <p:nvPr/>
          </p:nvSpPr>
          <p:spPr bwMode="auto">
            <a:xfrm>
              <a:off x="6011214" y="1061496"/>
              <a:ext cx="1039288" cy="349355"/>
            </a:xfrm>
            <a:prstGeom prst="rect">
              <a:avLst/>
            </a:prstGeom>
            <a:solidFill>
              <a:srgbClr val="C00000"/>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69961" tIns="34980" rIns="69961" bIns="34980" numCol="1" rtlCol="0" anchor="ctr" anchorCtr="0" compatLnSpc="1">
              <a:prstTxWarp prst="textNoShape">
                <a:avLst/>
              </a:prstTxWarp>
            </a:bodyPr>
            <a:lstStyle/>
            <a:p>
              <a:pPr algn="ctr" defTabSz="699489"/>
              <a:r>
                <a:rPr lang="en-US" altLang="zh-CN" sz="900" dirty="0" smtClean="0">
                  <a:solidFill>
                    <a:schemeClr val="bg1"/>
                  </a:solidFill>
                  <a:latin typeface="微软雅黑" pitchFamily="34" charset="-122"/>
                  <a:ea typeface="微软雅黑" pitchFamily="34" charset="-122"/>
                </a:rPr>
                <a:t>B: MEZZ1</a:t>
              </a:r>
              <a:endParaRPr lang="zh-CN" altLang="en-US" sz="900" dirty="0" smtClean="0">
                <a:solidFill>
                  <a:schemeClr val="bg1"/>
                </a:solidFill>
                <a:latin typeface="微软雅黑" pitchFamily="34" charset="-122"/>
                <a:ea typeface="微软雅黑" pitchFamily="34" charset="-122"/>
              </a:endParaRPr>
            </a:p>
          </p:txBody>
        </p:sp>
        <p:sp>
          <p:nvSpPr>
            <p:cNvPr id="143" name="矩形 142"/>
            <p:cNvSpPr/>
            <p:nvPr/>
          </p:nvSpPr>
          <p:spPr bwMode="auto">
            <a:xfrm>
              <a:off x="6013927" y="2133659"/>
              <a:ext cx="1032822" cy="377938"/>
            </a:xfrm>
            <a:prstGeom prst="rect">
              <a:avLst/>
            </a:prstGeom>
            <a:solidFill>
              <a:srgbClr val="C00000"/>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69961" tIns="34980" rIns="69961" bIns="34980" numCol="1" rtlCol="0" anchor="ctr" anchorCtr="0" compatLnSpc="1">
              <a:prstTxWarp prst="textNoShape">
                <a:avLst/>
              </a:prstTxWarp>
            </a:bodyPr>
            <a:lstStyle/>
            <a:p>
              <a:pPr algn="ctr" defTabSz="699489"/>
              <a:r>
                <a:rPr lang="en-US" altLang="zh-CN" sz="900" dirty="0" smtClean="0">
                  <a:solidFill>
                    <a:schemeClr val="bg1"/>
                  </a:solidFill>
                  <a:latin typeface="微软雅黑" pitchFamily="34" charset="-122"/>
                  <a:ea typeface="微软雅黑" pitchFamily="34" charset="-122"/>
                </a:rPr>
                <a:t>C: MEZZ2</a:t>
              </a:r>
              <a:endParaRPr lang="zh-CN" altLang="en-US" sz="900" dirty="0" smtClean="0">
                <a:solidFill>
                  <a:schemeClr val="bg1"/>
                </a:solidFill>
                <a:latin typeface="微软雅黑" pitchFamily="34" charset="-122"/>
                <a:ea typeface="微软雅黑" pitchFamily="34" charset="-122"/>
              </a:endParaRPr>
            </a:p>
          </p:txBody>
        </p:sp>
        <p:sp>
          <p:nvSpPr>
            <p:cNvPr id="147" name="TextBox 146"/>
            <p:cNvSpPr txBox="1"/>
            <p:nvPr/>
          </p:nvSpPr>
          <p:spPr>
            <a:xfrm>
              <a:off x="8343561" y="1417098"/>
              <a:ext cx="514304" cy="339518"/>
            </a:xfrm>
            <a:prstGeom prst="rect">
              <a:avLst/>
            </a:prstGeom>
            <a:noFill/>
          </p:spPr>
          <p:txBody>
            <a:bodyPr wrap="square" lIns="69961" tIns="34980" rIns="69961" bIns="34980" rtlCol="0">
              <a:spAutoFit/>
            </a:bodyPr>
            <a:lstStyle/>
            <a:p>
              <a:pPr algn="ctr"/>
              <a:r>
                <a:rPr lang="en-US" altLang="zh-CN" sz="900" dirty="0" smtClean="0">
                  <a:solidFill>
                    <a:schemeClr val="bg1"/>
                  </a:solidFill>
                  <a:latin typeface="微软雅黑" pitchFamily="34" charset="-122"/>
                  <a:ea typeface="微软雅黑" pitchFamily="34" charset="-122"/>
                </a:rPr>
                <a:t>2X</a:t>
              </a:r>
              <a:endParaRPr lang="zh-CN" altLang="en-US" sz="900" dirty="0">
                <a:solidFill>
                  <a:schemeClr val="bg1"/>
                </a:solidFill>
                <a:latin typeface="微软雅黑" pitchFamily="34" charset="-122"/>
                <a:ea typeface="微软雅黑" pitchFamily="34" charset="-122"/>
              </a:endParaRPr>
            </a:p>
          </p:txBody>
        </p:sp>
        <p:sp>
          <p:nvSpPr>
            <p:cNvPr id="148" name="TextBox 147"/>
            <p:cNvSpPr txBox="1"/>
            <p:nvPr/>
          </p:nvSpPr>
          <p:spPr>
            <a:xfrm>
              <a:off x="8306544" y="2116716"/>
              <a:ext cx="588339" cy="339518"/>
            </a:xfrm>
            <a:prstGeom prst="rect">
              <a:avLst/>
            </a:prstGeom>
            <a:noFill/>
          </p:spPr>
          <p:txBody>
            <a:bodyPr wrap="square" lIns="69961" tIns="34980" rIns="69961" bIns="34980" rtlCol="0">
              <a:spAutoFit/>
            </a:bodyPr>
            <a:lstStyle/>
            <a:p>
              <a:pPr algn="ctr"/>
              <a:r>
                <a:rPr lang="en-US" altLang="zh-CN" sz="900" dirty="0" smtClean="0">
                  <a:solidFill>
                    <a:schemeClr val="bg1"/>
                  </a:solidFill>
                  <a:latin typeface="微软雅黑" pitchFamily="34" charset="-122"/>
                  <a:ea typeface="微软雅黑" pitchFamily="34" charset="-122"/>
                </a:rPr>
                <a:t>3X</a:t>
              </a:r>
              <a:endParaRPr lang="zh-CN" altLang="en-US" sz="900" dirty="0">
                <a:solidFill>
                  <a:schemeClr val="bg1"/>
                </a:solidFill>
                <a:latin typeface="微软雅黑" pitchFamily="34" charset="-122"/>
                <a:ea typeface="微软雅黑" pitchFamily="34" charset="-122"/>
              </a:endParaRPr>
            </a:p>
          </p:txBody>
        </p:sp>
        <p:sp>
          <p:nvSpPr>
            <p:cNvPr id="149" name="矩形 148"/>
            <p:cNvSpPr/>
            <p:nvPr/>
          </p:nvSpPr>
          <p:spPr bwMode="auto">
            <a:xfrm>
              <a:off x="8425927" y="572992"/>
              <a:ext cx="359263" cy="518610"/>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69961" tIns="34980" rIns="69961" bIns="34980" numCol="1" rtlCol="0" anchor="t" anchorCtr="0" compatLnSpc="1">
              <a:prstTxWarp prst="textNoShape">
                <a:avLst/>
              </a:prstTxWarp>
            </a:bodyPr>
            <a:lstStyle/>
            <a:p>
              <a:pPr defTabSz="699489"/>
              <a:endParaRPr lang="zh-CN" altLang="en-US" sz="900" dirty="0" smtClean="0">
                <a:solidFill>
                  <a:srgbClr val="000000"/>
                </a:solidFill>
                <a:latin typeface="微软雅黑" pitchFamily="34" charset="-122"/>
                <a:ea typeface="微软雅黑" pitchFamily="34" charset="-122"/>
              </a:endParaRPr>
            </a:p>
          </p:txBody>
        </p:sp>
        <p:sp>
          <p:nvSpPr>
            <p:cNvPr id="150" name="TextBox 149"/>
            <p:cNvSpPr txBox="1"/>
            <p:nvPr/>
          </p:nvSpPr>
          <p:spPr>
            <a:xfrm>
              <a:off x="8366445" y="725346"/>
              <a:ext cx="468535" cy="339518"/>
            </a:xfrm>
            <a:prstGeom prst="rect">
              <a:avLst/>
            </a:prstGeom>
            <a:noFill/>
          </p:spPr>
          <p:txBody>
            <a:bodyPr wrap="square" lIns="69961" tIns="34980" rIns="69961" bIns="34980" rtlCol="0">
              <a:spAutoFit/>
            </a:bodyPr>
            <a:lstStyle/>
            <a:p>
              <a:pPr algn="ctr"/>
              <a:r>
                <a:rPr lang="en-US" altLang="zh-CN" sz="900" dirty="0" smtClean="0">
                  <a:solidFill>
                    <a:schemeClr val="bg1"/>
                  </a:solidFill>
                  <a:latin typeface="微软雅黑" pitchFamily="34" charset="-122"/>
                  <a:ea typeface="微软雅黑" pitchFamily="34" charset="-122"/>
                </a:rPr>
                <a:t>1E</a:t>
              </a:r>
              <a:endParaRPr lang="zh-CN" altLang="en-US" sz="900" dirty="0">
                <a:solidFill>
                  <a:schemeClr val="bg1"/>
                </a:solidFill>
                <a:latin typeface="微软雅黑" pitchFamily="34" charset="-122"/>
                <a:ea typeface="微软雅黑" pitchFamily="34" charset="-122"/>
              </a:endParaRPr>
            </a:p>
          </p:txBody>
        </p:sp>
        <p:sp>
          <p:nvSpPr>
            <p:cNvPr id="151" name="矩形 150"/>
            <p:cNvSpPr/>
            <p:nvPr/>
          </p:nvSpPr>
          <p:spPr bwMode="auto">
            <a:xfrm>
              <a:off x="8425927" y="2695202"/>
              <a:ext cx="359263" cy="518610"/>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69961" tIns="34980" rIns="69961" bIns="34980" numCol="1" rtlCol="0" anchor="t" anchorCtr="0" compatLnSpc="1">
              <a:prstTxWarp prst="textNoShape">
                <a:avLst/>
              </a:prstTxWarp>
            </a:bodyPr>
            <a:lstStyle/>
            <a:p>
              <a:pPr defTabSz="699489"/>
              <a:endParaRPr lang="zh-CN" altLang="en-US" sz="900" dirty="0" smtClean="0">
                <a:solidFill>
                  <a:srgbClr val="000000"/>
                </a:solidFill>
                <a:latin typeface="微软雅黑" pitchFamily="34" charset="-122"/>
                <a:ea typeface="微软雅黑" pitchFamily="34" charset="-122"/>
              </a:endParaRPr>
            </a:p>
          </p:txBody>
        </p:sp>
        <p:sp>
          <p:nvSpPr>
            <p:cNvPr id="152" name="TextBox 151"/>
            <p:cNvSpPr txBox="1"/>
            <p:nvPr/>
          </p:nvSpPr>
          <p:spPr>
            <a:xfrm>
              <a:off x="8338096" y="2826254"/>
              <a:ext cx="525233" cy="339518"/>
            </a:xfrm>
            <a:prstGeom prst="rect">
              <a:avLst/>
            </a:prstGeom>
            <a:noFill/>
          </p:spPr>
          <p:txBody>
            <a:bodyPr wrap="square" lIns="69961" tIns="34980" rIns="69961" bIns="34980" rtlCol="0">
              <a:spAutoFit/>
            </a:bodyPr>
            <a:lstStyle/>
            <a:p>
              <a:pPr algn="ctr"/>
              <a:r>
                <a:rPr lang="en-US" altLang="zh-CN" sz="900" dirty="0" smtClean="0">
                  <a:solidFill>
                    <a:schemeClr val="bg1"/>
                  </a:solidFill>
                  <a:latin typeface="微软雅黑" pitchFamily="34" charset="-122"/>
                  <a:ea typeface="微软雅黑" pitchFamily="34" charset="-122"/>
                </a:rPr>
                <a:t>4E</a:t>
              </a:r>
              <a:endParaRPr lang="zh-CN" altLang="en-US" sz="900" dirty="0">
                <a:solidFill>
                  <a:schemeClr val="bg1"/>
                </a:solidFill>
                <a:latin typeface="微软雅黑" pitchFamily="34" charset="-122"/>
                <a:ea typeface="微软雅黑" pitchFamily="34" charset="-122"/>
              </a:endParaRPr>
            </a:p>
          </p:txBody>
        </p:sp>
        <p:sp>
          <p:nvSpPr>
            <p:cNvPr id="157" name="TextBox 156"/>
            <p:cNvSpPr txBox="1"/>
            <p:nvPr/>
          </p:nvSpPr>
          <p:spPr>
            <a:xfrm>
              <a:off x="7697512" y="674542"/>
              <a:ext cx="439314" cy="339518"/>
            </a:xfrm>
            <a:prstGeom prst="rect">
              <a:avLst/>
            </a:prstGeom>
            <a:noFill/>
          </p:spPr>
          <p:txBody>
            <a:bodyPr wrap="square" lIns="69961" tIns="34980" rIns="69961" bIns="34980" rtlCol="0">
              <a:spAutoFit/>
            </a:bodyPr>
            <a:lstStyle/>
            <a:p>
              <a:pPr algn="ctr"/>
              <a:r>
                <a:rPr lang="en-US" altLang="zh-CN" sz="900" dirty="0" smtClean="0">
                  <a:solidFill>
                    <a:schemeClr val="bg1"/>
                  </a:solidFill>
                  <a:latin typeface="微软雅黑" pitchFamily="34" charset="-122"/>
                  <a:ea typeface="微软雅黑" pitchFamily="34" charset="-122"/>
                </a:rPr>
                <a:t>8x</a:t>
              </a:r>
              <a:endParaRPr lang="zh-CN" altLang="en-US" sz="900" dirty="0">
                <a:solidFill>
                  <a:schemeClr val="bg1"/>
                </a:solidFill>
                <a:latin typeface="微软雅黑" pitchFamily="34" charset="-122"/>
                <a:ea typeface="微软雅黑" pitchFamily="34" charset="-122"/>
              </a:endParaRPr>
            </a:p>
          </p:txBody>
        </p:sp>
      </p:grpSp>
      <p:grpSp>
        <p:nvGrpSpPr>
          <p:cNvPr id="5" name="组合 195"/>
          <p:cNvGrpSpPr/>
          <p:nvPr/>
        </p:nvGrpSpPr>
        <p:grpSpPr>
          <a:xfrm>
            <a:off x="1016285" y="1438316"/>
            <a:ext cx="2568429" cy="1139577"/>
            <a:chOff x="3606293" y="1657391"/>
            <a:chExt cx="2568429" cy="1139577"/>
          </a:xfrm>
        </p:grpSpPr>
        <p:grpSp>
          <p:nvGrpSpPr>
            <p:cNvPr id="6" name="组合 105"/>
            <p:cNvGrpSpPr/>
            <p:nvPr/>
          </p:nvGrpSpPr>
          <p:grpSpPr>
            <a:xfrm>
              <a:off x="3606293" y="1657391"/>
              <a:ext cx="2568429" cy="1139577"/>
              <a:chOff x="1380926" y="3533816"/>
              <a:chExt cx="2568429" cy="1139577"/>
            </a:xfrm>
          </p:grpSpPr>
          <p:sp>
            <p:nvSpPr>
              <p:cNvPr id="86" name="平行四边形 85"/>
              <p:cNvSpPr/>
              <p:nvPr/>
            </p:nvSpPr>
            <p:spPr bwMode="auto">
              <a:xfrm>
                <a:off x="1380926" y="3982781"/>
                <a:ext cx="1834155" cy="690612"/>
              </a:xfrm>
              <a:prstGeom prst="parallelogram">
                <a:avLst>
                  <a:gd name="adj" fmla="val 53019"/>
                </a:avLst>
              </a:prstGeom>
              <a:solidFill>
                <a:schemeClr val="bg1"/>
              </a:solidFill>
              <a:ln w="1270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544" tIns="27544" rIns="27544" bIns="27544" numCol="1" rtlCol="0" anchor="ctr" anchorCtr="0" compatLnSpc="1">
                <a:prstTxWarp prst="textNoShape">
                  <a:avLst/>
                </a:prstTxWarp>
              </a:bodyPr>
              <a:lstStyle/>
              <a:p>
                <a:pPr algn="ctr"/>
                <a:endParaRPr lang="zh-CN" altLang="en-US" dirty="0" smtClean="0">
                  <a:solidFill>
                    <a:srgbClr val="000000"/>
                  </a:solidFill>
                  <a:latin typeface="微软雅黑" pitchFamily="34" charset="-122"/>
                  <a:ea typeface="微软雅黑" pitchFamily="34" charset="-122"/>
                </a:endParaRPr>
              </a:p>
            </p:txBody>
          </p:sp>
          <p:sp>
            <p:nvSpPr>
              <p:cNvPr id="87" name="立方体 86"/>
              <p:cNvSpPr/>
              <p:nvPr/>
            </p:nvSpPr>
            <p:spPr bwMode="auto">
              <a:xfrm>
                <a:off x="1991381" y="3911773"/>
                <a:ext cx="158684" cy="248104"/>
              </a:xfrm>
              <a:prstGeom prst="cube">
                <a:avLst/>
              </a:prstGeom>
              <a:solidFill>
                <a:srgbClr val="FFC000"/>
              </a:solidFill>
              <a:ln w="12700" cap="flat" cmpd="sng" algn="ctr">
                <a:solidFill>
                  <a:schemeClr val="bg1">
                    <a:lumMod val="65000"/>
                  </a:schemeClr>
                </a:solidFill>
                <a:prstDash val="solid"/>
                <a:round/>
                <a:headEnd type="none" w="med" len="med"/>
                <a:tailEnd type="none" w="med" len="med"/>
              </a:ln>
              <a:effectLst/>
            </p:spPr>
            <p:txBody>
              <a:bodyPr vert="horz" wrap="square" lIns="27544" tIns="27544" rIns="27544" bIns="27544" numCol="1" rtlCol="0" anchor="ctr" anchorCtr="0" compatLnSpc="1">
                <a:prstTxWarp prst="textNoShape">
                  <a:avLst/>
                </a:prstTxWarp>
              </a:bodyPr>
              <a:lstStyle/>
              <a:p>
                <a:pPr algn="ctr"/>
                <a:endParaRPr lang="zh-CN" altLang="en-US" dirty="0" smtClean="0">
                  <a:solidFill>
                    <a:srgbClr val="000000"/>
                  </a:solidFill>
                  <a:latin typeface="微软雅黑" pitchFamily="34" charset="-122"/>
                  <a:ea typeface="微软雅黑" pitchFamily="34" charset="-122"/>
                </a:endParaRPr>
              </a:p>
            </p:txBody>
          </p:sp>
          <p:sp>
            <p:nvSpPr>
              <p:cNvPr id="88" name="立方体 87"/>
              <p:cNvSpPr/>
              <p:nvPr/>
            </p:nvSpPr>
            <p:spPr bwMode="auto">
              <a:xfrm>
                <a:off x="2467702" y="3850424"/>
                <a:ext cx="148735" cy="168178"/>
              </a:xfrm>
              <a:prstGeom prst="cube">
                <a:avLst/>
              </a:prstGeom>
              <a:solidFill>
                <a:schemeClr val="bg1">
                  <a:lumMod val="75000"/>
                </a:schemeClr>
              </a:solidFill>
              <a:ln w="12700" cap="flat" cmpd="sng" algn="ctr">
                <a:solidFill>
                  <a:schemeClr val="bg1">
                    <a:lumMod val="65000"/>
                  </a:schemeClr>
                </a:solidFill>
                <a:prstDash val="solid"/>
                <a:round/>
                <a:headEnd type="none" w="med" len="med"/>
                <a:tailEnd type="none" w="med" len="med"/>
              </a:ln>
              <a:effectLst/>
            </p:spPr>
            <p:txBody>
              <a:bodyPr vert="horz" wrap="square" lIns="27544" tIns="27544" rIns="27544" bIns="27544" numCol="1" rtlCol="0" anchor="ctr" anchorCtr="0" compatLnSpc="1">
                <a:prstTxWarp prst="textNoShape">
                  <a:avLst/>
                </a:prstTxWarp>
              </a:bodyPr>
              <a:lstStyle/>
              <a:p>
                <a:pPr algn="ctr"/>
                <a:r>
                  <a:rPr lang="en-US" altLang="zh-CN" sz="900" dirty="0" smtClean="0">
                    <a:solidFill>
                      <a:srgbClr val="000000"/>
                    </a:solidFill>
                    <a:latin typeface="微软雅黑" pitchFamily="34" charset="-122"/>
                    <a:ea typeface="微软雅黑" pitchFamily="34" charset="-122"/>
                  </a:rPr>
                  <a:t>A</a:t>
                </a:r>
                <a:endParaRPr lang="zh-CN" altLang="en-US" sz="900" dirty="0" smtClean="0">
                  <a:solidFill>
                    <a:srgbClr val="000000"/>
                  </a:solidFill>
                  <a:latin typeface="微软雅黑" pitchFamily="34" charset="-122"/>
                  <a:ea typeface="微软雅黑" pitchFamily="34" charset="-122"/>
                </a:endParaRPr>
              </a:p>
            </p:txBody>
          </p:sp>
          <p:sp>
            <p:nvSpPr>
              <p:cNvPr id="89" name="立方体 88"/>
              <p:cNvSpPr/>
              <p:nvPr/>
            </p:nvSpPr>
            <p:spPr bwMode="auto">
              <a:xfrm>
                <a:off x="1832697" y="3771563"/>
                <a:ext cx="158684" cy="388314"/>
              </a:xfrm>
              <a:prstGeom prst="cube">
                <a:avLst/>
              </a:prstGeom>
              <a:solidFill>
                <a:srgbClr val="C00000"/>
              </a:solidFill>
              <a:ln w="12700" cap="flat" cmpd="sng" algn="ctr">
                <a:solidFill>
                  <a:schemeClr val="bg1">
                    <a:lumMod val="65000"/>
                  </a:schemeClr>
                </a:solidFill>
                <a:prstDash val="solid"/>
                <a:round/>
                <a:headEnd type="none" w="med" len="med"/>
                <a:tailEnd type="none" w="med" len="med"/>
              </a:ln>
              <a:effectLst/>
            </p:spPr>
            <p:txBody>
              <a:bodyPr vert="horz" wrap="square" lIns="27544" tIns="27544" rIns="27544" bIns="27544" numCol="1" rtlCol="0" anchor="ctr" anchorCtr="0" compatLnSpc="1">
                <a:prstTxWarp prst="textNoShape">
                  <a:avLst/>
                </a:prstTxWarp>
              </a:bodyPr>
              <a:lstStyle/>
              <a:p>
                <a:pPr algn="ctr"/>
                <a:endParaRPr lang="zh-CN" altLang="en-US" dirty="0" smtClean="0">
                  <a:solidFill>
                    <a:srgbClr val="000000"/>
                  </a:solidFill>
                  <a:latin typeface="微软雅黑" pitchFamily="34" charset="-122"/>
                  <a:ea typeface="微软雅黑" pitchFamily="34" charset="-122"/>
                </a:endParaRPr>
              </a:p>
            </p:txBody>
          </p:sp>
          <p:sp>
            <p:nvSpPr>
              <p:cNvPr id="90" name="立方体 89"/>
              <p:cNvSpPr/>
              <p:nvPr/>
            </p:nvSpPr>
            <p:spPr bwMode="auto">
              <a:xfrm>
                <a:off x="2553427" y="3533816"/>
                <a:ext cx="148735" cy="168178"/>
              </a:xfrm>
              <a:prstGeom prst="cube">
                <a:avLst/>
              </a:prstGeom>
              <a:solidFill>
                <a:srgbClr val="C00000"/>
              </a:solidFill>
              <a:ln w="12700" cap="flat" cmpd="sng" algn="ctr">
                <a:solidFill>
                  <a:schemeClr val="bg1">
                    <a:lumMod val="65000"/>
                  </a:schemeClr>
                </a:solidFill>
                <a:prstDash val="solid"/>
                <a:round/>
                <a:headEnd type="none" w="med" len="med"/>
                <a:tailEnd type="none" w="med" len="med"/>
              </a:ln>
              <a:effectLst/>
            </p:spPr>
            <p:txBody>
              <a:bodyPr vert="horz" wrap="square" lIns="27544" tIns="27544" rIns="27544" bIns="27544" numCol="1" rtlCol="0" anchor="ctr" anchorCtr="0" compatLnSpc="1">
                <a:prstTxWarp prst="textNoShape">
                  <a:avLst/>
                </a:prstTxWarp>
              </a:bodyPr>
              <a:lstStyle/>
              <a:p>
                <a:pPr algn="ctr"/>
                <a:r>
                  <a:rPr lang="en-US" altLang="zh-CN" sz="900" dirty="0" smtClean="0">
                    <a:solidFill>
                      <a:schemeClr val="bg1"/>
                    </a:solidFill>
                    <a:latin typeface="微软雅黑" pitchFamily="34" charset="-122"/>
                    <a:ea typeface="微软雅黑" pitchFamily="34" charset="-122"/>
                  </a:rPr>
                  <a:t>B</a:t>
                </a:r>
                <a:endParaRPr lang="zh-CN" altLang="en-US" sz="900" dirty="0" smtClean="0">
                  <a:solidFill>
                    <a:schemeClr val="bg1"/>
                  </a:solidFill>
                  <a:latin typeface="微软雅黑" pitchFamily="34" charset="-122"/>
                  <a:ea typeface="微软雅黑" pitchFamily="34" charset="-122"/>
                </a:endParaRPr>
              </a:p>
            </p:txBody>
          </p:sp>
          <p:sp>
            <p:nvSpPr>
              <p:cNvPr id="91" name="立方体 90"/>
              <p:cNvSpPr/>
              <p:nvPr/>
            </p:nvSpPr>
            <p:spPr bwMode="auto">
              <a:xfrm>
                <a:off x="2799939" y="3646146"/>
                <a:ext cx="148735" cy="168178"/>
              </a:xfrm>
              <a:prstGeom prst="cube">
                <a:avLst/>
              </a:prstGeom>
              <a:solidFill>
                <a:schemeClr val="accent1">
                  <a:lumMod val="90000"/>
                </a:schemeClr>
              </a:solidFill>
              <a:ln w="12700" cap="flat" cmpd="sng" algn="ctr">
                <a:solidFill>
                  <a:schemeClr val="bg1">
                    <a:lumMod val="65000"/>
                  </a:schemeClr>
                </a:solidFill>
                <a:prstDash val="solid"/>
                <a:round/>
                <a:headEnd type="none" w="med" len="med"/>
                <a:tailEnd type="none" w="med" len="med"/>
              </a:ln>
              <a:effectLst/>
            </p:spPr>
            <p:txBody>
              <a:bodyPr vert="horz" wrap="square" lIns="27544" tIns="27544" rIns="27544" bIns="27544" numCol="1" rtlCol="0" anchor="ctr" anchorCtr="0" compatLnSpc="1">
                <a:prstTxWarp prst="textNoShape">
                  <a:avLst/>
                </a:prstTxWarp>
              </a:bodyPr>
              <a:lstStyle/>
              <a:p>
                <a:pPr algn="ctr"/>
                <a:r>
                  <a:rPr lang="en-US" altLang="zh-CN" sz="900" dirty="0" smtClean="0">
                    <a:solidFill>
                      <a:srgbClr val="000000"/>
                    </a:solidFill>
                    <a:latin typeface="微软雅黑" pitchFamily="34" charset="-122"/>
                    <a:ea typeface="微软雅黑" pitchFamily="34" charset="-122"/>
                  </a:rPr>
                  <a:t>C</a:t>
                </a:r>
                <a:endParaRPr lang="zh-CN" altLang="en-US" sz="900" dirty="0" smtClean="0">
                  <a:solidFill>
                    <a:srgbClr val="000000"/>
                  </a:solidFill>
                  <a:latin typeface="微软雅黑" pitchFamily="34" charset="-122"/>
                  <a:ea typeface="微软雅黑" pitchFamily="34" charset="-122"/>
                </a:endParaRPr>
              </a:p>
            </p:txBody>
          </p:sp>
          <p:sp>
            <p:nvSpPr>
              <p:cNvPr id="92" name="平行四边形 91"/>
              <p:cNvSpPr/>
              <p:nvPr/>
            </p:nvSpPr>
            <p:spPr bwMode="auto">
              <a:xfrm>
                <a:off x="1942101" y="3716964"/>
                <a:ext cx="994290" cy="266920"/>
              </a:xfrm>
              <a:prstGeom prst="parallelogram">
                <a:avLst>
                  <a:gd name="adj" fmla="val 53019"/>
                </a:avLst>
              </a:prstGeom>
              <a:solidFill>
                <a:srgbClr val="FFC000">
                  <a:alpha val="31000"/>
                </a:srgbClr>
              </a:solidFill>
              <a:ln w="1270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544" tIns="27544" rIns="27544" bIns="27544" numCol="1" rtlCol="0" anchor="ctr" anchorCtr="0" compatLnSpc="1">
                <a:prstTxWarp prst="textNoShape">
                  <a:avLst/>
                </a:prstTxWarp>
              </a:bodyPr>
              <a:lstStyle/>
              <a:p>
                <a:pPr algn="ctr"/>
                <a:endParaRPr lang="zh-CN" altLang="en-US" dirty="0" smtClean="0">
                  <a:solidFill>
                    <a:srgbClr val="000000"/>
                  </a:solidFill>
                  <a:latin typeface="微软雅黑" pitchFamily="34" charset="-122"/>
                  <a:ea typeface="微软雅黑" pitchFamily="34" charset="-122"/>
                </a:endParaRPr>
              </a:p>
            </p:txBody>
          </p:sp>
          <p:sp>
            <p:nvSpPr>
              <p:cNvPr id="94" name="平行四边形 93"/>
              <p:cNvSpPr/>
              <p:nvPr/>
            </p:nvSpPr>
            <p:spPr bwMode="auto">
              <a:xfrm>
                <a:off x="1784301" y="3627929"/>
                <a:ext cx="1009215" cy="266920"/>
              </a:xfrm>
              <a:prstGeom prst="parallelogram">
                <a:avLst>
                  <a:gd name="adj" fmla="val 53019"/>
                </a:avLst>
              </a:prstGeom>
              <a:solidFill>
                <a:srgbClr val="C00000">
                  <a:alpha val="31000"/>
                </a:srgbClr>
              </a:solidFill>
              <a:ln w="1270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544" tIns="27544" rIns="27544" bIns="27544" numCol="1" rtlCol="0" anchor="ctr" anchorCtr="0" compatLnSpc="1">
                <a:prstTxWarp prst="textNoShape">
                  <a:avLst/>
                </a:prstTxWarp>
              </a:bodyPr>
              <a:lstStyle/>
              <a:p>
                <a:pPr algn="ctr"/>
                <a:endParaRPr lang="zh-CN" altLang="en-US" dirty="0" smtClean="0">
                  <a:solidFill>
                    <a:srgbClr val="000000"/>
                  </a:solidFill>
                  <a:latin typeface="微软雅黑" pitchFamily="34" charset="-122"/>
                  <a:ea typeface="微软雅黑" pitchFamily="34" charset="-122"/>
                </a:endParaRPr>
              </a:p>
            </p:txBody>
          </p:sp>
          <p:sp>
            <p:nvSpPr>
              <p:cNvPr id="95" name="TextBox 94"/>
              <p:cNvSpPr txBox="1"/>
              <p:nvPr/>
            </p:nvSpPr>
            <p:spPr>
              <a:xfrm>
                <a:off x="1469541" y="4462027"/>
                <a:ext cx="1362075" cy="209143"/>
              </a:xfrm>
              <a:prstGeom prst="rect">
                <a:avLst/>
              </a:prstGeom>
              <a:noFill/>
            </p:spPr>
            <p:txBody>
              <a:bodyPr wrap="square" lIns="69961" tIns="34980" rIns="69961" bIns="34980" rtlCol="0">
                <a:spAutoFit/>
              </a:bodyPr>
              <a:lstStyle/>
              <a:p>
                <a:pPr algn="ctr"/>
                <a:r>
                  <a:rPr lang="en-US" altLang="zh-CN" sz="900" dirty="0" smtClean="0">
                    <a:solidFill>
                      <a:srgbClr val="000000"/>
                    </a:solidFill>
                    <a:latin typeface="微软雅黑" pitchFamily="34" charset="-122"/>
                    <a:ea typeface="微软雅黑" pitchFamily="34" charset="-122"/>
                  </a:rPr>
                  <a:t>Half-width Node</a:t>
                </a:r>
                <a:endParaRPr lang="zh-CN" altLang="en-US" sz="900" dirty="0">
                  <a:solidFill>
                    <a:srgbClr val="000000"/>
                  </a:solidFill>
                  <a:latin typeface="微软雅黑" pitchFamily="34" charset="-122"/>
                  <a:ea typeface="微软雅黑" pitchFamily="34" charset="-122"/>
                </a:endParaRPr>
              </a:p>
            </p:txBody>
          </p:sp>
          <p:sp>
            <p:nvSpPr>
              <p:cNvPr id="99" name="TextBox 98"/>
              <p:cNvSpPr txBox="1"/>
              <p:nvPr/>
            </p:nvSpPr>
            <p:spPr>
              <a:xfrm>
                <a:off x="3072982" y="4431437"/>
                <a:ext cx="876373" cy="209143"/>
              </a:xfrm>
              <a:prstGeom prst="rect">
                <a:avLst/>
              </a:prstGeom>
              <a:noFill/>
            </p:spPr>
            <p:txBody>
              <a:bodyPr wrap="square" lIns="69961" tIns="34980" rIns="69961" bIns="34980" rtlCol="0">
                <a:spAutoFit/>
              </a:bodyPr>
              <a:lstStyle/>
              <a:p>
                <a:pPr algn="ctr"/>
                <a:r>
                  <a:rPr lang="en-US" altLang="zh-CN" sz="900" dirty="0" smtClean="0">
                    <a:solidFill>
                      <a:srgbClr val="000000"/>
                    </a:solidFill>
                    <a:latin typeface="微软雅黑" pitchFamily="34" charset="-122"/>
                    <a:ea typeface="微软雅黑" pitchFamily="34" charset="-122"/>
                  </a:rPr>
                  <a:t>Mezz2</a:t>
                </a:r>
                <a:endParaRPr lang="zh-CN" altLang="en-US" sz="900" dirty="0">
                  <a:solidFill>
                    <a:srgbClr val="000000"/>
                  </a:solidFill>
                  <a:latin typeface="微软雅黑" pitchFamily="34" charset="-122"/>
                  <a:ea typeface="微软雅黑" pitchFamily="34" charset="-122"/>
                </a:endParaRPr>
              </a:p>
            </p:txBody>
          </p:sp>
          <p:sp>
            <p:nvSpPr>
              <p:cNvPr id="103" name="TextBox 102"/>
              <p:cNvSpPr txBox="1"/>
              <p:nvPr/>
            </p:nvSpPr>
            <p:spPr>
              <a:xfrm>
                <a:off x="3160353" y="4240276"/>
                <a:ext cx="710543" cy="209143"/>
              </a:xfrm>
              <a:prstGeom prst="rect">
                <a:avLst/>
              </a:prstGeom>
              <a:noFill/>
            </p:spPr>
            <p:txBody>
              <a:bodyPr wrap="square" lIns="69961" tIns="34980" rIns="69961" bIns="34980" rtlCol="0">
                <a:spAutoFit/>
              </a:bodyPr>
              <a:lstStyle/>
              <a:p>
                <a:pPr algn="ctr"/>
                <a:r>
                  <a:rPr lang="en-US" altLang="zh-CN" sz="900" dirty="0" smtClean="0">
                    <a:solidFill>
                      <a:srgbClr val="000000"/>
                    </a:solidFill>
                    <a:latin typeface="微软雅黑" pitchFamily="34" charset="-122"/>
                    <a:ea typeface="微软雅黑" pitchFamily="34" charset="-122"/>
                  </a:rPr>
                  <a:t>Mezz1</a:t>
                </a:r>
                <a:endParaRPr lang="zh-CN" altLang="en-US" sz="900" dirty="0">
                  <a:solidFill>
                    <a:srgbClr val="000000"/>
                  </a:solidFill>
                  <a:latin typeface="微软雅黑" pitchFamily="34" charset="-122"/>
                  <a:ea typeface="微软雅黑" pitchFamily="34" charset="-122"/>
                </a:endParaRPr>
              </a:p>
            </p:txBody>
          </p:sp>
        </p:grpSp>
        <p:sp>
          <p:nvSpPr>
            <p:cNvPr id="194" name="立方体 193"/>
            <p:cNvSpPr/>
            <p:nvPr/>
          </p:nvSpPr>
          <p:spPr bwMode="auto">
            <a:xfrm>
              <a:off x="5376161" y="2391694"/>
              <a:ext cx="148735" cy="168178"/>
            </a:xfrm>
            <a:prstGeom prst="cube">
              <a:avLst/>
            </a:prstGeom>
            <a:solidFill>
              <a:srgbClr val="C00000"/>
            </a:solidFill>
            <a:ln w="12700" cap="flat" cmpd="sng" algn="ctr">
              <a:solidFill>
                <a:schemeClr val="bg1">
                  <a:lumMod val="65000"/>
                </a:schemeClr>
              </a:solidFill>
              <a:prstDash val="solid"/>
              <a:round/>
              <a:headEnd type="none" w="med" len="med"/>
              <a:tailEnd type="none" w="med" len="med"/>
            </a:ln>
            <a:effectLst/>
          </p:spPr>
          <p:txBody>
            <a:bodyPr vert="horz" wrap="square" lIns="27544" tIns="27544" rIns="27544" bIns="27544" numCol="1" rtlCol="0" anchor="ctr" anchorCtr="0" compatLnSpc="1">
              <a:prstTxWarp prst="textNoShape">
                <a:avLst/>
              </a:prstTxWarp>
            </a:bodyPr>
            <a:lstStyle/>
            <a:p>
              <a:pPr algn="ctr"/>
              <a:r>
                <a:rPr lang="en-US" altLang="zh-CN" sz="900" dirty="0" smtClean="0">
                  <a:solidFill>
                    <a:schemeClr val="bg1"/>
                  </a:solidFill>
                  <a:latin typeface="微软雅黑" pitchFamily="34" charset="-122"/>
                  <a:ea typeface="微软雅黑" pitchFamily="34" charset="-122"/>
                </a:rPr>
                <a:t>B</a:t>
              </a:r>
              <a:endParaRPr lang="zh-CN" altLang="en-US" sz="900" dirty="0" smtClean="0">
                <a:solidFill>
                  <a:schemeClr val="bg1"/>
                </a:solidFill>
                <a:latin typeface="微软雅黑" pitchFamily="34" charset="-122"/>
                <a:ea typeface="微软雅黑" pitchFamily="34" charset="-122"/>
              </a:endParaRPr>
            </a:p>
          </p:txBody>
        </p:sp>
        <p:sp>
          <p:nvSpPr>
            <p:cNvPr id="195" name="立方体 194"/>
            <p:cNvSpPr/>
            <p:nvPr/>
          </p:nvSpPr>
          <p:spPr bwMode="auto">
            <a:xfrm>
              <a:off x="5375666" y="2574350"/>
              <a:ext cx="148735" cy="168178"/>
            </a:xfrm>
            <a:prstGeom prst="cube">
              <a:avLst/>
            </a:prstGeom>
            <a:solidFill>
              <a:schemeClr val="accent1">
                <a:lumMod val="90000"/>
              </a:schemeClr>
            </a:solidFill>
            <a:ln w="12700" cap="flat" cmpd="sng" algn="ctr">
              <a:solidFill>
                <a:schemeClr val="bg1">
                  <a:lumMod val="65000"/>
                </a:schemeClr>
              </a:solidFill>
              <a:prstDash val="solid"/>
              <a:round/>
              <a:headEnd type="none" w="med" len="med"/>
              <a:tailEnd type="none" w="med" len="med"/>
            </a:ln>
            <a:effectLst/>
          </p:spPr>
          <p:txBody>
            <a:bodyPr vert="horz" wrap="square" lIns="27544" tIns="27544" rIns="27544" bIns="27544" numCol="1" rtlCol="0" anchor="ctr" anchorCtr="0" compatLnSpc="1">
              <a:prstTxWarp prst="textNoShape">
                <a:avLst/>
              </a:prstTxWarp>
            </a:bodyPr>
            <a:lstStyle/>
            <a:p>
              <a:pPr algn="ctr"/>
              <a:r>
                <a:rPr lang="en-US" altLang="zh-CN" sz="900" dirty="0" smtClean="0">
                  <a:solidFill>
                    <a:srgbClr val="000000"/>
                  </a:solidFill>
                  <a:latin typeface="微软雅黑" pitchFamily="34" charset="-122"/>
                  <a:ea typeface="微软雅黑" pitchFamily="34" charset="-122"/>
                </a:rPr>
                <a:t>C</a:t>
              </a:r>
              <a:endParaRPr lang="zh-CN" altLang="en-US" sz="900" dirty="0" smtClean="0">
                <a:solidFill>
                  <a:srgbClr val="000000"/>
                </a:solidFill>
                <a:latin typeface="微软雅黑" pitchFamily="34" charset="-122"/>
                <a:ea typeface="微软雅黑" pitchFamily="34" charset="-122"/>
              </a:endParaRPr>
            </a:p>
          </p:txBody>
        </p:sp>
      </p:grpSp>
      <p:cxnSp>
        <p:nvCxnSpPr>
          <p:cNvPr id="197" name="Straight Connector 79"/>
          <p:cNvCxnSpPr>
            <a:cxnSpLocks noChangeShapeType="1"/>
          </p:cNvCxnSpPr>
          <p:nvPr/>
        </p:nvCxnSpPr>
        <p:spPr bwMode="auto">
          <a:xfrm>
            <a:off x="3535740" y="1190625"/>
            <a:ext cx="0" cy="1685925"/>
          </a:xfrm>
          <a:prstGeom prst="line">
            <a:avLst/>
          </a:prstGeom>
          <a:noFill/>
          <a:ln w="6350" algn="ctr">
            <a:solidFill>
              <a:srgbClr val="B2B2B2"/>
            </a:solidFill>
            <a:prstDash val="solid"/>
            <a:round/>
            <a:headEnd/>
            <a:tailEnd/>
          </a:ln>
        </p:spPr>
      </p:cxnSp>
      <p:cxnSp>
        <p:nvCxnSpPr>
          <p:cNvPr id="198" name="Straight Connector 79"/>
          <p:cNvCxnSpPr>
            <a:cxnSpLocks noChangeShapeType="1"/>
          </p:cNvCxnSpPr>
          <p:nvPr/>
        </p:nvCxnSpPr>
        <p:spPr bwMode="auto">
          <a:xfrm>
            <a:off x="6393240" y="1200150"/>
            <a:ext cx="0" cy="1685925"/>
          </a:xfrm>
          <a:prstGeom prst="line">
            <a:avLst/>
          </a:prstGeom>
          <a:noFill/>
          <a:ln w="6350" algn="ctr">
            <a:solidFill>
              <a:srgbClr val="B2B2B2"/>
            </a:solidFill>
            <a:prstDash val="solid"/>
            <a:round/>
            <a:headEnd/>
            <a:tailEnd/>
          </a:ln>
        </p:spPr>
      </p:cxnSp>
      <p:sp>
        <p:nvSpPr>
          <p:cNvPr id="199" name="TextBox 198"/>
          <p:cNvSpPr txBox="1"/>
          <p:nvPr/>
        </p:nvSpPr>
        <p:spPr>
          <a:xfrm>
            <a:off x="7791753" y="1635333"/>
            <a:ext cx="307423" cy="209143"/>
          </a:xfrm>
          <a:prstGeom prst="rect">
            <a:avLst/>
          </a:prstGeom>
          <a:noFill/>
        </p:spPr>
        <p:txBody>
          <a:bodyPr wrap="square" lIns="69961" tIns="34980" rIns="69961" bIns="34980" rtlCol="0">
            <a:spAutoFit/>
          </a:bodyPr>
          <a:lstStyle/>
          <a:p>
            <a:pPr algn="ctr"/>
            <a:r>
              <a:rPr lang="en-US" altLang="zh-CN" sz="900" dirty="0" smtClean="0">
                <a:solidFill>
                  <a:schemeClr val="bg1"/>
                </a:solidFill>
                <a:latin typeface="微软雅黑" pitchFamily="34" charset="-122"/>
                <a:ea typeface="微软雅黑" pitchFamily="34" charset="-122"/>
              </a:rPr>
              <a:t>8x</a:t>
            </a:r>
            <a:endParaRPr lang="zh-CN" altLang="en-US" sz="900" dirty="0">
              <a:solidFill>
                <a:schemeClr val="bg1"/>
              </a:solidFill>
              <a:latin typeface="微软雅黑" pitchFamily="34" charset="-122"/>
              <a:ea typeface="微软雅黑" pitchFamily="34" charset="-122"/>
            </a:endParaRPr>
          </a:p>
        </p:txBody>
      </p:sp>
      <p:sp>
        <p:nvSpPr>
          <p:cNvPr id="200" name="TextBox 199"/>
          <p:cNvSpPr txBox="1"/>
          <p:nvPr/>
        </p:nvSpPr>
        <p:spPr>
          <a:xfrm>
            <a:off x="7801278" y="1968708"/>
            <a:ext cx="307423" cy="209143"/>
          </a:xfrm>
          <a:prstGeom prst="rect">
            <a:avLst/>
          </a:prstGeom>
          <a:noFill/>
        </p:spPr>
        <p:txBody>
          <a:bodyPr wrap="square" lIns="69961" tIns="34980" rIns="69961" bIns="34980" rtlCol="0">
            <a:spAutoFit/>
          </a:bodyPr>
          <a:lstStyle/>
          <a:p>
            <a:pPr algn="ctr"/>
            <a:r>
              <a:rPr lang="en-US" altLang="zh-CN" sz="900" dirty="0" smtClean="0">
                <a:solidFill>
                  <a:schemeClr val="bg1"/>
                </a:solidFill>
                <a:latin typeface="微软雅黑" pitchFamily="34" charset="-122"/>
                <a:ea typeface="微软雅黑" pitchFamily="34" charset="-122"/>
              </a:rPr>
              <a:t>8x</a:t>
            </a:r>
            <a:endParaRPr lang="zh-CN" altLang="en-US" sz="900" dirty="0">
              <a:solidFill>
                <a:schemeClr val="bg1"/>
              </a:solidFill>
              <a:latin typeface="微软雅黑" pitchFamily="34" charset="-122"/>
              <a:ea typeface="微软雅黑" pitchFamily="34" charset="-122"/>
            </a:endParaRPr>
          </a:p>
        </p:txBody>
      </p:sp>
      <p:sp>
        <p:nvSpPr>
          <p:cNvPr id="201" name="TextBox 200"/>
          <p:cNvSpPr txBox="1"/>
          <p:nvPr/>
        </p:nvSpPr>
        <p:spPr>
          <a:xfrm>
            <a:off x="7791753" y="2454483"/>
            <a:ext cx="307423" cy="209143"/>
          </a:xfrm>
          <a:prstGeom prst="rect">
            <a:avLst/>
          </a:prstGeom>
          <a:noFill/>
        </p:spPr>
        <p:txBody>
          <a:bodyPr wrap="square" lIns="69961" tIns="34980" rIns="69961" bIns="34980" rtlCol="0">
            <a:spAutoFit/>
          </a:bodyPr>
          <a:lstStyle/>
          <a:p>
            <a:pPr algn="ctr"/>
            <a:r>
              <a:rPr lang="en-US" altLang="zh-CN" sz="900" dirty="0" smtClean="0">
                <a:solidFill>
                  <a:schemeClr val="bg1"/>
                </a:solidFill>
                <a:latin typeface="微软雅黑" pitchFamily="34" charset="-122"/>
                <a:ea typeface="微软雅黑" pitchFamily="34" charset="-122"/>
              </a:rPr>
              <a:t>8x</a:t>
            </a:r>
            <a:endParaRPr lang="zh-CN" altLang="en-US" sz="900" dirty="0">
              <a:solidFill>
                <a:schemeClr val="bg1"/>
              </a:solidFill>
              <a:latin typeface="微软雅黑" pitchFamily="34" charset="-122"/>
              <a:ea typeface="微软雅黑" pitchFamily="34" charset="-122"/>
            </a:endParaRPr>
          </a:p>
        </p:txBody>
      </p:sp>
      <p:cxnSp>
        <p:nvCxnSpPr>
          <p:cNvPr id="71" name="曲线连接符 70"/>
          <p:cNvCxnSpPr>
            <a:stCxn id="141" idx="3"/>
            <a:endCxn id="139" idx="1"/>
          </p:cNvCxnSpPr>
          <p:nvPr/>
        </p:nvCxnSpPr>
        <p:spPr bwMode="auto">
          <a:xfrm flipV="1">
            <a:off x="7321034" y="1857932"/>
            <a:ext cx="980450" cy="135822"/>
          </a:xfrm>
          <a:prstGeom prst="curvedConnector3">
            <a:avLst>
              <a:gd name="adj1" fmla="val 50000"/>
            </a:avLst>
          </a:prstGeom>
          <a:noFill/>
          <a:ln w="38100" cap="flat" cmpd="sng" algn="ctr">
            <a:solidFill>
              <a:schemeClr val="bg1">
                <a:lumMod val="65000"/>
              </a:schemeClr>
            </a:solidFill>
            <a:prstDash val="solid"/>
            <a:round/>
            <a:headEnd type="triangle" w="med" len="med"/>
            <a:tailEnd type="triangle" w="med" len="med"/>
          </a:ln>
          <a:effectLst/>
        </p:spPr>
      </p:cxnSp>
      <p:cxnSp>
        <p:nvCxnSpPr>
          <p:cNvPr id="76" name="曲线连接符 75"/>
          <p:cNvCxnSpPr>
            <a:stCxn id="141" idx="3"/>
            <a:endCxn id="140" idx="1"/>
          </p:cNvCxnSpPr>
          <p:nvPr/>
        </p:nvCxnSpPr>
        <p:spPr bwMode="auto">
          <a:xfrm>
            <a:off x="7321034" y="1993754"/>
            <a:ext cx="980450" cy="289461"/>
          </a:xfrm>
          <a:prstGeom prst="curvedConnector3">
            <a:avLst>
              <a:gd name="adj1" fmla="val 50000"/>
            </a:avLst>
          </a:prstGeom>
          <a:noFill/>
          <a:ln w="38100" cap="flat" cmpd="sng" algn="ctr">
            <a:solidFill>
              <a:schemeClr val="bg1">
                <a:lumMod val="65000"/>
              </a:schemeClr>
            </a:solidFill>
            <a:prstDash val="solid"/>
            <a:round/>
            <a:headEnd type="triangle" w="med" len="med"/>
            <a:tailEnd type="triangle" w="med" len="med"/>
          </a:ln>
          <a:effectLst/>
        </p:spPr>
      </p:cxnSp>
      <p:cxnSp>
        <p:nvCxnSpPr>
          <p:cNvPr id="82" name="曲线连接符 81"/>
          <p:cNvCxnSpPr/>
          <p:nvPr/>
        </p:nvCxnSpPr>
        <p:spPr bwMode="auto">
          <a:xfrm>
            <a:off x="7338988" y="1657448"/>
            <a:ext cx="962495" cy="200483"/>
          </a:xfrm>
          <a:prstGeom prst="curvedConnector3">
            <a:avLst>
              <a:gd name="adj1" fmla="val 50000"/>
            </a:avLst>
          </a:prstGeom>
          <a:noFill/>
          <a:ln w="38100" cap="flat" cmpd="sng" algn="ctr">
            <a:solidFill>
              <a:schemeClr val="tx1">
                <a:lumMod val="75000"/>
                <a:lumOff val="25000"/>
              </a:schemeClr>
            </a:solidFill>
            <a:prstDash val="solid"/>
            <a:round/>
            <a:headEnd type="triangle" w="med" len="med"/>
            <a:tailEnd type="triangle" w="med" len="med"/>
          </a:ln>
          <a:effectLst/>
        </p:spPr>
      </p:cxnSp>
      <p:cxnSp>
        <p:nvCxnSpPr>
          <p:cNvPr id="83" name="曲线连接符 82"/>
          <p:cNvCxnSpPr/>
          <p:nvPr/>
        </p:nvCxnSpPr>
        <p:spPr bwMode="auto">
          <a:xfrm>
            <a:off x="7338988" y="1657448"/>
            <a:ext cx="962495" cy="625767"/>
          </a:xfrm>
          <a:prstGeom prst="curvedConnector3">
            <a:avLst>
              <a:gd name="adj1" fmla="val 50000"/>
            </a:avLst>
          </a:prstGeom>
          <a:noFill/>
          <a:ln w="38100" cap="flat" cmpd="sng" algn="ctr">
            <a:solidFill>
              <a:schemeClr val="tx1">
                <a:lumMod val="75000"/>
                <a:lumOff val="25000"/>
              </a:schemeClr>
            </a:solidFill>
            <a:prstDash val="solid"/>
            <a:round/>
            <a:headEnd type="triangle" w="med" len="med"/>
            <a:tailEnd type="triangle"/>
          </a:ln>
          <a:effectLst/>
        </p:spPr>
      </p:cxnSp>
      <p:cxnSp>
        <p:nvCxnSpPr>
          <p:cNvPr id="84" name="曲线连接符 83"/>
          <p:cNvCxnSpPr/>
          <p:nvPr/>
        </p:nvCxnSpPr>
        <p:spPr bwMode="auto">
          <a:xfrm flipV="1">
            <a:off x="7336361" y="1408661"/>
            <a:ext cx="965122" cy="918044"/>
          </a:xfrm>
          <a:prstGeom prst="curvedConnector3">
            <a:avLst>
              <a:gd name="adj1" fmla="val 50000"/>
            </a:avLst>
          </a:prstGeom>
          <a:noFill/>
          <a:ln w="38100" cap="flat" cmpd="sng" algn="ctr">
            <a:solidFill>
              <a:srgbClr val="FFC000"/>
            </a:solidFill>
            <a:prstDash val="solid"/>
            <a:round/>
            <a:headEnd type="triangle" w="med" len="med"/>
            <a:tailEnd type="triangle" w="med" len="med"/>
          </a:ln>
          <a:effectLst/>
        </p:spPr>
      </p:cxnSp>
      <p:cxnSp>
        <p:nvCxnSpPr>
          <p:cNvPr id="96" name="曲线连接符 95"/>
          <p:cNvCxnSpPr/>
          <p:nvPr/>
        </p:nvCxnSpPr>
        <p:spPr bwMode="auto">
          <a:xfrm>
            <a:off x="7336361" y="2326704"/>
            <a:ext cx="965122" cy="389237"/>
          </a:xfrm>
          <a:prstGeom prst="curvedConnector3">
            <a:avLst>
              <a:gd name="adj1" fmla="val 50000"/>
            </a:avLst>
          </a:prstGeom>
          <a:noFill/>
          <a:ln w="38100" cap="flat" cmpd="sng" algn="ctr">
            <a:solidFill>
              <a:srgbClr val="FFC000"/>
            </a:solidFill>
            <a:prstDash val="solid"/>
            <a:round/>
            <a:headEnd type="triangle" w="med" len="med"/>
            <a:tailEnd type="triangle"/>
          </a:ln>
          <a:effectLst/>
        </p:spPr>
      </p:cxnSp>
      <p:sp>
        <p:nvSpPr>
          <p:cNvPr id="73" name="TextBox 72"/>
          <p:cNvSpPr txBox="1"/>
          <p:nvPr/>
        </p:nvSpPr>
        <p:spPr>
          <a:xfrm>
            <a:off x="3524250" y="2337952"/>
            <a:ext cx="1362075" cy="209143"/>
          </a:xfrm>
          <a:prstGeom prst="rect">
            <a:avLst/>
          </a:prstGeom>
          <a:noFill/>
        </p:spPr>
        <p:txBody>
          <a:bodyPr wrap="square" lIns="69961" tIns="34980" rIns="69961" bIns="34980" rtlCol="0">
            <a:spAutoFit/>
          </a:bodyPr>
          <a:lstStyle/>
          <a:p>
            <a:pPr algn="ctr"/>
            <a:r>
              <a:rPr lang="en-US" altLang="zh-CN" sz="900" dirty="0" smtClean="0">
                <a:solidFill>
                  <a:srgbClr val="000000"/>
                </a:solidFill>
                <a:latin typeface="微软雅黑" pitchFamily="34" charset="-122"/>
                <a:ea typeface="微软雅黑" pitchFamily="34" charset="-122"/>
              </a:rPr>
              <a:t>Half-width Node</a:t>
            </a:r>
            <a:endParaRPr lang="zh-CN" altLang="en-US" sz="900" dirty="0">
              <a:solidFill>
                <a:srgbClr val="000000"/>
              </a:solidFill>
              <a:latin typeface="微软雅黑" pitchFamily="34" charset="-122"/>
              <a:ea typeface="微软雅黑" pitchFamily="34" charset="-122"/>
            </a:endParaRPr>
          </a:p>
        </p:txBody>
      </p:sp>
      <p:sp>
        <p:nvSpPr>
          <p:cNvPr id="74" name="TextBox 73"/>
          <p:cNvSpPr txBox="1"/>
          <p:nvPr/>
        </p:nvSpPr>
        <p:spPr>
          <a:xfrm>
            <a:off x="4562475" y="2442727"/>
            <a:ext cx="1362075" cy="209143"/>
          </a:xfrm>
          <a:prstGeom prst="rect">
            <a:avLst/>
          </a:prstGeom>
          <a:noFill/>
        </p:spPr>
        <p:txBody>
          <a:bodyPr wrap="square" lIns="69961" tIns="34980" rIns="69961" bIns="34980" rtlCol="0">
            <a:spAutoFit/>
          </a:bodyPr>
          <a:lstStyle/>
          <a:p>
            <a:pPr algn="ctr"/>
            <a:r>
              <a:rPr lang="en-US" altLang="zh-CN" sz="900" dirty="0" smtClean="0">
                <a:solidFill>
                  <a:srgbClr val="000000"/>
                </a:solidFill>
                <a:latin typeface="微软雅黑" pitchFamily="34" charset="-122"/>
                <a:ea typeface="微软雅黑" pitchFamily="34" charset="-122"/>
              </a:rPr>
              <a:t>Full-width Node</a:t>
            </a:r>
            <a:endParaRPr lang="zh-CN" altLang="en-US" sz="900" dirty="0">
              <a:solidFill>
                <a:srgbClr val="000000"/>
              </a:solidFill>
              <a:latin typeface="微软雅黑" pitchFamily="34" charset="-122"/>
              <a:ea typeface="微软雅黑" pitchFamily="34" charset="-122"/>
            </a:endParaRPr>
          </a:p>
        </p:txBody>
      </p:sp>
      <p:sp>
        <p:nvSpPr>
          <p:cNvPr id="77" name="TextBox 76"/>
          <p:cNvSpPr txBox="1"/>
          <p:nvPr/>
        </p:nvSpPr>
        <p:spPr>
          <a:xfrm>
            <a:off x="7553325" y="1086371"/>
            <a:ext cx="781050" cy="209143"/>
          </a:xfrm>
          <a:prstGeom prst="rect">
            <a:avLst/>
          </a:prstGeom>
          <a:noFill/>
        </p:spPr>
        <p:txBody>
          <a:bodyPr wrap="square" lIns="69961" tIns="34980" rIns="69961" bIns="34980" rtlCol="0">
            <a:spAutoFit/>
          </a:bodyPr>
          <a:lstStyle/>
          <a:p>
            <a:pPr algn="ctr"/>
            <a:r>
              <a:rPr lang="en-US" altLang="zh-CN" sz="900" dirty="0" smtClean="0">
                <a:solidFill>
                  <a:srgbClr val="000000"/>
                </a:solidFill>
                <a:latin typeface="微软雅黑" pitchFamily="34" charset="-122"/>
                <a:ea typeface="微软雅黑" pitchFamily="34" charset="-122"/>
              </a:rPr>
              <a:t>Backplane</a:t>
            </a:r>
            <a:endParaRPr lang="zh-CN" altLang="en-US" sz="900" dirty="0">
              <a:solidFill>
                <a:srgbClr val="000000"/>
              </a:solidFill>
              <a:latin typeface="微软雅黑" pitchFamily="34" charset="-122"/>
              <a:ea typeface="微软雅黑" pitchFamily="34" charset="-122"/>
            </a:endParaRPr>
          </a:p>
        </p:txBody>
      </p:sp>
      <p:sp>
        <p:nvSpPr>
          <p:cNvPr id="79" name="TextBox 78"/>
          <p:cNvSpPr txBox="1"/>
          <p:nvPr/>
        </p:nvSpPr>
        <p:spPr>
          <a:xfrm>
            <a:off x="3114676" y="884238"/>
            <a:ext cx="3467100" cy="209143"/>
          </a:xfrm>
          <a:prstGeom prst="rect">
            <a:avLst/>
          </a:prstGeom>
          <a:noFill/>
        </p:spPr>
        <p:txBody>
          <a:bodyPr wrap="square" lIns="69961" tIns="34980" rIns="69961" bIns="34980" rtlCol="0">
            <a:spAutoFit/>
          </a:bodyPr>
          <a:lstStyle/>
          <a:p>
            <a:pPr algn="ctr"/>
            <a:r>
              <a:rPr lang="en-US" altLang="zh-CN" sz="900" dirty="0" smtClean="0">
                <a:solidFill>
                  <a:srgbClr val="000000"/>
                </a:solidFill>
                <a:latin typeface="微软雅黑" pitchFamily="34" charset="-122"/>
                <a:ea typeface="微软雅黑" pitchFamily="34" charset="-122"/>
              </a:rPr>
              <a:t>I/O Connections from MEZZ card to switch slot</a:t>
            </a:r>
            <a:endParaRPr lang="zh-CN" altLang="en-US" sz="900" dirty="0">
              <a:solidFill>
                <a:srgbClr val="000000"/>
              </a:solidFill>
              <a:latin typeface="微软雅黑" pitchFamily="34" charset="-122"/>
              <a:ea typeface="微软雅黑" pitchFamily="34" charset="-122"/>
            </a:endParaRPr>
          </a:p>
        </p:txBody>
      </p:sp>
    </p:spTree>
  </p:cSld>
  <p:clrMapOvr>
    <a:masterClrMapping/>
  </p:clrMapOvr>
  <p:transition advClick="0" advTm="8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p:cNvSpPr/>
          <p:nvPr/>
        </p:nvSpPr>
        <p:spPr bwMode="auto">
          <a:xfrm>
            <a:off x="896576" y="2309577"/>
            <a:ext cx="7914047"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pitchFamily="34" charset="0"/>
              <a:ea typeface="宋体" charset="-122"/>
              <a:cs typeface="Arial" pitchFamily="34" charset="0"/>
            </a:endParaRPr>
          </a:p>
        </p:txBody>
      </p:sp>
      <p:sp>
        <p:nvSpPr>
          <p:cNvPr id="90" name="矩形 89"/>
          <p:cNvSpPr/>
          <p:nvPr/>
        </p:nvSpPr>
        <p:spPr bwMode="auto">
          <a:xfrm>
            <a:off x="896577" y="2525016"/>
            <a:ext cx="7914047" cy="1137709"/>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pitchFamily="34" charset="0"/>
              <a:ea typeface="宋体" charset="-122"/>
              <a:cs typeface="Arial" pitchFamily="34" charset="0"/>
            </a:endParaRPr>
          </a:p>
        </p:txBody>
      </p:sp>
      <p:sp>
        <p:nvSpPr>
          <p:cNvPr id="18" name="Title 2"/>
          <p:cNvSpPr txBox="1">
            <a:spLocks/>
          </p:cNvSpPr>
          <p:nvPr/>
        </p:nvSpPr>
        <p:spPr>
          <a:xfrm>
            <a:off x="229469" y="317711"/>
            <a:ext cx="8059397" cy="745784"/>
          </a:xfrm>
          <a:prstGeom prst="rect">
            <a:avLst/>
          </a:prstGeom>
        </p:spPr>
        <p:txBody>
          <a:bodyPr/>
          <a:lstStyle/>
          <a:p>
            <a:r>
              <a:rPr lang="en-US" altLang="zh-CN" sz="2000" b="1" dirty="0" smtClean="0">
                <a:solidFill>
                  <a:srgbClr val="C00000"/>
                </a:solidFill>
                <a:latin typeface="微软雅黑" pitchFamily="34" charset="-122"/>
                <a:ea typeface="微软雅黑" pitchFamily="34" charset="-122"/>
              </a:rPr>
              <a:t>E9000</a:t>
            </a:r>
            <a:r>
              <a:rPr lang="zh-CN" altLang="en-US" sz="2000" b="1" dirty="0" smtClean="0">
                <a:solidFill>
                  <a:srgbClr val="C00000"/>
                </a:solidFill>
                <a:latin typeface="微软雅黑" pitchFamily="34" charset="-122"/>
                <a:ea typeface="微软雅黑" pitchFamily="34" charset="-122"/>
              </a:rPr>
              <a:t> </a:t>
            </a:r>
            <a:r>
              <a:rPr lang="en-US" altLang="zh-CN" sz="2000" b="1" dirty="0" smtClean="0">
                <a:solidFill>
                  <a:srgbClr val="C00000"/>
                </a:solidFill>
                <a:latin typeface="微软雅黑" pitchFamily="34" charset="-122"/>
                <a:ea typeface="微软雅黑" pitchFamily="34" charset="-122"/>
              </a:rPr>
              <a:t>Switch Module</a:t>
            </a:r>
            <a:endParaRPr lang="zh-CN" altLang="en-US" sz="2000" b="1" dirty="0">
              <a:solidFill>
                <a:srgbClr val="C00000"/>
              </a:solidFill>
              <a:latin typeface="微软雅黑" pitchFamily="34" charset="-122"/>
              <a:ea typeface="微软雅黑" pitchFamily="34" charset="-122"/>
            </a:endParaRPr>
          </a:p>
        </p:txBody>
      </p:sp>
      <p:sp>
        <p:nvSpPr>
          <p:cNvPr id="16" name="矩形 15"/>
          <p:cNvSpPr/>
          <p:nvPr/>
        </p:nvSpPr>
        <p:spPr bwMode="auto">
          <a:xfrm>
            <a:off x="898217" y="878749"/>
            <a:ext cx="7914623" cy="216557"/>
          </a:xfrm>
          <a:prstGeom prst="rect">
            <a:avLst/>
          </a:prstGeom>
          <a:solidFill>
            <a:schemeClr val="bg1">
              <a:lumMod val="6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pitchFamily="34" charset="0"/>
              <a:ea typeface="宋体" charset="-122"/>
              <a:cs typeface="Arial" pitchFamily="34" charset="0"/>
            </a:endParaRPr>
          </a:p>
        </p:txBody>
      </p:sp>
      <p:sp>
        <p:nvSpPr>
          <p:cNvPr id="17" name="Text Box 69"/>
          <p:cNvSpPr txBox="1">
            <a:spLocks noChangeArrowheads="1"/>
          </p:cNvSpPr>
          <p:nvPr/>
        </p:nvSpPr>
        <p:spPr bwMode="auto">
          <a:xfrm>
            <a:off x="361912" y="875525"/>
            <a:ext cx="458116" cy="2791600"/>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defTabSz="600936">
              <a:spcBef>
                <a:spcPct val="50000"/>
              </a:spcBef>
            </a:pPr>
            <a:r>
              <a:rPr lang="en-US" altLang="zh-CN" sz="1000" dirty="0" smtClean="0">
                <a:solidFill>
                  <a:srgbClr val="FFFFFF"/>
                </a:solidFill>
                <a:latin typeface="微软雅黑" pitchFamily="34" charset="-122"/>
                <a:ea typeface="微软雅黑" pitchFamily="34" charset="-122"/>
                <a:cs typeface="Arial" pitchFamily="34" charset="0"/>
              </a:rPr>
              <a:t>Switch Module</a:t>
            </a:r>
            <a:endParaRPr lang="en-US" altLang="zh-CN" sz="1000" dirty="0">
              <a:solidFill>
                <a:srgbClr val="FFFFFF"/>
              </a:solidFill>
              <a:latin typeface="微软雅黑" pitchFamily="34" charset="-122"/>
              <a:ea typeface="微软雅黑" pitchFamily="34" charset="-122"/>
              <a:cs typeface="Arial" pitchFamily="34" charset="0"/>
            </a:endParaRPr>
          </a:p>
        </p:txBody>
      </p:sp>
      <p:sp>
        <p:nvSpPr>
          <p:cNvPr id="26" name="文本框 85"/>
          <p:cNvSpPr txBox="1">
            <a:spLocks noChangeArrowheads="1"/>
          </p:cNvSpPr>
          <p:nvPr/>
        </p:nvSpPr>
        <p:spPr bwMode="auto">
          <a:xfrm>
            <a:off x="4113242" y="925283"/>
            <a:ext cx="1484573" cy="124956"/>
          </a:xfrm>
          <a:prstGeom prst="rect">
            <a:avLst/>
          </a:prstGeom>
          <a:noFill/>
          <a:ln w="9525" algn="ctr">
            <a:noFill/>
            <a:miter lim="800000"/>
            <a:headEnd/>
            <a:tailEnd/>
          </a:ln>
        </p:spPr>
        <p:txBody>
          <a:bodyPr lIns="0" tIns="0" rIns="0" bIns="0">
            <a:spAutoFit/>
          </a:bodyPr>
          <a:lstStyle/>
          <a:p>
            <a:pPr algn="ctr" defTabSz="600936">
              <a:lnSpc>
                <a:spcPct val="80000"/>
              </a:lnSpc>
              <a:spcBef>
                <a:spcPct val="50000"/>
              </a:spcBef>
              <a:tabLst>
                <a:tab pos="0" algn="l"/>
              </a:tabLst>
            </a:pPr>
            <a:r>
              <a:rPr lang="en-US" altLang="zh-CN" sz="1000" b="1" dirty="0" smtClean="0">
                <a:solidFill>
                  <a:schemeClr val="bg1"/>
                </a:solidFill>
                <a:latin typeface="微软雅黑" pitchFamily="34" charset="-122"/>
                <a:ea typeface="微软雅黑" pitchFamily="34" charset="-122"/>
                <a:cs typeface="Arial" pitchFamily="34" charset="0"/>
              </a:rPr>
              <a:t>Switch Module</a:t>
            </a:r>
            <a:endParaRPr lang="zh-CN" altLang="en-US" sz="1000" b="1" dirty="0">
              <a:solidFill>
                <a:schemeClr val="bg1"/>
              </a:solidFill>
              <a:latin typeface="微软雅黑" pitchFamily="34" charset="-122"/>
              <a:ea typeface="微软雅黑" pitchFamily="34" charset="-122"/>
              <a:cs typeface="Arial" pitchFamily="34" charset="0"/>
            </a:endParaRPr>
          </a:p>
        </p:txBody>
      </p:sp>
      <p:sp>
        <p:nvSpPr>
          <p:cNvPr id="27" name="矩形 26"/>
          <p:cNvSpPr/>
          <p:nvPr/>
        </p:nvSpPr>
        <p:spPr bwMode="auto">
          <a:xfrm>
            <a:off x="898218" y="1253252"/>
            <a:ext cx="7914047" cy="1054656"/>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pitchFamily="34" charset="0"/>
              <a:ea typeface="宋体" charset="-122"/>
              <a:cs typeface="Arial" pitchFamily="34" charset="0"/>
            </a:endParaRPr>
          </a:p>
        </p:txBody>
      </p:sp>
      <p:sp>
        <p:nvSpPr>
          <p:cNvPr id="29" name="Text Box 19"/>
          <p:cNvSpPr txBox="1">
            <a:spLocks noChangeArrowheads="1"/>
          </p:cNvSpPr>
          <p:nvPr/>
        </p:nvSpPr>
        <p:spPr bwMode="auto">
          <a:xfrm>
            <a:off x="1291671" y="1782665"/>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CX110</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sp>
        <p:nvSpPr>
          <p:cNvPr id="30" name="Text Box 19"/>
          <p:cNvSpPr txBox="1">
            <a:spLocks noChangeArrowheads="1"/>
          </p:cNvSpPr>
          <p:nvPr/>
        </p:nvSpPr>
        <p:spPr bwMode="auto">
          <a:xfrm>
            <a:off x="7591295" y="1782665"/>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CX310</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sp>
        <p:nvSpPr>
          <p:cNvPr id="31" name="Text Box 19"/>
          <p:cNvSpPr txBox="1">
            <a:spLocks noChangeArrowheads="1"/>
          </p:cNvSpPr>
          <p:nvPr/>
        </p:nvSpPr>
        <p:spPr bwMode="auto">
          <a:xfrm>
            <a:off x="1305338" y="3041765"/>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CX311</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sp>
        <p:nvSpPr>
          <p:cNvPr id="32" name="Text Box 19"/>
          <p:cNvSpPr txBox="1">
            <a:spLocks noChangeArrowheads="1"/>
          </p:cNvSpPr>
          <p:nvPr/>
        </p:nvSpPr>
        <p:spPr bwMode="auto">
          <a:xfrm>
            <a:off x="3687790" y="1782665"/>
            <a:ext cx="854232" cy="156194"/>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CX116</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sp>
        <p:nvSpPr>
          <p:cNvPr id="35" name="Text Box 19"/>
          <p:cNvSpPr txBox="1">
            <a:spLocks noChangeArrowheads="1"/>
          </p:cNvSpPr>
          <p:nvPr/>
        </p:nvSpPr>
        <p:spPr bwMode="auto">
          <a:xfrm>
            <a:off x="2406395" y="3041765"/>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CX317</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sp>
        <p:nvSpPr>
          <p:cNvPr id="36" name="Text Box 19"/>
          <p:cNvSpPr txBox="1">
            <a:spLocks noChangeArrowheads="1"/>
          </p:cNvSpPr>
          <p:nvPr/>
        </p:nvSpPr>
        <p:spPr bwMode="auto">
          <a:xfrm>
            <a:off x="3768290" y="3041765"/>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CX611</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sp>
        <p:nvSpPr>
          <p:cNvPr id="37" name="Text Box 19"/>
          <p:cNvSpPr txBox="1">
            <a:spLocks noChangeArrowheads="1"/>
          </p:cNvSpPr>
          <p:nvPr/>
        </p:nvSpPr>
        <p:spPr bwMode="auto">
          <a:xfrm>
            <a:off x="6332121" y="3042918"/>
            <a:ext cx="815441"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CX911/CX912</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sp>
        <p:nvSpPr>
          <p:cNvPr id="49" name="TextBox 112"/>
          <p:cNvSpPr txBox="1">
            <a:spLocks noChangeArrowheads="1"/>
          </p:cNvSpPr>
          <p:nvPr/>
        </p:nvSpPr>
        <p:spPr bwMode="auto">
          <a:xfrm>
            <a:off x="1608331" y="2321694"/>
            <a:ext cx="1351500" cy="223100"/>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1000" dirty="0" smtClean="0">
                <a:solidFill>
                  <a:srgbClr val="C00000"/>
                </a:solidFill>
                <a:latin typeface="微软雅黑" pitchFamily="34" charset="-122"/>
                <a:ea typeface="微软雅黑" pitchFamily="34" charset="-122"/>
                <a:cs typeface="Arial" pitchFamily="34" charset="0"/>
              </a:rPr>
              <a:t>10GE / </a:t>
            </a:r>
            <a:r>
              <a:rPr lang="en-US" altLang="zh-CN" sz="1000" dirty="0" err="1" smtClean="0">
                <a:solidFill>
                  <a:srgbClr val="C00000"/>
                </a:solidFill>
                <a:latin typeface="微软雅黑" pitchFamily="34" charset="-122"/>
                <a:ea typeface="微软雅黑" pitchFamily="34" charset="-122"/>
                <a:cs typeface="Arial" pitchFamily="34" charset="0"/>
              </a:rPr>
              <a:t>FCoE</a:t>
            </a:r>
            <a:endParaRPr lang="en-US" altLang="zh-CN" sz="1000" dirty="0" smtClean="0">
              <a:solidFill>
                <a:srgbClr val="C00000"/>
              </a:solidFill>
              <a:latin typeface="微软雅黑" pitchFamily="34" charset="-122"/>
              <a:ea typeface="微软雅黑" pitchFamily="34" charset="-122"/>
              <a:cs typeface="Arial" pitchFamily="34" charset="0"/>
            </a:endParaRPr>
          </a:p>
        </p:txBody>
      </p:sp>
      <p:sp>
        <p:nvSpPr>
          <p:cNvPr id="53" name="TextBox 112"/>
          <p:cNvSpPr txBox="1">
            <a:spLocks noChangeArrowheads="1"/>
          </p:cNvSpPr>
          <p:nvPr/>
        </p:nvSpPr>
        <p:spPr bwMode="auto">
          <a:xfrm>
            <a:off x="3574518" y="2328494"/>
            <a:ext cx="1221055" cy="223100"/>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1000" dirty="0" smtClean="0">
                <a:solidFill>
                  <a:srgbClr val="C00000"/>
                </a:solidFill>
                <a:latin typeface="微软雅黑" pitchFamily="34" charset="-122"/>
                <a:ea typeface="微软雅黑" pitchFamily="34" charset="-122"/>
                <a:cs typeface="Arial" pitchFamily="34" charset="0"/>
              </a:rPr>
              <a:t>IB QDR/FDR</a:t>
            </a:r>
          </a:p>
        </p:txBody>
      </p:sp>
      <p:sp>
        <p:nvSpPr>
          <p:cNvPr id="55" name="TextBox 112"/>
          <p:cNvSpPr txBox="1">
            <a:spLocks noChangeArrowheads="1"/>
          </p:cNvSpPr>
          <p:nvPr/>
        </p:nvSpPr>
        <p:spPr bwMode="auto">
          <a:xfrm>
            <a:off x="6119554" y="2337875"/>
            <a:ext cx="1310640" cy="223100"/>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1000" dirty="0" smtClean="0">
                <a:solidFill>
                  <a:srgbClr val="C00000"/>
                </a:solidFill>
                <a:latin typeface="微软雅黑" pitchFamily="34" charset="-122"/>
                <a:ea typeface="微软雅黑" pitchFamily="34" charset="-122"/>
                <a:cs typeface="Arial" pitchFamily="34" charset="0"/>
              </a:rPr>
              <a:t>10GE + FC</a:t>
            </a:r>
            <a:endParaRPr lang="en-US" altLang="zh-CN" sz="1000" dirty="0" smtClean="0">
              <a:solidFill>
                <a:schemeClr val="bg1">
                  <a:lumMod val="50000"/>
                </a:schemeClr>
              </a:solidFill>
              <a:latin typeface="微软雅黑" pitchFamily="34" charset="-122"/>
              <a:ea typeface="微软雅黑" pitchFamily="34" charset="-122"/>
              <a:cs typeface="Arial" pitchFamily="34" charset="0"/>
            </a:endParaRPr>
          </a:p>
        </p:txBody>
      </p:sp>
      <p:pic>
        <p:nvPicPr>
          <p:cNvPr id="70" name="图片 69" descr="cx110-GE.jpg"/>
          <p:cNvPicPr>
            <a:picLocks noChangeAspect="1"/>
          </p:cNvPicPr>
          <p:nvPr/>
        </p:nvPicPr>
        <p:blipFill>
          <a:blip r:embed="rId3" cstate="screen">
            <a:clrChange>
              <a:clrFrom>
                <a:srgbClr val="FFFFFF"/>
              </a:clrFrom>
              <a:clrTo>
                <a:srgbClr val="FFFFFF">
                  <a:alpha val="0"/>
                </a:srgbClr>
              </a:clrTo>
            </a:clrChange>
          </a:blip>
          <a:stretch>
            <a:fillRect/>
          </a:stretch>
        </p:blipFill>
        <p:spPr>
          <a:xfrm>
            <a:off x="1138679" y="1304462"/>
            <a:ext cx="1042493" cy="468303"/>
          </a:xfrm>
          <a:prstGeom prst="rect">
            <a:avLst/>
          </a:prstGeom>
        </p:spPr>
      </p:pic>
      <p:pic>
        <p:nvPicPr>
          <p:cNvPr id="71" name="图片 70" descr="CX116-GE.JPG"/>
          <p:cNvPicPr>
            <a:picLocks noChangeAspect="1"/>
          </p:cNvPicPr>
          <p:nvPr/>
        </p:nvPicPr>
        <p:blipFill>
          <a:blip r:embed="rId4" cstate="screen">
            <a:clrChange>
              <a:clrFrom>
                <a:srgbClr val="FFFFFF"/>
              </a:clrFrom>
              <a:clrTo>
                <a:srgbClr val="FFFFFF">
                  <a:alpha val="0"/>
                </a:srgbClr>
              </a:clrTo>
            </a:clrChange>
          </a:blip>
          <a:stretch>
            <a:fillRect/>
          </a:stretch>
        </p:blipFill>
        <p:spPr>
          <a:xfrm>
            <a:off x="3633620" y="1360027"/>
            <a:ext cx="1014059" cy="357173"/>
          </a:xfrm>
          <a:prstGeom prst="rect">
            <a:avLst/>
          </a:prstGeom>
        </p:spPr>
      </p:pic>
      <p:pic>
        <p:nvPicPr>
          <p:cNvPr id="72" name="图片 71" descr="cx310-10GE.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7466740" y="1343792"/>
            <a:ext cx="1054775" cy="389642"/>
          </a:xfrm>
          <a:prstGeom prst="rect">
            <a:avLst/>
          </a:prstGeom>
        </p:spPr>
      </p:pic>
      <p:pic>
        <p:nvPicPr>
          <p:cNvPr id="73" name="图片 72" descr="cx311-10GE-FCoE.jpg"/>
          <p:cNvPicPr>
            <a:picLocks noChangeAspect="1"/>
          </p:cNvPicPr>
          <p:nvPr/>
        </p:nvPicPr>
        <p:blipFill>
          <a:blip r:embed="rId6" cstate="screen">
            <a:clrChange>
              <a:clrFrom>
                <a:srgbClr val="FFFFFF"/>
              </a:clrFrom>
              <a:clrTo>
                <a:srgbClr val="FFFFFF">
                  <a:alpha val="0"/>
                </a:srgbClr>
              </a:clrTo>
            </a:clrChange>
          </a:blip>
          <a:stretch>
            <a:fillRect/>
          </a:stretch>
        </p:blipFill>
        <p:spPr>
          <a:xfrm>
            <a:off x="1103390" y="2586271"/>
            <a:ext cx="1084061" cy="432576"/>
          </a:xfrm>
          <a:prstGeom prst="rect">
            <a:avLst/>
          </a:prstGeom>
        </p:spPr>
      </p:pic>
      <p:pic>
        <p:nvPicPr>
          <p:cNvPr id="74" name="图片 73" descr="CX317-10GE.jpg"/>
          <p:cNvPicPr>
            <a:picLocks noChangeAspect="1"/>
          </p:cNvPicPr>
          <p:nvPr/>
        </p:nvPicPr>
        <p:blipFill>
          <a:blip r:embed="rId7" cstate="screen">
            <a:clrChange>
              <a:clrFrom>
                <a:srgbClr val="FFFFFF"/>
              </a:clrFrom>
              <a:clrTo>
                <a:srgbClr val="FFFFFF">
                  <a:alpha val="0"/>
                </a:srgbClr>
              </a:clrTo>
            </a:clrChange>
          </a:blip>
          <a:stretch>
            <a:fillRect/>
          </a:stretch>
        </p:blipFill>
        <p:spPr>
          <a:xfrm>
            <a:off x="2226011" y="2632644"/>
            <a:ext cx="1070902" cy="399711"/>
          </a:xfrm>
          <a:prstGeom prst="rect">
            <a:avLst/>
          </a:prstGeom>
        </p:spPr>
      </p:pic>
      <p:pic>
        <p:nvPicPr>
          <p:cNvPr id="75" name="图片 74" descr="CX610-IB.JPG"/>
          <p:cNvPicPr>
            <a:picLocks noChangeAspect="1"/>
          </p:cNvPicPr>
          <p:nvPr/>
        </p:nvPicPr>
        <p:blipFill>
          <a:blip r:embed="rId8" cstate="screen">
            <a:clrChange>
              <a:clrFrom>
                <a:srgbClr val="FFFFFF"/>
              </a:clrFrom>
              <a:clrTo>
                <a:srgbClr val="FFFFFF">
                  <a:alpha val="0"/>
                </a:srgbClr>
              </a:clrTo>
            </a:clrChange>
          </a:blip>
          <a:stretch>
            <a:fillRect/>
          </a:stretch>
        </p:blipFill>
        <p:spPr>
          <a:xfrm>
            <a:off x="3599072" y="2682605"/>
            <a:ext cx="1061422" cy="349585"/>
          </a:xfrm>
          <a:prstGeom prst="rect">
            <a:avLst/>
          </a:prstGeom>
        </p:spPr>
      </p:pic>
      <p:pic>
        <p:nvPicPr>
          <p:cNvPr id="76" name="图片 75" descr="cx911-10GE-FC.jpg"/>
          <p:cNvPicPr>
            <a:picLocks noChangeAspect="1"/>
          </p:cNvPicPr>
          <p:nvPr/>
        </p:nvPicPr>
        <p:blipFill>
          <a:blip r:embed="rId9" cstate="screen">
            <a:clrChange>
              <a:clrFrom>
                <a:srgbClr val="FFFFFF"/>
              </a:clrFrom>
              <a:clrTo>
                <a:srgbClr val="FFFFFF">
                  <a:alpha val="0"/>
                </a:srgbClr>
              </a:clrTo>
            </a:clrChange>
          </a:blip>
          <a:stretch>
            <a:fillRect/>
          </a:stretch>
        </p:blipFill>
        <p:spPr>
          <a:xfrm>
            <a:off x="6249137" y="2665828"/>
            <a:ext cx="1023550" cy="385418"/>
          </a:xfrm>
          <a:prstGeom prst="rect">
            <a:avLst/>
          </a:prstGeom>
        </p:spPr>
      </p:pic>
      <p:pic>
        <p:nvPicPr>
          <p:cNvPr id="46" name="图片 45" descr="CX111_左侧"/>
          <p:cNvPicPr/>
          <p:nvPr/>
        </p:nvPicPr>
        <p:blipFill>
          <a:blip r:embed="rId10" cstate="print">
            <a:clrChange>
              <a:clrFrom>
                <a:srgbClr val="FFFFFF"/>
              </a:clrFrom>
              <a:clrTo>
                <a:srgbClr val="FFFFFF">
                  <a:alpha val="0"/>
                </a:srgbClr>
              </a:clrTo>
            </a:clrChange>
          </a:blip>
          <a:srcRect/>
          <a:stretch>
            <a:fillRect/>
          </a:stretch>
        </p:blipFill>
        <p:spPr bwMode="auto">
          <a:xfrm>
            <a:off x="2433597" y="1328902"/>
            <a:ext cx="946147" cy="419422"/>
          </a:xfrm>
          <a:prstGeom prst="rect">
            <a:avLst/>
          </a:prstGeom>
          <a:noFill/>
          <a:ln w="9525">
            <a:noFill/>
            <a:miter lim="800000"/>
            <a:headEnd/>
            <a:tailEnd/>
          </a:ln>
        </p:spPr>
      </p:pic>
      <p:pic>
        <p:nvPicPr>
          <p:cNvPr id="48" name="图片 47" descr="CX210_左侧"/>
          <p:cNvPicPr/>
          <p:nvPr/>
        </p:nvPicPr>
        <p:blipFill>
          <a:blip r:embed="rId11" cstate="print">
            <a:clrChange>
              <a:clrFrom>
                <a:srgbClr val="FFFFFF"/>
              </a:clrFrom>
              <a:clrTo>
                <a:srgbClr val="FFFFFF">
                  <a:alpha val="0"/>
                </a:srgbClr>
              </a:clrTo>
            </a:clrChange>
          </a:blip>
          <a:srcRect/>
          <a:stretch>
            <a:fillRect/>
          </a:stretch>
        </p:blipFill>
        <p:spPr bwMode="auto">
          <a:xfrm>
            <a:off x="4874578" y="1310402"/>
            <a:ext cx="1061702" cy="456423"/>
          </a:xfrm>
          <a:prstGeom prst="rect">
            <a:avLst/>
          </a:prstGeom>
          <a:noFill/>
          <a:ln w="9525">
            <a:noFill/>
            <a:miter lim="800000"/>
            <a:headEnd/>
            <a:tailEnd/>
          </a:ln>
        </p:spPr>
      </p:pic>
      <p:pic>
        <p:nvPicPr>
          <p:cNvPr id="50" name="图片 49" descr="CX915_左侧"/>
          <p:cNvPicPr/>
          <p:nvPr/>
        </p:nvPicPr>
        <p:blipFill>
          <a:blip r:embed="rId12" cstate="print">
            <a:clrChange>
              <a:clrFrom>
                <a:srgbClr val="FFFFFF"/>
              </a:clrFrom>
              <a:clrTo>
                <a:srgbClr val="FFFFFF">
                  <a:alpha val="0"/>
                </a:srgbClr>
              </a:clrTo>
            </a:clrChange>
          </a:blip>
          <a:srcRect/>
          <a:stretch>
            <a:fillRect/>
          </a:stretch>
        </p:blipFill>
        <p:spPr bwMode="auto">
          <a:xfrm>
            <a:off x="7560165" y="2714871"/>
            <a:ext cx="1061899" cy="333417"/>
          </a:xfrm>
          <a:prstGeom prst="rect">
            <a:avLst/>
          </a:prstGeom>
          <a:noFill/>
          <a:ln w="9525">
            <a:noFill/>
            <a:miter lim="800000"/>
            <a:headEnd/>
            <a:tailEnd/>
          </a:ln>
        </p:spPr>
      </p:pic>
      <p:sp>
        <p:nvSpPr>
          <p:cNvPr id="69" name="TextBox 112"/>
          <p:cNvSpPr txBox="1">
            <a:spLocks noChangeArrowheads="1"/>
          </p:cNvSpPr>
          <p:nvPr/>
        </p:nvSpPr>
        <p:spPr bwMode="auto">
          <a:xfrm>
            <a:off x="7426261" y="2318908"/>
            <a:ext cx="1310640" cy="223100"/>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1000" dirty="0" smtClean="0">
                <a:solidFill>
                  <a:srgbClr val="C00000"/>
                </a:solidFill>
                <a:latin typeface="微软雅黑" pitchFamily="34" charset="-122"/>
                <a:ea typeface="微软雅黑" pitchFamily="34" charset="-122"/>
                <a:cs typeface="Arial" pitchFamily="34" charset="0"/>
              </a:rPr>
              <a:t>GE + FC</a:t>
            </a:r>
            <a:endParaRPr lang="en-US" altLang="zh-CN" sz="1000" dirty="0" smtClean="0">
              <a:solidFill>
                <a:schemeClr val="bg1">
                  <a:lumMod val="50000"/>
                </a:schemeClr>
              </a:solidFill>
              <a:latin typeface="微软雅黑" pitchFamily="34" charset="-122"/>
              <a:ea typeface="微软雅黑" pitchFamily="34" charset="-122"/>
              <a:cs typeface="Arial" pitchFamily="34" charset="0"/>
            </a:endParaRPr>
          </a:p>
        </p:txBody>
      </p:sp>
      <p:sp>
        <p:nvSpPr>
          <p:cNvPr id="87" name="Text Box 19"/>
          <p:cNvSpPr txBox="1">
            <a:spLocks noChangeArrowheads="1"/>
          </p:cNvSpPr>
          <p:nvPr/>
        </p:nvSpPr>
        <p:spPr bwMode="auto">
          <a:xfrm>
            <a:off x="2531003" y="1782665"/>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CX111</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sp>
        <p:nvSpPr>
          <p:cNvPr id="88" name="Text Box 19"/>
          <p:cNvSpPr txBox="1">
            <a:spLocks noChangeArrowheads="1"/>
          </p:cNvSpPr>
          <p:nvPr/>
        </p:nvSpPr>
        <p:spPr bwMode="auto">
          <a:xfrm>
            <a:off x="5036684" y="1782665"/>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CX210</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sp>
        <p:nvSpPr>
          <p:cNvPr id="89" name="Text Box 19"/>
          <p:cNvSpPr txBox="1">
            <a:spLocks noChangeArrowheads="1"/>
          </p:cNvSpPr>
          <p:nvPr/>
        </p:nvSpPr>
        <p:spPr bwMode="auto">
          <a:xfrm>
            <a:off x="7699321" y="3042918"/>
            <a:ext cx="815441"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CX915</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sp>
        <p:nvSpPr>
          <p:cNvPr id="61" name="矩形 60"/>
          <p:cNvSpPr/>
          <p:nvPr/>
        </p:nvSpPr>
        <p:spPr bwMode="auto">
          <a:xfrm>
            <a:off x="896578" y="1064046"/>
            <a:ext cx="7914047"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pitchFamily="34" charset="0"/>
              <a:ea typeface="宋体" charset="-122"/>
              <a:cs typeface="Arial" pitchFamily="34" charset="0"/>
            </a:endParaRPr>
          </a:p>
        </p:txBody>
      </p:sp>
      <p:grpSp>
        <p:nvGrpSpPr>
          <p:cNvPr id="3" name="组合 2"/>
          <p:cNvGrpSpPr/>
          <p:nvPr/>
        </p:nvGrpSpPr>
        <p:grpSpPr>
          <a:xfrm>
            <a:off x="2488100" y="1065132"/>
            <a:ext cx="6227863" cy="232043"/>
            <a:chOff x="2488100" y="1079092"/>
            <a:chExt cx="6227863" cy="232043"/>
          </a:xfrm>
        </p:grpSpPr>
        <p:sp>
          <p:nvSpPr>
            <p:cNvPr id="63" name="TextBox 112"/>
            <p:cNvSpPr txBox="1">
              <a:spLocks noChangeArrowheads="1"/>
            </p:cNvSpPr>
            <p:nvPr/>
          </p:nvSpPr>
          <p:spPr bwMode="auto">
            <a:xfrm>
              <a:off x="2488100" y="1080341"/>
              <a:ext cx="780000" cy="230794"/>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1000" dirty="0" smtClean="0">
                  <a:solidFill>
                    <a:srgbClr val="C00000"/>
                  </a:solidFill>
                  <a:latin typeface="微软雅黑" pitchFamily="34" charset="-122"/>
                  <a:ea typeface="微软雅黑" pitchFamily="34" charset="-122"/>
                  <a:cs typeface="Arial" pitchFamily="34" charset="0"/>
                </a:rPr>
                <a:t>GE</a:t>
              </a:r>
              <a:endParaRPr lang="en-US" altLang="zh-CN" sz="1000" dirty="0" smtClean="0">
                <a:solidFill>
                  <a:schemeClr val="bg1">
                    <a:lumMod val="50000"/>
                  </a:schemeClr>
                </a:solidFill>
                <a:latin typeface="微软雅黑" pitchFamily="34" charset="-122"/>
                <a:ea typeface="微软雅黑" pitchFamily="34" charset="-122"/>
                <a:cs typeface="Arial" pitchFamily="34" charset="0"/>
              </a:endParaRPr>
            </a:p>
          </p:txBody>
        </p:sp>
        <p:sp>
          <p:nvSpPr>
            <p:cNvPr id="66" name="TextBox 112"/>
            <p:cNvSpPr txBox="1">
              <a:spLocks noChangeArrowheads="1"/>
            </p:cNvSpPr>
            <p:nvPr/>
          </p:nvSpPr>
          <p:spPr bwMode="auto">
            <a:xfrm>
              <a:off x="7364463" y="1080341"/>
              <a:ext cx="1351500" cy="230794"/>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1000" dirty="0" smtClean="0">
                  <a:solidFill>
                    <a:srgbClr val="C00000"/>
                  </a:solidFill>
                  <a:latin typeface="微软雅黑" pitchFamily="34" charset="-122"/>
                  <a:ea typeface="微软雅黑" pitchFamily="34" charset="-122"/>
                  <a:cs typeface="Arial" pitchFamily="34" charset="0"/>
                </a:rPr>
                <a:t>10GE / </a:t>
              </a:r>
              <a:r>
                <a:rPr lang="en-US" altLang="zh-CN" sz="1000" dirty="0" err="1" smtClean="0">
                  <a:solidFill>
                    <a:srgbClr val="C00000"/>
                  </a:solidFill>
                  <a:latin typeface="微软雅黑" pitchFamily="34" charset="-122"/>
                  <a:ea typeface="微软雅黑" pitchFamily="34" charset="-122"/>
                  <a:cs typeface="Arial" pitchFamily="34" charset="0"/>
                </a:rPr>
                <a:t>FCoE</a:t>
              </a:r>
              <a:endParaRPr lang="en-US" altLang="zh-CN" sz="1000" dirty="0" smtClean="0">
                <a:solidFill>
                  <a:srgbClr val="C00000"/>
                </a:solidFill>
                <a:latin typeface="微软雅黑" pitchFamily="34" charset="-122"/>
                <a:ea typeface="微软雅黑" pitchFamily="34" charset="-122"/>
                <a:cs typeface="Arial" pitchFamily="34" charset="0"/>
              </a:endParaRPr>
            </a:p>
          </p:txBody>
        </p:sp>
        <p:sp>
          <p:nvSpPr>
            <p:cNvPr id="67" name="TextBox 112"/>
            <p:cNvSpPr txBox="1">
              <a:spLocks noChangeArrowheads="1"/>
            </p:cNvSpPr>
            <p:nvPr/>
          </p:nvSpPr>
          <p:spPr bwMode="auto">
            <a:xfrm>
              <a:off x="4973499" y="1080341"/>
              <a:ext cx="869535" cy="230794"/>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1000" dirty="0" smtClean="0">
                  <a:solidFill>
                    <a:srgbClr val="C00000"/>
                  </a:solidFill>
                  <a:latin typeface="微软雅黑" pitchFamily="34" charset="-122"/>
                  <a:ea typeface="微软雅黑" pitchFamily="34" charset="-122"/>
                  <a:cs typeface="Arial" pitchFamily="34" charset="0"/>
                </a:rPr>
                <a:t>8G FC</a:t>
              </a:r>
            </a:p>
          </p:txBody>
        </p:sp>
        <p:sp>
          <p:nvSpPr>
            <p:cNvPr id="51" name="TextBox 112"/>
            <p:cNvSpPr txBox="1">
              <a:spLocks noChangeArrowheads="1"/>
            </p:cNvSpPr>
            <p:nvPr/>
          </p:nvSpPr>
          <p:spPr bwMode="auto">
            <a:xfrm>
              <a:off x="6236959" y="1079092"/>
              <a:ext cx="869535" cy="230794"/>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1000" dirty="0" smtClean="0">
                  <a:solidFill>
                    <a:srgbClr val="C00000"/>
                  </a:solidFill>
                  <a:latin typeface="微软雅黑" pitchFamily="34" charset="-122"/>
                  <a:ea typeface="微软雅黑" pitchFamily="34" charset="-122"/>
                  <a:cs typeface="Arial" pitchFamily="34" charset="0"/>
                </a:rPr>
                <a:t>16G FC</a:t>
              </a:r>
            </a:p>
          </p:txBody>
        </p:sp>
      </p:grpSp>
      <p:pic>
        <p:nvPicPr>
          <p:cNvPr id="2" name="图片 1"/>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51163" y="1360027"/>
            <a:ext cx="1118368" cy="405660"/>
          </a:xfrm>
          <a:prstGeom prst="rect">
            <a:avLst/>
          </a:prstGeom>
        </p:spPr>
      </p:pic>
      <p:sp>
        <p:nvSpPr>
          <p:cNvPr id="54" name="Text Box 19"/>
          <p:cNvSpPr txBox="1">
            <a:spLocks noChangeArrowheads="1"/>
          </p:cNvSpPr>
          <p:nvPr/>
        </p:nvSpPr>
        <p:spPr bwMode="auto">
          <a:xfrm>
            <a:off x="6368454" y="1773338"/>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CX220</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cxnSp>
        <p:nvCxnSpPr>
          <p:cNvPr id="56" name="Straight Connector 79"/>
          <p:cNvCxnSpPr>
            <a:cxnSpLocks noChangeShapeType="1"/>
          </p:cNvCxnSpPr>
          <p:nvPr/>
        </p:nvCxnSpPr>
        <p:spPr bwMode="auto">
          <a:xfrm>
            <a:off x="4758415" y="1370782"/>
            <a:ext cx="0" cy="840603"/>
          </a:xfrm>
          <a:prstGeom prst="line">
            <a:avLst/>
          </a:prstGeom>
          <a:noFill/>
          <a:ln w="6350" algn="ctr">
            <a:solidFill>
              <a:srgbClr val="B2B2B2"/>
            </a:solidFill>
            <a:prstDash val="solid"/>
            <a:round/>
            <a:headEnd/>
            <a:tailEnd/>
          </a:ln>
        </p:spPr>
      </p:cxnSp>
      <p:cxnSp>
        <p:nvCxnSpPr>
          <p:cNvPr id="57" name="Straight Connector 79"/>
          <p:cNvCxnSpPr>
            <a:cxnSpLocks noChangeShapeType="1"/>
          </p:cNvCxnSpPr>
          <p:nvPr/>
        </p:nvCxnSpPr>
        <p:spPr bwMode="auto">
          <a:xfrm>
            <a:off x="7342201" y="1369327"/>
            <a:ext cx="0" cy="840603"/>
          </a:xfrm>
          <a:prstGeom prst="line">
            <a:avLst/>
          </a:prstGeom>
          <a:noFill/>
          <a:ln w="6350" algn="ctr">
            <a:solidFill>
              <a:srgbClr val="B2B2B2"/>
            </a:solidFill>
            <a:prstDash val="solid"/>
            <a:round/>
            <a:headEnd/>
            <a:tailEnd/>
          </a:ln>
        </p:spPr>
      </p:cxnSp>
      <p:cxnSp>
        <p:nvCxnSpPr>
          <p:cNvPr id="58" name="Straight Connector 79"/>
          <p:cNvCxnSpPr>
            <a:cxnSpLocks noChangeShapeType="1"/>
          </p:cNvCxnSpPr>
          <p:nvPr/>
        </p:nvCxnSpPr>
        <p:spPr bwMode="auto">
          <a:xfrm>
            <a:off x="3445424" y="2658144"/>
            <a:ext cx="0" cy="840603"/>
          </a:xfrm>
          <a:prstGeom prst="line">
            <a:avLst/>
          </a:prstGeom>
          <a:noFill/>
          <a:ln w="6350" algn="ctr">
            <a:solidFill>
              <a:srgbClr val="B2B2B2"/>
            </a:solidFill>
            <a:prstDash val="solid"/>
            <a:round/>
            <a:headEnd/>
            <a:tailEnd/>
          </a:ln>
        </p:spPr>
      </p:cxnSp>
      <p:sp>
        <p:nvSpPr>
          <p:cNvPr id="60" name="TextBox 112"/>
          <p:cNvSpPr txBox="1">
            <a:spLocks noChangeArrowheads="1"/>
          </p:cNvSpPr>
          <p:nvPr/>
        </p:nvSpPr>
        <p:spPr bwMode="auto">
          <a:xfrm>
            <a:off x="4753484" y="2321533"/>
            <a:ext cx="1310640" cy="223100"/>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1000" dirty="0" smtClean="0">
                <a:solidFill>
                  <a:srgbClr val="C00000"/>
                </a:solidFill>
                <a:latin typeface="微软雅黑" pitchFamily="34" charset="-122"/>
                <a:ea typeface="微软雅黑" pitchFamily="34" charset="-122"/>
                <a:cs typeface="Arial" pitchFamily="34" charset="0"/>
              </a:rPr>
              <a:t>40GE</a:t>
            </a:r>
            <a:endParaRPr lang="en-US" altLang="zh-CN" sz="1000" dirty="0" smtClean="0">
              <a:solidFill>
                <a:schemeClr val="bg1">
                  <a:lumMod val="50000"/>
                </a:schemeClr>
              </a:solidFill>
              <a:latin typeface="微软雅黑" pitchFamily="34" charset="-122"/>
              <a:ea typeface="微软雅黑" pitchFamily="34" charset="-122"/>
              <a:cs typeface="Arial" pitchFamily="34" charset="0"/>
            </a:endParaRPr>
          </a:p>
        </p:txBody>
      </p:sp>
      <p:pic>
        <p:nvPicPr>
          <p:cNvPr id="5" name="图片 4"/>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63047" y="2659119"/>
            <a:ext cx="948895" cy="382646"/>
          </a:xfrm>
          <a:prstGeom prst="rect">
            <a:avLst/>
          </a:prstGeom>
        </p:spPr>
      </p:pic>
      <p:sp>
        <p:nvSpPr>
          <p:cNvPr id="62" name="Text Box 19"/>
          <p:cNvSpPr txBox="1">
            <a:spLocks noChangeArrowheads="1"/>
          </p:cNvSpPr>
          <p:nvPr/>
        </p:nvSpPr>
        <p:spPr bwMode="auto">
          <a:xfrm>
            <a:off x="5039962" y="3041765"/>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CX710</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cxnSp>
        <p:nvCxnSpPr>
          <p:cNvPr id="65" name="Straight Connector 79"/>
          <p:cNvCxnSpPr>
            <a:cxnSpLocks noChangeShapeType="1"/>
          </p:cNvCxnSpPr>
          <p:nvPr/>
        </p:nvCxnSpPr>
        <p:spPr bwMode="auto">
          <a:xfrm>
            <a:off x="4753484" y="2658144"/>
            <a:ext cx="0" cy="840603"/>
          </a:xfrm>
          <a:prstGeom prst="line">
            <a:avLst/>
          </a:prstGeom>
          <a:noFill/>
          <a:ln w="6350" algn="ctr">
            <a:solidFill>
              <a:srgbClr val="B2B2B2"/>
            </a:solidFill>
            <a:prstDash val="solid"/>
            <a:round/>
            <a:headEnd/>
            <a:tailEnd/>
          </a:ln>
        </p:spPr>
      </p:cxnSp>
      <p:cxnSp>
        <p:nvCxnSpPr>
          <p:cNvPr id="79" name="Straight Connector 79"/>
          <p:cNvCxnSpPr>
            <a:cxnSpLocks noChangeShapeType="1"/>
          </p:cNvCxnSpPr>
          <p:nvPr/>
        </p:nvCxnSpPr>
        <p:spPr bwMode="auto">
          <a:xfrm>
            <a:off x="5976155" y="2658144"/>
            <a:ext cx="0" cy="840603"/>
          </a:xfrm>
          <a:prstGeom prst="line">
            <a:avLst/>
          </a:prstGeom>
          <a:noFill/>
          <a:ln w="6350" algn="ctr">
            <a:solidFill>
              <a:srgbClr val="B2B2B2"/>
            </a:solidFill>
            <a:prstDash val="solid"/>
            <a:round/>
            <a:headEnd/>
            <a:tailEnd/>
          </a:ln>
        </p:spPr>
      </p:cxnSp>
      <p:sp>
        <p:nvSpPr>
          <p:cNvPr id="91" name="矩形 90"/>
          <p:cNvSpPr/>
          <p:nvPr/>
        </p:nvSpPr>
        <p:spPr bwMode="auto">
          <a:xfrm>
            <a:off x="904875" y="3810000"/>
            <a:ext cx="7905750" cy="829734"/>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28600" indent="-228600">
              <a:lnSpc>
                <a:spcPct val="150000"/>
              </a:lnSpc>
              <a:buFont typeface="Wingdings" pitchFamily="2" charset="2"/>
              <a:buChar char="l"/>
            </a:pPr>
            <a:r>
              <a:rPr lang="en-US" altLang="zh-CN" sz="1050" dirty="0" smtClean="0">
                <a:solidFill>
                  <a:srgbClr val="000000"/>
                </a:solidFill>
                <a:ea typeface="仿宋" pitchFamily="49" charset="-122"/>
                <a:cs typeface="Arial" charset="0"/>
                <a:sym typeface="Calibri" pitchFamily="34" charset="0"/>
              </a:rPr>
              <a:t>Enables data center TRILL large layer 2 network construction</a:t>
            </a:r>
          </a:p>
          <a:p>
            <a:pPr marL="228600" indent="-228600">
              <a:lnSpc>
                <a:spcPct val="150000"/>
              </a:lnSpc>
              <a:buFont typeface="Wingdings" pitchFamily="2" charset="2"/>
              <a:buChar char="l"/>
            </a:pPr>
            <a:r>
              <a:rPr lang="en-US" altLang="zh-CN" sz="1050" dirty="0" smtClean="0">
                <a:solidFill>
                  <a:srgbClr val="000000"/>
                </a:solidFill>
                <a:ea typeface="仿宋" pitchFamily="49" charset="-122"/>
                <a:cs typeface="Arial" charset="0"/>
                <a:sym typeface="Calibri" pitchFamily="34" charset="0"/>
              </a:rPr>
              <a:t>Supports DCB lossless Ethernet to bear </a:t>
            </a:r>
            <a:r>
              <a:rPr lang="en-US" altLang="zh-CN" sz="1050" dirty="0" err="1" smtClean="0">
                <a:solidFill>
                  <a:srgbClr val="000000"/>
                </a:solidFill>
                <a:ea typeface="仿宋" pitchFamily="49" charset="-122"/>
                <a:cs typeface="Arial" charset="0"/>
                <a:sym typeface="Calibri" pitchFamily="34" charset="0"/>
              </a:rPr>
              <a:t>FCoE</a:t>
            </a:r>
            <a:r>
              <a:rPr lang="en-US" altLang="zh-CN" sz="1050" dirty="0" smtClean="0">
                <a:solidFill>
                  <a:srgbClr val="000000"/>
                </a:solidFill>
                <a:ea typeface="仿宋" pitchFamily="49" charset="-122"/>
                <a:cs typeface="Arial" charset="0"/>
                <a:sym typeface="Calibri" pitchFamily="34" charset="0"/>
              </a:rPr>
              <a:t> and </a:t>
            </a:r>
            <a:r>
              <a:rPr lang="en-US" altLang="zh-CN" sz="1050" dirty="0" err="1" smtClean="0">
                <a:solidFill>
                  <a:srgbClr val="000000"/>
                </a:solidFill>
                <a:ea typeface="仿宋" pitchFamily="49" charset="-122"/>
                <a:cs typeface="Arial" charset="0"/>
                <a:sym typeface="Calibri" pitchFamily="34" charset="0"/>
              </a:rPr>
              <a:t>iSCSI</a:t>
            </a:r>
            <a:endParaRPr lang="en-US" altLang="zh-CN" sz="1050" dirty="0" smtClean="0">
              <a:solidFill>
                <a:srgbClr val="000000"/>
              </a:solidFill>
              <a:ea typeface="仿宋" pitchFamily="49" charset="-122"/>
              <a:cs typeface="Arial" charset="0"/>
              <a:sym typeface="Calibri" pitchFamily="34" charset="0"/>
            </a:endParaRPr>
          </a:p>
          <a:p>
            <a:pPr marL="228600" indent="-228600">
              <a:lnSpc>
                <a:spcPct val="150000"/>
              </a:lnSpc>
              <a:buFont typeface="Wingdings" pitchFamily="2" charset="2"/>
              <a:buChar char="l"/>
            </a:pPr>
            <a:r>
              <a:rPr lang="en-US" altLang="zh-CN" sz="1050" dirty="0" smtClean="0">
                <a:solidFill>
                  <a:srgbClr val="000000"/>
                </a:solidFill>
                <a:ea typeface="仿宋" pitchFamily="49" charset="-122"/>
                <a:cs typeface="Arial" charset="0"/>
                <a:sym typeface="Calibri" pitchFamily="34" charset="0"/>
              </a:rPr>
              <a:t>Supports a converged network, virtual paths, and flexible Ethernet and FC configuration</a:t>
            </a:r>
          </a:p>
        </p:txBody>
      </p:sp>
      <p:sp>
        <p:nvSpPr>
          <p:cNvPr id="92" name="Text Box 70"/>
          <p:cNvSpPr txBox="1">
            <a:spLocks noChangeArrowheads="1"/>
          </p:cNvSpPr>
          <p:nvPr/>
        </p:nvSpPr>
        <p:spPr bwMode="auto">
          <a:xfrm>
            <a:off x="361911" y="3811630"/>
            <a:ext cx="459838" cy="836490"/>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Highlights</a:t>
            </a:r>
            <a:endParaRPr lang="en-US" altLang="zh-CN" sz="1000" dirty="0">
              <a:solidFill>
                <a:srgbClr val="FFFFFF"/>
              </a:solidFill>
              <a:latin typeface="+mn-lt"/>
              <a:ea typeface="微软雅黑" pitchFamily="34" charset="-122"/>
              <a:cs typeface="Arial" pitchFamily="34" charset="0"/>
            </a:endParaRPr>
          </a:p>
        </p:txBody>
      </p:sp>
      <p:sp>
        <p:nvSpPr>
          <p:cNvPr id="93" name="矩形 92"/>
          <p:cNvSpPr/>
          <p:nvPr/>
        </p:nvSpPr>
        <p:spPr>
          <a:xfrm>
            <a:off x="952451" y="1972739"/>
            <a:ext cx="1438223" cy="338554"/>
          </a:xfrm>
          <a:prstGeom prst="rect">
            <a:avLst/>
          </a:prstGeom>
        </p:spPr>
        <p:txBody>
          <a:bodyPr wrap="square">
            <a:spAutoFit/>
          </a:bodyPr>
          <a:lstStyle/>
          <a:p>
            <a:pPr marL="228600" indent="-228600"/>
            <a:r>
              <a:rPr lang="en-US" altLang="zh-CN" sz="800" dirty="0" smtClean="0">
                <a:solidFill>
                  <a:srgbClr val="000000"/>
                </a:solidFill>
                <a:latin typeface="微软雅黑" pitchFamily="34" charset="-122"/>
                <a:ea typeface="微软雅黑" pitchFamily="34" charset="-122"/>
                <a:cs typeface="Arial" pitchFamily="34" charset="0"/>
              </a:rPr>
              <a:t>uplink: 12</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GE and 4</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10GE</a:t>
            </a:r>
          </a:p>
          <a:p>
            <a:pPr marL="228600" indent="-228600"/>
            <a:r>
              <a:rPr lang="en-US" altLang="zh-CN" sz="800" dirty="0" smtClean="0">
                <a:solidFill>
                  <a:srgbClr val="000000"/>
                </a:solidFill>
                <a:latin typeface="微软雅黑" pitchFamily="34" charset="-122"/>
                <a:ea typeface="微软雅黑" pitchFamily="34" charset="-122"/>
                <a:cs typeface="Arial" pitchFamily="34" charset="0"/>
              </a:rPr>
              <a:t>downlink: 32</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GE</a:t>
            </a:r>
            <a:endParaRPr lang="zh-CN" altLang="en-US" sz="800" dirty="0"/>
          </a:p>
        </p:txBody>
      </p:sp>
      <p:sp>
        <p:nvSpPr>
          <p:cNvPr id="94" name="矩形 93"/>
          <p:cNvSpPr/>
          <p:nvPr/>
        </p:nvSpPr>
        <p:spPr>
          <a:xfrm>
            <a:off x="3678799" y="1972739"/>
            <a:ext cx="1072377" cy="338554"/>
          </a:xfrm>
          <a:prstGeom prst="rect">
            <a:avLst/>
          </a:prstGeom>
        </p:spPr>
        <p:txBody>
          <a:bodyPr wrap="square">
            <a:spAutoFit/>
          </a:bodyPr>
          <a:lstStyle/>
          <a:p>
            <a:pPr marL="228600" indent="-228600"/>
            <a:r>
              <a:rPr lang="en-US" altLang="zh-CN" sz="800" dirty="0" smtClean="0">
                <a:solidFill>
                  <a:srgbClr val="000000"/>
                </a:solidFill>
                <a:latin typeface="微软雅黑" pitchFamily="34" charset="-122"/>
                <a:ea typeface="微软雅黑" pitchFamily="34" charset="-122"/>
                <a:cs typeface="Arial" pitchFamily="34" charset="0"/>
              </a:rPr>
              <a:t>uplink: 32</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GE</a:t>
            </a:r>
          </a:p>
          <a:p>
            <a:pPr marL="228600" indent="-228600"/>
            <a:r>
              <a:rPr lang="en-US" altLang="zh-CN" sz="800" dirty="0" smtClean="0">
                <a:solidFill>
                  <a:srgbClr val="000000"/>
                </a:solidFill>
                <a:latin typeface="微软雅黑" pitchFamily="34" charset="-122"/>
                <a:ea typeface="微软雅黑" pitchFamily="34" charset="-122"/>
                <a:cs typeface="Arial" pitchFamily="34" charset="0"/>
              </a:rPr>
              <a:t>downlink: 32</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GE</a:t>
            </a:r>
            <a:endParaRPr lang="zh-CN" altLang="en-US" sz="800" dirty="0"/>
          </a:p>
        </p:txBody>
      </p:sp>
      <p:sp>
        <p:nvSpPr>
          <p:cNvPr id="95" name="矩形 94"/>
          <p:cNvSpPr/>
          <p:nvPr/>
        </p:nvSpPr>
        <p:spPr>
          <a:xfrm>
            <a:off x="6150536" y="1972739"/>
            <a:ext cx="1254159" cy="338554"/>
          </a:xfrm>
          <a:prstGeom prst="rect">
            <a:avLst/>
          </a:prstGeom>
        </p:spPr>
        <p:txBody>
          <a:bodyPr wrap="square">
            <a:spAutoFit/>
          </a:bodyPr>
          <a:lstStyle/>
          <a:p>
            <a:pPr marL="228600" indent="-228600"/>
            <a:r>
              <a:rPr lang="en-US" altLang="zh-CN" sz="800" dirty="0" smtClean="0">
                <a:solidFill>
                  <a:srgbClr val="000000"/>
                </a:solidFill>
                <a:latin typeface="微软雅黑" pitchFamily="34" charset="-122"/>
                <a:ea typeface="微软雅黑" pitchFamily="34" charset="-122"/>
                <a:cs typeface="Arial" pitchFamily="34" charset="0"/>
              </a:rPr>
              <a:t>uplink: 8</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16G FC</a:t>
            </a:r>
          </a:p>
          <a:p>
            <a:pPr marL="228600" indent="-228600"/>
            <a:r>
              <a:rPr lang="en-US" altLang="zh-CN" sz="800" dirty="0" smtClean="0">
                <a:solidFill>
                  <a:srgbClr val="000000"/>
                </a:solidFill>
                <a:latin typeface="微软雅黑" pitchFamily="34" charset="-122"/>
                <a:ea typeface="微软雅黑" pitchFamily="34" charset="-122"/>
                <a:cs typeface="Arial" pitchFamily="34" charset="0"/>
              </a:rPr>
              <a:t>downlink: 16</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a:solidFill>
                  <a:srgbClr val="000000"/>
                </a:solidFill>
                <a:latin typeface="微软雅黑" pitchFamily="34" charset="-122"/>
                <a:ea typeface="微软雅黑" pitchFamily="34" charset="-122"/>
                <a:cs typeface="Arial" pitchFamily="34" charset="0"/>
              </a:rPr>
              <a:t> </a:t>
            </a:r>
            <a:r>
              <a:rPr lang="en-US" altLang="zh-CN" sz="800" dirty="0" smtClean="0">
                <a:solidFill>
                  <a:srgbClr val="000000"/>
                </a:solidFill>
                <a:latin typeface="微软雅黑" pitchFamily="34" charset="-122"/>
                <a:ea typeface="微软雅黑" pitchFamily="34" charset="-122"/>
                <a:cs typeface="Arial" pitchFamily="34" charset="0"/>
              </a:rPr>
              <a:t>16G FC</a:t>
            </a:r>
            <a:endParaRPr lang="zh-CN" altLang="en-US" sz="800" dirty="0"/>
          </a:p>
        </p:txBody>
      </p:sp>
      <p:sp>
        <p:nvSpPr>
          <p:cNvPr id="96" name="矩形 95"/>
          <p:cNvSpPr/>
          <p:nvPr/>
        </p:nvSpPr>
        <p:spPr>
          <a:xfrm>
            <a:off x="7489112" y="1972739"/>
            <a:ext cx="1129501" cy="338554"/>
          </a:xfrm>
          <a:prstGeom prst="rect">
            <a:avLst/>
          </a:prstGeom>
        </p:spPr>
        <p:txBody>
          <a:bodyPr wrap="square">
            <a:spAutoFit/>
          </a:bodyPr>
          <a:lstStyle/>
          <a:p>
            <a:pPr marL="228600" indent="-228600"/>
            <a:r>
              <a:rPr lang="en-US" altLang="zh-CN" sz="800" dirty="0" smtClean="0">
                <a:solidFill>
                  <a:srgbClr val="000000"/>
                </a:solidFill>
                <a:latin typeface="微软雅黑" pitchFamily="34" charset="-122"/>
                <a:ea typeface="微软雅黑" pitchFamily="34" charset="-122"/>
                <a:cs typeface="Arial" pitchFamily="34" charset="0"/>
              </a:rPr>
              <a:t>uplink: 16</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10GE</a:t>
            </a:r>
          </a:p>
          <a:p>
            <a:pPr marL="228600" indent="-228600"/>
            <a:r>
              <a:rPr lang="en-US" altLang="zh-CN" sz="800" dirty="0" smtClean="0">
                <a:solidFill>
                  <a:srgbClr val="000000"/>
                </a:solidFill>
                <a:latin typeface="微软雅黑" pitchFamily="34" charset="-122"/>
                <a:ea typeface="微软雅黑" pitchFamily="34" charset="-122"/>
                <a:cs typeface="Arial" pitchFamily="34" charset="0"/>
              </a:rPr>
              <a:t>downlink: 32</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10GE</a:t>
            </a:r>
            <a:endParaRPr lang="zh-CN" altLang="en-US" sz="800" dirty="0"/>
          </a:p>
        </p:txBody>
      </p:sp>
      <p:sp>
        <p:nvSpPr>
          <p:cNvPr id="97" name="矩形 96"/>
          <p:cNvSpPr/>
          <p:nvPr/>
        </p:nvSpPr>
        <p:spPr>
          <a:xfrm>
            <a:off x="2334271" y="3196806"/>
            <a:ext cx="1113359" cy="338554"/>
          </a:xfrm>
          <a:prstGeom prst="rect">
            <a:avLst/>
          </a:prstGeom>
        </p:spPr>
        <p:txBody>
          <a:bodyPr wrap="square">
            <a:spAutoFit/>
          </a:bodyPr>
          <a:lstStyle/>
          <a:p>
            <a:pPr marL="228600" indent="-228600"/>
            <a:r>
              <a:rPr lang="en-US" altLang="zh-CN" sz="800" dirty="0" smtClean="0">
                <a:solidFill>
                  <a:srgbClr val="000000"/>
                </a:solidFill>
                <a:latin typeface="微软雅黑" pitchFamily="34" charset="-122"/>
                <a:ea typeface="微软雅黑" pitchFamily="34" charset="-122"/>
                <a:cs typeface="Arial" pitchFamily="34" charset="0"/>
              </a:rPr>
              <a:t>uplink: 32</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10GE</a:t>
            </a:r>
          </a:p>
          <a:p>
            <a:pPr marL="228600" indent="-228600"/>
            <a:r>
              <a:rPr lang="en-US" altLang="zh-CN" sz="800" dirty="0" smtClean="0">
                <a:solidFill>
                  <a:srgbClr val="000000"/>
                </a:solidFill>
                <a:latin typeface="微软雅黑" pitchFamily="34" charset="-122"/>
                <a:ea typeface="微软雅黑" pitchFamily="34" charset="-122"/>
                <a:cs typeface="Arial" pitchFamily="34" charset="0"/>
              </a:rPr>
              <a:t>downlink: 32</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10GE</a:t>
            </a:r>
            <a:endParaRPr lang="zh-CN" altLang="en-US" sz="800" dirty="0"/>
          </a:p>
        </p:txBody>
      </p:sp>
      <p:sp>
        <p:nvSpPr>
          <p:cNvPr id="98" name="矩形 97"/>
          <p:cNvSpPr/>
          <p:nvPr/>
        </p:nvSpPr>
        <p:spPr>
          <a:xfrm>
            <a:off x="3573013" y="3196806"/>
            <a:ext cx="1207320" cy="338554"/>
          </a:xfrm>
          <a:prstGeom prst="rect">
            <a:avLst/>
          </a:prstGeom>
        </p:spPr>
        <p:txBody>
          <a:bodyPr wrap="square">
            <a:spAutoFit/>
          </a:bodyPr>
          <a:lstStyle/>
          <a:p>
            <a:pPr marL="228600" indent="-228600"/>
            <a:r>
              <a:rPr lang="en-US" altLang="zh-CN" sz="800" dirty="0" smtClean="0">
                <a:solidFill>
                  <a:srgbClr val="000000"/>
                </a:solidFill>
                <a:latin typeface="微软雅黑" pitchFamily="34" charset="-122"/>
                <a:ea typeface="微软雅黑" pitchFamily="34" charset="-122"/>
                <a:cs typeface="Arial" pitchFamily="34" charset="0"/>
              </a:rPr>
              <a:t>uplink: 18</a:t>
            </a:r>
            <a:r>
              <a:rPr lang="zh-CN" altLang="en-US" sz="800" dirty="0" smtClean="0">
                <a:solidFill>
                  <a:srgbClr val="000000"/>
                </a:solidFill>
                <a:latin typeface="微软雅黑" pitchFamily="34" charset="-122"/>
                <a:ea typeface="微软雅黑" pitchFamily="34" charset="-122"/>
                <a:cs typeface="Arial" pitchFamily="34" charset="0"/>
              </a:rPr>
              <a:t>* </a:t>
            </a:r>
            <a:r>
              <a:rPr lang="en-US" altLang="zh-CN" sz="800" dirty="0" smtClean="0">
                <a:solidFill>
                  <a:srgbClr val="000000"/>
                </a:solidFill>
                <a:latin typeface="微软雅黑" pitchFamily="34" charset="-122"/>
                <a:ea typeface="微软雅黑" pitchFamily="34" charset="-122"/>
                <a:cs typeface="Arial" pitchFamily="34" charset="0"/>
              </a:rPr>
              <a:t>FDR IB</a:t>
            </a:r>
          </a:p>
          <a:p>
            <a:pPr marL="228600" indent="-228600"/>
            <a:r>
              <a:rPr lang="en-US" altLang="zh-CN" sz="800" dirty="0" smtClean="0">
                <a:solidFill>
                  <a:srgbClr val="000000"/>
                </a:solidFill>
                <a:latin typeface="微软雅黑" pitchFamily="34" charset="-122"/>
                <a:ea typeface="微软雅黑" pitchFamily="34" charset="-122"/>
                <a:cs typeface="Arial" pitchFamily="34" charset="0"/>
              </a:rPr>
              <a:t>downlink: 16</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FDR IB</a:t>
            </a:r>
          </a:p>
        </p:txBody>
      </p:sp>
      <p:sp>
        <p:nvSpPr>
          <p:cNvPr id="99" name="矩形 98"/>
          <p:cNvSpPr/>
          <p:nvPr/>
        </p:nvSpPr>
        <p:spPr>
          <a:xfrm>
            <a:off x="6002195" y="3196806"/>
            <a:ext cx="1709303" cy="461665"/>
          </a:xfrm>
          <a:prstGeom prst="rect">
            <a:avLst/>
          </a:prstGeom>
        </p:spPr>
        <p:txBody>
          <a:bodyPr wrap="square">
            <a:spAutoFit/>
          </a:bodyPr>
          <a:lstStyle/>
          <a:p>
            <a:pPr marL="228600" indent="-228600"/>
            <a:r>
              <a:rPr lang="en-US" altLang="zh-CN" sz="800" dirty="0" smtClean="0">
                <a:solidFill>
                  <a:srgbClr val="000000"/>
                </a:solidFill>
                <a:latin typeface="微软雅黑" pitchFamily="34" charset="-122"/>
                <a:ea typeface="微软雅黑" pitchFamily="34" charset="-122"/>
                <a:cs typeface="Arial" pitchFamily="34" charset="0"/>
              </a:rPr>
              <a:t>uplink: 16</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10GE + 8</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8GFC</a:t>
            </a:r>
          </a:p>
          <a:p>
            <a:pPr marL="228600" indent="-228600"/>
            <a:r>
              <a:rPr lang="en-US" altLang="zh-CN" sz="800" dirty="0" smtClean="0">
                <a:solidFill>
                  <a:srgbClr val="000000"/>
                </a:solidFill>
                <a:latin typeface="微软雅黑" pitchFamily="34" charset="-122"/>
                <a:ea typeface="微软雅黑" pitchFamily="34" charset="-122"/>
                <a:cs typeface="Arial" pitchFamily="34" charset="0"/>
              </a:rPr>
              <a:t>downlink: 32</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10GE and 16</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8GFC</a:t>
            </a:r>
            <a:endParaRPr lang="zh-CN" altLang="en-US" sz="800" dirty="0"/>
          </a:p>
        </p:txBody>
      </p:sp>
      <p:sp>
        <p:nvSpPr>
          <p:cNvPr id="100" name="矩形 99"/>
          <p:cNvSpPr/>
          <p:nvPr/>
        </p:nvSpPr>
        <p:spPr>
          <a:xfrm>
            <a:off x="4865825" y="1972739"/>
            <a:ext cx="1280798" cy="338554"/>
          </a:xfrm>
          <a:prstGeom prst="rect">
            <a:avLst/>
          </a:prstGeom>
        </p:spPr>
        <p:txBody>
          <a:bodyPr wrap="square">
            <a:spAutoFit/>
          </a:bodyPr>
          <a:lstStyle/>
          <a:p>
            <a:pPr marL="228600" indent="-228600"/>
            <a:r>
              <a:rPr lang="en-US" altLang="zh-CN" sz="800" dirty="0" smtClean="0">
                <a:solidFill>
                  <a:srgbClr val="000000"/>
                </a:solidFill>
                <a:latin typeface="微软雅黑" pitchFamily="34" charset="-122"/>
                <a:ea typeface="微软雅黑" pitchFamily="34" charset="-122"/>
                <a:cs typeface="Arial" pitchFamily="34" charset="0"/>
              </a:rPr>
              <a:t>uplink: 8</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8G FC</a:t>
            </a:r>
          </a:p>
          <a:p>
            <a:pPr marL="228600" indent="-228600"/>
            <a:r>
              <a:rPr lang="en-US" altLang="zh-CN" sz="800" dirty="0" smtClean="0">
                <a:solidFill>
                  <a:srgbClr val="000000"/>
                </a:solidFill>
                <a:latin typeface="微软雅黑" pitchFamily="34" charset="-122"/>
                <a:ea typeface="微软雅黑" pitchFamily="34" charset="-122"/>
                <a:cs typeface="Arial" pitchFamily="34" charset="0"/>
              </a:rPr>
              <a:t>downlink: 16</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8G FC</a:t>
            </a:r>
            <a:endParaRPr lang="zh-CN" altLang="en-US" sz="800" dirty="0"/>
          </a:p>
        </p:txBody>
      </p:sp>
      <p:sp>
        <p:nvSpPr>
          <p:cNvPr id="101" name="矩形 100"/>
          <p:cNvSpPr/>
          <p:nvPr/>
        </p:nvSpPr>
        <p:spPr>
          <a:xfrm>
            <a:off x="7441487" y="3196806"/>
            <a:ext cx="1470023" cy="461665"/>
          </a:xfrm>
          <a:prstGeom prst="rect">
            <a:avLst/>
          </a:prstGeom>
        </p:spPr>
        <p:txBody>
          <a:bodyPr wrap="square">
            <a:spAutoFit/>
          </a:bodyPr>
          <a:lstStyle/>
          <a:p>
            <a:pPr marL="228600" indent="-228600"/>
            <a:r>
              <a:rPr lang="en-US" altLang="zh-CN" sz="800" dirty="0" smtClean="0">
                <a:solidFill>
                  <a:srgbClr val="000000"/>
                </a:solidFill>
                <a:latin typeface="微软雅黑" pitchFamily="34" charset="-122"/>
                <a:ea typeface="微软雅黑" pitchFamily="34" charset="-122"/>
                <a:cs typeface="Arial" pitchFamily="34" charset="0"/>
              </a:rPr>
              <a:t>uplink: 16</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GE </a:t>
            </a:r>
            <a:r>
              <a:rPr lang="en-US" altLang="zh-CN" sz="800" dirty="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 8</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8GFC</a:t>
            </a:r>
          </a:p>
          <a:p>
            <a:pPr marL="228600" indent="-228600"/>
            <a:r>
              <a:rPr lang="en-US" altLang="zh-CN" sz="800" dirty="0" smtClean="0">
                <a:solidFill>
                  <a:srgbClr val="000000"/>
                </a:solidFill>
                <a:latin typeface="微软雅黑" pitchFamily="34" charset="-122"/>
                <a:ea typeface="微软雅黑" pitchFamily="34" charset="-122"/>
                <a:cs typeface="Arial" pitchFamily="34" charset="0"/>
              </a:rPr>
              <a:t>downlink: 32</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GE and 16</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8GFC</a:t>
            </a:r>
            <a:endParaRPr lang="zh-CN" altLang="en-US" sz="800" dirty="0"/>
          </a:p>
        </p:txBody>
      </p:sp>
      <p:sp>
        <p:nvSpPr>
          <p:cNvPr id="102" name="矩形 101"/>
          <p:cNvSpPr/>
          <p:nvPr/>
        </p:nvSpPr>
        <p:spPr>
          <a:xfrm>
            <a:off x="2285244" y="1972739"/>
            <a:ext cx="1438223" cy="338554"/>
          </a:xfrm>
          <a:prstGeom prst="rect">
            <a:avLst/>
          </a:prstGeom>
        </p:spPr>
        <p:txBody>
          <a:bodyPr wrap="square">
            <a:spAutoFit/>
          </a:bodyPr>
          <a:lstStyle/>
          <a:p>
            <a:pPr marL="228600" indent="-228600"/>
            <a:r>
              <a:rPr lang="en-US" altLang="zh-CN" sz="800" dirty="0" smtClean="0">
                <a:solidFill>
                  <a:srgbClr val="000000"/>
                </a:solidFill>
                <a:latin typeface="微软雅黑" pitchFamily="34" charset="-122"/>
                <a:ea typeface="微软雅黑" pitchFamily="34" charset="-122"/>
                <a:cs typeface="Arial" pitchFamily="34" charset="0"/>
              </a:rPr>
              <a:t>uplink: 12</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GE and 4</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10GE</a:t>
            </a:r>
          </a:p>
          <a:p>
            <a:pPr marL="228600" indent="-228600"/>
            <a:r>
              <a:rPr lang="en-US" altLang="zh-CN" sz="800" dirty="0" smtClean="0">
                <a:solidFill>
                  <a:srgbClr val="000000"/>
                </a:solidFill>
                <a:latin typeface="微软雅黑" pitchFamily="34" charset="-122"/>
                <a:ea typeface="微软雅黑" pitchFamily="34" charset="-122"/>
                <a:cs typeface="Arial" pitchFamily="34" charset="0"/>
              </a:rPr>
              <a:t>downlink: 32</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GE</a:t>
            </a:r>
            <a:endParaRPr lang="zh-CN" altLang="en-US" sz="800" dirty="0"/>
          </a:p>
        </p:txBody>
      </p:sp>
      <p:sp>
        <p:nvSpPr>
          <p:cNvPr id="103" name="矩形 102"/>
          <p:cNvSpPr/>
          <p:nvPr/>
        </p:nvSpPr>
        <p:spPr>
          <a:xfrm>
            <a:off x="877258" y="3196806"/>
            <a:ext cx="1536323" cy="338554"/>
          </a:xfrm>
          <a:prstGeom prst="rect">
            <a:avLst/>
          </a:prstGeom>
        </p:spPr>
        <p:txBody>
          <a:bodyPr wrap="square">
            <a:spAutoFit/>
          </a:bodyPr>
          <a:lstStyle/>
          <a:p>
            <a:pPr marL="228600" indent="-228600"/>
            <a:r>
              <a:rPr lang="en-US" altLang="zh-CN" sz="800" dirty="0" smtClean="0">
                <a:solidFill>
                  <a:srgbClr val="000000"/>
                </a:solidFill>
                <a:latin typeface="微软雅黑" pitchFamily="34" charset="-122"/>
                <a:ea typeface="微软雅黑" pitchFamily="34" charset="-122"/>
                <a:cs typeface="Arial" pitchFamily="34" charset="0"/>
              </a:rPr>
              <a:t>uplink: 16</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10GE + 8 *8G FC</a:t>
            </a:r>
          </a:p>
          <a:p>
            <a:pPr marL="228600" indent="-228600"/>
            <a:r>
              <a:rPr lang="en-US" altLang="zh-CN" sz="800" dirty="0" smtClean="0">
                <a:solidFill>
                  <a:srgbClr val="000000"/>
                </a:solidFill>
                <a:latin typeface="微软雅黑" pitchFamily="34" charset="-122"/>
                <a:ea typeface="微软雅黑" pitchFamily="34" charset="-122"/>
                <a:cs typeface="Arial" pitchFamily="34" charset="0"/>
              </a:rPr>
              <a:t>downlink: 32</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10GE</a:t>
            </a:r>
            <a:endParaRPr lang="zh-CN" altLang="en-US" sz="800" dirty="0"/>
          </a:p>
        </p:txBody>
      </p:sp>
      <p:sp>
        <p:nvSpPr>
          <p:cNvPr id="104" name="矩形 103"/>
          <p:cNvSpPr/>
          <p:nvPr/>
        </p:nvSpPr>
        <p:spPr>
          <a:xfrm>
            <a:off x="4849315" y="3196806"/>
            <a:ext cx="1148414" cy="338554"/>
          </a:xfrm>
          <a:prstGeom prst="rect">
            <a:avLst/>
          </a:prstGeom>
        </p:spPr>
        <p:txBody>
          <a:bodyPr wrap="square">
            <a:spAutoFit/>
          </a:bodyPr>
          <a:lstStyle/>
          <a:p>
            <a:pPr marL="228600" indent="-228600"/>
            <a:r>
              <a:rPr lang="en-US" altLang="zh-CN" sz="800" dirty="0" smtClean="0">
                <a:solidFill>
                  <a:srgbClr val="000000"/>
                </a:solidFill>
                <a:latin typeface="微软雅黑" pitchFamily="34" charset="-122"/>
                <a:ea typeface="微软雅黑" pitchFamily="34" charset="-122"/>
                <a:cs typeface="Arial" pitchFamily="34" charset="0"/>
              </a:rPr>
              <a:t>uplink: 8</a:t>
            </a:r>
            <a:r>
              <a:rPr lang="zh-CN" altLang="en-US" sz="800" dirty="0" smtClean="0">
                <a:solidFill>
                  <a:srgbClr val="000000"/>
                </a:solidFill>
                <a:latin typeface="微软雅黑" pitchFamily="34" charset="-122"/>
                <a:ea typeface="微软雅黑" pitchFamily="34" charset="-122"/>
                <a:cs typeface="Arial" pitchFamily="34" charset="0"/>
              </a:rPr>
              <a:t>* </a:t>
            </a:r>
            <a:r>
              <a:rPr lang="en-US" altLang="zh-CN" sz="800" dirty="0" smtClean="0">
                <a:solidFill>
                  <a:srgbClr val="000000"/>
                </a:solidFill>
                <a:latin typeface="微软雅黑" pitchFamily="34" charset="-122"/>
                <a:ea typeface="微软雅黑" pitchFamily="34" charset="-122"/>
                <a:cs typeface="Arial" pitchFamily="34" charset="0"/>
              </a:rPr>
              <a:t>40GE</a:t>
            </a:r>
          </a:p>
          <a:p>
            <a:pPr marL="228600" indent="-228600"/>
            <a:r>
              <a:rPr lang="en-US" altLang="zh-CN" sz="800" dirty="0" smtClean="0">
                <a:solidFill>
                  <a:srgbClr val="000000"/>
                </a:solidFill>
                <a:latin typeface="微软雅黑" pitchFamily="34" charset="-122"/>
                <a:ea typeface="微软雅黑" pitchFamily="34" charset="-122"/>
                <a:cs typeface="Arial" pitchFamily="34" charset="0"/>
              </a:rPr>
              <a:t>downlink: 16</a:t>
            </a:r>
            <a:r>
              <a:rPr lang="zh-CN" altLang="en-US" sz="800" dirty="0" smtClean="0">
                <a:solidFill>
                  <a:srgbClr val="000000"/>
                </a:solidFill>
                <a:latin typeface="微软雅黑" pitchFamily="34" charset="-122"/>
                <a:ea typeface="微软雅黑" pitchFamily="34" charset="-122"/>
                <a:cs typeface="Arial" pitchFamily="34" charset="0"/>
              </a:rPr>
              <a:t>*</a:t>
            </a:r>
            <a:r>
              <a:rPr lang="en-US" altLang="zh-CN" sz="800" dirty="0" smtClean="0">
                <a:solidFill>
                  <a:srgbClr val="000000"/>
                </a:solidFill>
                <a:latin typeface="微软雅黑" pitchFamily="34" charset="-122"/>
                <a:ea typeface="微软雅黑" pitchFamily="34" charset="-122"/>
                <a:cs typeface="Arial" pitchFamily="34" charset="0"/>
              </a:rPr>
              <a:t>40GE</a:t>
            </a:r>
          </a:p>
        </p:txBody>
      </p:sp>
    </p:spTree>
    <p:extLst>
      <p:ext uri="{BB962C8B-B14F-4D97-AF65-F5344CB8AC3E}">
        <p14:creationId xmlns:p14="http://schemas.microsoft.com/office/powerpoint/2010/main" val="3907831214"/>
      </p:ext>
    </p:extLst>
  </p:cSld>
  <p:clrMapOvr>
    <a:masterClrMapping/>
  </p:clrMapOvr>
  <p:transition advClick="0" advTm="8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2"/>
          <p:cNvSpPr txBox="1">
            <a:spLocks/>
          </p:cNvSpPr>
          <p:nvPr/>
        </p:nvSpPr>
        <p:spPr>
          <a:xfrm>
            <a:off x="229470" y="165311"/>
            <a:ext cx="7632700" cy="745784"/>
          </a:xfrm>
          <a:prstGeom prst="rect">
            <a:avLst/>
          </a:prstGeom>
        </p:spPr>
        <p:txBody>
          <a:bodyPr/>
          <a:lstStyle/>
          <a:p>
            <a:pPr lvl="0">
              <a:spcBef>
                <a:spcPct val="30000"/>
              </a:spcBef>
              <a:defRPr/>
            </a:pPr>
            <a:r>
              <a:rPr lang="en-US" altLang="zh-CN" sz="2000" b="1" kern="0" dirty="0" smtClean="0">
                <a:solidFill>
                  <a:srgbClr val="C00000"/>
                </a:solidFill>
                <a:latin typeface="+mn-lt"/>
                <a:ea typeface="微软雅黑" pitchFamily="34" charset="-122"/>
              </a:rPr>
              <a:t>MEZZ Modules</a:t>
            </a:r>
            <a:endParaRPr lang="zh-CN" altLang="en-US" sz="2000" b="1" kern="0" dirty="0" smtClean="0">
              <a:solidFill>
                <a:srgbClr val="C00000"/>
              </a:solidFill>
              <a:latin typeface="+mn-lt"/>
              <a:ea typeface="微软雅黑" pitchFamily="34" charset="-122"/>
            </a:endParaRPr>
          </a:p>
        </p:txBody>
      </p:sp>
      <p:sp>
        <p:nvSpPr>
          <p:cNvPr id="34" name="矩形 33"/>
          <p:cNvSpPr/>
          <p:nvPr/>
        </p:nvSpPr>
        <p:spPr bwMode="auto">
          <a:xfrm>
            <a:off x="869643" y="942975"/>
            <a:ext cx="7893357" cy="147256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36" name="矩形 35"/>
          <p:cNvSpPr/>
          <p:nvPr/>
        </p:nvSpPr>
        <p:spPr bwMode="auto">
          <a:xfrm>
            <a:off x="869643" y="727433"/>
            <a:ext cx="7893357" cy="182949"/>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37" name="Text Box 70"/>
          <p:cNvSpPr txBox="1">
            <a:spLocks noChangeArrowheads="1"/>
          </p:cNvSpPr>
          <p:nvPr/>
        </p:nvSpPr>
        <p:spPr bwMode="auto">
          <a:xfrm>
            <a:off x="361912" y="714375"/>
            <a:ext cx="459838" cy="1673735"/>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MEZZ</a:t>
            </a:r>
            <a:r>
              <a:rPr lang="zh-CN" altLang="en-US" sz="1000" dirty="0" smtClean="0">
                <a:solidFill>
                  <a:srgbClr val="FFFFFF"/>
                </a:solidFill>
                <a:latin typeface="+mn-lt"/>
                <a:ea typeface="微软雅黑" pitchFamily="34" charset="-122"/>
                <a:cs typeface="Arial" pitchFamily="34" charset="0"/>
              </a:rPr>
              <a:t> </a:t>
            </a:r>
            <a:r>
              <a:rPr lang="en-US" altLang="zh-CN" sz="1000" dirty="0" smtClean="0">
                <a:solidFill>
                  <a:srgbClr val="FFFFFF"/>
                </a:solidFill>
                <a:latin typeface="+mn-lt"/>
                <a:ea typeface="微软雅黑" pitchFamily="34" charset="-122"/>
                <a:cs typeface="Arial" pitchFamily="34" charset="0"/>
              </a:rPr>
              <a:t>Modules</a:t>
            </a:r>
            <a:endParaRPr lang="en-US" altLang="zh-CN" sz="1000" dirty="0">
              <a:solidFill>
                <a:srgbClr val="FFFFFF"/>
              </a:solidFill>
              <a:latin typeface="+mn-lt"/>
              <a:ea typeface="微软雅黑" pitchFamily="34" charset="-122"/>
              <a:cs typeface="Arial" pitchFamily="34" charset="0"/>
            </a:endParaRPr>
          </a:p>
        </p:txBody>
      </p:sp>
      <p:sp>
        <p:nvSpPr>
          <p:cNvPr id="38" name="Text Box 69"/>
          <p:cNvSpPr txBox="1">
            <a:spLocks noChangeArrowheads="1"/>
          </p:cNvSpPr>
          <p:nvPr/>
        </p:nvSpPr>
        <p:spPr bwMode="auto">
          <a:xfrm>
            <a:off x="361912" y="2455546"/>
            <a:ext cx="458116" cy="2527934"/>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defTabSz="600936">
              <a:spcBef>
                <a:spcPct val="50000"/>
              </a:spcBef>
            </a:pPr>
            <a:r>
              <a:rPr lang="en-US" altLang="zh-CN" sz="1000" dirty="0" smtClean="0">
                <a:solidFill>
                  <a:srgbClr val="FFFFFF"/>
                </a:solidFill>
                <a:latin typeface="+mn-lt"/>
                <a:ea typeface="微软雅黑" pitchFamily="34" charset="-122"/>
                <a:cs typeface="Arial" pitchFamily="34" charset="0"/>
              </a:rPr>
              <a:t>Models</a:t>
            </a:r>
            <a:endParaRPr lang="en-US" altLang="zh-CN" sz="1000" dirty="0">
              <a:solidFill>
                <a:srgbClr val="FFFFFF"/>
              </a:solidFill>
              <a:latin typeface="+mn-lt"/>
              <a:ea typeface="微软雅黑" pitchFamily="34" charset="-122"/>
              <a:cs typeface="Arial" pitchFamily="34" charset="0"/>
            </a:endParaRPr>
          </a:p>
        </p:txBody>
      </p:sp>
      <p:cxnSp>
        <p:nvCxnSpPr>
          <p:cNvPr id="64" name="Straight Connector 79"/>
          <p:cNvCxnSpPr>
            <a:cxnSpLocks noChangeShapeType="1"/>
          </p:cNvCxnSpPr>
          <p:nvPr/>
        </p:nvCxnSpPr>
        <p:spPr bwMode="auto">
          <a:xfrm>
            <a:off x="4621590" y="914400"/>
            <a:ext cx="0" cy="1424284"/>
          </a:xfrm>
          <a:prstGeom prst="line">
            <a:avLst/>
          </a:prstGeom>
          <a:noFill/>
          <a:ln w="6350" algn="ctr">
            <a:solidFill>
              <a:srgbClr val="B2B2B2"/>
            </a:solidFill>
            <a:prstDash val="solid"/>
            <a:round/>
            <a:headEnd/>
            <a:tailEnd/>
          </a:ln>
        </p:spPr>
      </p:cxnSp>
      <p:sp>
        <p:nvSpPr>
          <p:cNvPr id="93" name="Text Box 19"/>
          <p:cNvSpPr txBox="1">
            <a:spLocks noChangeArrowheads="1"/>
          </p:cNvSpPr>
          <p:nvPr/>
        </p:nvSpPr>
        <p:spPr bwMode="auto">
          <a:xfrm>
            <a:off x="2403890" y="761962"/>
            <a:ext cx="685774"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Front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
        <p:nvSpPr>
          <p:cNvPr id="95" name="Text Box 19"/>
          <p:cNvSpPr txBox="1">
            <a:spLocks noChangeArrowheads="1"/>
          </p:cNvSpPr>
          <p:nvPr/>
        </p:nvSpPr>
        <p:spPr bwMode="auto">
          <a:xfrm>
            <a:off x="6153151" y="761962"/>
            <a:ext cx="933036"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Isometric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pic>
        <p:nvPicPr>
          <p:cNvPr id="51" name="Picture 2"/>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a:xfrm>
            <a:off x="1315901" y="952664"/>
            <a:ext cx="2067379" cy="1206642"/>
          </a:xfrm>
          <a:noFill/>
        </p:spPr>
      </p:pic>
      <p:pic>
        <p:nvPicPr>
          <p:cNvPr id="5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04460" y="1162654"/>
            <a:ext cx="3148965" cy="1216967"/>
          </a:xfrm>
          <a:prstGeom prst="rect">
            <a:avLst/>
          </a:prstGeom>
          <a:noFill/>
          <a:ln w="9525">
            <a:noFill/>
            <a:miter lim="800000"/>
            <a:headEnd/>
            <a:tailEnd/>
          </a:ln>
        </p:spPr>
      </p:pic>
      <p:sp>
        <p:nvSpPr>
          <p:cNvPr id="53" name="TextBox 52"/>
          <p:cNvSpPr txBox="1"/>
          <p:nvPr/>
        </p:nvSpPr>
        <p:spPr>
          <a:xfrm>
            <a:off x="5638598" y="995958"/>
            <a:ext cx="2067126" cy="253916"/>
          </a:xfrm>
          <a:prstGeom prst="rect">
            <a:avLst/>
          </a:prstGeom>
          <a:noFill/>
          <a:ln>
            <a:noFill/>
          </a:ln>
        </p:spPr>
        <p:txBody>
          <a:bodyPr wrap="square" rtlCol="0">
            <a:spAutoFit/>
          </a:bodyPr>
          <a:lstStyle/>
          <a:p>
            <a:pPr fontAlgn="base">
              <a:spcBef>
                <a:spcPct val="0"/>
              </a:spcBef>
              <a:spcAft>
                <a:spcPct val="0"/>
              </a:spcAft>
            </a:pPr>
            <a:r>
              <a:rPr lang="en-US" altLang="zh-CN" sz="1050" dirty="0" err="1" smtClean="0">
                <a:solidFill>
                  <a:srgbClr val="000000"/>
                </a:solidFill>
                <a:latin typeface="+mn-lt"/>
                <a:ea typeface="微软雅黑" pitchFamily="34" charset="-122"/>
              </a:rPr>
              <a:t>Mainboard</a:t>
            </a:r>
            <a:r>
              <a:rPr lang="en-US" altLang="zh-CN" sz="1050" dirty="0" smtClean="0">
                <a:solidFill>
                  <a:srgbClr val="000000"/>
                </a:solidFill>
                <a:latin typeface="+mn-lt"/>
                <a:ea typeface="微软雅黑" pitchFamily="34" charset="-122"/>
              </a:rPr>
              <a:t> connecter</a:t>
            </a:r>
            <a:endParaRPr lang="zh-CN" altLang="en-US" sz="1050" dirty="0">
              <a:solidFill>
                <a:srgbClr val="000000"/>
              </a:solidFill>
              <a:latin typeface="+mn-lt"/>
              <a:ea typeface="微软雅黑" pitchFamily="34" charset="-122"/>
            </a:endParaRPr>
          </a:p>
        </p:txBody>
      </p:sp>
      <p:sp>
        <p:nvSpPr>
          <p:cNvPr id="57" name="TextBox 56"/>
          <p:cNvSpPr txBox="1"/>
          <p:nvPr/>
        </p:nvSpPr>
        <p:spPr>
          <a:xfrm>
            <a:off x="2973338" y="2022351"/>
            <a:ext cx="1855837" cy="415498"/>
          </a:xfrm>
          <a:prstGeom prst="rect">
            <a:avLst/>
          </a:prstGeom>
          <a:noFill/>
        </p:spPr>
        <p:txBody>
          <a:bodyPr wrap="square" rtlCol="0">
            <a:spAutoFit/>
          </a:bodyPr>
          <a:lstStyle/>
          <a:p>
            <a:pPr fontAlgn="base">
              <a:spcBef>
                <a:spcPct val="0"/>
              </a:spcBef>
              <a:spcAft>
                <a:spcPct val="0"/>
              </a:spcAft>
            </a:pPr>
            <a:r>
              <a:rPr lang="en-US" altLang="zh-CN" sz="1050" dirty="0" smtClean="0">
                <a:solidFill>
                  <a:srgbClr val="000000"/>
                </a:solidFill>
                <a:latin typeface="+mn-lt"/>
                <a:ea typeface="微软雅黑" pitchFamily="34" charset="-122"/>
              </a:rPr>
              <a:t>Backplane </a:t>
            </a:r>
          </a:p>
          <a:p>
            <a:pPr fontAlgn="base">
              <a:spcBef>
                <a:spcPct val="0"/>
              </a:spcBef>
              <a:spcAft>
                <a:spcPct val="0"/>
              </a:spcAft>
            </a:pPr>
            <a:r>
              <a:rPr lang="en-US" altLang="zh-CN" sz="1050" dirty="0" err="1" smtClean="0">
                <a:solidFill>
                  <a:srgbClr val="000000"/>
                </a:solidFill>
                <a:latin typeface="+mn-lt"/>
                <a:ea typeface="微软雅黑" pitchFamily="34" charset="-122"/>
              </a:rPr>
              <a:t>highspeed</a:t>
            </a:r>
            <a:r>
              <a:rPr lang="en-US" altLang="zh-CN" sz="1050" dirty="0" smtClean="0">
                <a:solidFill>
                  <a:srgbClr val="000000"/>
                </a:solidFill>
                <a:latin typeface="+mn-lt"/>
                <a:ea typeface="微软雅黑" pitchFamily="34" charset="-122"/>
              </a:rPr>
              <a:t> connecter</a:t>
            </a:r>
            <a:endParaRPr lang="zh-CN" altLang="en-US" sz="1050" dirty="0">
              <a:solidFill>
                <a:srgbClr val="000000"/>
              </a:solidFill>
              <a:latin typeface="+mn-lt"/>
              <a:ea typeface="微软雅黑" pitchFamily="34" charset="-122"/>
            </a:endParaRPr>
          </a:p>
        </p:txBody>
      </p:sp>
      <p:sp>
        <p:nvSpPr>
          <p:cNvPr id="61" name="矩形 60"/>
          <p:cNvSpPr/>
          <p:nvPr/>
        </p:nvSpPr>
        <p:spPr bwMode="auto">
          <a:xfrm>
            <a:off x="5246601" y="1585254"/>
            <a:ext cx="548410" cy="469685"/>
          </a:xfrm>
          <a:prstGeom prst="rect">
            <a:avLst/>
          </a:prstGeom>
          <a:solidFill>
            <a:schemeClr val="accent5">
              <a:lumMod val="75000"/>
              <a:alpha val="52000"/>
            </a:schemeClr>
          </a:solidFill>
          <a:ln w="28575">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cxnSp>
        <p:nvCxnSpPr>
          <p:cNvPr id="66" name="直接连接符 65"/>
          <p:cNvCxnSpPr>
            <a:stCxn id="61" idx="0"/>
            <a:endCxn id="53" idx="1"/>
          </p:cNvCxnSpPr>
          <p:nvPr/>
        </p:nvCxnSpPr>
        <p:spPr bwMode="auto">
          <a:xfrm flipV="1">
            <a:off x="5520806" y="1122916"/>
            <a:ext cx="117792" cy="462338"/>
          </a:xfrm>
          <a:prstGeom prst="line">
            <a:avLst/>
          </a:prstGeom>
          <a:noFill/>
          <a:ln w="28575">
            <a:solidFill>
              <a:schemeClr val="accent5">
                <a:lumMod val="75000"/>
              </a:schemeClr>
            </a:solidFill>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矩形 70"/>
          <p:cNvSpPr/>
          <p:nvPr/>
        </p:nvSpPr>
        <p:spPr bwMode="auto">
          <a:xfrm>
            <a:off x="2466976" y="1710984"/>
            <a:ext cx="344793" cy="534060"/>
          </a:xfrm>
          <a:prstGeom prst="rect">
            <a:avLst/>
          </a:prstGeom>
          <a:solidFill>
            <a:schemeClr val="accent5">
              <a:lumMod val="75000"/>
              <a:alpha val="52000"/>
            </a:schemeClr>
          </a:solidFill>
          <a:ln w="28575">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mn-lt"/>
              <a:ea typeface="宋体" charset="-122"/>
            </a:endParaRPr>
          </a:p>
        </p:txBody>
      </p:sp>
      <p:cxnSp>
        <p:nvCxnSpPr>
          <p:cNvPr id="73" name="直接连接符 72"/>
          <p:cNvCxnSpPr>
            <a:stCxn id="57" idx="1"/>
            <a:endCxn id="71" idx="2"/>
          </p:cNvCxnSpPr>
          <p:nvPr/>
        </p:nvCxnSpPr>
        <p:spPr bwMode="auto">
          <a:xfrm flipH="1">
            <a:off x="2639373" y="2230100"/>
            <a:ext cx="333965" cy="14944"/>
          </a:xfrm>
          <a:prstGeom prst="line">
            <a:avLst/>
          </a:prstGeom>
          <a:noFill/>
          <a:ln w="28575">
            <a:solidFill>
              <a:schemeClr val="accent5">
                <a:lumMod val="75000"/>
              </a:schemeClr>
            </a:solidFill>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矩形 86"/>
          <p:cNvSpPr/>
          <p:nvPr/>
        </p:nvSpPr>
        <p:spPr bwMode="auto">
          <a:xfrm>
            <a:off x="879168" y="2459077"/>
            <a:ext cx="7893357" cy="216557"/>
          </a:xfrm>
          <a:prstGeom prst="rect">
            <a:avLst/>
          </a:prstGeom>
          <a:solidFill>
            <a:srgbClr val="C0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88" name="Text Box 19"/>
          <p:cNvSpPr txBox="1">
            <a:spLocks noChangeArrowheads="1"/>
          </p:cNvSpPr>
          <p:nvPr/>
        </p:nvSpPr>
        <p:spPr bwMode="auto">
          <a:xfrm>
            <a:off x="2329595" y="2484082"/>
            <a:ext cx="685774" cy="156194"/>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bg1"/>
                </a:solidFill>
                <a:latin typeface="+mn-lt"/>
                <a:ea typeface="微软雅黑" pitchFamily="34" charset="-122"/>
                <a:cs typeface="Arial" pitchFamily="34" charset="0"/>
              </a:rPr>
              <a:t>Model</a:t>
            </a:r>
            <a:endParaRPr lang="en-US" altLang="zh-CN" sz="1000" dirty="0">
              <a:solidFill>
                <a:schemeClr val="bg1"/>
              </a:solidFill>
              <a:latin typeface="+mn-lt"/>
              <a:ea typeface="微软雅黑" pitchFamily="34" charset="-122"/>
              <a:cs typeface="Arial" pitchFamily="34" charset="0"/>
            </a:endParaRPr>
          </a:p>
        </p:txBody>
      </p:sp>
      <p:sp>
        <p:nvSpPr>
          <p:cNvPr id="94" name="Text Box 19"/>
          <p:cNvSpPr txBox="1">
            <a:spLocks noChangeArrowheads="1"/>
          </p:cNvSpPr>
          <p:nvPr/>
        </p:nvSpPr>
        <p:spPr bwMode="auto">
          <a:xfrm>
            <a:off x="6804439" y="2484082"/>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bg1"/>
                </a:solidFill>
                <a:latin typeface="+mn-lt"/>
                <a:ea typeface="微软雅黑" pitchFamily="34" charset="-122"/>
                <a:cs typeface="Arial" pitchFamily="34" charset="0"/>
              </a:rPr>
              <a:t>Description</a:t>
            </a:r>
            <a:endParaRPr lang="en-US" altLang="zh-CN" sz="1000" dirty="0">
              <a:solidFill>
                <a:schemeClr val="bg1"/>
              </a:solidFill>
              <a:latin typeface="+mn-lt"/>
              <a:ea typeface="微软雅黑" pitchFamily="34" charset="-122"/>
              <a:cs typeface="Arial" pitchFamily="34" charset="0"/>
            </a:endParaRPr>
          </a:p>
        </p:txBody>
      </p:sp>
      <p:sp>
        <p:nvSpPr>
          <p:cNvPr id="96" name="Text Box 19"/>
          <p:cNvSpPr txBox="1">
            <a:spLocks noChangeArrowheads="1"/>
          </p:cNvSpPr>
          <p:nvPr/>
        </p:nvSpPr>
        <p:spPr bwMode="auto">
          <a:xfrm>
            <a:off x="3990754" y="2484082"/>
            <a:ext cx="834611"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bg1"/>
                </a:solidFill>
                <a:latin typeface="+mn-lt"/>
                <a:ea typeface="微软雅黑" pitchFamily="34" charset="-122"/>
                <a:cs typeface="Arial" pitchFamily="34" charset="0"/>
              </a:rPr>
              <a:t>Specification</a:t>
            </a:r>
            <a:endParaRPr lang="en-US" altLang="zh-CN" sz="1000" dirty="0">
              <a:solidFill>
                <a:schemeClr val="bg1"/>
              </a:solidFill>
              <a:latin typeface="+mn-lt"/>
              <a:ea typeface="微软雅黑" pitchFamily="34" charset="-122"/>
              <a:cs typeface="Arial" pitchFamily="34" charset="0"/>
            </a:endParaRPr>
          </a:p>
        </p:txBody>
      </p:sp>
      <p:graphicFrame>
        <p:nvGraphicFramePr>
          <p:cNvPr id="23" name="表格 22"/>
          <p:cNvGraphicFramePr>
            <a:graphicFrameLocks noGrp="1"/>
          </p:cNvGraphicFramePr>
          <p:nvPr>
            <p:extLst>
              <p:ext uri="{D42A27DB-BD31-4B8C-83A1-F6EECF244321}">
                <p14:modId xmlns:p14="http://schemas.microsoft.com/office/powerpoint/2010/main" val="2132877508"/>
              </p:ext>
            </p:extLst>
          </p:nvPr>
        </p:nvGraphicFramePr>
        <p:xfrm>
          <a:off x="880430" y="2667565"/>
          <a:ext cx="7882569" cy="2253504"/>
        </p:xfrm>
        <a:graphic>
          <a:graphicData uri="http://schemas.openxmlformats.org/drawingml/2006/table">
            <a:tbl>
              <a:tblPr>
                <a:effectLst/>
              </a:tblPr>
              <a:tblGrid>
                <a:gridCol w="1262322"/>
                <a:gridCol w="1088128"/>
                <a:gridCol w="2362200"/>
                <a:gridCol w="3169919"/>
              </a:tblGrid>
              <a:tr h="180038">
                <a:tc>
                  <a:txBody>
                    <a:bodyPr/>
                    <a:lstStyle/>
                    <a:p>
                      <a:pPr marL="0" marR="0" lvl="0" indent="0" algn="ctr" defTabSz="911225" rtl="0" eaLnBrk="0" fontAlgn="base" latinLnBrk="0" hangingPunct="0">
                        <a:lnSpc>
                          <a:spcPct val="100000"/>
                        </a:lnSpc>
                        <a:spcBef>
                          <a:spcPct val="0"/>
                        </a:spcBef>
                        <a:spcAft>
                          <a:spcPct val="0"/>
                        </a:spcAft>
                        <a:buClrTx/>
                        <a:buSzPct val="100000"/>
                        <a:buFontTx/>
                        <a:buNone/>
                        <a:tabLst/>
                      </a:pPr>
                      <a:r>
                        <a:rPr kumimoji="0" lang="en-US" altLang="zh-CN" sz="800" b="1" i="0" u="none" strike="noStrike" cap="none" normalizeH="0" baseline="0" dirty="0" smtClean="0">
                          <a:ln>
                            <a:noFill/>
                          </a:ln>
                          <a:solidFill>
                            <a:srgbClr val="000000"/>
                          </a:solidFill>
                          <a:effectLst/>
                          <a:latin typeface="Calibri" pitchFamily="34" charset="0"/>
                          <a:ea typeface="华文细黑" pitchFamily="2" charset="-122"/>
                          <a:sym typeface="宋体" pitchFamily="2" charset="-122"/>
                        </a:rPr>
                        <a:t>GE </a:t>
                      </a:r>
                    </a:p>
                  </a:txBody>
                  <a:tcPr marL="43200" marR="43200" marT="43200" marB="4320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MZ110</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NIC </a:t>
                      </a:r>
                      <a:r>
                        <a:rPr kumimoji="0" lang="en-US" altLang="zh-CN" sz="800" b="0" i="0" u="none" strike="noStrike" kern="1200" cap="none" normalizeH="0" baseline="0" dirty="0" err="1" smtClean="0">
                          <a:ln>
                            <a:noFill/>
                          </a:ln>
                          <a:solidFill>
                            <a:schemeClr val="tx1"/>
                          </a:solidFill>
                          <a:effectLst/>
                          <a:latin typeface="Calibri" pitchFamily="34" charset="0"/>
                          <a:ea typeface="华文细黑" pitchFamily="2" charset="-122"/>
                          <a:cs typeface="+mn-cs"/>
                          <a:sym typeface="宋体" pitchFamily="2" charset="-122"/>
                        </a:rPr>
                        <a:t>mezz</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module with 4 x GE ports</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endParaRPr kumimoji="0" lang="pl-PL"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endParaRP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66713">
                <a:tc rowSpan="4">
                  <a:txBody>
                    <a:bodyPr/>
                    <a:lstStyle/>
                    <a:p>
                      <a:pPr marL="0" marR="0" lvl="0" indent="0" algn="ctr" defTabSz="911225" rtl="0" eaLnBrk="0" fontAlgn="base" latinLnBrk="0" hangingPunct="0">
                        <a:lnSpc>
                          <a:spcPct val="100000"/>
                        </a:lnSpc>
                        <a:spcBef>
                          <a:spcPct val="0"/>
                        </a:spcBef>
                        <a:spcAft>
                          <a:spcPct val="0"/>
                        </a:spcAft>
                        <a:buClrTx/>
                        <a:buSzPct val="100000"/>
                        <a:buFontTx/>
                        <a:buNone/>
                        <a:tabLst/>
                      </a:pPr>
                      <a:r>
                        <a:rPr kumimoji="0" lang="en-US" altLang="zh-CN" sz="800" b="1" i="0" u="none" strike="noStrike" cap="none" normalizeH="0" baseline="0" dirty="0" smtClean="0">
                          <a:ln>
                            <a:noFill/>
                          </a:ln>
                          <a:solidFill>
                            <a:srgbClr val="000000"/>
                          </a:solidFill>
                          <a:effectLst/>
                          <a:latin typeface="Calibri" pitchFamily="34" charset="0"/>
                          <a:ea typeface="华文细黑" pitchFamily="2" charset="-122"/>
                          <a:sym typeface="宋体" pitchFamily="2" charset="-122"/>
                        </a:rPr>
                        <a:t>10GE</a:t>
                      </a:r>
                    </a:p>
                  </a:txBody>
                  <a:tcPr marL="43200" marR="43200" marT="43200" marB="4320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MZ310</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defRPr/>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ETH </a:t>
                      </a:r>
                      <a:r>
                        <a:rPr kumimoji="0" lang="en-US" altLang="zh-CN" sz="800" b="0" i="0" u="none" strike="noStrike" kern="1200" cap="none" normalizeH="0" baseline="0" dirty="0" err="1" smtClean="0">
                          <a:ln>
                            <a:noFill/>
                          </a:ln>
                          <a:solidFill>
                            <a:schemeClr val="tx1"/>
                          </a:solidFill>
                          <a:effectLst/>
                          <a:latin typeface="Calibri" pitchFamily="34" charset="0"/>
                          <a:ea typeface="华文细黑" pitchFamily="2" charset="-122"/>
                          <a:cs typeface="+mn-cs"/>
                          <a:sym typeface="宋体" pitchFamily="2" charset="-122"/>
                        </a:rPr>
                        <a:t>mezz</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module with 2 x 10GE ports</a:t>
                      </a:r>
                      <a:endParaRPr kumimoji="0" lang="zh-CN" altLang="en-US" sz="800" b="0" i="0" u="none" strike="noStrike" kern="1200" cap="none" normalizeH="0" baseline="0" dirty="0">
                        <a:ln>
                          <a:noFill/>
                        </a:ln>
                        <a:solidFill>
                          <a:schemeClr val="tx1"/>
                        </a:solidFill>
                        <a:effectLst/>
                        <a:latin typeface="Calibri" pitchFamily="34" charset="0"/>
                        <a:ea typeface="华文细黑" pitchFamily="2" charset="-122"/>
                        <a:cs typeface="+mn-cs"/>
                        <a:sym typeface="宋体" pitchFamily="2" charset="-122"/>
                      </a:endParaRPr>
                    </a:p>
                  </a:txBody>
                  <a:tcPr marL="72000" marR="11116" marT="0" marB="0"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Use Intel 82599</a:t>
                      </a:r>
                      <a:r>
                        <a:rPr kumimoji="0" lang="zh-CN" altLang="en-US"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a:t>
                      </a:r>
                      <a:r>
                        <a:rPr kumimoji="0" lang="en-US" altLang="zh-CN" sz="800" b="0" i="0" u="none" strike="noStrike" kern="1200" cap="none" normalizeH="0" baseline="0" dirty="0" err="1" smtClean="0">
                          <a:ln>
                            <a:noFill/>
                          </a:ln>
                          <a:solidFill>
                            <a:schemeClr val="tx1"/>
                          </a:solidFill>
                          <a:effectLst/>
                          <a:latin typeface="Calibri" pitchFamily="34" charset="0"/>
                          <a:ea typeface="华文细黑" pitchFamily="2" charset="-122"/>
                          <a:cs typeface="+mn-cs"/>
                          <a:sym typeface="宋体" pitchFamily="2" charset="-122"/>
                        </a:rPr>
                        <a:t>chip,supports</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DPDK</a:t>
                      </a:r>
                    </a:p>
                  </a:txBody>
                  <a:tcPr marL="72000" marR="11116" marT="0" marB="0"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170867">
                <a:tc vMerge="1">
                  <a:txBody>
                    <a:bodyPr/>
                    <a:lstStyle/>
                    <a:p>
                      <a:endParaRPr lang="zh-CN" altLang="en-US"/>
                    </a:p>
                  </a:txBody>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MZ312</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defRPr/>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ETH </a:t>
                      </a:r>
                      <a:r>
                        <a:rPr kumimoji="0" lang="en-US" altLang="zh-CN" sz="800" b="0" i="0" u="none" strike="noStrike" kern="1200" cap="none" normalizeH="0" baseline="0" dirty="0" err="1" smtClean="0">
                          <a:ln>
                            <a:noFill/>
                          </a:ln>
                          <a:solidFill>
                            <a:schemeClr val="tx1"/>
                          </a:solidFill>
                          <a:effectLst/>
                          <a:latin typeface="Calibri" pitchFamily="34" charset="0"/>
                          <a:ea typeface="华文细黑" pitchFamily="2" charset="-122"/>
                          <a:cs typeface="+mn-cs"/>
                          <a:sym typeface="宋体" pitchFamily="2" charset="-122"/>
                        </a:rPr>
                        <a:t>mezz</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module with 4 x 10GE ports</a:t>
                      </a:r>
                      <a:endParaRPr kumimoji="0" lang="zh-CN" altLang="en-US" sz="800" b="0" i="0" u="none" strike="noStrike" kern="1200" cap="none" normalizeH="0" baseline="0" dirty="0">
                        <a:ln>
                          <a:noFill/>
                        </a:ln>
                        <a:solidFill>
                          <a:schemeClr val="tx1"/>
                        </a:solidFill>
                        <a:effectLst/>
                        <a:latin typeface="Calibri" pitchFamily="34" charset="0"/>
                        <a:ea typeface="华文细黑" pitchFamily="2" charset="-122"/>
                        <a:cs typeface="+mn-cs"/>
                        <a:sym typeface="宋体" pitchFamily="2" charset="-122"/>
                      </a:endParaRPr>
                    </a:p>
                  </a:txBody>
                  <a:tcPr marL="72000" marR="11116" marT="0" marB="0"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Use Intel 82599</a:t>
                      </a:r>
                      <a:r>
                        <a:rPr kumimoji="0" lang="zh-CN" altLang="en-US"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a:t>
                      </a:r>
                      <a:r>
                        <a:rPr kumimoji="0" lang="en-US" altLang="zh-CN" sz="800" b="0" i="0" u="none" strike="noStrike" kern="1200" cap="none" normalizeH="0" baseline="0" dirty="0" err="1" smtClean="0">
                          <a:ln>
                            <a:noFill/>
                          </a:ln>
                          <a:solidFill>
                            <a:schemeClr val="tx1"/>
                          </a:solidFill>
                          <a:effectLst/>
                          <a:latin typeface="Calibri" pitchFamily="34" charset="0"/>
                          <a:ea typeface="华文细黑" pitchFamily="2" charset="-122"/>
                          <a:cs typeface="+mn-cs"/>
                          <a:sym typeface="宋体" pitchFamily="2" charset="-122"/>
                        </a:rPr>
                        <a:t>chip,supports</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DPDK</a:t>
                      </a:r>
                    </a:p>
                  </a:txBody>
                  <a:tcPr marL="72000" marR="11116" marT="0" marB="0" anchor="b">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85406">
                <a:tc vMerge="1">
                  <a:txBody>
                    <a:bodyPr/>
                    <a:lstStyle/>
                    <a:p>
                      <a:endParaRPr lang="zh-CN" altLang="en-US"/>
                    </a:p>
                  </a:txBody>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MZ510</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CNA </a:t>
                      </a:r>
                      <a:r>
                        <a:rPr kumimoji="0" lang="en-US" altLang="zh-CN" sz="800" b="0" i="0" u="none" strike="noStrike" kern="1200" cap="none" normalizeH="0" baseline="0" dirty="0" err="1" smtClean="0">
                          <a:ln>
                            <a:noFill/>
                          </a:ln>
                          <a:solidFill>
                            <a:schemeClr val="tx1"/>
                          </a:solidFill>
                          <a:effectLst/>
                          <a:latin typeface="Calibri" pitchFamily="34" charset="0"/>
                          <a:ea typeface="华文细黑" pitchFamily="2" charset="-122"/>
                          <a:cs typeface="+mn-cs"/>
                          <a:sym typeface="宋体" pitchFamily="2" charset="-122"/>
                        </a:rPr>
                        <a:t>mezz</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module with 2 x 10GE ports</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Supports </a:t>
                      </a:r>
                      <a:r>
                        <a:rPr kumimoji="0" lang="en-US" altLang="zh-CN" sz="800" b="0" i="0" u="none" strike="noStrike" kern="1200" cap="none" normalizeH="0" baseline="0" dirty="0" err="1" smtClean="0">
                          <a:ln>
                            <a:noFill/>
                          </a:ln>
                          <a:solidFill>
                            <a:schemeClr val="tx1"/>
                          </a:solidFill>
                          <a:effectLst/>
                          <a:latin typeface="Calibri" pitchFamily="34" charset="0"/>
                          <a:ea typeface="华文细黑" pitchFamily="2" charset="-122"/>
                          <a:cs typeface="+mn-cs"/>
                          <a:sym typeface="宋体" pitchFamily="2" charset="-122"/>
                        </a:rPr>
                        <a:t>FCoE</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and </a:t>
                      </a:r>
                      <a:r>
                        <a:rPr kumimoji="0" lang="en-US" altLang="zh-CN" sz="800" b="0" i="0" u="none" strike="noStrike" kern="1200" cap="none" normalizeH="0" baseline="0" dirty="0" err="1" smtClean="0">
                          <a:ln>
                            <a:noFill/>
                          </a:ln>
                          <a:solidFill>
                            <a:schemeClr val="tx1"/>
                          </a:solidFill>
                          <a:effectLst/>
                          <a:latin typeface="Calibri" pitchFamily="34" charset="0"/>
                          <a:ea typeface="华文细黑" pitchFamily="2" charset="-122"/>
                          <a:cs typeface="+mn-cs"/>
                          <a:sym typeface="宋体" pitchFamily="2" charset="-122"/>
                        </a:rPr>
                        <a:t>FCoE</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supports NPIV and NPAR. </a:t>
                      </a:r>
                    </a:p>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A physical port can be split up to 4 NPARs.</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85406">
                <a:tc v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MZ512</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CNA </a:t>
                      </a:r>
                      <a:r>
                        <a:rPr kumimoji="0" lang="en-US" altLang="zh-CN" sz="800" b="0" i="0" u="none" strike="noStrike" kern="1200" cap="none" normalizeH="0" baseline="0" dirty="0" err="1" smtClean="0">
                          <a:ln>
                            <a:noFill/>
                          </a:ln>
                          <a:solidFill>
                            <a:schemeClr val="tx1"/>
                          </a:solidFill>
                          <a:effectLst/>
                          <a:latin typeface="Calibri" pitchFamily="34" charset="0"/>
                          <a:ea typeface="华文细黑" pitchFamily="2" charset="-122"/>
                          <a:cs typeface="+mn-cs"/>
                          <a:sym typeface="宋体" pitchFamily="2" charset="-122"/>
                        </a:rPr>
                        <a:t>mezz</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module with 4 x 10GE ports</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Supports </a:t>
                      </a:r>
                      <a:r>
                        <a:rPr kumimoji="0" lang="en-US" altLang="zh-CN" sz="800" b="0" i="0" u="none" strike="noStrike" kern="1200" cap="none" normalizeH="0" baseline="0" dirty="0" err="1" smtClean="0">
                          <a:ln>
                            <a:noFill/>
                          </a:ln>
                          <a:solidFill>
                            <a:schemeClr val="tx1"/>
                          </a:solidFill>
                          <a:effectLst/>
                          <a:latin typeface="Calibri" pitchFamily="34" charset="0"/>
                          <a:ea typeface="华文细黑" pitchFamily="2" charset="-122"/>
                          <a:cs typeface="+mn-cs"/>
                          <a:sym typeface="宋体" pitchFamily="2" charset="-122"/>
                        </a:rPr>
                        <a:t>FCoE</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and </a:t>
                      </a:r>
                      <a:r>
                        <a:rPr kumimoji="0" lang="en-US" altLang="zh-CN" sz="800" b="0" i="0" u="none" strike="noStrike" kern="1200" cap="none" normalizeH="0" baseline="0" dirty="0" err="1" smtClean="0">
                          <a:ln>
                            <a:noFill/>
                          </a:ln>
                          <a:solidFill>
                            <a:schemeClr val="tx1"/>
                          </a:solidFill>
                          <a:effectLst/>
                          <a:latin typeface="Calibri" pitchFamily="34" charset="0"/>
                          <a:ea typeface="华文细黑" pitchFamily="2" charset="-122"/>
                          <a:cs typeface="+mn-cs"/>
                          <a:sym typeface="宋体" pitchFamily="2" charset="-122"/>
                        </a:rPr>
                        <a:t>FCoE</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supports NPIV and NPAR. </a:t>
                      </a:r>
                    </a:p>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A physical port can be split up to 4 NPARs.</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80038">
                <a:tc>
                  <a:txBody>
                    <a:bodyPr/>
                    <a:lstStyle/>
                    <a:p>
                      <a:pPr marL="0" marR="0" lvl="0" indent="0" algn="ctr" defTabSz="911225" rtl="0" eaLnBrk="0" fontAlgn="base" latinLnBrk="0" hangingPunct="0">
                        <a:lnSpc>
                          <a:spcPct val="100000"/>
                        </a:lnSpc>
                        <a:spcBef>
                          <a:spcPct val="0"/>
                        </a:spcBef>
                        <a:spcAft>
                          <a:spcPct val="0"/>
                        </a:spcAft>
                        <a:buClrTx/>
                        <a:buSzPct val="100000"/>
                        <a:buFontTx/>
                        <a:buNone/>
                        <a:tabLst/>
                      </a:pPr>
                      <a:r>
                        <a:rPr kumimoji="0" lang="en-US" altLang="zh-CN" sz="800" b="1" i="0" u="none" strike="noStrike" cap="none" normalizeH="0" baseline="0" dirty="0" smtClean="0">
                          <a:ln>
                            <a:noFill/>
                          </a:ln>
                          <a:solidFill>
                            <a:srgbClr val="000000"/>
                          </a:solidFill>
                          <a:effectLst/>
                          <a:latin typeface="Calibri" pitchFamily="34" charset="0"/>
                          <a:ea typeface="华文细黑" pitchFamily="2" charset="-122"/>
                          <a:sym typeface="宋体" pitchFamily="2" charset="-122"/>
                        </a:rPr>
                        <a:t>40GE</a:t>
                      </a:r>
                    </a:p>
                  </a:txBody>
                  <a:tcPr marL="43200" marR="43200" marT="43200" marB="4320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MZ710</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40GE ROCE </a:t>
                      </a:r>
                      <a:r>
                        <a:rPr kumimoji="0" lang="en-US" altLang="zh-CN" sz="800" b="0" i="0" u="none" strike="noStrike" kern="1200" cap="none" normalizeH="0" baseline="0" dirty="0" err="1" smtClean="0">
                          <a:ln>
                            <a:noFill/>
                          </a:ln>
                          <a:solidFill>
                            <a:schemeClr val="tx1"/>
                          </a:solidFill>
                          <a:effectLst/>
                          <a:latin typeface="Calibri" pitchFamily="34" charset="0"/>
                          <a:ea typeface="华文细黑" pitchFamily="2" charset="-122"/>
                          <a:cs typeface="+mn-cs"/>
                          <a:sym typeface="宋体" pitchFamily="2" charset="-122"/>
                        </a:rPr>
                        <a:t>mezz</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module with 2 x 40GE ports</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Support ROCE</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80038">
                <a:tc rowSpan="2">
                  <a:txBody>
                    <a:bodyPr/>
                    <a:lstStyle/>
                    <a:p>
                      <a:pPr marL="0" marR="0" lvl="0" indent="0" algn="ctr" defTabSz="911225" rtl="0" eaLnBrk="0" fontAlgn="base" latinLnBrk="0" hangingPunct="0">
                        <a:lnSpc>
                          <a:spcPct val="100000"/>
                        </a:lnSpc>
                        <a:spcBef>
                          <a:spcPct val="0"/>
                        </a:spcBef>
                        <a:spcAft>
                          <a:spcPct val="0"/>
                        </a:spcAft>
                        <a:buClrTx/>
                        <a:buSzPct val="100000"/>
                        <a:buFontTx/>
                        <a:buNone/>
                        <a:tabLst/>
                      </a:pPr>
                      <a:r>
                        <a:rPr kumimoji="0" lang="en-US" altLang="zh-CN" sz="800" b="1" i="0" u="none" strike="noStrike" cap="none" normalizeH="0" baseline="0" dirty="0" smtClean="0">
                          <a:ln>
                            <a:noFill/>
                          </a:ln>
                          <a:solidFill>
                            <a:schemeClr val="tx1"/>
                          </a:solidFill>
                          <a:effectLst/>
                          <a:latin typeface="Calibri" pitchFamily="34" charset="0"/>
                          <a:ea typeface="华文细黑" pitchFamily="2" charset="-122"/>
                          <a:sym typeface="宋体" pitchFamily="2" charset="-122"/>
                        </a:rPr>
                        <a:t>Multi-IO</a:t>
                      </a:r>
                      <a:endParaRPr kumimoji="0" lang="en-US" altLang="zh-CN" sz="800" b="1" i="0" u="none" strike="noStrike" cap="none" normalizeH="0" baseline="0" dirty="0" smtClean="0">
                        <a:ln>
                          <a:noFill/>
                        </a:ln>
                        <a:solidFill>
                          <a:srgbClr val="000000"/>
                        </a:solidFill>
                        <a:effectLst/>
                        <a:latin typeface="Calibri" pitchFamily="34" charset="0"/>
                        <a:ea typeface="华文细黑" pitchFamily="2" charset="-122"/>
                        <a:sym typeface="宋体" pitchFamily="2" charset="-122"/>
                      </a:endParaRPr>
                    </a:p>
                  </a:txBody>
                  <a:tcPr marL="43200" marR="43200" marT="43200" marB="4320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MZ910</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FC </a:t>
                      </a:r>
                      <a:r>
                        <a:rPr kumimoji="0" lang="en-US" altLang="zh-CN" sz="800" b="0" i="0" u="none" strike="noStrike" kern="1200" cap="none" normalizeH="0" baseline="0" dirty="0" err="1" smtClean="0">
                          <a:ln>
                            <a:noFill/>
                          </a:ln>
                          <a:solidFill>
                            <a:schemeClr val="tx1"/>
                          </a:solidFill>
                          <a:effectLst/>
                          <a:latin typeface="Calibri" pitchFamily="34" charset="0"/>
                          <a:ea typeface="华文细黑" pitchFamily="2" charset="-122"/>
                          <a:cs typeface="+mn-cs"/>
                          <a:sym typeface="宋体" pitchFamily="2" charset="-122"/>
                        </a:rPr>
                        <a:t>mezz</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module with 2 x 10GE and 2 x 8G FC ports</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FC ports support NPIV.</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180038">
                <a:tc vMerge="1">
                  <a:txBody>
                    <a:bodyPr/>
                    <a:lstStyle/>
                    <a:p>
                      <a:pPr marL="0" marR="0" lvl="0" indent="0" algn="ctr" defTabSz="911225" rtl="0" eaLnBrk="0" fontAlgn="base" latinLnBrk="0" hangingPunct="0">
                        <a:lnSpc>
                          <a:spcPct val="100000"/>
                        </a:lnSpc>
                        <a:spcBef>
                          <a:spcPct val="0"/>
                        </a:spcBef>
                        <a:spcAft>
                          <a:spcPct val="0"/>
                        </a:spcAft>
                        <a:buClrTx/>
                        <a:buSzPct val="100000"/>
                        <a:buFontTx/>
                        <a:buNone/>
                        <a:tabLst/>
                      </a:pPr>
                      <a:endParaRPr kumimoji="0" lang="en-US" altLang="zh-CN" sz="800" b="1" i="0" u="none" strike="noStrike" cap="none" normalizeH="0" baseline="0" dirty="0" smtClean="0">
                        <a:ln>
                          <a:noFill/>
                        </a:ln>
                        <a:solidFill>
                          <a:srgbClr val="000000"/>
                        </a:solidFill>
                        <a:effectLst/>
                        <a:latin typeface="Calibri" pitchFamily="34" charset="0"/>
                        <a:ea typeface="华文细黑" pitchFamily="2" charset="-122"/>
                        <a:sym typeface="宋体" pitchFamily="2" charset="-122"/>
                      </a:endParaRPr>
                    </a:p>
                  </a:txBody>
                  <a:tcPr marL="43200" marR="43200" marT="43200" marB="4320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MZ912</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FC </a:t>
                      </a:r>
                      <a:r>
                        <a:rPr kumimoji="0" lang="en-US" altLang="zh-CN" sz="800" b="0" i="0" u="none" strike="noStrike" kern="1200" cap="none" normalizeH="0" baseline="0" dirty="0" err="1" smtClean="0">
                          <a:ln>
                            <a:noFill/>
                          </a:ln>
                          <a:solidFill>
                            <a:schemeClr val="tx1"/>
                          </a:solidFill>
                          <a:effectLst/>
                          <a:latin typeface="Calibri" pitchFamily="34" charset="0"/>
                          <a:ea typeface="华文细黑" pitchFamily="2" charset="-122"/>
                          <a:cs typeface="+mn-cs"/>
                          <a:sym typeface="宋体" pitchFamily="2" charset="-122"/>
                        </a:rPr>
                        <a:t>mezz</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module with 2 x 10GE and 2 </a:t>
                      </a:r>
                      <a:r>
                        <a:rPr kumimoji="0" lang="en-US" altLang="zh-CN" sz="800" b="0" i="0" u="none" strike="noStrike" kern="1200" cap="none" normalizeH="0" baseline="0" smtClean="0">
                          <a:ln>
                            <a:noFill/>
                          </a:ln>
                          <a:solidFill>
                            <a:schemeClr val="tx1"/>
                          </a:solidFill>
                          <a:effectLst/>
                          <a:latin typeface="Calibri" pitchFamily="34" charset="0"/>
                          <a:ea typeface="华文细黑" pitchFamily="2" charset="-122"/>
                          <a:cs typeface="+mn-cs"/>
                          <a:sym typeface="宋体" pitchFamily="2" charset="-122"/>
                        </a:rPr>
                        <a:t>x 8G </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FC ports</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FC ports support NPIV.ETH use Intel 82599 chip, supports DPDK</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180038">
                <a:tc rowSpan="2">
                  <a:txBody>
                    <a:bodyPr/>
                    <a:lstStyle/>
                    <a:p>
                      <a:pPr marL="0" marR="0" lvl="0" indent="0" algn="ctr" defTabSz="911225" rtl="0" eaLnBrk="0" fontAlgn="base" latinLnBrk="0" hangingPunct="0">
                        <a:lnSpc>
                          <a:spcPct val="100000"/>
                        </a:lnSpc>
                        <a:spcBef>
                          <a:spcPct val="0"/>
                        </a:spcBef>
                        <a:spcAft>
                          <a:spcPct val="0"/>
                        </a:spcAft>
                        <a:buClrTx/>
                        <a:buSzPct val="100000"/>
                        <a:buFontTx/>
                        <a:buNone/>
                        <a:tabLst/>
                      </a:pPr>
                      <a:r>
                        <a:rPr kumimoji="0" lang="en-US" altLang="zh-CN" sz="800" b="1" i="0" u="none" strike="noStrike" cap="none" normalizeH="0" baseline="0" dirty="0" err="1" smtClean="0">
                          <a:ln>
                            <a:noFill/>
                          </a:ln>
                          <a:solidFill>
                            <a:srgbClr val="000000"/>
                          </a:solidFill>
                          <a:effectLst/>
                          <a:latin typeface="Calibri" pitchFamily="34" charset="0"/>
                          <a:ea typeface="华文细黑" pitchFamily="2" charset="-122"/>
                          <a:sym typeface="宋体" pitchFamily="2" charset="-122"/>
                        </a:rPr>
                        <a:t>InfiniBand</a:t>
                      </a:r>
                      <a:endParaRPr kumimoji="0" lang="en-US" altLang="zh-CN" sz="800" b="1" i="0" u="none" strike="noStrike" cap="none" normalizeH="0" baseline="0" dirty="0" smtClean="0">
                        <a:ln>
                          <a:noFill/>
                        </a:ln>
                        <a:solidFill>
                          <a:srgbClr val="000000"/>
                        </a:solidFill>
                        <a:effectLst/>
                        <a:latin typeface="Calibri" pitchFamily="34" charset="0"/>
                        <a:ea typeface="华文细黑" pitchFamily="2" charset="-122"/>
                        <a:sym typeface="宋体" pitchFamily="2" charset="-122"/>
                      </a:endParaRPr>
                    </a:p>
                  </a:txBody>
                  <a:tcPr marL="43200" marR="43200" marT="43200" marB="4320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MZ610</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HCA </a:t>
                      </a:r>
                      <a:r>
                        <a:rPr kumimoji="0" lang="en-US" altLang="zh-CN" sz="800" b="0" i="0" u="none" strike="noStrike" kern="1200" cap="none" normalizeH="0" baseline="0" dirty="0" err="1" smtClean="0">
                          <a:ln>
                            <a:noFill/>
                          </a:ln>
                          <a:solidFill>
                            <a:schemeClr val="tx1"/>
                          </a:solidFill>
                          <a:effectLst/>
                          <a:latin typeface="Calibri" pitchFamily="34" charset="0"/>
                          <a:ea typeface="华文细黑" pitchFamily="2" charset="-122"/>
                          <a:cs typeface="+mn-cs"/>
                          <a:sym typeface="宋体" pitchFamily="2" charset="-122"/>
                        </a:rPr>
                        <a:t>mezz</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module with 2 x 4X InfiniBand QDR ports</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endPar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endParaRP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80038">
                <a:tc v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MZ611</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HCA </a:t>
                      </a:r>
                      <a:r>
                        <a:rPr kumimoji="0" lang="en-US" altLang="zh-CN" sz="800" b="0" i="0" u="none" strike="noStrike" kern="1200" cap="none" normalizeH="0" baseline="0" dirty="0" err="1" smtClean="0">
                          <a:ln>
                            <a:noFill/>
                          </a:ln>
                          <a:solidFill>
                            <a:schemeClr val="tx1"/>
                          </a:solidFill>
                          <a:effectLst/>
                          <a:latin typeface="Calibri" pitchFamily="34" charset="0"/>
                          <a:ea typeface="华文细黑" pitchFamily="2" charset="-122"/>
                          <a:cs typeface="+mn-cs"/>
                          <a:sym typeface="宋体" pitchFamily="2" charset="-122"/>
                        </a:rPr>
                        <a:t>mezz</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module with 2 x 4X InfiniBand FDR ports</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endPar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endParaRP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180038">
                <a:tc>
                  <a:txBody>
                    <a:bodyPr/>
                    <a:lstStyle/>
                    <a:p>
                      <a:pPr marL="0" marR="0" lvl="0" indent="0" algn="ctr" defTabSz="911225" rtl="0" eaLnBrk="0" fontAlgn="base" latinLnBrk="0" hangingPunct="0">
                        <a:lnSpc>
                          <a:spcPct val="100000"/>
                        </a:lnSpc>
                        <a:spcBef>
                          <a:spcPct val="0"/>
                        </a:spcBef>
                        <a:spcAft>
                          <a:spcPct val="0"/>
                        </a:spcAft>
                        <a:buClrTx/>
                        <a:buSzPct val="100000"/>
                        <a:buFontTx/>
                        <a:buNone/>
                        <a:tabLst/>
                      </a:pPr>
                      <a:r>
                        <a:rPr kumimoji="0" lang="en-US" altLang="zh-CN" sz="800" b="1" i="0" u="none" strike="noStrike" cap="none" normalizeH="0" baseline="0" dirty="0" smtClean="0">
                          <a:ln>
                            <a:noFill/>
                          </a:ln>
                          <a:solidFill>
                            <a:srgbClr val="000000"/>
                          </a:solidFill>
                          <a:effectLst/>
                          <a:latin typeface="Calibri" pitchFamily="34" charset="0"/>
                          <a:ea typeface="华文细黑" pitchFamily="2" charset="-122"/>
                          <a:sym typeface="宋体" pitchFamily="2" charset="-122"/>
                        </a:rPr>
                        <a:t>16G FC</a:t>
                      </a:r>
                    </a:p>
                  </a:txBody>
                  <a:tcPr marL="43200" marR="43200" marT="43200" marB="4320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MZ220</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defRPr/>
                      </a:pP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FC </a:t>
                      </a:r>
                      <a:r>
                        <a:rPr kumimoji="0" lang="en-US" altLang="zh-CN" sz="800" b="0" i="0" u="none" strike="noStrike" kern="1200" cap="none" normalizeH="0" baseline="0" dirty="0" err="1" smtClean="0">
                          <a:ln>
                            <a:noFill/>
                          </a:ln>
                          <a:solidFill>
                            <a:schemeClr val="tx1"/>
                          </a:solidFill>
                          <a:effectLst/>
                          <a:latin typeface="Calibri" pitchFamily="34" charset="0"/>
                          <a:ea typeface="华文细黑" pitchFamily="2" charset="-122"/>
                          <a:cs typeface="+mn-cs"/>
                          <a:sym typeface="宋体" pitchFamily="2" charset="-122"/>
                        </a:rPr>
                        <a:t>mezz</a:t>
                      </a:r>
                      <a:r>
                        <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rPr>
                        <a:t> module with 2 x 16G FC ports</a:t>
                      </a: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1225" rtl="0" eaLnBrk="0" fontAlgn="base" latinLnBrk="0" hangingPunct="0">
                        <a:lnSpc>
                          <a:spcPct val="100000"/>
                        </a:lnSpc>
                        <a:spcBef>
                          <a:spcPct val="0"/>
                        </a:spcBef>
                        <a:spcAft>
                          <a:spcPct val="0"/>
                        </a:spcAft>
                        <a:buClrTx/>
                        <a:buSzPct val="100000"/>
                        <a:buFontTx/>
                        <a:buNone/>
                        <a:tabLst/>
                      </a:pPr>
                      <a:endParaRPr kumimoji="0" lang="en-US" altLang="zh-CN" sz="800" b="0" i="0" u="none" strike="noStrike" kern="1200" cap="none" normalizeH="0" baseline="0" dirty="0" smtClean="0">
                        <a:ln>
                          <a:noFill/>
                        </a:ln>
                        <a:solidFill>
                          <a:schemeClr val="tx1"/>
                        </a:solidFill>
                        <a:effectLst/>
                        <a:latin typeface="Calibri" pitchFamily="34" charset="0"/>
                        <a:ea typeface="华文细黑" pitchFamily="2" charset="-122"/>
                        <a:cs typeface="+mn-cs"/>
                        <a:sym typeface="宋体" pitchFamily="2" charset="-122"/>
                      </a:endParaRPr>
                    </a:p>
                  </a:txBody>
                  <a:tcPr marL="43200" marR="43200" marT="0" marB="0"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3" name="Text Box 19"/>
          <p:cNvSpPr txBox="1">
            <a:spLocks noChangeArrowheads="1"/>
          </p:cNvSpPr>
          <p:nvPr/>
        </p:nvSpPr>
        <p:spPr bwMode="auto">
          <a:xfrm>
            <a:off x="1079915" y="2484082"/>
            <a:ext cx="685774" cy="156194"/>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bg1"/>
                </a:solidFill>
                <a:latin typeface="+mn-lt"/>
                <a:ea typeface="微软雅黑" pitchFamily="34" charset="-122"/>
                <a:cs typeface="Arial" pitchFamily="34" charset="0"/>
              </a:rPr>
              <a:t>Type</a:t>
            </a:r>
            <a:endParaRPr lang="en-US" altLang="zh-CN" sz="1000" dirty="0">
              <a:solidFill>
                <a:schemeClr val="bg1"/>
              </a:solidFill>
              <a:latin typeface="+mn-lt"/>
              <a:ea typeface="微软雅黑" pitchFamily="34" charset="-122"/>
              <a:cs typeface="Arial" pitchFamily="34" charset="0"/>
            </a:endParaRPr>
          </a:p>
        </p:txBody>
      </p:sp>
    </p:spTree>
  </p:cSld>
  <p:clrMapOvr>
    <a:masterClrMapping/>
  </p:clrMapOvr>
  <p:transition advClick="0" advTm="8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2125491398"/>
          <p:cNvSpPr>
            <a:spLocks noGrp="1" noChangeArrowheads="1"/>
          </p:cNvSpPr>
          <p:nvPr>
            <p:ph type="title"/>
          </p:nvPr>
        </p:nvSpPr>
        <p:spPr>
          <a:xfrm>
            <a:off x="139701" y="292456"/>
            <a:ext cx="6647474" cy="305943"/>
          </a:xfrm>
          <a:noFill/>
          <a:ln w="9525">
            <a:noFill/>
            <a:miter lim="800000"/>
            <a:headEnd/>
            <a:tailEnd/>
          </a:ln>
        </p:spPr>
        <p:txBody>
          <a:bodyPr vert="horz" wrap="square" lIns="69748" tIns="34876" rIns="69748" bIns="34876" numCol="1" anchor="ctr" anchorCtr="0" compatLnSpc="1">
            <a:prstTxWarp prst="textNoShape">
              <a:avLst/>
            </a:prstTxWarp>
          </a:bodyPr>
          <a:lstStyle/>
          <a:p>
            <a:pPr fontAlgn="ctr"/>
            <a:r>
              <a:rPr lang="en-US" altLang="zh-CN" sz="2000" dirty="0" err="1">
                <a:solidFill>
                  <a:srgbClr val="C00000"/>
                </a:solidFill>
                <a:latin typeface="+mn-lt"/>
                <a:ea typeface="微软雅黑" pitchFamily="34" charset="-122"/>
                <a:cs typeface="+mn-cs"/>
                <a:sym typeface="宋体" pitchFamily="2" charset="-122"/>
              </a:rPr>
              <a:t>Mezz</a:t>
            </a:r>
            <a:r>
              <a:rPr lang="en-US" altLang="zh-CN" sz="2000" dirty="0">
                <a:solidFill>
                  <a:srgbClr val="C00000"/>
                </a:solidFill>
                <a:latin typeface="+mn-lt"/>
                <a:ea typeface="微软雅黑" pitchFamily="34" charset="-122"/>
                <a:cs typeface="+mn-cs"/>
                <a:sym typeface="宋体" pitchFamily="2" charset="-122"/>
              </a:rPr>
              <a:t> Card and Blade Compatibility Matrix</a:t>
            </a:r>
            <a:endParaRPr lang="en-US" altLang="zh-CN" sz="2000" dirty="0" smtClean="0">
              <a:solidFill>
                <a:srgbClr val="C00000"/>
              </a:solidFill>
              <a:latin typeface="+mn-lt"/>
              <a:ea typeface="微软雅黑" pitchFamily="34" charset="-122"/>
              <a:cs typeface="+mn-cs"/>
            </a:endParaRPr>
          </a:p>
        </p:txBody>
      </p:sp>
      <p:sp>
        <p:nvSpPr>
          <p:cNvPr id="4" name="1336991107"/>
          <p:cNvSpPr/>
          <p:nvPr/>
        </p:nvSpPr>
        <p:spPr>
          <a:xfrm>
            <a:off x="589490" y="3791124"/>
            <a:ext cx="8160810" cy="328606"/>
          </a:xfrm>
          <a:prstGeom prst="rect">
            <a:avLst/>
          </a:prstGeom>
          <a:noFill/>
        </p:spPr>
        <p:txBody>
          <a:bodyPr wrap="square" lIns="81589" tIns="40794" rIns="81589" bIns="40794">
            <a:spAutoFit/>
          </a:bodyPr>
          <a:lstStyle/>
          <a:p>
            <a:pPr marL="165729" indent="-165729" eaLnBrk="0" fontAlgn="ctr" hangingPunct="0">
              <a:buClr>
                <a:srgbClr val="777777"/>
              </a:buClr>
              <a:buSzPct val="60000"/>
              <a:defRPr/>
            </a:pPr>
            <a:r>
              <a:rPr lang="en-US" altLang="zh-CN" sz="1600" kern="0" smtClean="0">
                <a:solidFill>
                  <a:srgbClr val="000000"/>
                </a:solidFill>
                <a:latin typeface="Arial"/>
                <a:ea typeface="微软雅黑" pitchFamily="34" charset="-122"/>
                <a:sym typeface="Wingdings"/>
              </a:rPr>
              <a:t>   </a:t>
            </a:r>
            <a:r>
              <a:rPr lang="en-US" altLang="zh-CN" sz="1100" kern="0" smtClean="0">
                <a:solidFill>
                  <a:srgbClr val="000000"/>
                </a:solidFill>
                <a:latin typeface="Arial"/>
                <a:ea typeface="微软雅黑" pitchFamily="34" charset="-122"/>
              </a:rPr>
              <a:t>Improvements </a:t>
            </a:r>
            <a:r>
              <a:rPr lang="en-US" altLang="zh-CN" sz="1100" kern="0" dirty="0" smtClean="0">
                <a:solidFill>
                  <a:srgbClr val="000000"/>
                </a:solidFill>
                <a:latin typeface="Arial"/>
                <a:ea typeface="微软雅黑" pitchFamily="34" charset="-122"/>
              </a:rPr>
              <a:t>of the CH220 V3 over the </a:t>
            </a:r>
            <a:r>
              <a:rPr lang="en-US" altLang="zh-CN" sz="1100" kern="0" smtClean="0">
                <a:solidFill>
                  <a:srgbClr val="000000"/>
                </a:solidFill>
                <a:latin typeface="Arial"/>
                <a:ea typeface="微软雅黑" pitchFamily="34" charset="-122"/>
              </a:rPr>
              <a:t>CH220 V1:</a:t>
            </a:r>
            <a:r>
              <a:rPr lang="en-US" altLang="zh-CN" sz="1100" kern="0" smtClean="0">
                <a:solidFill>
                  <a:srgbClr val="0000FF"/>
                </a:solidFill>
                <a:latin typeface="Arial"/>
                <a:ea typeface="微软雅黑" pitchFamily="34" charset="-122"/>
              </a:rPr>
              <a:t> Mezz </a:t>
            </a:r>
            <a:r>
              <a:rPr lang="en-US" altLang="zh-CN" sz="1100" kern="0" dirty="0" smtClean="0">
                <a:solidFill>
                  <a:srgbClr val="0000FF"/>
                </a:solidFill>
                <a:latin typeface="Arial"/>
                <a:ea typeface="微软雅黑" pitchFamily="34" charset="-122"/>
              </a:rPr>
              <a:t>cards and </a:t>
            </a:r>
            <a:r>
              <a:rPr lang="en-US" altLang="zh-CN" sz="1100" kern="0" dirty="0" err="1" smtClean="0">
                <a:solidFill>
                  <a:srgbClr val="0000FF"/>
                </a:solidFill>
                <a:latin typeface="Arial"/>
                <a:ea typeface="微软雅黑" pitchFamily="34" charset="-122"/>
              </a:rPr>
              <a:t>PCIe</a:t>
            </a:r>
            <a:r>
              <a:rPr lang="en-US" altLang="zh-CN" sz="1100" kern="0" dirty="0" smtClean="0">
                <a:solidFill>
                  <a:srgbClr val="0000FF"/>
                </a:solidFill>
                <a:latin typeface="Arial"/>
                <a:ea typeface="微软雅黑" pitchFamily="34" charset="-122"/>
              </a:rPr>
              <a:t> </a:t>
            </a:r>
            <a:r>
              <a:rPr lang="en-US" altLang="zh-CN" sz="1100" kern="0" smtClean="0">
                <a:solidFill>
                  <a:srgbClr val="0000FF"/>
                </a:solidFill>
                <a:latin typeface="Arial"/>
                <a:ea typeface="微软雅黑" pitchFamily="34" charset="-122"/>
              </a:rPr>
              <a:t>cards can be configured at the same time.</a:t>
            </a:r>
            <a:endParaRPr lang="en-US" altLang="zh-CN" sz="1100" kern="0" dirty="0" smtClean="0">
              <a:latin typeface="Arial"/>
              <a:ea typeface="微软雅黑" pitchFamily="34" charset="-122"/>
            </a:endParaRPr>
          </a:p>
        </p:txBody>
      </p:sp>
      <p:graphicFrame>
        <p:nvGraphicFramePr>
          <p:cNvPr id="5" name="1959335191"/>
          <p:cNvGraphicFramePr>
            <a:graphicFrameLocks noGrp="1"/>
          </p:cNvGraphicFramePr>
          <p:nvPr>
            <p:extLst>
              <p:ext uri="{D42A27DB-BD31-4B8C-83A1-F6EECF244321}">
                <p14:modId xmlns:p14="http://schemas.microsoft.com/office/powerpoint/2010/main" val="4238421985"/>
              </p:ext>
            </p:extLst>
          </p:nvPr>
        </p:nvGraphicFramePr>
        <p:xfrm>
          <a:off x="656998" y="880055"/>
          <a:ext cx="7245805" cy="2742046"/>
        </p:xfrm>
        <a:graphic>
          <a:graphicData uri="http://schemas.openxmlformats.org/drawingml/2006/table">
            <a:tbl>
              <a:tblPr/>
              <a:tblGrid>
                <a:gridCol w="988754"/>
                <a:gridCol w="808981"/>
                <a:gridCol w="808981"/>
                <a:gridCol w="796529"/>
                <a:gridCol w="983696"/>
                <a:gridCol w="983696"/>
                <a:gridCol w="922214"/>
                <a:gridCol w="952954"/>
              </a:tblGrid>
              <a:tr h="391966">
                <a:tc rowSpan="2">
                  <a:txBody>
                    <a:bodyPr/>
                    <a:lstStyle/>
                    <a:p>
                      <a:pPr algn="ctr" fontAlgn="b"/>
                      <a:r>
                        <a:rPr lang="en-US" sz="1050" b="1" i="0" u="none" strike="noStrike" dirty="0" smtClean="0">
                          <a:latin typeface="Arial"/>
                        </a:rPr>
                        <a:t>Blade</a:t>
                      </a:r>
                    </a:p>
                    <a:p>
                      <a:pPr algn="ctr" fontAlgn="b"/>
                      <a:r>
                        <a:rPr lang="en-US" sz="1050" b="1" i="0" u="none" strike="noStrike" dirty="0" smtClean="0">
                          <a:latin typeface="Arial"/>
                        </a:rPr>
                        <a:t>Type</a:t>
                      </a:r>
                      <a:endParaRPr lang="pl-PL" sz="1050" b="1" i="0" u="none" strike="noStrike" dirty="0">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altLang="zh-CN" sz="1050" b="1" i="0" u="none" strike="noStrike" dirty="0" smtClean="0">
                          <a:latin typeface="Arial"/>
                        </a:rPr>
                        <a:t>GE</a:t>
                      </a:r>
                      <a:r>
                        <a:rPr lang="en-US" altLang="zh-CN" sz="1050" b="1" i="0" u="none" strike="noStrike" baseline="0" dirty="0" smtClean="0">
                          <a:latin typeface="Arial"/>
                        </a:rPr>
                        <a:t> </a:t>
                      </a:r>
                      <a:r>
                        <a:rPr lang="en-US" sz="1050" b="1" i="0" u="none" strike="noStrike" dirty="0" smtClean="0">
                          <a:latin typeface="Arial"/>
                        </a:rPr>
                        <a:t>MEZZ</a:t>
                      </a:r>
                      <a:r>
                        <a:rPr lang="en-US" sz="1050" b="1" i="0" u="none" strike="noStrike" baseline="0" dirty="0" smtClean="0">
                          <a:latin typeface="Arial"/>
                        </a:rPr>
                        <a:t> Module</a:t>
                      </a:r>
                      <a:endParaRPr lang="pl-PL" sz="1050" b="1" i="0" u="none" strike="noStrike" dirty="0">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algn="ctr" fontAlgn="b"/>
                      <a:r>
                        <a:rPr lang="en-US" altLang="zh-CN" sz="1050" b="1" i="0" u="none" strike="noStrike" dirty="0" smtClean="0">
                          <a:latin typeface="+mn-lt"/>
                        </a:rPr>
                        <a:t>10GE MEZZ</a:t>
                      </a:r>
                      <a:r>
                        <a:rPr lang="en-US" altLang="zh-CN" sz="1050" b="1" i="0" u="none" strike="noStrike" baseline="0" dirty="0" smtClean="0">
                          <a:latin typeface="+mn-lt"/>
                        </a:rPr>
                        <a:t> Module</a:t>
                      </a:r>
                      <a:endParaRPr lang="pl-PL" altLang="zh-CN" sz="1050" b="1" i="0" u="none" strike="noStrike" dirty="0">
                        <a:latin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fontAlgn="b"/>
                      <a:endParaRPr lang="pl-PL" sz="1600" b="1" i="0" u="none" strike="noStrike" dirty="0">
                        <a:latin typeface="Arial"/>
                      </a:endParaRPr>
                    </a:p>
                  </a:txBody>
                  <a:tcPr marL="72000" marR="11116" marT="1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050" b="1" i="0" u="none" strike="noStrike" dirty="0" smtClean="0">
                          <a:latin typeface="Arial"/>
                        </a:rPr>
                        <a:t>40GE </a:t>
                      </a:r>
                      <a:r>
                        <a:rPr lang="en-US" altLang="zh-CN" sz="1050" b="1" i="0" u="none" strike="noStrike" dirty="0" smtClean="0">
                          <a:latin typeface="+mn-lt"/>
                        </a:rPr>
                        <a:t>MEZZ</a:t>
                      </a:r>
                      <a:r>
                        <a:rPr lang="en-US" altLang="zh-CN" sz="1050" b="1" i="0" u="none" strike="noStrike" baseline="0" dirty="0" smtClean="0">
                          <a:latin typeface="+mn-lt"/>
                        </a:rPr>
                        <a:t> Module</a:t>
                      </a:r>
                      <a:endParaRPr lang="pl-PL" altLang="zh-CN" sz="1050" b="1" i="0" u="none" strike="noStrike" dirty="0">
                        <a:latin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698012" rtl="0" eaLnBrk="1" fontAlgn="b" latinLnBrk="0" hangingPunct="1"/>
                      <a:r>
                        <a:rPr lang="en-US" altLang="zh-CN" sz="1050" b="1" i="0" u="none" strike="noStrike" kern="1200" dirty="0" smtClean="0">
                          <a:solidFill>
                            <a:schemeClr val="tx1"/>
                          </a:solidFill>
                          <a:latin typeface="Arial"/>
                          <a:ea typeface="+mn-ea"/>
                          <a:cs typeface="+mn-cs"/>
                        </a:rPr>
                        <a:t>Multi-IO Mezz Module</a:t>
                      </a:r>
                      <a:endParaRPr lang="pl-PL" sz="1050" b="1" i="0" u="none" strike="noStrike" kern="1200" dirty="0">
                        <a:solidFill>
                          <a:schemeClr val="tx1"/>
                        </a:solidFill>
                        <a:latin typeface="Arial"/>
                        <a:ea typeface="+mn-ea"/>
                        <a:cs typeface="+mn-cs"/>
                      </a:endParaRPr>
                    </a:p>
                  </a:txBody>
                  <a:tcPr marL="72000" marR="11116" marT="111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algn="ctr" defTabSz="698012" rtl="0" eaLnBrk="1" fontAlgn="b" latinLnBrk="0" hangingPunct="1"/>
                      <a:r>
                        <a:rPr lang="en-US" sz="1050" b="1" i="0" u="none" strike="noStrike" kern="1200" dirty="0" err="1" smtClean="0">
                          <a:solidFill>
                            <a:schemeClr val="tx1"/>
                          </a:solidFill>
                          <a:latin typeface="Arial"/>
                          <a:ea typeface="+mn-ea"/>
                          <a:cs typeface="+mn-cs"/>
                        </a:rPr>
                        <a:t>InfiniBand</a:t>
                      </a:r>
                      <a:r>
                        <a:rPr lang="en-US" sz="1050" b="1" i="0" u="none" strike="noStrike" kern="1200" dirty="0" smtClean="0">
                          <a:solidFill>
                            <a:schemeClr val="tx1"/>
                          </a:solidFill>
                          <a:latin typeface="Arial"/>
                          <a:ea typeface="+mn-ea"/>
                          <a:cs typeface="+mn-cs"/>
                        </a:rPr>
                        <a:t> </a:t>
                      </a:r>
                      <a:r>
                        <a:rPr lang="en-US" altLang="zh-CN" sz="1050" b="1" i="0" u="none" strike="noStrike" kern="1200" dirty="0" smtClean="0">
                          <a:solidFill>
                            <a:schemeClr val="tx1"/>
                          </a:solidFill>
                          <a:latin typeface="Arial"/>
                          <a:ea typeface="+mn-ea"/>
                          <a:cs typeface="+mn-cs"/>
                        </a:rPr>
                        <a:t>Mezz Module</a:t>
                      </a:r>
                      <a:endParaRPr lang="pl-PL" sz="1050" b="1" i="0" u="none" strike="noStrike" kern="1200" dirty="0">
                        <a:solidFill>
                          <a:schemeClr val="tx1"/>
                        </a:solidFill>
                        <a:latin typeface="Arial"/>
                        <a:ea typeface="+mn-ea"/>
                        <a:cs typeface="+mn-cs"/>
                      </a:endParaRPr>
                    </a:p>
                  </a:txBody>
                  <a:tcPr marL="72000" marR="11116" marT="111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fontAlgn="b"/>
                      <a:endParaRPr lang="pl-PL" sz="1600" b="1" i="0" u="none" strike="noStrike" dirty="0">
                        <a:latin typeface="Arial"/>
                      </a:endParaRPr>
                    </a:p>
                  </a:txBody>
                  <a:tcPr marL="72000" marR="11116" marT="1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63799">
                <a:tc vMerge="1">
                  <a:txBody>
                    <a:bodyPr/>
                    <a:lstStyle/>
                    <a:p>
                      <a:pPr algn="ctr" fontAlgn="b"/>
                      <a:endParaRPr lang="pl-PL" sz="1600" b="1" i="0" u="none" strike="noStrike" dirty="0">
                        <a:latin typeface="Arial"/>
                      </a:endParaRPr>
                    </a:p>
                  </a:txBody>
                  <a:tcPr marL="72000" marR="11116" marT="111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050" b="1" i="0" u="none" strike="noStrike" dirty="0" smtClean="0">
                          <a:latin typeface="Arial"/>
                        </a:rPr>
                        <a:t>MZ110</a:t>
                      </a:r>
                      <a:endParaRPr lang="pl-PL" sz="1050" b="1" i="0" u="none" strike="noStrike" dirty="0">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050" b="1" i="0" u="none" strike="noStrike" dirty="0" smtClean="0">
                          <a:latin typeface="Arial"/>
                        </a:rPr>
                        <a:t>MZ510</a:t>
                      </a:r>
                      <a:endParaRPr lang="pl-PL" sz="1050" b="1" i="0" u="none" strike="noStrike" dirty="0">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050" b="1" i="0" u="none" strike="noStrike" dirty="0" smtClean="0">
                          <a:latin typeface="Arial"/>
                        </a:rPr>
                        <a:t>MZ512</a:t>
                      </a:r>
                      <a:endParaRPr lang="pl-PL" sz="1050" b="1" i="0" u="none" strike="noStrike" dirty="0">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050" b="1" i="0" u="none" strike="noStrike" smtClean="0">
                          <a:latin typeface="Arial"/>
                        </a:rPr>
                        <a:t>MZ710</a:t>
                      </a:r>
                      <a:endParaRPr lang="pl-PL" sz="1050" b="1" i="0" u="none" strike="noStrike" baseline="30000" dirty="0">
                        <a:solidFill>
                          <a:srgbClr val="0000FF"/>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050" b="1" i="0" u="none" strike="noStrike" dirty="0" smtClean="0">
                          <a:latin typeface="Arial"/>
                        </a:rPr>
                        <a:t>MZ910</a:t>
                      </a:r>
                      <a:endParaRPr lang="pl-PL" sz="1050" b="1" i="0" u="none" strike="noStrike" dirty="0">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050" b="1" i="0" u="none" strike="noStrike" dirty="0" smtClean="0">
                          <a:latin typeface="Arial"/>
                        </a:rPr>
                        <a:t>MZ610</a:t>
                      </a:r>
                      <a:endParaRPr lang="pl-PL" sz="1050" b="1" i="0" u="none" strike="noStrike" dirty="0">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050" b="1" i="0" u="none" strike="noStrike" dirty="0" smtClean="0">
                          <a:latin typeface="Arial"/>
                        </a:rPr>
                        <a:t>MZ611</a:t>
                      </a:r>
                      <a:endParaRPr lang="pl-PL" sz="1050" b="1" i="0" u="none" strike="noStrike" dirty="0">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63799">
                <a:tc>
                  <a:txBody>
                    <a:bodyPr/>
                    <a:lstStyle/>
                    <a:p>
                      <a:pPr algn="ctr" fontAlgn="b"/>
                      <a:r>
                        <a:rPr lang="en-US" sz="1050" b="1" i="0" u="none" strike="noStrike" dirty="0" smtClean="0">
                          <a:latin typeface="Arial"/>
                        </a:rPr>
                        <a:t>CH121 V3</a:t>
                      </a:r>
                      <a:endParaRPr lang="pl-PL" sz="1050" b="1" i="0" u="none" strike="noStrike" dirty="0">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smtClean="0">
                          <a:solidFill>
                            <a:schemeClr val="tx1"/>
                          </a:solidFill>
                          <a:latin typeface="Arial"/>
                        </a:rPr>
                        <a:t>Mezz1</a:t>
                      </a:r>
                      <a:r>
                        <a:rPr lang="en-US" sz="1000" b="0" i="0" u="none" strike="noStrike" baseline="0" dirty="0" smtClean="0">
                          <a:solidFill>
                            <a:schemeClr val="tx1"/>
                          </a:solidFill>
                          <a:latin typeface="Arial"/>
                        </a:rPr>
                        <a:t> </a:t>
                      </a:r>
                      <a:r>
                        <a:rPr lang="en-US" sz="1000" b="0" i="0" u="none" strike="noStrike" dirty="0" smtClean="0">
                          <a:solidFill>
                            <a:schemeClr val="tx1"/>
                          </a:solidFill>
                          <a:latin typeface="Arial"/>
                        </a:rPr>
                        <a:t>/2</a:t>
                      </a:r>
                      <a:endParaRPr lang="pl-PL" sz="1000" b="0" i="0" u="none" strike="noStrike" dirty="0">
                        <a:solidFill>
                          <a:schemeClr val="tx1"/>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smtClean="0">
                          <a:solidFill>
                            <a:schemeClr val="tx1"/>
                          </a:solidFill>
                          <a:latin typeface="Arial"/>
                        </a:rPr>
                        <a:t>Mezz1</a:t>
                      </a:r>
                      <a:r>
                        <a:rPr lang="en-US" sz="1000" b="0" i="0" u="none" strike="noStrike" baseline="0" dirty="0" smtClean="0">
                          <a:solidFill>
                            <a:schemeClr val="tx1"/>
                          </a:solidFill>
                          <a:latin typeface="Arial"/>
                        </a:rPr>
                        <a:t> </a:t>
                      </a:r>
                      <a:r>
                        <a:rPr lang="en-US" sz="1000" b="0" i="0" u="none" strike="noStrike" dirty="0" smtClean="0">
                          <a:solidFill>
                            <a:schemeClr val="tx1"/>
                          </a:solidFill>
                          <a:latin typeface="Arial"/>
                        </a:rPr>
                        <a:t>/2</a:t>
                      </a:r>
                      <a:endParaRPr lang="pl-PL" sz="1000" b="0" i="0" u="none" strike="noStrike" dirty="0">
                        <a:solidFill>
                          <a:schemeClr val="tx1"/>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smtClean="0">
                          <a:solidFill>
                            <a:schemeClr val="tx1"/>
                          </a:solidFill>
                          <a:latin typeface="Arial"/>
                        </a:rPr>
                        <a:t>Mezz1</a:t>
                      </a:r>
                      <a:r>
                        <a:rPr lang="en-US" sz="1000" b="0" i="0" u="none" strike="noStrike" baseline="0" dirty="0" smtClean="0">
                          <a:solidFill>
                            <a:schemeClr val="tx1"/>
                          </a:solidFill>
                          <a:latin typeface="Arial"/>
                        </a:rPr>
                        <a:t> </a:t>
                      </a:r>
                      <a:r>
                        <a:rPr lang="en-US" sz="1000" b="0" i="0" u="none" strike="noStrike" dirty="0" smtClean="0">
                          <a:solidFill>
                            <a:schemeClr val="tx1"/>
                          </a:solidFill>
                          <a:latin typeface="Arial"/>
                        </a:rPr>
                        <a:t>/2</a:t>
                      </a:r>
                      <a:endParaRPr lang="pl-PL" sz="1000" b="0" i="0" u="none" strike="noStrike" dirty="0">
                        <a:solidFill>
                          <a:schemeClr val="tx1"/>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dirty="0" smtClean="0">
                          <a:solidFill>
                            <a:schemeClr val="tx1"/>
                          </a:solidFill>
                          <a:latin typeface="Arial"/>
                        </a:rPr>
                        <a:t>Mezz1</a:t>
                      </a:r>
                      <a:r>
                        <a:rPr lang="en-US" altLang="zh-CN" sz="1000" b="0" i="0" u="none" strike="noStrike" baseline="0" dirty="0" smtClean="0">
                          <a:solidFill>
                            <a:schemeClr val="tx1"/>
                          </a:solidFill>
                          <a:latin typeface="Arial"/>
                        </a:rPr>
                        <a:t> </a:t>
                      </a:r>
                      <a:r>
                        <a:rPr lang="en-US" altLang="zh-CN" sz="1000" b="0" i="0" u="none" strike="noStrike" dirty="0" smtClean="0">
                          <a:solidFill>
                            <a:schemeClr val="tx1"/>
                          </a:solidFill>
                          <a:latin typeface="Arial"/>
                        </a:rPr>
                        <a:t>/2</a:t>
                      </a:r>
                      <a:endParaRPr lang="pl-PL" altLang="zh-CN" sz="1000" b="0" i="0" u="none" strike="noStrike" dirty="0">
                        <a:solidFill>
                          <a:schemeClr val="tx1"/>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smtClean="0">
                          <a:solidFill>
                            <a:schemeClr val="tx1"/>
                          </a:solidFill>
                          <a:latin typeface="Arial"/>
                        </a:rPr>
                        <a:t>Mezz1</a:t>
                      </a:r>
                      <a:r>
                        <a:rPr lang="en-US" sz="1000" b="0" i="0" u="none" strike="noStrike" baseline="0" dirty="0" smtClean="0">
                          <a:solidFill>
                            <a:schemeClr val="tx1"/>
                          </a:solidFill>
                          <a:latin typeface="Arial"/>
                        </a:rPr>
                        <a:t> </a:t>
                      </a:r>
                      <a:r>
                        <a:rPr lang="en-US" sz="1000" b="0" i="0" u="none" strike="noStrike" dirty="0" smtClean="0">
                          <a:solidFill>
                            <a:schemeClr val="tx1"/>
                          </a:solidFill>
                          <a:latin typeface="Arial"/>
                        </a:rPr>
                        <a:t>/2</a:t>
                      </a:r>
                      <a:endParaRPr lang="pl-PL" sz="1000" b="0" i="0" u="none" strike="noStrike" dirty="0">
                        <a:solidFill>
                          <a:schemeClr val="tx1"/>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2621" rtl="0" eaLnBrk="1" fontAlgn="b" latinLnBrk="0" hangingPunct="1">
                        <a:lnSpc>
                          <a:spcPct val="100000"/>
                        </a:lnSpc>
                        <a:spcBef>
                          <a:spcPts val="0"/>
                        </a:spcBef>
                        <a:spcAft>
                          <a:spcPts val="0"/>
                        </a:spcAft>
                        <a:buClrTx/>
                        <a:buSzTx/>
                        <a:buFontTx/>
                        <a:buNone/>
                        <a:tabLst/>
                        <a:defRPr/>
                      </a:pPr>
                      <a:r>
                        <a:rPr lang="en-US" altLang="zh-CN" sz="1000" b="0" i="0" u="none" strike="noStrike" dirty="0" err="1" smtClean="0">
                          <a:solidFill>
                            <a:schemeClr val="tx1"/>
                          </a:solidFill>
                          <a:latin typeface="Arial"/>
                        </a:rPr>
                        <a:t>Mezz</a:t>
                      </a:r>
                      <a:r>
                        <a:rPr lang="en-US" altLang="zh-CN" sz="1000" b="0" i="0" u="none" strike="noStrike" dirty="0" smtClean="0">
                          <a:solidFill>
                            <a:schemeClr val="tx1"/>
                          </a:solidFill>
                          <a:latin typeface="Arial"/>
                        </a:rPr>
                        <a:t> 2</a:t>
                      </a:r>
                      <a:endParaRPr lang="pl-PL" sz="1000" b="0" i="0" u="none" strike="noStrike" dirty="0">
                        <a:solidFill>
                          <a:schemeClr val="tx1"/>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2621" rtl="0" eaLnBrk="1" fontAlgn="b" latinLnBrk="0" hangingPunct="1">
                        <a:lnSpc>
                          <a:spcPct val="100000"/>
                        </a:lnSpc>
                        <a:spcBef>
                          <a:spcPts val="0"/>
                        </a:spcBef>
                        <a:spcAft>
                          <a:spcPts val="0"/>
                        </a:spcAft>
                        <a:buClrTx/>
                        <a:buSzTx/>
                        <a:buFontTx/>
                        <a:buNone/>
                        <a:tabLst/>
                        <a:defRPr/>
                      </a:pPr>
                      <a:r>
                        <a:rPr lang="en-US" altLang="zh-CN" sz="1000" b="0" i="0" u="none" strike="noStrike" dirty="0" err="1" smtClean="0">
                          <a:solidFill>
                            <a:schemeClr val="tx1"/>
                          </a:solidFill>
                          <a:latin typeface="Arial"/>
                        </a:rPr>
                        <a:t>Mezz</a:t>
                      </a:r>
                      <a:r>
                        <a:rPr lang="en-US" altLang="zh-CN" sz="1000" b="0" i="0" u="none" strike="noStrike" dirty="0" smtClean="0">
                          <a:solidFill>
                            <a:schemeClr val="tx1"/>
                          </a:solidFill>
                          <a:latin typeface="Arial"/>
                        </a:rPr>
                        <a:t> 2</a:t>
                      </a:r>
                      <a:endParaRPr lang="pl-PL" sz="1000" b="0" i="0" u="none" strike="noStrike" dirty="0">
                        <a:solidFill>
                          <a:schemeClr val="tx1"/>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275">
                <a:tc>
                  <a:txBody>
                    <a:bodyPr/>
                    <a:lstStyle/>
                    <a:p>
                      <a:pPr algn="r" fontAlgn="b"/>
                      <a:r>
                        <a:rPr lang="en-US" altLang="zh-CN" sz="1050" b="1" i="0" u="none" strike="noStrike" smtClean="0">
                          <a:latin typeface="Arial"/>
                        </a:rPr>
                        <a:t>CH220 V3   </a:t>
                      </a:r>
                      <a:r>
                        <a:rPr lang="en-US" altLang="zh-CN" sz="1050" b="0" i="0" u="none" strike="noStrike" baseline="30000" smtClean="0">
                          <a:solidFill>
                            <a:schemeClr val="tx2">
                              <a:lumMod val="60000"/>
                              <a:lumOff val="40000"/>
                            </a:schemeClr>
                          </a:solidFill>
                          <a:latin typeface="Arial"/>
                        </a:rPr>
                        <a:t>①</a:t>
                      </a:r>
                      <a:endParaRPr lang="zh-CN" altLang="en-US" sz="1050" b="1" i="0" u="none" strike="noStrike" dirty="0">
                        <a:solidFill>
                          <a:schemeClr val="tx2">
                            <a:lumMod val="60000"/>
                            <a:lumOff val="40000"/>
                          </a:schemeClr>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98129"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latin typeface="Arial"/>
                        </a:rPr>
                        <a:t>Mezz1</a:t>
                      </a:r>
                      <a:r>
                        <a:rPr lang="en-US" altLang="zh-CN" sz="1000" b="0" i="0" u="none" strike="noStrike" baseline="0" dirty="0" smtClean="0">
                          <a:solidFill>
                            <a:schemeClr val="tx1"/>
                          </a:solidFill>
                          <a:latin typeface="Arial"/>
                        </a:rPr>
                        <a:t> </a:t>
                      </a:r>
                      <a:r>
                        <a:rPr lang="en-US" altLang="zh-CN" sz="1000" b="0" i="0" u="none" strike="noStrike" dirty="0" smtClean="0">
                          <a:solidFill>
                            <a:schemeClr val="tx1"/>
                          </a:solidFill>
                          <a:latin typeface="Arial"/>
                        </a:rPr>
                        <a:t>/2/3/4</a:t>
                      </a:r>
                      <a:endParaRPr lang="pl-PL" altLang="zh-CN" sz="1000" b="0" i="0" u="none" strike="noStrike" dirty="0" smtClean="0">
                        <a:solidFill>
                          <a:schemeClr val="tx1"/>
                        </a:solidFill>
                        <a:latin typeface="Arial"/>
                      </a:endParaRPr>
                    </a:p>
                    <a:p>
                      <a:pPr algn="ctr" fontAlgn="b"/>
                      <a:endParaRPr lang="pl-PL" altLang="zh-CN" sz="1000" b="0" i="0" u="none" strike="noStrike" baseline="30000" dirty="0">
                        <a:solidFill>
                          <a:schemeClr val="tx1"/>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98129"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latin typeface="Arial"/>
                        </a:rPr>
                        <a:t>Mezz1</a:t>
                      </a:r>
                      <a:r>
                        <a:rPr lang="en-US" altLang="zh-CN" sz="1000" b="0" i="0" u="none" strike="noStrike" baseline="0" dirty="0" smtClean="0">
                          <a:solidFill>
                            <a:schemeClr val="tx1"/>
                          </a:solidFill>
                          <a:latin typeface="Arial"/>
                        </a:rPr>
                        <a:t> </a:t>
                      </a:r>
                      <a:r>
                        <a:rPr lang="en-US" altLang="zh-CN" sz="1000" b="0" i="0" u="none" strike="noStrike" dirty="0" smtClean="0">
                          <a:solidFill>
                            <a:schemeClr val="tx1"/>
                          </a:solidFill>
                          <a:latin typeface="Arial"/>
                        </a:rPr>
                        <a:t>/2/3/4</a:t>
                      </a:r>
                      <a:endParaRPr lang="pl-PL" altLang="zh-CN" sz="1000" b="0" i="0" u="none" strike="noStrike" dirty="0" smtClean="0">
                        <a:solidFill>
                          <a:schemeClr val="tx1"/>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98129"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rgbClr val="0000FF"/>
                          </a:solidFill>
                          <a:latin typeface="Arial"/>
                        </a:rPr>
                        <a:t>Mezz2/3</a:t>
                      </a:r>
                      <a:endParaRPr lang="pl-PL" altLang="zh-CN" sz="1000" b="0" i="0" u="none" strike="noStrike" dirty="0" smtClean="0">
                        <a:solidFill>
                          <a:srgbClr val="0000FF"/>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dirty="0" smtClean="0">
                          <a:solidFill>
                            <a:srgbClr val="0000FF"/>
                          </a:solidFill>
                          <a:latin typeface="Arial"/>
                        </a:rPr>
                        <a:t>Mezz2/3</a:t>
                      </a:r>
                      <a:endParaRPr lang="pl-PL" altLang="zh-CN" sz="1000" b="0" i="0" u="none" strike="noStrike" dirty="0">
                        <a:solidFill>
                          <a:srgbClr val="0000FF"/>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dirty="0" smtClean="0">
                          <a:solidFill>
                            <a:schemeClr val="tx1"/>
                          </a:solidFill>
                          <a:latin typeface="Arial"/>
                        </a:rPr>
                        <a:t>Mezz1/2/3/4</a:t>
                      </a:r>
                      <a:endParaRPr lang="pl-PL" altLang="zh-CN" sz="1000" b="0" i="0" u="none" strike="noStrike" dirty="0">
                        <a:solidFill>
                          <a:schemeClr val="tx1"/>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2621"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latin typeface="Arial"/>
                        </a:rPr>
                        <a:t>Mezz2/4</a:t>
                      </a:r>
                      <a:endParaRPr lang="zh-CN" altLang="en-US" sz="1000" b="0" i="0" u="none" strike="noStrike" dirty="0">
                        <a:solidFill>
                          <a:schemeClr val="tx1"/>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2621"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latin typeface="Arial"/>
                        </a:rPr>
                        <a:t>Mezz2/4</a:t>
                      </a:r>
                      <a:endParaRPr lang="zh-CN" altLang="en-US" sz="1000" b="0" i="0" u="none" strike="noStrike" dirty="0">
                        <a:solidFill>
                          <a:schemeClr val="tx1"/>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711">
                <a:tc>
                  <a:txBody>
                    <a:bodyPr/>
                    <a:lstStyle/>
                    <a:p>
                      <a:pPr marL="0" algn="ctr" defTabSz="912775" rtl="0" eaLnBrk="1" fontAlgn="b" latinLnBrk="0" hangingPunct="1"/>
                      <a:r>
                        <a:rPr lang="en-US" altLang="zh-CN" sz="1050" b="1" i="0" u="none" strike="noStrike" kern="1200" dirty="0" smtClean="0">
                          <a:solidFill>
                            <a:schemeClr val="tx1"/>
                          </a:solidFill>
                          <a:latin typeface="Arial"/>
                          <a:ea typeface="+mn-ea"/>
                          <a:cs typeface="+mn-cs"/>
                        </a:rPr>
                        <a:t>CH222 V3</a:t>
                      </a:r>
                      <a:endParaRPr lang="zh-CN" altLang="en-US" sz="1050" b="1"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2775"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latin typeface="Arial"/>
                        </a:rPr>
                        <a:t>Mezz1</a:t>
                      </a:r>
                      <a:r>
                        <a:rPr lang="en-US" altLang="zh-CN" sz="1000" b="0" i="0" u="none" strike="noStrike" baseline="0" dirty="0" smtClean="0">
                          <a:solidFill>
                            <a:schemeClr val="tx1"/>
                          </a:solidFill>
                          <a:latin typeface="Arial"/>
                        </a:rPr>
                        <a:t> </a:t>
                      </a:r>
                      <a:r>
                        <a:rPr lang="en-US" altLang="zh-CN" sz="1000" b="0" i="0" u="none" strike="noStrike" dirty="0" smtClean="0">
                          <a:solidFill>
                            <a:schemeClr val="tx1"/>
                          </a:solidFill>
                          <a:latin typeface="Arial"/>
                        </a:rPr>
                        <a:t>/2</a:t>
                      </a: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2775"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latin typeface="Arial"/>
                        </a:rPr>
                        <a:t>Mezz1</a:t>
                      </a:r>
                      <a:r>
                        <a:rPr lang="en-US" altLang="zh-CN" sz="1000" b="0" i="0" u="none" strike="noStrike" baseline="0" dirty="0" smtClean="0">
                          <a:solidFill>
                            <a:schemeClr val="tx1"/>
                          </a:solidFill>
                          <a:latin typeface="Arial"/>
                        </a:rPr>
                        <a:t> </a:t>
                      </a:r>
                      <a:r>
                        <a:rPr lang="en-US" altLang="zh-CN" sz="1000" b="0" i="0" u="none" strike="noStrike" dirty="0" smtClean="0">
                          <a:solidFill>
                            <a:schemeClr val="tx1"/>
                          </a:solidFill>
                          <a:latin typeface="Arial"/>
                        </a:rPr>
                        <a:t>/2</a:t>
                      </a: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2775"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latin typeface="Arial"/>
                        </a:rPr>
                        <a:t>Mezz1</a:t>
                      </a:r>
                      <a:r>
                        <a:rPr lang="en-US" altLang="zh-CN" sz="1000" b="0" i="0" u="none" strike="noStrike" baseline="0" dirty="0" smtClean="0">
                          <a:solidFill>
                            <a:schemeClr val="tx1"/>
                          </a:solidFill>
                          <a:latin typeface="Arial"/>
                        </a:rPr>
                        <a:t> </a:t>
                      </a:r>
                      <a:r>
                        <a:rPr lang="en-US" altLang="zh-CN" sz="1000" b="0" i="0" u="none" strike="noStrike" dirty="0" smtClean="0">
                          <a:solidFill>
                            <a:schemeClr val="tx1"/>
                          </a:solidFill>
                          <a:latin typeface="Arial"/>
                        </a:rPr>
                        <a:t>/2</a:t>
                      </a: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dirty="0" smtClean="0">
                          <a:solidFill>
                            <a:schemeClr val="tx1"/>
                          </a:solidFill>
                          <a:latin typeface="Arial"/>
                        </a:rPr>
                        <a:t>Mezz1</a:t>
                      </a:r>
                      <a:r>
                        <a:rPr lang="en-US" altLang="zh-CN" sz="1000" b="0" i="0" u="none" strike="noStrike" baseline="0" dirty="0" smtClean="0">
                          <a:solidFill>
                            <a:schemeClr val="tx1"/>
                          </a:solidFill>
                          <a:latin typeface="Arial"/>
                        </a:rPr>
                        <a:t> </a:t>
                      </a:r>
                      <a:r>
                        <a:rPr lang="en-US" altLang="zh-CN" sz="1000" b="0" i="0" u="none" strike="noStrike" dirty="0" smtClean="0">
                          <a:solidFill>
                            <a:schemeClr val="tx1"/>
                          </a:solidFill>
                          <a:latin typeface="Arial"/>
                        </a:rPr>
                        <a:t>/2</a:t>
                      </a:r>
                      <a:endParaRPr lang="pl-PL" altLang="zh-CN" sz="1000" b="0" i="0" u="none" strike="noStrike" dirty="0">
                        <a:solidFill>
                          <a:schemeClr val="tx1"/>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latin typeface="Arial"/>
                        </a:rPr>
                        <a:t>Mezz1</a:t>
                      </a:r>
                      <a:r>
                        <a:rPr lang="en-US" altLang="zh-CN" sz="1000" b="0" i="0" u="none" strike="noStrike" baseline="0" dirty="0" smtClean="0">
                          <a:solidFill>
                            <a:schemeClr val="tx1"/>
                          </a:solidFill>
                          <a:latin typeface="Arial"/>
                        </a:rPr>
                        <a:t> </a:t>
                      </a:r>
                      <a:r>
                        <a:rPr lang="en-US" altLang="zh-CN" sz="1000" b="0" i="0" u="none" strike="noStrike" dirty="0" smtClean="0">
                          <a:solidFill>
                            <a:schemeClr val="tx1"/>
                          </a:solidFill>
                          <a:latin typeface="Arial"/>
                        </a:rPr>
                        <a:t>/2</a:t>
                      </a: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000" b="0" i="0" u="none" strike="noStrike" dirty="0" err="1" smtClean="0">
                          <a:solidFill>
                            <a:schemeClr val="tx1"/>
                          </a:solidFill>
                          <a:latin typeface="Arial"/>
                        </a:rPr>
                        <a:t>Mezz</a:t>
                      </a:r>
                      <a:r>
                        <a:rPr lang="en-US" altLang="zh-CN" sz="1000" b="0" i="0" u="none" strike="noStrike" dirty="0" smtClean="0">
                          <a:solidFill>
                            <a:schemeClr val="tx1"/>
                          </a:solidFill>
                          <a:latin typeface="Arial"/>
                        </a:rPr>
                        <a:t> 2</a:t>
                      </a: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000" b="0" i="0" u="none" strike="noStrike" dirty="0" err="1" smtClean="0">
                          <a:solidFill>
                            <a:schemeClr val="tx1"/>
                          </a:solidFill>
                          <a:latin typeface="Arial"/>
                        </a:rPr>
                        <a:t>Mezz</a:t>
                      </a:r>
                      <a:r>
                        <a:rPr lang="en-US" altLang="zh-CN" sz="1000" b="0" i="0" u="none" strike="noStrike" dirty="0" smtClean="0">
                          <a:solidFill>
                            <a:schemeClr val="tx1"/>
                          </a:solidFill>
                          <a:latin typeface="Arial"/>
                        </a:rPr>
                        <a:t> 2</a:t>
                      </a: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711">
                <a:tc>
                  <a:txBody>
                    <a:bodyPr/>
                    <a:lstStyle/>
                    <a:p>
                      <a:pPr marL="0" algn="ctr" defTabSz="912775" rtl="0" eaLnBrk="1" fontAlgn="b" latinLnBrk="0" hangingPunct="1"/>
                      <a:r>
                        <a:rPr lang="en-US" altLang="zh-CN" sz="1050" b="1" i="0" u="none" strike="noStrike" kern="1200" dirty="0" smtClean="0">
                          <a:solidFill>
                            <a:schemeClr val="tx1"/>
                          </a:solidFill>
                          <a:latin typeface="Arial"/>
                          <a:ea typeface="+mn-ea"/>
                          <a:cs typeface="+mn-cs"/>
                        </a:rPr>
                        <a:t>CH242 V3</a:t>
                      </a:r>
                      <a:endParaRPr lang="zh-CN" altLang="en-US" sz="1050" b="1"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2775" rtl="0" eaLnBrk="1" fontAlgn="b" latinLnBrk="0" hangingPunct="1">
                        <a:lnSpc>
                          <a:spcPct val="100000"/>
                        </a:lnSpc>
                        <a:spcBef>
                          <a:spcPts val="0"/>
                        </a:spcBef>
                        <a:spcAft>
                          <a:spcPts val="0"/>
                        </a:spcAft>
                        <a:buClrTx/>
                        <a:buSzTx/>
                        <a:buFontTx/>
                        <a:buNone/>
                        <a:tabLst/>
                        <a:defRPr/>
                      </a:pPr>
                      <a:r>
                        <a:rPr lang="en-US" altLang="zh-CN" sz="1000" b="0" i="0" u="none" strike="noStrike" dirty="0" smtClean="0">
                          <a:latin typeface="Arial"/>
                        </a:rPr>
                        <a:t>Mezz1</a:t>
                      </a:r>
                      <a:r>
                        <a:rPr lang="en-US" altLang="zh-CN" sz="1000" b="0" i="0" u="none" strike="noStrike" baseline="0" dirty="0" smtClean="0">
                          <a:latin typeface="Arial"/>
                        </a:rPr>
                        <a:t> </a:t>
                      </a:r>
                      <a:r>
                        <a:rPr lang="en-US" altLang="zh-CN" sz="1000" b="0" i="0" u="none" strike="noStrike" dirty="0" smtClean="0">
                          <a:latin typeface="Arial"/>
                        </a:rPr>
                        <a:t>/2/3/4</a:t>
                      </a: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2775" rtl="0" eaLnBrk="1" fontAlgn="b" latinLnBrk="0" hangingPunct="1">
                        <a:lnSpc>
                          <a:spcPct val="100000"/>
                        </a:lnSpc>
                        <a:spcBef>
                          <a:spcPts val="0"/>
                        </a:spcBef>
                        <a:spcAft>
                          <a:spcPts val="0"/>
                        </a:spcAft>
                        <a:buClrTx/>
                        <a:buSzTx/>
                        <a:buFontTx/>
                        <a:buNone/>
                        <a:tabLst/>
                        <a:defRPr/>
                      </a:pPr>
                      <a:r>
                        <a:rPr lang="en-US" altLang="zh-CN" sz="1000" b="0" i="0" u="none" strike="noStrike" dirty="0" smtClean="0">
                          <a:latin typeface="Arial"/>
                        </a:rPr>
                        <a:t>Mezz1</a:t>
                      </a:r>
                      <a:r>
                        <a:rPr lang="en-US" altLang="zh-CN" sz="1000" b="0" i="0" u="none" strike="noStrike" baseline="0" dirty="0" smtClean="0">
                          <a:latin typeface="Arial"/>
                        </a:rPr>
                        <a:t> </a:t>
                      </a:r>
                      <a:r>
                        <a:rPr lang="en-US" altLang="zh-CN" sz="1000" b="0" i="0" u="none" strike="noStrike" dirty="0" smtClean="0">
                          <a:latin typeface="Arial"/>
                        </a:rPr>
                        <a:t>/2/3/4</a:t>
                      </a: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000" b="0" i="0" u="none" strike="noStrike" dirty="0" smtClean="0">
                          <a:latin typeface="Arial"/>
                        </a:rPr>
                        <a:t>Mezz1</a:t>
                      </a:r>
                      <a:r>
                        <a:rPr lang="en-US" altLang="zh-CN" sz="1000" b="0" i="0" u="none" strike="noStrike" baseline="0" dirty="0" smtClean="0">
                          <a:latin typeface="Arial"/>
                        </a:rPr>
                        <a:t> </a:t>
                      </a:r>
                      <a:r>
                        <a:rPr lang="en-US" altLang="zh-CN" sz="1000" b="0" i="0" u="none" strike="noStrike" dirty="0" smtClean="0">
                          <a:latin typeface="Arial"/>
                        </a:rPr>
                        <a:t>/2/3/4</a:t>
                      </a:r>
                      <a:endParaRPr lang="zh-CN" altLang="en-US" sz="1000" b="0" i="0" u="none" strike="noStrike" kern="1200" dirty="0">
                        <a:solidFill>
                          <a:schemeClr val="accent2">
                            <a:lumMod val="50000"/>
                          </a:schemeClr>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2775"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latin typeface="Arial"/>
                        </a:rPr>
                        <a:t>Mezz1/2/3/4</a:t>
                      </a:r>
                      <a:endParaRPr lang="pl-PL" altLang="zh-CN" sz="1000" b="0" i="0" u="none" strike="noStrike" dirty="0" smtClean="0">
                        <a:solidFill>
                          <a:schemeClr val="tx1"/>
                        </a:solidFill>
                        <a:latin typeface="Arial"/>
                      </a:endParaRPr>
                    </a:p>
                    <a:p>
                      <a:pPr marL="0" marR="0" indent="0" algn="ctr" defTabSz="912775" rtl="0" eaLnBrk="1" fontAlgn="b" latinLnBrk="0" hangingPunct="1">
                        <a:lnSpc>
                          <a:spcPct val="100000"/>
                        </a:lnSpc>
                        <a:spcBef>
                          <a:spcPts val="0"/>
                        </a:spcBef>
                        <a:spcAft>
                          <a:spcPts val="0"/>
                        </a:spcAft>
                        <a:buClrTx/>
                        <a:buSzTx/>
                        <a:buFontTx/>
                        <a:buNone/>
                        <a:tabLst/>
                        <a:defRPr/>
                      </a:pP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2775" rtl="0" eaLnBrk="1" fontAlgn="b" latinLnBrk="0" hangingPunct="1">
                        <a:lnSpc>
                          <a:spcPct val="100000"/>
                        </a:lnSpc>
                        <a:spcBef>
                          <a:spcPts val="0"/>
                        </a:spcBef>
                        <a:spcAft>
                          <a:spcPts val="0"/>
                        </a:spcAft>
                        <a:buClrTx/>
                        <a:buSzTx/>
                        <a:buFontTx/>
                        <a:buNone/>
                        <a:tabLst/>
                        <a:defRPr/>
                      </a:pPr>
                      <a:r>
                        <a:rPr lang="en-US" altLang="zh-CN" sz="1000" b="0" i="0" u="none" strike="noStrike" dirty="0" smtClean="0">
                          <a:latin typeface="Arial"/>
                        </a:rPr>
                        <a:t>Mezz1</a:t>
                      </a:r>
                      <a:r>
                        <a:rPr lang="en-US" altLang="zh-CN" sz="1000" b="0" i="0" u="none" strike="noStrike" baseline="0" dirty="0" smtClean="0">
                          <a:latin typeface="Arial"/>
                        </a:rPr>
                        <a:t> </a:t>
                      </a:r>
                      <a:r>
                        <a:rPr lang="en-US" altLang="zh-CN" sz="1000" b="0" i="0" u="none" strike="noStrike" dirty="0" smtClean="0">
                          <a:latin typeface="Arial"/>
                        </a:rPr>
                        <a:t>/2/3/4</a:t>
                      </a: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000" b="0" i="0" u="none" strike="noStrike" dirty="0" smtClean="0">
                          <a:latin typeface="Arial"/>
                        </a:rPr>
                        <a:t>Mezz2/4</a:t>
                      </a: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000" b="0" i="0" u="none" strike="noStrike" dirty="0" smtClean="0">
                          <a:latin typeface="Arial"/>
                        </a:rPr>
                        <a:t>Mezz2/4</a:t>
                      </a: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711">
                <a:tc>
                  <a:txBody>
                    <a:bodyPr/>
                    <a:lstStyle/>
                    <a:p>
                      <a:pPr marL="0" algn="ctr" defTabSz="912775" rtl="0" eaLnBrk="1" fontAlgn="b" latinLnBrk="0" hangingPunct="1"/>
                      <a:r>
                        <a:rPr lang="en-US" altLang="zh-CN" sz="1050" b="1" i="0" u="none" strike="noStrike" kern="1200" dirty="0" smtClean="0">
                          <a:solidFill>
                            <a:schemeClr val="tx1"/>
                          </a:solidFill>
                          <a:latin typeface="Arial"/>
                          <a:ea typeface="+mn-ea"/>
                          <a:cs typeface="+mn-cs"/>
                        </a:rPr>
                        <a:t>CH240</a:t>
                      </a:r>
                      <a:endParaRPr lang="zh-CN" altLang="en-US" sz="1050" b="1"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2775"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latin typeface="Arial"/>
                        </a:rPr>
                        <a:t>Mezz1</a:t>
                      </a:r>
                      <a:r>
                        <a:rPr lang="en-US" altLang="zh-CN" sz="1000" b="0" i="0" u="none" strike="noStrike" baseline="0" dirty="0" smtClean="0">
                          <a:solidFill>
                            <a:schemeClr val="tx1"/>
                          </a:solidFill>
                          <a:latin typeface="Arial"/>
                        </a:rPr>
                        <a:t> </a:t>
                      </a:r>
                      <a:r>
                        <a:rPr lang="en-US" altLang="zh-CN" sz="1000" b="0" i="0" u="none" strike="noStrike" dirty="0" smtClean="0">
                          <a:solidFill>
                            <a:schemeClr val="tx1"/>
                          </a:solidFill>
                          <a:latin typeface="Arial"/>
                        </a:rPr>
                        <a:t>/2</a:t>
                      </a: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2775"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latin typeface="Arial"/>
                        </a:rPr>
                        <a:t>Mezz1</a:t>
                      </a:r>
                      <a:r>
                        <a:rPr lang="en-US" altLang="zh-CN" sz="1000" b="0" i="0" u="none" strike="noStrike" baseline="0" dirty="0" smtClean="0">
                          <a:solidFill>
                            <a:schemeClr val="tx1"/>
                          </a:solidFill>
                          <a:latin typeface="Arial"/>
                        </a:rPr>
                        <a:t> </a:t>
                      </a:r>
                      <a:r>
                        <a:rPr lang="en-US" altLang="zh-CN" sz="1000" b="0" i="0" u="none" strike="noStrike" dirty="0" smtClean="0">
                          <a:solidFill>
                            <a:schemeClr val="tx1"/>
                          </a:solidFill>
                          <a:latin typeface="Arial"/>
                        </a:rPr>
                        <a:t>/2</a:t>
                      </a: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2775"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latin typeface="Arial"/>
                        </a:rPr>
                        <a:t>Mezz1</a:t>
                      </a:r>
                      <a:r>
                        <a:rPr lang="en-US" altLang="zh-CN" sz="1000" b="0" i="0" u="none" strike="noStrike" baseline="0" dirty="0" smtClean="0">
                          <a:solidFill>
                            <a:schemeClr val="tx1"/>
                          </a:solidFill>
                          <a:latin typeface="Arial"/>
                        </a:rPr>
                        <a:t> </a:t>
                      </a:r>
                      <a:r>
                        <a:rPr lang="en-US" altLang="zh-CN" sz="1000" b="0" i="0" u="none" strike="noStrike" dirty="0" smtClean="0">
                          <a:solidFill>
                            <a:schemeClr val="tx1"/>
                          </a:solidFill>
                          <a:latin typeface="Arial"/>
                        </a:rPr>
                        <a:t>/2</a:t>
                      </a: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dirty="0" smtClean="0">
                          <a:solidFill>
                            <a:schemeClr val="tx1"/>
                          </a:solidFill>
                          <a:latin typeface="Arial"/>
                        </a:rPr>
                        <a:t>Mezz1</a:t>
                      </a:r>
                      <a:r>
                        <a:rPr lang="en-US" altLang="zh-CN" sz="1000" b="0" i="0" u="none" strike="noStrike" baseline="0" dirty="0" smtClean="0">
                          <a:solidFill>
                            <a:schemeClr val="tx1"/>
                          </a:solidFill>
                          <a:latin typeface="Arial"/>
                        </a:rPr>
                        <a:t> </a:t>
                      </a:r>
                      <a:r>
                        <a:rPr lang="en-US" altLang="zh-CN" sz="1000" b="0" i="0" u="none" strike="noStrike" dirty="0" smtClean="0">
                          <a:solidFill>
                            <a:schemeClr val="tx1"/>
                          </a:solidFill>
                          <a:latin typeface="Arial"/>
                        </a:rPr>
                        <a:t>/2</a:t>
                      </a:r>
                      <a:endParaRPr lang="pl-PL" altLang="zh-CN" sz="1000" b="0" i="0" u="none" strike="noStrike" dirty="0">
                        <a:solidFill>
                          <a:schemeClr val="tx1"/>
                        </a:solidFill>
                        <a:latin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latin typeface="Arial"/>
                        </a:rPr>
                        <a:t>Mezz1</a:t>
                      </a:r>
                      <a:r>
                        <a:rPr lang="en-US" altLang="zh-CN" sz="1000" b="0" i="0" u="none" strike="noStrike" baseline="0" dirty="0" smtClean="0">
                          <a:solidFill>
                            <a:schemeClr val="tx1"/>
                          </a:solidFill>
                          <a:latin typeface="Arial"/>
                        </a:rPr>
                        <a:t> </a:t>
                      </a:r>
                      <a:r>
                        <a:rPr lang="en-US" altLang="zh-CN" sz="1000" b="0" i="0" u="none" strike="noStrike" dirty="0" smtClean="0">
                          <a:solidFill>
                            <a:schemeClr val="tx1"/>
                          </a:solidFill>
                          <a:latin typeface="Arial"/>
                        </a:rPr>
                        <a:t>/2</a:t>
                      </a: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000" b="0" i="0" u="none" strike="noStrike" dirty="0" err="1" smtClean="0">
                          <a:solidFill>
                            <a:schemeClr val="tx1"/>
                          </a:solidFill>
                          <a:latin typeface="Arial"/>
                        </a:rPr>
                        <a:t>Mezz</a:t>
                      </a:r>
                      <a:r>
                        <a:rPr lang="en-US" altLang="zh-CN" sz="1000" b="0" i="0" u="none" strike="noStrike" dirty="0" smtClean="0">
                          <a:solidFill>
                            <a:schemeClr val="tx1"/>
                          </a:solidFill>
                          <a:latin typeface="Arial"/>
                        </a:rPr>
                        <a:t> 2</a:t>
                      </a: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000" b="0" i="0" u="none" strike="noStrike" dirty="0" err="1" smtClean="0">
                          <a:solidFill>
                            <a:schemeClr val="tx1"/>
                          </a:solidFill>
                          <a:latin typeface="Arial"/>
                        </a:rPr>
                        <a:t>Mezz</a:t>
                      </a:r>
                      <a:r>
                        <a:rPr lang="en-US" altLang="zh-CN" sz="1000" b="0" i="0" u="none" strike="noStrike" dirty="0" smtClean="0">
                          <a:solidFill>
                            <a:schemeClr val="tx1"/>
                          </a:solidFill>
                          <a:latin typeface="Arial"/>
                        </a:rPr>
                        <a:t> 2</a:t>
                      </a:r>
                      <a:endParaRPr lang="zh-CN" altLang="en-US" sz="1000" b="0" i="0" u="none" strike="noStrike" kern="1200" dirty="0">
                        <a:solidFill>
                          <a:schemeClr val="tx1"/>
                        </a:solidFill>
                        <a:latin typeface="Arial"/>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379364387"/>
          <p:cNvSpPr>
            <a:spLocks noGrp="1"/>
          </p:cNvSpPr>
          <p:nvPr>
            <p:ph type="dt" sz="half" idx="10"/>
          </p:nvPr>
        </p:nvSpPr>
        <p:spPr>
          <a:xfrm>
            <a:off x="5929592" y="4849586"/>
            <a:ext cx="1056960" cy="196964"/>
          </a:xfrm>
        </p:spPr>
        <p:txBody>
          <a:bodyPr/>
          <a:lstStyle/>
          <a:p>
            <a:pPr fontAlgn="ctr">
              <a:defRPr/>
            </a:pPr>
            <a:endParaRPr lang="en-US" altLang="zh-CN" dirty="0" smtClean="0">
              <a:solidFill>
                <a:srgbClr val="000000"/>
              </a:solidFill>
              <a:latin typeface="Arial"/>
            </a:endParaRPr>
          </a:p>
          <a:p>
            <a:pPr fontAlgn="ctr">
              <a:defRPr/>
            </a:pPr>
            <a:r>
              <a:rPr lang="en-US" altLang="zh-CN" dirty="0" smtClean="0">
                <a:solidFill>
                  <a:srgbClr val="000000"/>
                </a:solidFill>
                <a:latin typeface="Arial"/>
              </a:rPr>
              <a:t>Page </a:t>
            </a:r>
            <a:fld id="{E1EFA40C-D1EE-4F65-9FD3-31894CD00495}" type="slidenum">
              <a:rPr lang="en-US" altLang="zh-CN" smtClean="0">
                <a:solidFill>
                  <a:srgbClr val="000000"/>
                </a:solidFill>
                <a:latin typeface="Arial"/>
              </a:rPr>
              <a:pPr fontAlgn="ctr">
                <a:defRPr/>
              </a:pPr>
              <a:t>18</a:t>
            </a:fld>
            <a:endParaRPr lang="en-US" altLang="zh-CN" dirty="0">
              <a:solidFill>
                <a:srgbClr val="000000"/>
              </a:solidFill>
              <a:latin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idx="4294967295"/>
          </p:nvPr>
        </p:nvSpPr>
        <p:spPr>
          <a:xfrm>
            <a:off x="436236" y="195684"/>
            <a:ext cx="3813181" cy="518639"/>
          </a:xfrm>
          <a:prstGeom prst="rect">
            <a:avLst/>
          </a:prstGeom>
        </p:spPr>
        <p:txBody>
          <a:bodyPr lIns="68562" tIns="34281" rIns="68562" bIns="34281"/>
          <a:lstStyle/>
          <a:p>
            <a:r>
              <a:rPr lang="en-US" altLang="zh-CN" sz="2000" smtClean="0">
                <a:solidFill>
                  <a:srgbClr val="C00000"/>
                </a:solidFill>
                <a:latin typeface="Arial" pitchFamily="34" charset="0"/>
                <a:ea typeface="微软雅黑" pitchFamily="34" charset="-122"/>
                <a:cs typeface="+mn-cs"/>
                <a:sym typeface="Calibri" pitchFamily="34" charset="0"/>
              </a:rPr>
              <a:t>Agenda</a:t>
            </a:r>
            <a:endParaRPr lang="en-US" altLang="en-US" sz="2000" dirty="0">
              <a:solidFill>
                <a:srgbClr val="C00000"/>
              </a:solidFill>
              <a:latin typeface="Arial" pitchFamily="34" charset="0"/>
              <a:ea typeface="微软雅黑" pitchFamily="34" charset="-122"/>
              <a:cs typeface="+mn-cs"/>
              <a:sym typeface="Calibri" pitchFamily="34" charset="0"/>
            </a:endParaRPr>
          </a:p>
        </p:txBody>
      </p:sp>
      <p:sp>
        <p:nvSpPr>
          <p:cNvPr id="28" name="圆角矩形 14"/>
          <p:cNvSpPr>
            <a:spLocks noChangeArrowheads="1"/>
          </p:cNvSpPr>
          <p:nvPr/>
        </p:nvSpPr>
        <p:spPr bwMode="auto">
          <a:xfrm>
            <a:off x="1917795" y="1112250"/>
            <a:ext cx="5244021" cy="567929"/>
          </a:xfrm>
          <a:prstGeom prst="roundRect">
            <a:avLst>
              <a:gd name="adj" fmla="val 16667"/>
            </a:avLst>
          </a:prstGeom>
          <a:solidFill>
            <a:srgbClr val="C00000"/>
          </a:solidFill>
          <a:ln w="9525">
            <a:noFill/>
            <a:round/>
            <a:headEnd/>
            <a:tailEnd/>
          </a:ln>
        </p:spPr>
        <p:txBody>
          <a:bodyPr lIns="68556" tIns="34279" rIns="68556" bIns="34279" anchor="ctr"/>
          <a:lstStyle/>
          <a:p>
            <a:pPr indent="134505" eaLnBrk="0" hangingPunct="0">
              <a:buSzPct val="100000"/>
            </a:pPr>
            <a:r>
              <a:rPr lang="en-US" altLang="zh-CN" sz="3000" b="1" dirty="0" smtClean="0">
                <a:solidFill>
                  <a:srgbClr val="FFFFFF"/>
                </a:solidFill>
                <a:latin typeface="微软雅黑" pitchFamily="34" charset="-122"/>
                <a:ea typeface="微软雅黑" pitchFamily="34" charset="-122"/>
                <a:cs typeface="Arial" pitchFamily="34" charset="0"/>
                <a:sym typeface="Calibri" pitchFamily="34" charset="0"/>
              </a:rPr>
              <a:t>1</a:t>
            </a:r>
            <a:endParaRPr lang="zh-CN" altLang="zh-CN" sz="3000" b="1" dirty="0">
              <a:solidFill>
                <a:srgbClr val="FFFFFF"/>
              </a:solidFill>
              <a:latin typeface="微软雅黑" pitchFamily="34" charset="-122"/>
              <a:ea typeface="微软雅黑" pitchFamily="34" charset="-122"/>
              <a:cs typeface="Arial" pitchFamily="34" charset="0"/>
              <a:sym typeface="Calibri" pitchFamily="34" charset="0"/>
            </a:endParaRPr>
          </a:p>
        </p:txBody>
      </p:sp>
      <p:sp>
        <p:nvSpPr>
          <p:cNvPr id="35" name="Rectangle 7"/>
          <p:cNvSpPr>
            <a:spLocks noChangeArrowheads="1"/>
          </p:cNvSpPr>
          <p:nvPr/>
        </p:nvSpPr>
        <p:spPr bwMode="gray">
          <a:xfrm>
            <a:off x="2670066" y="1170123"/>
            <a:ext cx="3660785" cy="346226"/>
          </a:xfrm>
          <a:prstGeom prst="rect">
            <a:avLst/>
          </a:prstGeom>
          <a:noFill/>
          <a:ln w="9525">
            <a:noFill/>
            <a:miter lim="800000"/>
            <a:headEnd/>
            <a:tailEnd/>
          </a:ln>
        </p:spPr>
        <p:txBody>
          <a:bodyPr wrap="square" lIns="68556" tIns="34279" rIns="68556" bIns="34279">
            <a:spAutoFit/>
          </a:bodyPr>
          <a:lstStyle/>
          <a:p>
            <a:pPr algn="ctr" eaLnBrk="0" hangingPunct="0">
              <a:buSzPct val="100000"/>
            </a:pPr>
            <a:r>
              <a:rPr lang="zh-CN" altLang="zh-CN" b="1">
                <a:solidFill>
                  <a:srgbClr val="000000"/>
                </a:solidFill>
                <a:latin typeface="微软雅黑" pitchFamily="34" charset="-122"/>
                <a:ea typeface="微软雅黑" pitchFamily="34" charset="-122"/>
                <a:cs typeface="Arial" pitchFamily="34" charset="0"/>
                <a:sym typeface="Calibri" pitchFamily="34" charset="0"/>
              </a:rPr>
              <a:t>Click to add Title</a:t>
            </a:r>
          </a:p>
        </p:txBody>
      </p:sp>
      <p:sp>
        <p:nvSpPr>
          <p:cNvPr id="39" name="Rectangle 7"/>
          <p:cNvSpPr>
            <a:spLocks noChangeArrowheads="1"/>
          </p:cNvSpPr>
          <p:nvPr/>
        </p:nvSpPr>
        <p:spPr bwMode="gray">
          <a:xfrm>
            <a:off x="2621262" y="1935911"/>
            <a:ext cx="3660785" cy="346226"/>
          </a:xfrm>
          <a:prstGeom prst="rect">
            <a:avLst/>
          </a:prstGeom>
          <a:noFill/>
          <a:ln w="9525">
            <a:noFill/>
            <a:miter lim="800000"/>
            <a:headEnd/>
            <a:tailEnd/>
          </a:ln>
        </p:spPr>
        <p:txBody>
          <a:bodyPr wrap="square" lIns="68556" tIns="34279" rIns="68556" bIns="34279">
            <a:spAutoFit/>
          </a:bodyPr>
          <a:lstStyle/>
          <a:p>
            <a:pPr algn="ctr" eaLnBrk="0" hangingPunct="0">
              <a:buSzPct val="100000"/>
            </a:pPr>
            <a:r>
              <a:rPr lang="zh-CN" altLang="zh-CN" b="1">
                <a:solidFill>
                  <a:srgbClr val="000000"/>
                </a:solidFill>
                <a:latin typeface="微软雅黑" pitchFamily="34" charset="-122"/>
                <a:ea typeface="微软雅黑" pitchFamily="34" charset="-122"/>
                <a:cs typeface="Arial" pitchFamily="34" charset="0"/>
                <a:sym typeface="Calibri" pitchFamily="34" charset="0"/>
              </a:rPr>
              <a:t>Click to add Title</a:t>
            </a:r>
          </a:p>
        </p:txBody>
      </p:sp>
      <p:sp>
        <p:nvSpPr>
          <p:cNvPr id="40" name="圆角矩形 14"/>
          <p:cNvSpPr>
            <a:spLocks noChangeArrowheads="1"/>
          </p:cNvSpPr>
          <p:nvPr/>
        </p:nvSpPr>
        <p:spPr bwMode="auto">
          <a:xfrm>
            <a:off x="1897559" y="1862066"/>
            <a:ext cx="5244021" cy="569214"/>
          </a:xfrm>
          <a:prstGeom prst="roundRect">
            <a:avLst>
              <a:gd name="adj" fmla="val 16667"/>
            </a:avLst>
          </a:prstGeom>
          <a:solidFill>
            <a:schemeClr val="accent3">
              <a:lumMod val="65000"/>
            </a:schemeClr>
          </a:solidFill>
          <a:ln w="9525">
            <a:noFill/>
            <a:round/>
            <a:headEnd/>
            <a:tailEnd/>
          </a:ln>
        </p:spPr>
        <p:txBody>
          <a:bodyPr lIns="68556" tIns="34279" rIns="68556" bIns="34279" anchor="ctr"/>
          <a:lstStyle/>
          <a:p>
            <a:pPr indent="134505" eaLnBrk="0" hangingPunct="0">
              <a:buSzPct val="100000"/>
            </a:pPr>
            <a:r>
              <a:rPr lang="en-US" altLang="zh-CN" sz="3000" b="1" dirty="0" smtClean="0">
                <a:solidFill>
                  <a:srgbClr val="FFFFFF"/>
                </a:solidFill>
                <a:latin typeface="微软雅黑" pitchFamily="34" charset="-122"/>
                <a:ea typeface="微软雅黑" pitchFamily="34" charset="-122"/>
                <a:cs typeface="Arial" pitchFamily="34" charset="0"/>
                <a:sym typeface="Calibri" pitchFamily="34" charset="0"/>
              </a:rPr>
              <a:t>2</a:t>
            </a:r>
            <a:endParaRPr lang="zh-CN" altLang="zh-CN" sz="3000" b="1" dirty="0">
              <a:solidFill>
                <a:srgbClr val="FFFFFF"/>
              </a:solidFill>
              <a:latin typeface="微软雅黑" pitchFamily="34" charset="-122"/>
              <a:ea typeface="微软雅黑" pitchFamily="34" charset="-122"/>
              <a:cs typeface="Arial" pitchFamily="34" charset="0"/>
              <a:sym typeface="Calibri" pitchFamily="34" charset="0"/>
            </a:endParaRPr>
          </a:p>
        </p:txBody>
      </p:sp>
      <p:sp>
        <p:nvSpPr>
          <p:cNvPr id="52" name="Rectangle 5"/>
          <p:cNvSpPr>
            <a:spLocks noChangeArrowheads="1"/>
          </p:cNvSpPr>
          <p:nvPr/>
        </p:nvSpPr>
        <p:spPr bwMode="gray">
          <a:xfrm>
            <a:off x="2549852" y="1189082"/>
            <a:ext cx="4162420" cy="418338"/>
          </a:xfrm>
          <a:prstGeom prst="rect">
            <a:avLst/>
          </a:prstGeom>
          <a:solidFill>
            <a:srgbClr val="D9D9D9"/>
          </a:solidFill>
          <a:ln w="9525" algn="ctr">
            <a:solidFill>
              <a:srgbClr val="999999"/>
            </a:solidFill>
            <a:miter lim="800000"/>
            <a:headEnd/>
            <a:tailEnd/>
          </a:ln>
          <a:effectLst>
            <a:outerShdw blurRad="50800" dist="38100" dir="2700000" algn="tl" rotWithShape="0">
              <a:prstClr val="black">
                <a:alpha val="40000"/>
              </a:prstClr>
            </a:outerShdw>
          </a:effectLst>
        </p:spPr>
        <p:txBody>
          <a:bodyPr wrap="none" lIns="68556" tIns="34279" rIns="68556" bIns="34279" anchor="ctr"/>
          <a:lstStyle/>
          <a:p>
            <a:pPr indent="138076" eaLnBrk="0" hangingPunct="0">
              <a:buSzPct val="100000"/>
            </a:pPr>
            <a:endParaRPr lang="zh-CN" altLang="zh-CN" sz="1600" b="1" dirty="0">
              <a:solidFill>
                <a:srgbClr val="595959"/>
              </a:solidFill>
              <a:latin typeface="微软雅黑" pitchFamily="34" charset="-122"/>
              <a:ea typeface="微软雅黑" pitchFamily="34" charset="-122"/>
              <a:cs typeface="Arial" pitchFamily="34" charset="0"/>
              <a:sym typeface="Calibri" pitchFamily="34" charset="0"/>
            </a:endParaRPr>
          </a:p>
        </p:txBody>
      </p:sp>
      <p:sp>
        <p:nvSpPr>
          <p:cNvPr id="53" name="Rectangle 5"/>
          <p:cNvSpPr>
            <a:spLocks noChangeArrowheads="1"/>
          </p:cNvSpPr>
          <p:nvPr/>
        </p:nvSpPr>
        <p:spPr bwMode="gray">
          <a:xfrm>
            <a:off x="2555185" y="1922847"/>
            <a:ext cx="4162901" cy="418338"/>
          </a:xfrm>
          <a:prstGeom prst="rect">
            <a:avLst/>
          </a:prstGeom>
          <a:solidFill>
            <a:srgbClr val="D9D9D9"/>
          </a:solidFill>
          <a:ln w="9525" algn="ctr">
            <a:solidFill>
              <a:srgbClr val="999999"/>
            </a:solidFill>
            <a:miter lim="800000"/>
            <a:headEnd/>
            <a:tailEnd/>
          </a:ln>
          <a:effectLst>
            <a:outerShdw blurRad="50800" dist="38100" dir="2700000" algn="tl" rotWithShape="0">
              <a:prstClr val="black">
                <a:alpha val="40000"/>
              </a:prstClr>
            </a:outerShdw>
          </a:effectLst>
        </p:spPr>
        <p:txBody>
          <a:bodyPr wrap="none" lIns="68556" tIns="34279" rIns="68556" bIns="34279" anchor="ctr"/>
          <a:lstStyle/>
          <a:p>
            <a:pPr indent="138076" eaLnBrk="0" hangingPunct="0">
              <a:buSzPct val="100000"/>
            </a:pPr>
            <a:endParaRPr lang="zh-CN" altLang="zh-CN" sz="1600" b="1" dirty="0">
              <a:solidFill>
                <a:srgbClr val="595959"/>
              </a:solidFill>
              <a:latin typeface="微软雅黑" pitchFamily="34" charset="-122"/>
              <a:ea typeface="微软雅黑" pitchFamily="34" charset="-122"/>
              <a:cs typeface="Arial" pitchFamily="34" charset="0"/>
              <a:sym typeface="Calibri" pitchFamily="34" charset="0"/>
            </a:endParaRPr>
          </a:p>
        </p:txBody>
      </p:sp>
      <p:sp>
        <p:nvSpPr>
          <p:cNvPr id="57" name="Title 25"/>
          <p:cNvSpPr txBox="1">
            <a:spLocks/>
          </p:cNvSpPr>
          <p:nvPr/>
        </p:nvSpPr>
        <p:spPr bwMode="auto">
          <a:xfrm>
            <a:off x="2690404" y="1202838"/>
            <a:ext cx="3879487" cy="395168"/>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eaLnBrk="0" hangingPunct="0">
              <a:defRPr/>
            </a:pPr>
            <a:r>
              <a:rPr lang="en-US" altLang="zh-CN" sz="1600" b="1" kern="0" smtClean="0">
                <a:solidFill>
                  <a:srgbClr val="000000"/>
                </a:solidFill>
                <a:latin typeface="微软雅黑" pitchFamily="34" charset="-122"/>
                <a:ea typeface="微软雅黑" pitchFamily="34" charset="-122"/>
                <a:cs typeface="Arial" pitchFamily="34" charset="0"/>
              </a:rPr>
              <a:t>Huawei E9000</a:t>
            </a:r>
            <a:r>
              <a:rPr lang="zh-CN" altLang="en-US" sz="1600" b="1" kern="0" smtClean="0">
                <a:solidFill>
                  <a:srgbClr val="000000"/>
                </a:solidFill>
                <a:latin typeface="微软雅黑" pitchFamily="34" charset="-122"/>
                <a:ea typeface="微软雅黑" pitchFamily="34" charset="-122"/>
                <a:cs typeface="Arial" pitchFamily="34" charset="0"/>
              </a:rPr>
              <a:t> </a:t>
            </a:r>
            <a:r>
              <a:rPr lang="en-US" altLang="zh-CN" sz="1600" b="1" kern="0" smtClean="0">
                <a:solidFill>
                  <a:srgbClr val="000000"/>
                </a:solidFill>
                <a:latin typeface="微软雅黑" pitchFamily="34" charset="-122"/>
                <a:ea typeface="微软雅黑" pitchFamily="34" charset="-122"/>
                <a:cs typeface="Arial" pitchFamily="34" charset="0"/>
              </a:rPr>
              <a:t>Server</a:t>
            </a:r>
            <a:endParaRPr lang="en-US" altLang="zh-CN" sz="1600" b="1" kern="0" dirty="0" smtClean="0">
              <a:solidFill>
                <a:srgbClr val="000000"/>
              </a:solidFill>
              <a:latin typeface="微软雅黑" pitchFamily="34" charset="-122"/>
              <a:ea typeface="微软雅黑" pitchFamily="34" charset="-122"/>
              <a:cs typeface="Arial" pitchFamily="34" charset="0"/>
            </a:endParaRPr>
          </a:p>
        </p:txBody>
      </p:sp>
      <p:sp>
        <p:nvSpPr>
          <p:cNvPr id="58" name="Title 25"/>
          <p:cNvSpPr txBox="1">
            <a:spLocks/>
          </p:cNvSpPr>
          <p:nvPr/>
        </p:nvSpPr>
        <p:spPr bwMode="auto">
          <a:xfrm>
            <a:off x="2690404" y="1931984"/>
            <a:ext cx="3879487" cy="395168"/>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eaLnBrk="0" hangingPunct="0">
              <a:defRPr/>
            </a:pPr>
            <a:r>
              <a:rPr lang="en-US" altLang="zh-CN" sz="1600" b="1" kern="0" smtClean="0">
                <a:solidFill>
                  <a:srgbClr val="B2B2B2">
                    <a:lumMod val="75000"/>
                  </a:srgbClr>
                </a:solidFill>
                <a:latin typeface="微软雅黑" pitchFamily="34" charset="-122"/>
                <a:ea typeface="微软雅黑" pitchFamily="34" charset="-122"/>
                <a:cs typeface="Arial" pitchFamily="34" charset="0"/>
              </a:rPr>
              <a:t>Huawei E9000 IO System</a:t>
            </a:r>
            <a:endParaRPr lang="zh-CN" altLang="en-US" sz="1600" b="1" kern="0" dirty="0" smtClean="0">
              <a:solidFill>
                <a:srgbClr val="B2B2B2">
                  <a:lumMod val="75000"/>
                </a:srgbClr>
              </a:solidFill>
              <a:latin typeface="微软雅黑" pitchFamily="34" charset="-122"/>
              <a:ea typeface="微软雅黑" pitchFamily="34" charset="-122"/>
              <a:cs typeface="Arial" pitchFamily="34" charset="0"/>
            </a:endParaRPr>
          </a:p>
        </p:txBody>
      </p:sp>
      <p:sp>
        <p:nvSpPr>
          <p:cNvPr id="25" name="Rectangle 7"/>
          <p:cNvSpPr>
            <a:spLocks noChangeArrowheads="1"/>
          </p:cNvSpPr>
          <p:nvPr/>
        </p:nvSpPr>
        <p:spPr bwMode="gray">
          <a:xfrm>
            <a:off x="2621262" y="2680762"/>
            <a:ext cx="3660785" cy="346226"/>
          </a:xfrm>
          <a:prstGeom prst="rect">
            <a:avLst/>
          </a:prstGeom>
          <a:noFill/>
          <a:ln w="9525">
            <a:noFill/>
            <a:miter lim="800000"/>
            <a:headEnd/>
            <a:tailEnd/>
          </a:ln>
        </p:spPr>
        <p:txBody>
          <a:bodyPr wrap="square" lIns="68556" tIns="34279" rIns="68556" bIns="34279">
            <a:spAutoFit/>
          </a:bodyPr>
          <a:lstStyle/>
          <a:p>
            <a:pPr algn="ctr" eaLnBrk="0" hangingPunct="0">
              <a:buSzPct val="100000"/>
            </a:pPr>
            <a:r>
              <a:rPr lang="zh-CN" altLang="zh-CN" b="1">
                <a:solidFill>
                  <a:srgbClr val="000000"/>
                </a:solidFill>
                <a:latin typeface="微软雅黑" pitchFamily="34" charset="-122"/>
                <a:ea typeface="微软雅黑" pitchFamily="34" charset="-122"/>
                <a:cs typeface="Arial" pitchFamily="34" charset="0"/>
                <a:sym typeface="Calibri" pitchFamily="34" charset="0"/>
              </a:rPr>
              <a:t>Click to add Title</a:t>
            </a:r>
          </a:p>
        </p:txBody>
      </p:sp>
      <p:sp>
        <p:nvSpPr>
          <p:cNvPr id="27" name="圆角矩形 14"/>
          <p:cNvSpPr>
            <a:spLocks noChangeArrowheads="1"/>
          </p:cNvSpPr>
          <p:nvPr/>
        </p:nvSpPr>
        <p:spPr bwMode="auto">
          <a:xfrm>
            <a:off x="1897559" y="2606917"/>
            <a:ext cx="5244021" cy="569214"/>
          </a:xfrm>
          <a:prstGeom prst="roundRect">
            <a:avLst>
              <a:gd name="adj" fmla="val 16667"/>
            </a:avLst>
          </a:prstGeom>
          <a:solidFill>
            <a:schemeClr val="accent3">
              <a:lumMod val="65000"/>
            </a:schemeClr>
          </a:solidFill>
          <a:ln w="9525">
            <a:noFill/>
            <a:round/>
            <a:headEnd/>
            <a:tailEnd/>
          </a:ln>
        </p:spPr>
        <p:txBody>
          <a:bodyPr lIns="68556" tIns="34279" rIns="68556" bIns="34279" anchor="ctr"/>
          <a:lstStyle/>
          <a:p>
            <a:pPr indent="134505" eaLnBrk="0" hangingPunct="0">
              <a:buSzPct val="100000"/>
            </a:pPr>
            <a:r>
              <a:rPr lang="en-US" altLang="zh-CN" sz="3000" b="1" dirty="0" smtClean="0">
                <a:solidFill>
                  <a:srgbClr val="FFFFFF"/>
                </a:solidFill>
                <a:latin typeface="微软雅黑" pitchFamily="34" charset="-122"/>
                <a:ea typeface="微软雅黑" pitchFamily="34" charset="-122"/>
                <a:cs typeface="Arial" pitchFamily="34" charset="0"/>
                <a:sym typeface="Calibri" pitchFamily="34" charset="0"/>
              </a:rPr>
              <a:t>3</a:t>
            </a:r>
            <a:endParaRPr lang="zh-CN" altLang="zh-CN" sz="3000" b="1" dirty="0">
              <a:solidFill>
                <a:srgbClr val="FFFFFF"/>
              </a:solidFill>
              <a:latin typeface="微软雅黑" pitchFamily="34" charset="-122"/>
              <a:ea typeface="微软雅黑" pitchFamily="34" charset="-122"/>
              <a:cs typeface="Arial" pitchFamily="34" charset="0"/>
              <a:sym typeface="Calibri" pitchFamily="34" charset="0"/>
            </a:endParaRPr>
          </a:p>
        </p:txBody>
      </p:sp>
      <p:sp>
        <p:nvSpPr>
          <p:cNvPr id="29" name="Rectangle 5"/>
          <p:cNvSpPr>
            <a:spLocks noChangeArrowheads="1"/>
          </p:cNvSpPr>
          <p:nvPr/>
        </p:nvSpPr>
        <p:spPr bwMode="gray">
          <a:xfrm>
            <a:off x="2555185" y="2667698"/>
            <a:ext cx="4162901" cy="418338"/>
          </a:xfrm>
          <a:prstGeom prst="rect">
            <a:avLst/>
          </a:prstGeom>
          <a:solidFill>
            <a:srgbClr val="D9D9D9"/>
          </a:solidFill>
          <a:ln w="9525" algn="ctr">
            <a:solidFill>
              <a:srgbClr val="999999"/>
            </a:solidFill>
            <a:miter lim="800000"/>
            <a:headEnd/>
            <a:tailEnd/>
          </a:ln>
          <a:effectLst>
            <a:outerShdw blurRad="50800" dist="38100" dir="2700000" algn="tl" rotWithShape="0">
              <a:prstClr val="black">
                <a:alpha val="40000"/>
              </a:prstClr>
            </a:outerShdw>
          </a:effectLst>
        </p:spPr>
        <p:txBody>
          <a:bodyPr wrap="none" lIns="68556" tIns="34279" rIns="68556" bIns="34279" anchor="ctr"/>
          <a:lstStyle/>
          <a:p>
            <a:pPr indent="138076" eaLnBrk="0" hangingPunct="0">
              <a:buSzPct val="100000"/>
            </a:pPr>
            <a:endParaRPr lang="zh-CN" altLang="zh-CN" sz="1600" b="1" dirty="0">
              <a:solidFill>
                <a:srgbClr val="595959"/>
              </a:solidFill>
              <a:latin typeface="微软雅黑" pitchFamily="34" charset="-122"/>
              <a:ea typeface="微软雅黑" pitchFamily="34" charset="-122"/>
              <a:cs typeface="Arial" pitchFamily="34" charset="0"/>
              <a:sym typeface="Calibri" pitchFamily="34" charset="0"/>
            </a:endParaRPr>
          </a:p>
        </p:txBody>
      </p:sp>
      <p:sp>
        <p:nvSpPr>
          <p:cNvPr id="30" name="Title 25"/>
          <p:cNvSpPr txBox="1">
            <a:spLocks/>
          </p:cNvSpPr>
          <p:nvPr/>
        </p:nvSpPr>
        <p:spPr bwMode="auto">
          <a:xfrm>
            <a:off x="2690404" y="2676835"/>
            <a:ext cx="3879487" cy="395168"/>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eaLnBrk="0" hangingPunct="0">
              <a:defRPr/>
            </a:pPr>
            <a:r>
              <a:rPr lang="en-US" altLang="zh-CN" sz="1600" b="1" kern="0" smtClean="0">
                <a:solidFill>
                  <a:srgbClr val="B2B2B2">
                    <a:lumMod val="75000"/>
                  </a:srgbClr>
                </a:solidFill>
                <a:latin typeface="微软雅黑" pitchFamily="34" charset="-122"/>
                <a:ea typeface="微软雅黑" pitchFamily="34" charset="-122"/>
                <a:cs typeface="Arial" pitchFamily="34" charset="0"/>
              </a:rPr>
              <a:t>Configuration and Quotation Tool</a:t>
            </a:r>
            <a:endParaRPr lang="zh-CN" altLang="en-US" sz="1600" b="1" kern="0" dirty="0" smtClean="0">
              <a:solidFill>
                <a:srgbClr val="B2B2B2">
                  <a:lumMod val="75000"/>
                </a:srgbClr>
              </a:solidFill>
              <a:latin typeface="微软雅黑" pitchFamily="34" charset="-122"/>
              <a:ea typeface="微软雅黑" pitchFamily="34" charset="-122"/>
              <a:cs typeface="Arial" pitchFamily="34" charset="0"/>
            </a:endParaRPr>
          </a:p>
        </p:txBody>
      </p:sp>
      <p:sp>
        <p:nvSpPr>
          <p:cNvPr id="15" name="Rectangle 7"/>
          <p:cNvSpPr>
            <a:spLocks noChangeArrowheads="1"/>
          </p:cNvSpPr>
          <p:nvPr/>
        </p:nvSpPr>
        <p:spPr bwMode="gray">
          <a:xfrm>
            <a:off x="2621262" y="3442762"/>
            <a:ext cx="3660785" cy="346226"/>
          </a:xfrm>
          <a:prstGeom prst="rect">
            <a:avLst/>
          </a:prstGeom>
          <a:noFill/>
          <a:ln w="9525">
            <a:noFill/>
            <a:miter lim="800000"/>
            <a:headEnd/>
            <a:tailEnd/>
          </a:ln>
        </p:spPr>
        <p:txBody>
          <a:bodyPr wrap="square" lIns="68556" tIns="34279" rIns="68556" bIns="34279">
            <a:spAutoFit/>
          </a:bodyPr>
          <a:lstStyle/>
          <a:p>
            <a:pPr algn="ctr" eaLnBrk="0" hangingPunct="0">
              <a:buSzPct val="100000"/>
            </a:pPr>
            <a:r>
              <a:rPr lang="zh-CN" altLang="zh-CN" b="1">
                <a:solidFill>
                  <a:srgbClr val="000000"/>
                </a:solidFill>
                <a:latin typeface="微软雅黑" pitchFamily="34" charset="-122"/>
                <a:ea typeface="微软雅黑" pitchFamily="34" charset="-122"/>
                <a:cs typeface="Arial" pitchFamily="34" charset="0"/>
                <a:sym typeface="Calibri" pitchFamily="34" charset="0"/>
              </a:rPr>
              <a:t>Click to add Title</a:t>
            </a:r>
          </a:p>
        </p:txBody>
      </p:sp>
      <p:sp>
        <p:nvSpPr>
          <p:cNvPr id="16" name="圆角矩形 14"/>
          <p:cNvSpPr>
            <a:spLocks noChangeArrowheads="1"/>
          </p:cNvSpPr>
          <p:nvPr/>
        </p:nvSpPr>
        <p:spPr bwMode="auto">
          <a:xfrm>
            <a:off x="1897559" y="3368917"/>
            <a:ext cx="5244021" cy="569214"/>
          </a:xfrm>
          <a:prstGeom prst="roundRect">
            <a:avLst>
              <a:gd name="adj" fmla="val 16667"/>
            </a:avLst>
          </a:prstGeom>
          <a:solidFill>
            <a:schemeClr val="accent3">
              <a:lumMod val="65000"/>
            </a:schemeClr>
          </a:solidFill>
          <a:ln w="9525">
            <a:noFill/>
            <a:round/>
            <a:headEnd/>
            <a:tailEnd/>
          </a:ln>
        </p:spPr>
        <p:txBody>
          <a:bodyPr lIns="68556" tIns="34279" rIns="68556" bIns="34279" anchor="ctr"/>
          <a:lstStyle/>
          <a:p>
            <a:pPr indent="134505" eaLnBrk="0" hangingPunct="0">
              <a:buSzPct val="100000"/>
            </a:pPr>
            <a:r>
              <a:rPr lang="en-US" altLang="zh-CN" sz="3000" b="1" dirty="0" smtClean="0">
                <a:solidFill>
                  <a:srgbClr val="FFFFFF"/>
                </a:solidFill>
                <a:latin typeface="微软雅黑" pitchFamily="34" charset="-122"/>
                <a:ea typeface="微软雅黑" pitchFamily="34" charset="-122"/>
                <a:cs typeface="Arial" pitchFamily="34" charset="0"/>
                <a:sym typeface="Calibri" pitchFamily="34" charset="0"/>
              </a:rPr>
              <a:t>4</a:t>
            </a:r>
            <a:endParaRPr lang="zh-CN" altLang="zh-CN" sz="3000" b="1" dirty="0">
              <a:solidFill>
                <a:srgbClr val="FFFFFF"/>
              </a:solidFill>
              <a:latin typeface="微软雅黑" pitchFamily="34" charset="-122"/>
              <a:ea typeface="微软雅黑" pitchFamily="34" charset="-122"/>
              <a:cs typeface="Arial" pitchFamily="34" charset="0"/>
              <a:sym typeface="Calibri" pitchFamily="34" charset="0"/>
            </a:endParaRPr>
          </a:p>
        </p:txBody>
      </p:sp>
      <p:sp>
        <p:nvSpPr>
          <p:cNvPr id="17" name="Rectangle 5"/>
          <p:cNvSpPr>
            <a:spLocks noChangeArrowheads="1"/>
          </p:cNvSpPr>
          <p:nvPr/>
        </p:nvSpPr>
        <p:spPr bwMode="gray">
          <a:xfrm>
            <a:off x="2555185" y="3429698"/>
            <a:ext cx="4162901" cy="418338"/>
          </a:xfrm>
          <a:prstGeom prst="rect">
            <a:avLst/>
          </a:prstGeom>
          <a:solidFill>
            <a:srgbClr val="D9D9D9"/>
          </a:solidFill>
          <a:ln w="9525" algn="ctr">
            <a:solidFill>
              <a:srgbClr val="999999"/>
            </a:solidFill>
            <a:miter lim="800000"/>
            <a:headEnd/>
            <a:tailEnd/>
          </a:ln>
          <a:effectLst>
            <a:outerShdw blurRad="50800" dist="38100" dir="2700000" algn="tl" rotWithShape="0">
              <a:prstClr val="black">
                <a:alpha val="40000"/>
              </a:prstClr>
            </a:outerShdw>
          </a:effectLst>
        </p:spPr>
        <p:txBody>
          <a:bodyPr wrap="none" lIns="68556" tIns="34279" rIns="68556" bIns="34279" anchor="ctr"/>
          <a:lstStyle/>
          <a:p>
            <a:pPr indent="138076" eaLnBrk="0" hangingPunct="0">
              <a:buSzPct val="100000"/>
            </a:pPr>
            <a:endParaRPr lang="zh-CN" altLang="zh-CN" sz="1600" b="1" dirty="0">
              <a:solidFill>
                <a:srgbClr val="595959"/>
              </a:solidFill>
              <a:latin typeface="微软雅黑" pitchFamily="34" charset="-122"/>
              <a:ea typeface="微软雅黑" pitchFamily="34" charset="-122"/>
              <a:cs typeface="Arial" pitchFamily="34" charset="0"/>
              <a:sym typeface="Calibri" pitchFamily="34" charset="0"/>
            </a:endParaRPr>
          </a:p>
        </p:txBody>
      </p:sp>
      <p:sp>
        <p:nvSpPr>
          <p:cNvPr id="18" name="Title 25"/>
          <p:cNvSpPr txBox="1">
            <a:spLocks/>
          </p:cNvSpPr>
          <p:nvPr/>
        </p:nvSpPr>
        <p:spPr bwMode="auto">
          <a:xfrm>
            <a:off x="2690404" y="3438835"/>
            <a:ext cx="3879487" cy="395168"/>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eaLnBrk="0" hangingPunct="0">
              <a:defRPr/>
            </a:pPr>
            <a:r>
              <a:rPr lang="en-US" altLang="zh-CN" sz="1600" b="1" kern="0" smtClean="0">
                <a:solidFill>
                  <a:srgbClr val="B2B2B2">
                    <a:lumMod val="75000"/>
                  </a:srgbClr>
                </a:solidFill>
                <a:latin typeface="微软雅黑" pitchFamily="34" charset="-122"/>
                <a:ea typeface="微软雅黑" pitchFamily="34" charset="-122"/>
                <a:cs typeface="Arial" pitchFamily="34" charset="0"/>
              </a:rPr>
              <a:t>Demo</a:t>
            </a:r>
          </a:p>
        </p:txBody>
      </p:sp>
    </p:spTree>
    <p:custDataLst>
      <p:tags r:id="rId1"/>
    </p:custDataLst>
  </p:cSld>
  <p:clrMapOvr>
    <a:masterClrMapping/>
  </p:clrMapOvr>
  <p:transition advTm="13239">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idx="4294967295"/>
          </p:nvPr>
        </p:nvSpPr>
        <p:spPr>
          <a:xfrm>
            <a:off x="436236" y="195684"/>
            <a:ext cx="3813181" cy="518639"/>
          </a:xfrm>
          <a:prstGeom prst="rect">
            <a:avLst/>
          </a:prstGeom>
        </p:spPr>
        <p:txBody>
          <a:bodyPr lIns="68562" tIns="34281" rIns="68562" bIns="34281"/>
          <a:lstStyle/>
          <a:p>
            <a:r>
              <a:rPr lang="en-US" altLang="zh-CN" sz="2000" smtClean="0">
                <a:solidFill>
                  <a:srgbClr val="C00000"/>
                </a:solidFill>
                <a:latin typeface="Arial" pitchFamily="34" charset="0"/>
                <a:ea typeface="微软雅黑" pitchFamily="34" charset="-122"/>
                <a:cs typeface="+mn-cs"/>
                <a:sym typeface="Calibri" pitchFamily="34" charset="0"/>
              </a:rPr>
              <a:t>Agenda</a:t>
            </a:r>
            <a:endParaRPr lang="en-US" altLang="en-US" sz="2000" dirty="0">
              <a:solidFill>
                <a:srgbClr val="C00000"/>
              </a:solidFill>
              <a:latin typeface="Arial" pitchFamily="34" charset="0"/>
              <a:ea typeface="微软雅黑" pitchFamily="34" charset="-122"/>
              <a:cs typeface="+mn-cs"/>
              <a:sym typeface="Calibri" pitchFamily="34" charset="0"/>
            </a:endParaRPr>
          </a:p>
        </p:txBody>
      </p:sp>
      <p:sp>
        <p:nvSpPr>
          <p:cNvPr id="28" name="圆角矩形 14"/>
          <p:cNvSpPr>
            <a:spLocks noChangeArrowheads="1"/>
          </p:cNvSpPr>
          <p:nvPr/>
        </p:nvSpPr>
        <p:spPr bwMode="auto">
          <a:xfrm>
            <a:off x="1917795" y="1112250"/>
            <a:ext cx="5244021" cy="567929"/>
          </a:xfrm>
          <a:prstGeom prst="roundRect">
            <a:avLst>
              <a:gd name="adj" fmla="val 16667"/>
            </a:avLst>
          </a:prstGeom>
          <a:solidFill>
            <a:schemeClr val="accent3">
              <a:lumMod val="65000"/>
            </a:schemeClr>
          </a:solidFill>
          <a:ln w="9525">
            <a:noFill/>
            <a:round/>
            <a:headEnd/>
            <a:tailEnd/>
          </a:ln>
        </p:spPr>
        <p:txBody>
          <a:bodyPr lIns="68556" tIns="34279" rIns="68556" bIns="34279" anchor="ctr"/>
          <a:lstStyle/>
          <a:p>
            <a:pPr indent="134505" eaLnBrk="0" hangingPunct="0">
              <a:buSzPct val="100000"/>
            </a:pPr>
            <a:r>
              <a:rPr lang="en-US" altLang="zh-CN" sz="3000" b="1" dirty="0" smtClean="0">
                <a:solidFill>
                  <a:srgbClr val="FFFFFF"/>
                </a:solidFill>
                <a:latin typeface="微软雅黑" pitchFamily="34" charset="-122"/>
                <a:ea typeface="微软雅黑" pitchFamily="34" charset="-122"/>
                <a:cs typeface="Arial" pitchFamily="34" charset="0"/>
                <a:sym typeface="Calibri" pitchFamily="34" charset="0"/>
              </a:rPr>
              <a:t>1</a:t>
            </a:r>
            <a:endParaRPr lang="zh-CN" altLang="zh-CN" sz="3000" b="1" dirty="0">
              <a:solidFill>
                <a:srgbClr val="FFFFFF"/>
              </a:solidFill>
              <a:latin typeface="微软雅黑" pitchFamily="34" charset="-122"/>
              <a:ea typeface="微软雅黑" pitchFamily="34" charset="-122"/>
              <a:cs typeface="Arial" pitchFamily="34" charset="0"/>
              <a:sym typeface="Calibri" pitchFamily="34" charset="0"/>
            </a:endParaRPr>
          </a:p>
        </p:txBody>
      </p:sp>
      <p:sp>
        <p:nvSpPr>
          <p:cNvPr id="35" name="Rectangle 7"/>
          <p:cNvSpPr>
            <a:spLocks noChangeArrowheads="1"/>
          </p:cNvSpPr>
          <p:nvPr/>
        </p:nvSpPr>
        <p:spPr bwMode="gray">
          <a:xfrm>
            <a:off x="2670066" y="1170123"/>
            <a:ext cx="3660785" cy="346226"/>
          </a:xfrm>
          <a:prstGeom prst="rect">
            <a:avLst/>
          </a:prstGeom>
          <a:noFill/>
          <a:ln w="9525">
            <a:noFill/>
            <a:miter lim="800000"/>
            <a:headEnd/>
            <a:tailEnd/>
          </a:ln>
        </p:spPr>
        <p:txBody>
          <a:bodyPr wrap="square" lIns="68556" tIns="34279" rIns="68556" bIns="34279">
            <a:spAutoFit/>
          </a:bodyPr>
          <a:lstStyle/>
          <a:p>
            <a:pPr algn="ctr" eaLnBrk="0" hangingPunct="0">
              <a:buSzPct val="100000"/>
            </a:pPr>
            <a:r>
              <a:rPr lang="zh-CN" altLang="zh-CN" b="1">
                <a:solidFill>
                  <a:srgbClr val="000000"/>
                </a:solidFill>
                <a:latin typeface="微软雅黑" pitchFamily="34" charset="-122"/>
                <a:ea typeface="微软雅黑" pitchFamily="34" charset="-122"/>
                <a:cs typeface="Arial" pitchFamily="34" charset="0"/>
                <a:sym typeface="Calibri" pitchFamily="34" charset="0"/>
              </a:rPr>
              <a:t>Click to add Title</a:t>
            </a:r>
          </a:p>
        </p:txBody>
      </p:sp>
      <p:sp>
        <p:nvSpPr>
          <p:cNvPr id="39" name="Rectangle 7"/>
          <p:cNvSpPr>
            <a:spLocks noChangeArrowheads="1"/>
          </p:cNvSpPr>
          <p:nvPr/>
        </p:nvSpPr>
        <p:spPr bwMode="gray">
          <a:xfrm>
            <a:off x="2621262" y="1935911"/>
            <a:ext cx="3660785" cy="346226"/>
          </a:xfrm>
          <a:prstGeom prst="rect">
            <a:avLst/>
          </a:prstGeom>
          <a:noFill/>
          <a:ln w="9525">
            <a:noFill/>
            <a:miter lim="800000"/>
            <a:headEnd/>
            <a:tailEnd/>
          </a:ln>
        </p:spPr>
        <p:txBody>
          <a:bodyPr wrap="square" lIns="68556" tIns="34279" rIns="68556" bIns="34279">
            <a:spAutoFit/>
          </a:bodyPr>
          <a:lstStyle/>
          <a:p>
            <a:pPr algn="ctr" eaLnBrk="0" hangingPunct="0">
              <a:buSzPct val="100000"/>
            </a:pPr>
            <a:r>
              <a:rPr lang="zh-CN" altLang="zh-CN" b="1">
                <a:solidFill>
                  <a:srgbClr val="000000"/>
                </a:solidFill>
                <a:latin typeface="微软雅黑" pitchFamily="34" charset="-122"/>
                <a:ea typeface="微软雅黑" pitchFamily="34" charset="-122"/>
                <a:cs typeface="Arial" pitchFamily="34" charset="0"/>
                <a:sym typeface="Calibri" pitchFamily="34" charset="0"/>
              </a:rPr>
              <a:t>Click to add Title</a:t>
            </a:r>
          </a:p>
        </p:txBody>
      </p:sp>
      <p:sp>
        <p:nvSpPr>
          <p:cNvPr id="40" name="圆角矩形 14"/>
          <p:cNvSpPr>
            <a:spLocks noChangeArrowheads="1"/>
          </p:cNvSpPr>
          <p:nvPr/>
        </p:nvSpPr>
        <p:spPr bwMode="auto">
          <a:xfrm>
            <a:off x="1897559" y="1862066"/>
            <a:ext cx="5244021" cy="569214"/>
          </a:xfrm>
          <a:prstGeom prst="roundRect">
            <a:avLst>
              <a:gd name="adj" fmla="val 16667"/>
            </a:avLst>
          </a:prstGeom>
          <a:solidFill>
            <a:schemeClr val="accent3">
              <a:lumMod val="65000"/>
            </a:schemeClr>
          </a:solidFill>
          <a:ln w="9525">
            <a:noFill/>
            <a:round/>
            <a:headEnd/>
            <a:tailEnd/>
          </a:ln>
        </p:spPr>
        <p:txBody>
          <a:bodyPr lIns="68556" tIns="34279" rIns="68556" bIns="34279" anchor="ctr"/>
          <a:lstStyle/>
          <a:p>
            <a:pPr indent="134505" eaLnBrk="0" hangingPunct="0">
              <a:buSzPct val="100000"/>
            </a:pPr>
            <a:r>
              <a:rPr lang="en-US" altLang="zh-CN" sz="3000" b="1" dirty="0" smtClean="0">
                <a:solidFill>
                  <a:srgbClr val="FFFFFF"/>
                </a:solidFill>
                <a:latin typeface="微软雅黑" pitchFamily="34" charset="-122"/>
                <a:ea typeface="微软雅黑" pitchFamily="34" charset="-122"/>
                <a:cs typeface="Arial" pitchFamily="34" charset="0"/>
                <a:sym typeface="Calibri" pitchFamily="34" charset="0"/>
              </a:rPr>
              <a:t>2</a:t>
            </a:r>
            <a:endParaRPr lang="zh-CN" altLang="zh-CN" sz="3000" b="1" dirty="0">
              <a:solidFill>
                <a:srgbClr val="FFFFFF"/>
              </a:solidFill>
              <a:latin typeface="微软雅黑" pitchFamily="34" charset="-122"/>
              <a:ea typeface="微软雅黑" pitchFamily="34" charset="-122"/>
              <a:cs typeface="Arial" pitchFamily="34" charset="0"/>
              <a:sym typeface="Calibri" pitchFamily="34" charset="0"/>
            </a:endParaRPr>
          </a:p>
        </p:txBody>
      </p:sp>
      <p:sp>
        <p:nvSpPr>
          <p:cNvPr id="52" name="Rectangle 5"/>
          <p:cNvSpPr>
            <a:spLocks noChangeArrowheads="1"/>
          </p:cNvSpPr>
          <p:nvPr/>
        </p:nvSpPr>
        <p:spPr bwMode="gray">
          <a:xfrm>
            <a:off x="2549852" y="1189082"/>
            <a:ext cx="4162420" cy="418338"/>
          </a:xfrm>
          <a:prstGeom prst="rect">
            <a:avLst/>
          </a:prstGeom>
          <a:solidFill>
            <a:srgbClr val="D9D9D9"/>
          </a:solidFill>
          <a:ln w="9525" algn="ctr">
            <a:solidFill>
              <a:srgbClr val="999999"/>
            </a:solidFill>
            <a:miter lim="800000"/>
            <a:headEnd/>
            <a:tailEnd/>
          </a:ln>
          <a:effectLst>
            <a:outerShdw blurRad="50800" dist="38100" dir="2700000" algn="tl" rotWithShape="0">
              <a:prstClr val="black">
                <a:alpha val="40000"/>
              </a:prstClr>
            </a:outerShdw>
          </a:effectLst>
        </p:spPr>
        <p:txBody>
          <a:bodyPr wrap="none" lIns="68556" tIns="34279" rIns="68556" bIns="34279" anchor="ctr"/>
          <a:lstStyle/>
          <a:p>
            <a:pPr indent="138076" eaLnBrk="0" hangingPunct="0">
              <a:buSzPct val="100000"/>
            </a:pPr>
            <a:endParaRPr lang="zh-CN" altLang="zh-CN" sz="1600" b="1" dirty="0">
              <a:solidFill>
                <a:srgbClr val="595959"/>
              </a:solidFill>
              <a:latin typeface="微软雅黑" pitchFamily="34" charset="-122"/>
              <a:ea typeface="微软雅黑" pitchFamily="34" charset="-122"/>
              <a:cs typeface="Arial" pitchFamily="34" charset="0"/>
              <a:sym typeface="Calibri" pitchFamily="34" charset="0"/>
            </a:endParaRPr>
          </a:p>
        </p:txBody>
      </p:sp>
      <p:sp>
        <p:nvSpPr>
          <p:cNvPr id="53" name="Rectangle 5"/>
          <p:cNvSpPr>
            <a:spLocks noChangeArrowheads="1"/>
          </p:cNvSpPr>
          <p:nvPr/>
        </p:nvSpPr>
        <p:spPr bwMode="gray">
          <a:xfrm>
            <a:off x="2555185" y="1922847"/>
            <a:ext cx="4162901" cy="418338"/>
          </a:xfrm>
          <a:prstGeom prst="rect">
            <a:avLst/>
          </a:prstGeom>
          <a:solidFill>
            <a:srgbClr val="D9D9D9"/>
          </a:solidFill>
          <a:ln w="9525" algn="ctr">
            <a:solidFill>
              <a:srgbClr val="999999"/>
            </a:solidFill>
            <a:miter lim="800000"/>
            <a:headEnd/>
            <a:tailEnd/>
          </a:ln>
          <a:effectLst>
            <a:outerShdw blurRad="50800" dist="38100" dir="2700000" algn="tl" rotWithShape="0">
              <a:prstClr val="black">
                <a:alpha val="40000"/>
              </a:prstClr>
            </a:outerShdw>
          </a:effectLst>
        </p:spPr>
        <p:txBody>
          <a:bodyPr wrap="none" lIns="68556" tIns="34279" rIns="68556" bIns="34279" anchor="ctr"/>
          <a:lstStyle/>
          <a:p>
            <a:pPr indent="138076" eaLnBrk="0" hangingPunct="0">
              <a:buSzPct val="100000"/>
            </a:pPr>
            <a:endParaRPr lang="zh-CN" altLang="zh-CN" sz="1600" b="1" dirty="0">
              <a:solidFill>
                <a:srgbClr val="595959"/>
              </a:solidFill>
              <a:latin typeface="微软雅黑" pitchFamily="34" charset="-122"/>
              <a:ea typeface="微软雅黑" pitchFamily="34" charset="-122"/>
              <a:cs typeface="Arial" pitchFamily="34" charset="0"/>
              <a:sym typeface="Calibri" pitchFamily="34" charset="0"/>
            </a:endParaRPr>
          </a:p>
        </p:txBody>
      </p:sp>
      <p:sp>
        <p:nvSpPr>
          <p:cNvPr id="57" name="Title 25"/>
          <p:cNvSpPr txBox="1">
            <a:spLocks/>
          </p:cNvSpPr>
          <p:nvPr/>
        </p:nvSpPr>
        <p:spPr bwMode="auto">
          <a:xfrm>
            <a:off x="2690404" y="1202838"/>
            <a:ext cx="3879487" cy="395168"/>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eaLnBrk="0" hangingPunct="0">
              <a:defRPr/>
            </a:pPr>
            <a:r>
              <a:rPr lang="en-US" altLang="zh-CN" sz="1600" b="1" kern="0" smtClean="0">
                <a:solidFill>
                  <a:srgbClr val="B2B2B2">
                    <a:lumMod val="75000"/>
                  </a:srgbClr>
                </a:solidFill>
                <a:latin typeface="微软雅黑" pitchFamily="34" charset="-122"/>
                <a:ea typeface="微软雅黑" pitchFamily="34" charset="-122"/>
                <a:cs typeface="Arial" pitchFamily="34" charset="0"/>
              </a:rPr>
              <a:t>Huawei E9000</a:t>
            </a:r>
            <a:r>
              <a:rPr lang="zh-CN" altLang="en-US" sz="1600" b="1" kern="0" smtClean="0">
                <a:solidFill>
                  <a:srgbClr val="B2B2B2">
                    <a:lumMod val="75000"/>
                  </a:srgbClr>
                </a:solidFill>
                <a:latin typeface="微软雅黑" pitchFamily="34" charset="-122"/>
                <a:ea typeface="微软雅黑" pitchFamily="34" charset="-122"/>
                <a:cs typeface="Arial" pitchFamily="34" charset="0"/>
              </a:rPr>
              <a:t> </a:t>
            </a:r>
            <a:r>
              <a:rPr lang="en-US" altLang="zh-CN" sz="1600" b="1" kern="0" smtClean="0">
                <a:solidFill>
                  <a:srgbClr val="B2B2B2">
                    <a:lumMod val="75000"/>
                  </a:srgbClr>
                </a:solidFill>
                <a:latin typeface="微软雅黑" pitchFamily="34" charset="-122"/>
                <a:ea typeface="微软雅黑" pitchFamily="34" charset="-122"/>
                <a:cs typeface="Arial" pitchFamily="34" charset="0"/>
              </a:rPr>
              <a:t>Server</a:t>
            </a:r>
            <a:endParaRPr lang="en-US" altLang="zh-CN" sz="1600" b="1" kern="0" dirty="0" smtClean="0">
              <a:solidFill>
                <a:srgbClr val="B2B2B2">
                  <a:lumMod val="75000"/>
                </a:srgbClr>
              </a:solidFill>
              <a:latin typeface="微软雅黑" pitchFamily="34" charset="-122"/>
              <a:ea typeface="微软雅黑" pitchFamily="34" charset="-122"/>
              <a:cs typeface="Arial" pitchFamily="34" charset="0"/>
            </a:endParaRPr>
          </a:p>
        </p:txBody>
      </p:sp>
      <p:sp>
        <p:nvSpPr>
          <p:cNvPr id="58" name="Title 25"/>
          <p:cNvSpPr txBox="1">
            <a:spLocks/>
          </p:cNvSpPr>
          <p:nvPr/>
        </p:nvSpPr>
        <p:spPr bwMode="auto">
          <a:xfrm>
            <a:off x="2690404" y="1931984"/>
            <a:ext cx="3879487" cy="395168"/>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eaLnBrk="0" hangingPunct="0">
              <a:defRPr/>
            </a:pPr>
            <a:r>
              <a:rPr lang="en-US" altLang="zh-CN" sz="1600" b="1" kern="0" smtClean="0">
                <a:solidFill>
                  <a:srgbClr val="B2B2B2">
                    <a:lumMod val="75000"/>
                  </a:srgbClr>
                </a:solidFill>
                <a:latin typeface="微软雅黑" pitchFamily="34" charset="-122"/>
                <a:ea typeface="微软雅黑" pitchFamily="34" charset="-122"/>
                <a:cs typeface="Arial" pitchFamily="34" charset="0"/>
              </a:rPr>
              <a:t>Huawei E9000 IO System</a:t>
            </a:r>
            <a:endParaRPr lang="zh-CN" altLang="en-US" sz="1600" b="1" kern="0" dirty="0" smtClean="0">
              <a:solidFill>
                <a:srgbClr val="B2B2B2">
                  <a:lumMod val="75000"/>
                </a:srgbClr>
              </a:solidFill>
              <a:latin typeface="微软雅黑" pitchFamily="34" charset="-122"/>
              <a:ea typeface="微软雅黑" pitchFamily="34" charset="-122"/>
              <a:cs typeface="Arial" pitchFamily="34" charset="0"/>
            </a:endParaRPr>
          </a:p>
        </p:txBody>
      </p:sp>
      <p:sp>
        <p:nvSpPr>
          <p:cNvPr id="25" name="Rectangle 7"/>
          <p:cNvSpPr>
            <a:spLocks noChangeArrowheads="1"/>
          </p:cNvSpPr>
          <p:nvPr/>
        </p:nvSpPr>
        <p:spPr bwMode="gray">
          <a:xfrm>
            <a:off x="2621262" y="2680762"/>
            <a:ext cx="3660785" cy="346226"/>
          </a:xfrm>
          <a:prstGeom prst="rect">
            <a:avLst/>
          </a:prstGeom>
          <a:noFill/>
          <a:ln w="9525">
            <a:noFill/>
            <a:miter lim="800000"/>
            <a:headEnd/>
            <a:tailEnd/>
          </a:ln>
        </p:spPr>
        <p:txBody>
          <a:bodyPr wrap="square" lIns="68556" tIns="34279" rIns="68556" bIns="34279">
            <a:spAutoFit/>
          </a:bodyPr>
          <a:lstStyle/>
          <a:p>
            <a:pPr algn="ctr" eaLnBrk="0" hangingPunct="0">
              <a:buSzPct val="100000"/>
            </a:pPr>
            <a:r>
              <a:rPr lang="zh-CN" altLang="zh-CN" b="1">
                <a:solidFill>
                  <a:srgbClr val="000000"/>
                </a:solidFill>
                <a:latin typeface="微软雅黑" pitchFamily="34" charset="-122"/>
                <a:ea typeface="微软雅黑" pitchFamily="34" charset="-122"/>
                <a:cs typeface="Arial" pitchFamily="34" charset="0"/>
                <a:sym typeface="Calibri" pitchFamily="34" charset="0"/>
              </a:rPr>
              <a:t>Click to add Title</a:t>
            </a:r>
          </a:p>
        </p:txBody>
      </p:sp>
      <p:sp>
        <p:nvSpPr>
          <p:cNvPr id="27" name="圆角矩形 14"/>
          <p:cNvSpPr>
            <a:spLocks noChangeArrowheads="1"/>
          </p:cNvSpPr>
          <p:nvPr/>
        </p:nvSpPr>
        <p:spPr bwMode="auto">
          <a:xfrm>
            <a:off x="1897559" y="2606917"/>
            <a:ext cx="5244021" cy="569214"/>
          </a:xfrm>
          <a:prstGeom prst="roundRect">
            <a:avLst>
              <a:gd name="adj" fmla="val 16667"/>
            </a:avLst>
          </a:prstGeom>
          <a:solidFill>
            <a:srgbClr val="C00000"/>
          </a:solidFill>
          <a:ln w="9525">
            <a:noFill/>
            <a:round/>
            <a:headEnd/>
            <a:tailEnd/>
          </a:ln>
        </p:spPr>
        <p:txBody>
          <a:bodyPr lIns="68556" tIns="34279" rIns="68556" bIns="34279" anchor="ctr"/>
          <a:lstStyle/>
          <a:p>
            <a:pPr indent="134505" eaLnBrk="0" hangingPunct="0">
              <a:buSzPct val="100000"/>
            </a:pPr>
            <a:r>
              <a:rPr lang="en-US" altLang="zh-CN" sz="3000" b="1" dirty="0" smtClean="0">
                <a:solidFill>
                  <a:srgbClr val="FFFFFF"/>
                </a:solidFill>
                <a:latin typeface="微软雅黑" pitchFamily="34" charset="-122"/>
                <a:ea typeface="微软雅黑" pitchFamily="34" charset="-122"/>
                <a:cs typeface="Arial" pitchFamily="34" charset="0"/>
                <a:sym typeface="Calibri" pitchFamily="34" charset="0"/>
              </a:rPr>
              <a:t>3</a:t>
            </a:r>
            <a:endParaRPr lang="zh-CN" altLang="zh-CN" sz="3000" b="1" dirty="0">
              <a:solidFill>
                <a:srgbClr val="FFFFFF"/>
              </a:solidFill>
              <a:latin typeface="微软雅黑" pitchFamily="34" charset="-122"/>
              <a:ea typeface="微软雅黑" pitchFamily="34" charset="-122"/>
              <a:cs typeface="Arial" pitchFamily="34" charset="0"/>
              <a:sym typeface="Calibri" pitchFamily="34" charset="0"/>
            </a:endParaRPr>
          </a:p>
        </p:txBody>
      </p:sp>
      <p:sp>
        <p:nvSpPr>
          <p:cNvPr id="29" name="Rectangle 5"/>
          <p:cNvSpPr>
            <a:spLocks noChangeArrowheads="1"/>
          </p:cNvSpPr>
          <p:nvPr/>
        </p:nvSpPr>
        <p:spPr bwMode="gray">
          <a:xfrm>
            <a:off x="2555185" y="2667698"/>
            <a:ext cx="4162901" cy="418338"/>
          </a:xfrm>
          <a:prstGeom prst="rect">
            <a:avLst/>
          </a:prstGeom>
          <a:solidFill>
            <a:srgbClr val="D9D9D9"/>
          </a:solidFill>
          <a:ln w="9525" algn="ctr">
            <a:solidFill>
              <a:srgbClr val="999999"/>
            </a:solidFill>
            <a:miter lim="800000"/>
            <a:headEnd/>
            <a:tailEnd/>
          </a:ln>
          <a:effectLst>
            <a:outerShdw blurRad="50800" dist="38100" dir="2700000" algn="tl" rotWithShape="0">
              <a:prstClr val="black">
                <a:alpha val="40000"/>
              </a:prstClr>
            </a:outerShdw>
          </a:effectLst>
        </p:spPr>
        <p:txBody>
          <a:bodyPr wrap="none" lIns="68556" tIns="34279" rIns="68556" bIns="34279" anchor="ctr"/>
          <a:lstStyle/>
          <a:p>
            <a:pPr indent="138076" eaLnBrk="0" hangingPunct="0">
              <a:buSzPct val="100000"/>
            </a:pPr>
            <a:endParaRPr lang="zh-CN" altLang="zh-CN" sz="1600" b="1" dirty="0">
              <a:solidFill>
                <a:srgbClr val="595959"/>
              </a:solidFill>
              <a:latin typeface="微软雅黑" pitchFamily="34" charset="-122"/>
              <a:ea typeface="微软雅黑" pitchFamily="34" charset="-122"/>
              <a:cs typeface="Arial" pitchFamily="34" charset="0"/>
              <a:sym typeface="Calibri" pitchFamily="34" charset="0"/>
            </a:endParaRPr>
          </a:p>
        </p:txBody>
      </p:sp>
      <p:sp>
        <p:nvSpPr>
          <p:cNvPr id="30" name="Title 25"/>
          <p:cNvSpPr txBox="1">
            <a:spLocks/>
          </p:cNvSpPr>
          <p:nvPr/>
        </p:nvSpPr>
        <p:spPr bwMode="auto">
          <a:xfrm>
            <a:off x="2690404" y="2676835"/>
            <a:ext cx="3879487" cy="395168"/>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eaLnBrk="0" hangingPunct="0">
              <a:defRPr/>
            </a:pPr>
            <a:r>
              <a:rPr lang="en-US" altLang="zh-CN" sz="1600" b="1" kern="0" smtClean="0">
                <a:latin typeface="微软雅黑" pitchFamily="34" charset="-122"/>
                <a:ea typeface="微软雅黑" pitchFamily="34" charset="-122"/>
                <a:cs typeface="Arial" pitchFamily="34" charset="0"/>
              </a:rPr>
              <a:t>Configuration and Quotation Tool</a:t>
            </a:r>
            <a:endParaRPr lang="zh-CN" altLang="en-US" sz="1600" b="1" kern="0" dirty="0" smtClean="0">
              <a:latin typeface="微软雅黑" pitchFamily="34" charset="-122"/>
              <a:ea typeface="微软雅黑" pitchFamily="34" charset="-122"/>
              <a:cs typeface="Arial" pitchFamily="34" charset="0"/>
            </a:endParaRPr>
          </a:p>
        </p:txBody>
      </p:sp>
      <p:sp>
        <p:nvSpPr>
          <p:cNvPr id="15" name="Rectangle 7"/>
          <p:cNvSpPr>
            <a:spLocks noChangeArrowheads="1"/>
          </p:cNvSpPr>
          <p:nvPr/>
        </p:nvSpPr>
        <p:spPr bwMode="gray">
          <a:xfrm>
            <a:off x="2621262" y="3442762"/>
            <a:ext cx="3660785" cy="346226"/>
          </a:xfrm>
          <a:prstGeom prst="rect">
            <a:avLst/>
          </a:prstGeom>
          <a:noFill/>
          <a:ln w="9525">
            <a:noFill/>
            <a:miter lim="800000"/>
            <a:headEnd/>
            <a:tailEnd/>
          </a:ln>
        </p:spPr>
        <p:txBody>
          <a:bodyPr wrap="square" lIns="68556" tIns="34279" rIns="68556" bIns="34279">
            <a:spAutoFit/>
          </a:bodyPr>
          <a:lstStyle/>
          <a:p>
            <a:pPr algn="ctr" eaLnBrk="0" hangingPunct="0">
              <a:buSzPct val="100000"/>
            </a:pPr>
            <a:r>
              <a:rPr lang="zh-CN" altLang="zh-CN" b="1">
                <a:solidFill>
                  <a:srgbClr val="000000"/>
                </a:solidFill>
                <a:latin typeface="微软雅黑" pitchFamily="34" charset="-122"/>
                <a:ea typeface="微软雅黑" pitchFamily="34" charset="-122"/>
                <a:cs typeface="Arial" pitchFamily="34" charset="0"/>
                <a:sym typeface="Calibri" pitchFamily="34" charset="0"/>
              </a:rPr>
              <a:t>Click to add Title</a:t>
            </a:r>
          </a:p>
        </p:txBody>
      </p:sp>
      <p:sp>
        <p:nvSpPr>
          <p:cNvPr id="16" name="圆角矩形 14"/>
          <p:cNvSpPr>
            <a:spLocks noChangeArrowheads="1"/>
          </p:cNvSpPr>
          <p:nvPr/>
        </p:nvSpPr>
        <p:spPr bwMode="auto">
          <a:xfrm>
            <a:off x="1897559" y="3368917"/>
            <a:ext cx="5244021" cy="569214"/>
          </a:xfrm>
          <a:prstGeom prst="roundRect">
            <a:avLst>
              <a:gd name="adj" fmla="val 16667"/>
            </a:avLst>
          </a:prstGeom>
          <a:solidFill>
            <a:schemeClr val="accent3">
              <a:lumMod val="65000"/>
            </a:schemeClr>
          </a:solidFill>
          <a:ln w="9525">
            <a:noFill/>
            <a:round/>
            <a:headEnd/>
            <a:tailEnd/>
          </a:ln>
        </p:spPr>
        <p:txBody>
          <a:bodyPr lIns="68556" tIns="34279" rIns="68556" bIns="34279" anchor="ctr"/>
          <a:lstStyle/>
          <a:p>
            <a:pPr indent="134505" eaLnBrk="0" hangingPunct="0">
              <a:buSzPct val="100000"/>
            </a:pPr>
            <a:r>
              <a:rPr lang="en-US" altLang="zh-CN" sz="3000" b="1" dirty="0" smtClean="0">
                <a:solidFill>
                  <a:srgbClr val="FFFFFF"/>
                </a:solidFill>
                <a:latin typeface="微软雅黑" pitchFamily="34" charset="-122"/>
                <a:ea typeface="微软雅黑" pitchFamily="34" charset="-122"/>
                <a:cs typeface="Arial" pitchFamily="34" charset="0"/>
                <a:sym typeface="Calibri" pitchFamily="34" charset="0"/>
              </a:rPr>
              <a:t>4</a:t>
            </a:r>
            <a:endParaRPr lang="zh-CN" altLang="zh-CN" sz="3000" b="1" dirty="0">
              <a:solidFill>
                <a:srgbClr val="FFFFFF"/>
              </a:solidFill>
              <a:latin typeface="微软雅黑" pitchFamily="34" charset="-122"/>
              <a:ea typeface="微软雅黑" pitchFamily="34" charset="-122"/>
              <a:cs typeface="Arial" pitchFamily="34" charset="0"/>
              <a:sym typeface="Calibri" pitchFamily="34" charset="0"/>
            </a:endParaRPr>
          </a:p>
        </p:txBody>
      </p:sp>
      <p:sp>
        <p:nvSpPr>
          <p:cNvPr id="17" name="Rectangle 5"/>
          <p:cNvSpPr>
            <a:spLocks noChangeArrowheads="1"/>
          </p:cNvSpPr>
          <p:nvPr/>
        </p:nvSpPr>
        <p:spPr bwMode="gray">
          <a:xfrm>
            <a:off x="2555185" y="3429698"/>
            <a:ext cx="4162901" cy="418338"/>
          </a:xfrm>
          <a:prstGeom prst="rect">
            <a:avLst/>
          </a:prstGeom>
          <a:solidFill>
            <a:srgbClr val="D9D9D9"/>
          </a:solidFill>
          <a:ln w="9525" algn="ctr">
            <a:solidFill>
              <a:srgbClr val="999999"/>
            </a:solidFill>
            <a:miter lim="800000"/>
            <a:headEnd/>
            <a:tailEnd/>
          </a:ln>
          <a:effectLst>
            <a:outerShdw blurRad="50800" dist="38100" dir="2700000" algn="tl" rotWithShape="0">
              <a:prstClr val="black">
                <a:alpha val="40000"/>
              </a:prstClr>
            </a:outerShdw>
          </a:effectLst>
        </p:spPr>
        <p:txBody>
          <a:bodyPr wrap="none" lIns="68556" tIns="34279" rIns="68556" bIns="34279" anchor="ctr"/>
          <a:lstStyle/>
          <a:p>
            <a:pPr indent="138076" eaLnBrk="0" hangingPunct="0">
              <a:buSzPct val="100000"/>
            </a:pPr>
            <a:endParaRPr lang="zh-CN" altLang="zh-CN" sz="1600" b="1" dirty="0">
              <a:solidFill>
                <a:srgbClr val="595959"/>
              </a:solidFill>
              <a:latin typeface="微软雅黑" pitchFamily="34" charset="-122"/>
              <a:ea typeface="微软雅黑" pitchFamily="34" charset="-122"/>
              <a:cs typeface="Arial" pitchFamily="34" charset="0"/>
              <a:sym typeface="Calibri" pitchFamily="34" charset="0"/>
            </a:endParaRPr>
          </a:p>
        </p:txBody>
      </p:sp>
      <p:sp>
        <p:nvSpPr>
          <p:cNvPr id="18" name="Title 25"/>
          <p:cNvSpPr txBox="1">
            <a:spLocks/>
          </p:cNvSpPr>
          <p:nvPr/>
        </p:nvSpPr>
        <p:spPr bwMode="auto">
          <a:xfrm>
            <a:off x="2690404" y="3438835"/>
            <a:ext cx="3879487" cy="395168"/>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eaLnBrk="0" hangingPunct="0">
              <a:defRPr/>
            </a:pPr>
            <a:r>
              <a:rPr lang="en-US" altLang="zh-CN" sz="1600" b="1" kern="0" smtClean="0">
                <a:solidFill>
                  <a:srgbClr val="B2B2B2">
                    <a:lumMod val="75000"/>
                  </a:srgbClr>
                </a:solidFill>
                <a:latin typeface="微软雅黑" pitchFamily="34" charset="-122"/>
                <a:ea typeface="微软雅黑" pitchFamily="34" charset="-122"/>
                <a:cs typeface="Arial" pitchFamily="34" charset="0"/>
              </a:rPr>
              <a:t>Demo</a:t>
            </a:r>
          </a:p>
        </p:txBody>
      </p:sp>
    </p:spTree>
    <p:custDataLst>
      <p:tags r:id="rId1"/>
    </p:custDataLst>
  </p:cSld>
  <p:clrMapOvr>
    <a:masterClrMapping/>
  </p:clrMapOvr>
  <p:transition advTm="13239">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latin typeface="Arial" pitchFamily="34" charset="0"/>
                <a:cs typeface="Arial" pitchFamily="34" charset="0"/>
              </a:rPr>
              <a:t>UniSTAR</a:t>
            </a:r>
            <a:endParaRPr lang="zh-CN" altLang="en-US">
              <a:latin typeface="Arial" pitchFamily="34" charset="0"/>
              <a:cs typeface="Arial" pitchFamily="34" charset="0"/>
            </a:endParaRPr>
          </a:p>
        </p:txBody>
      </p:sp>
      <p:sp>
        <p:nvSpPr>
          <p:cNvPr id="7" name="矩形 6"/>
          <p:cNvSpPr/>
          <p:nvPr/>
        </p:nvSpPr>
        <p:spPr>
          <a:xfrm>
            <a:off x="251520" y="771550"/>
            <a:ext cx="5357557" cy="253916"/>
          </a:xfrm>
          <a:prstGeom prst="rect">
            <a:avLst/>
          </a:prstGeom>
        </p:spPr>
        <p:txBody>
          <a:bodyPr wrap="none">
            <a:spAutoFit/>
          </a:bodyPr>
          <a:lstStyle/>
          <a:p>
            <a:r>
              <a:rPr lang="en-US" altLang="zh-CN" sz="1050" smtClean="0">
                <a:solidFill>
                  <a:schemeClr val="bg2">
                    <a:lumMod val="75000"/>
                  </a:schemeClr>
                </a:solidFill>
                <a:latin typeface="Arial" pitchFamily="34" charset="0"/>
                <a:ea typeface="微软雅黑" pitchFamily="34" charset="-122"/>
                <a:cs typeface="Arial" pitchFamily="34" charset="0"/>
              </a:rPr>
              <a:t>UniSTAR is a brand of configuration tool, including eDesigner, SCT and eCFG in EBG.</a:t>
            </a:r>
            <a:endParaRPr lang="zh-CN" altLang="en-US" sz="1050">
              <a:latin typeface="Arial" pitchFamily="34" charset="0"/>
              <a:ea typeface="微软雅黑" pitchFamily="34" charset="-122"/>
              <a:cs typeface="Arial" pitchFamily="34" charset="0"/>
            </a:endParaRPr>
          </a:p>
        </p:txBody>
      </p:sp>
      <p:grpSp>
        <p:nvGrpSpPr>
          <p:cNvPr id="3" name="组合 19"/>
          <p:cNvGrpSpPr/>
          <p:nvPr/>
        </p:nvGrpSpPr>
        <p:grpSpPr>
          <a:xfrm>
            <a:off x="-180528" y="1131590"/>
            <a:ext cx="9324528" cy="1296144"/>
            <a:chOff x="-3420888" y="1995686"/>
            <a:chExt cx="9324528" cy="1296144"/>
          </a:xfrm>
        </p:grpSpPr>
        <p:sp>
          <p:nvSpPr>
            <p:cNvPr id="19" name="平行四边形 18"/>
            <p:cNvSpPr/>
            <p:nvPr/>
          </p:nvSpPr>
          <p:spPr bwMode="auto">
            <a:xfrm flipH="1">
              <a:off x="-972616" y="1995686"/>
              <a:ext cx="936104" cy="1224136"/>
            </a:xfrm>
            <a:prstGeom prst="parallelogram">
              <a:avLst>
                <a:gd name="adj" fmla="val 22732"/>
              </a:avLst>
            </a:prstGeom>
            <a:solidFill>
              <a:srgbClr val="D5CAAE"/>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5" name="矩形 14"/>
            <p:cNvSpPr/>
            <p:nvPr/>
          </p:nvSpPr>
          <p:spPr bwMode="auto">
            <a:xfrm>
              <a:off x="-1980728" y="2211710"/>
              <a:ext cx="7884368" cy="1008112"/>
            </a:xfrm>
            <a:prstGeom prst="rect">
              <a:avLst/>
            </a:prstGeom>
            <a:solidFill>
              <a:srgbClr val="7C8C9C"/>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8" name="平行四边形 17"/>
            <p:cNvSpPr/>
            <p:nvPr/>
          </p:nvSpPr>
          <p:spPr bwMode="auto">
            <a:xfrm>
              <a:off x="-3420888" y="1995686"/>
              <a:ext cx="3168352" cy="1296144"/>
            </a:xfrm>
            <a:prstGeom prst="parallelogram">
              <a:avLst>
                <a:gd name="adj" fmla="val 10874"/>
              </a:avLst>
            </a:prstGeom>
            <a:solidFill>
              <a:srgbClr val="D5CAAE"/>
            </a:solidFill>
            <a:ln>
              <a:noFill/>
            </a:ln>
            <a:effectLst>
              <a:outerShdw blurRad="50800" dist="38100" dir="2700000" algn="tl" rotWithShape="0">
                <a:prstClr val="black">
                  <a:alpha val="40000"/>
                </a:prstClr>
              </a:outerShdw>
            </a:effectLst>
            <a:extLst/>
          </p:spPr>
          <p:txBody>
            <a:bodyPr vert="horz" wrap="square" lIns="0" tIns="45720" rIns="0" bIns="45720" numCol="1" rtlCol="0" anchor="t" anchorCtr="0" compatLnSpc="1">
              <a:prstTxWarp prst="textNoShape">
                <a:avLst/>
              </a:prstTxWarp>
            </a:bodyPr>
            <a:lstStyle/>
            <a:p>
              <a:pPr algn="r">
                <a:buClr>
                  <a:srgbClr val="CC9900"/>
                </a:buClr>
              </a:pPr>
              <a:r>
                <a:rPr lang="en-US" altLang="zh-CN" b="1" smtClean="0">
                  <a:solidFill>
                    <a:srgbClr val="7C8C9C"/>
                  </a:solidFill>
                  <a:effectLst>
                    <a:innerShdw blurRad="63500" dist="50800" dir="13500000">
                      <a:prstClr val="black">
                        <a:alpha val="50000"/>
                      </a:prstClr>
                    </a:innerShdw>
                  </a:effectLst>
                  <a:latin typeface="微软雅黑" pitchFamily="34" charset="-122"/>
                  <a:ea typeface="微软雅黑" pitchFamily="34" charset="-122"/>
                  <a:cs typeface="Arial" pitchFamily="34" charset="0"/>
                </a:rPr>
                <a:t>UniSTAR eDesigner</a:t>
              </a:r>
              <a:endParaRPr kumimoji="0" lang="zh-CN" altLang="en-US" sz="1800" b="1" i="0" u="none" strike="noStrike" cap="none" normalizeH="0" baseline="0" smtClean="0">
                <a:ln>
                  <a:noFill/>
                </a:ln>
                <a:solidFill>
                  <a:srgbClr val="7C8C9C"/>
                </a:solidFill>
                <a:effectLst>
                  <a:innerShdw blurRad="63500" dist="50800" dir="13500000">
                    <a:prstClr val="black">
                      <a:alpha val="50000"/>
                    </a:prstClr>
                  </a:innerShdw>
                </a:effectLst>
                <a:latin typeface="Arial" charset="0"/>
                <a:ea typeface="宋体" charset="-122"/>
              </a:endParaRPr>
            </a:p>
          </p:txBody>
        </p:sp>
      </p:grpSp>
      <p:grpSp>
        <p:nvGrpSpPr>
          <p:cNvPr id="4" name="组合 24"/>
          <p:cNvGrpSpPr/>
          <p:nvPr/>
        </p:nvGrpSpPr>
        <p:grpSpPr>
          <a:xfrm>
            <a:off x="-324544" y="2067694"/>
            <a:ext cx="9468544" cy="1296144"/>
            <a:chOff x="-3492896" y="1995686"/>
            <a:chExt cx="9468544" cy="1296144"/>
          </a:xfrm>
        </p:grpSpPr>
        <p:sp>
          <p:nvSpPr>
            <p:cNvPr id="26" name="平行四边形 25"/>
            <p:cNvSpPr/>
            <p:nvPr/>
          </p:nvSpPr>
          <p:spPr bwMode="auto">
            <a:xfrm flipH="1">
              <a:off x="-1116632" y="1995686"/>
              <a:ext cx="936104" cy="1224136"/>
            </a:xfrm>
            <a:prstGeom prst="parallelogram">
              <a:avLst>
                <a:gd name="adj" fmla="val 22732"/>
              </a:avLst>
            </a:prstGeom>
            <a:solidFill>
              <a:srgbClr val="D5CAAE"/>
            </a:solidFill>
            <a:ln>
              <a:noFill/>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27" name="矩形 26"/>
            <p:cNvSpPr/>
            <p:nvPr/>
          </p:nvSpPr>
          <p:spPr bwMode="auto">
            <a:xfrm>
              <a:off x="-1980728" y="2211710"/>
              <a:ext cx="7956376" cy="1008112"/>
            </a:xfrm>
            <a:prstGeom prst="rect">
              <a:avLst/>
            </a:prstGeom>
            <a:solidFill>
              <a:srgbClr val="7C8C9C"/>
            </a:solidFill>
            <a:ln>
              <a:noFill/>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28" name="平行四边形 27"/>
            <p:cNvSpPr/>
            <p:nvPr/>
          </p:nvSpPr>
          <p:spPr bwMode="auto">
            <a:xfrm>
              <a:off x="-3492896" y="1995686"/>
              <a:ext cx="3096344" cy="1296144"/>
            </a:xfrm>
            <a:prstGeom prst="parallelogram">
              <a:avLst>
                <a:gd name="adj" fmla="val 13254"/>
              </a:avLst>
            </a:prstGeom>
            <a:solidFill>
              <a:srgbClr val="D5CAAE"/>
            </a:solidFill>
            <a:ln>
              <a:noFill/>
            </a:ln>
            <a:effectLst>
              <a:outerShdw blurRad="50800" dist="38100" dir="18900000" algn="b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a:buClr>
                  <a:srgbClr val="CC9900"/>
                </a:buClr>
              </a:pPr>
              <a:r>
                <a:rPr lang="en-US" altLang="zh-CN" b="1" smtClean="0">
                  <a:solidFill>
                    <a:srgbClr val="7C8C9C"/>
                  </a:solidFill>
                  <a:effectLst>
                    <a:innerShdw blurRad="63500" dist="50800" dir="13500000">
                      <a:prstClr val="black">
                        <a:alpha val="50000"/>
                      </a:prstClr>
                    </a:innerShdw>
                  </a:effectLst>
                  <a:latin typeface="微软雅黑" pitchFamily="34" charset="-122"/>
                  <a:ea typeface="微软雅黑" pitchFamily="34" charset="-122"/>
                  <a:cs typeface="Arial" pitchFamily="34" charset="0"/>
                </a:rPr>
                <a:t>UniSTAR SCT</a:t>
              </a:r>
              <a:endParaRPr kumimoji="0" lang="zh-CN" altLang="en-US" sz="1800" b="0" i="0" u="none" strike="noStrike" cap="none" normalizeH="0" baseline="0" smtClean="0">
                <a:ln>
                  <a:noFill/>
                </a:ln>
                <a:solidFill>
                  <a:srgbClr val="7C8C9C"/>
                </a:solidFill>
                <a:effectLst>
                  <a:innerShdw blurRad="63500" dist="50800" dir="13500000">
                    <a:prstClr val="black">
                      <a:alpha val="50000"/>
                    </a:prstClr>
                  </a:innerShdw>
                </a:effectLst>
                <a:latin typeface="Arial" charset="0"/>
                <a:ea typeface="宋体" charset="-122"/>
              </a:endParaRPr>
            </a:p>
          </p:txBody>
        </p:sp>
      </p:grpSp>
      <p:sp>
        <p:nvSpPr>
          <p:cNvPr id="30" name="平行四边形 29"/>
          <p:cNvSpPr/>
          <p:nvPr/>
        </p:nvSpPr>
        <p:spPr bwMode="auto">
          <a:xfrm flipH="1">
            <a:off x="1691410" y="3003798"/>
            <a:ext cx="954585" cy="1224136"/>
          </a:xfrm>
          <a:prstGeom prst="parallelogram">
            <a:avLst>
              <a:gd name="adj" fmla="val 22732"/>
            </a:avLst>
          </a:prstGeom>
          <a:solidFill>
            <a:srgbClr val="D5CAAE"/>
          </a:solidFill>
          <a:ln>
            <a:noFill/>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31" name="矩形 30"/>
          <p:cNvSpPr/>
          <p:nvPr/>
        </p:nvSpPr>
        <p:spPr bwMode="auto">
          <a:xfrm>
            <a:off x="957113" y="3257922"/>
            <a:ext cx="8186887" cy="1008112"/>
          </a:xfrm>
          <a:prstGeom prst="rect">
            <a:avLst/>
          </a:prstGeom>
          <a:solidFill>
            <a:srgbClr val="7C8C9C"/>
          </a:solidFill>
          <a:ln>
            <a:noFill/>
          </a:ln>
          <a:effectLst>
            <a:outerShdw blurRad="50800" dist="38100" algn="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32" name="平行四边形 31"/>
          <p:cNvSpPr/>
          <p:nvPr/>
        </p:nvSpPr>
        <p:spPr bwMode="auto">
          <a:xfrm>
            <a:off x="-180528" y="3041896"/>
            <a:ext cx="2606234" cy="1440000"/>
          </a:xfrm>
          <a:prstGeom prst="parallelogram">
            <a:avLst>
              <a:gd name="adj" fmla="val 11294"/>
            </a:avLst>
          </a:prstGeom>
          <a:solidFill>
            <a:srgbClr val="D5CAAE"/>
          </a:solidFill>
          <a:ln>
            <a:noFill/>
          </a:ln>
          <a:effectLst>
            <a:outerShdw blurRad="50800" dist="38100" dir="18900000" algn="b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a:buClr>
                <a:srgbClr val="CC9900"/>
              </a:buClr>
            </a:pPr>
            <a:r>
              <a:rPr lang="en-US" altLang="zh-CN" b="1" smtClean="0">
                <a:solidFill>
                  <a:srgbClr val="7C8C9C"/>
                </a:solidFill>
                <a:effectLst>
                  <a:innerShdw blurRad="63500" dist="50800" dir="13500000">
                    <a:prstClr val="black">
                      <a:alpha val="50000"/>
                    </a:prstClr>
                  </a:innerShdw>
                </a:effectLst>
                <a:latin typeface="微软雅黑" pitchFamily="34" charset="-122"/>
                <a:ea typeface="微软雅黑" pitchFamily="34" charset="-122"/>
                <a:cs typeface="Arial" pitchFamily="34" charset="0"/>
              </a:rPr>
              <a:t>UniSTAR eCFG</a:t>
            </a:r>
            <a:endParaRPr kumimoji="0" lang="zh-CN" altLang="en-US" sz="1800" b="0" i="0" u="none" strike="noStrike" cap="none" normalizeH="0" baseline="0" smtClean="0">
              <a:ln>
                <a:noFill/>
              </a:ln>
              <a:solidFill>
                <a:srgbClr val="7C8C9C"/>
              </a:solidFill>
              <a:effectLst>
                <a:innerShdw blurRad="63500" dist="50800" dir="13500000">
                  <a:prstClr val="black">
                    <a:alpha val="50000"/>
                  </a:prstClr>
                </a:innerShdw>
              </a:effectLst>
              <a:latin typeface="Arial" charset="0"/>
              <a:ea typeface="宋体" charset="-122"/>
            </a:endParaRPr>
          </a:p>
        </p:txBody>
      </p:sp>
      <p:sp>
        <p:nvSpPr>
          <p:cNvPr id="33" name="矩形 32"/>
          <p:cNvSpPr/>
          <p:nvPr/>
        </p:nvSpPr>
        <p:spPr>
          <a:xfrm>
            <a:off x="3240360" y="1472466"/>
            <a:ext cx="4572000" cy="307777"/>
          </a:xfrm>
          <a:prstGeom prst="rect">
            <a:avLst/>
          </a:prstGeom>
        </p:spPr>
        <p:txBody>
          <a:bodyPr>
            <a:spAutoFit/>
          </a:bodyPr>
          <a:lstStyle/>
          <a:p>
            <a:r>
              <a:rPr lang="en-US" altLang="zh-CN" sz="1400" smtClean="0">
                <a:solidFill>
                  <a:schemeClr val="bg1">
                    <a:lumMod val="85000"/>
                  </a:schemeClr>
                </a:solidFill>
                <a:latin typeface="Arial" pitchFamily="34" charset="0"/>
                <a:ea typeface="微软雅黑" pitchFamily="34" charset="-122"/>
                <a:cs typeface="Arial" pitchFamily="34" charset="0"/>
              </a:rPr>
              <a:t>A professional solution design tool, based on Web.</a:t>
            </a:r>
            <a:endParaRPr lang="zh-CN" altLang="en-US" sz="1400">
              <a:solidFill>
                <a:schemeClr val="bg1">
                  <a:lumMod val="85000"/>
                </a:schemeClr>
              </a:solidFill>
              <a:latin typeface="Arial" pitchFamily="34" charset="0"/>
              <a:ea typeface="微软雅黑" pitchFamily="34" charset="-122"/>
              <a:cs typeface="Arial" pitchFamily="34" charset="0"/>
            </a:endParaRPr>
          </a:p>
        </p:txBody>
      </p:sp>
      <p:sp>
        <p:nvSpPr>
          <p:cNvPr id="34" name="矩形 33"/>
          <p:cNvSpPr/>
          <p:nvPr/>
        </p:nvSpPr>
        <p:spPr>
          <a:xfrm>
            <a:off x="2987824" y="2408570"/>
            <a:ext cx="5796136" cy="523220"/>
          </a:xfrm>
          <a:prstGeom prst="rect">
            <a:avLst/>
          </a:prstGeom>
        </p:spPr>
        <p:txBody>
          <a:bodyPr wrap="square">
            <a:spAutoFit/>
          </a:bodyPr>
          <a:lstStyle/>
          <a:p>
            <a:r>
              <a:rPr lang="en-US" altLang="zh-CN" sz="1400" smtClean="0">
                <a:solidFill>
                  <a:schemeClr val="bg1">
                    <a:lumMod val="85000"/>
                  </a:schemeClr>
                </a:solidFill>
                <a:latin typeface="Arial" pitchFamily="34" charset="0"/>
                <a:ea typeface="微软雅黑" pitchFamily="34" charset="-122"/>
                <a:cs typeface="Arial" pitchFamily="34" charset="0"/>
              </a:rPr>
              <a:t>A Web-based smart configuration tool, provides a unified platform for all product lines of EBG.</a:t>
            </a:r>
            <a:endParaRPr lang="zh-CN" altLang="en-US" sz="1400">
              <a:solidFill>
                <a:schemeClr val="bg1">
                  <a:lumMod val="85000"/>
                </a:schemeClr>
              </a:solidFill>
              <a:latin typeface="Arial" pitchFamily="34" charset="0"/>
              <a:ea typeface="微软雅黑" pitchFamily="34" charset="-122"/>
              <a:cs typeface="Arial" pitchFamily="34" charset="0"/>
            </a:endParaRPr>
          </a:p>
        </p:txBody>
      </p:sp>
      <p:sp>
        <p:nvSpPr>
          <p:cNvPr id="35" name="矩形 34"/>
          <p:cNvSpPr/>
          <p:nvPr/>
        </p:nvSpPr>
        <p:spPr>
          <a:xfrm>
            <a:off x="2843808" y="3399503"/>
            <a:ext cx="6006278" cy="307777"/>
          </a:xfrm>
          <a:prstGeom prst="rect">
            <a:avLst/>
          </a:prstGeom>
        </p:spPr>
        <p:txBody>
          <a:bodyPr wrap="square">
            <a:spAutoFit/>
          </a:bodyPr>
          <a:lstStyle/>
          <a:p>
            <a:r>
              <a:rPr lang="en-US" altLang="zh-CN" sz="1400" smtClean="0">
                <a:solidFill>
                  <a:schemeClr val="bg1">
                    <a:lumMod val="85000"/>
                  </a:schemeClr>
                </a:solidFill>
                <a:latin typeface="Arial" pitchFamily="34" charset="0"/>
                <a:ea typeface="微软雅黑" pitchFamily="34" charset="-122"/>
                <a:cs typeface="Arial" pitchFamily="34" charset="0"/>
              </a:rPr>
              <a:t>Configuration tool client, used for offline quotation or special scenerios. </a:t>
            </a:r>
            <a:endParaRPr lang="zh-CN" altLang="en-US" sz="1400">
              <a:solidFill>
                <a:schemeClr val="bg1">
                  <a:lumMod val="85000"/>
                </a:schemeClr>
              </a:solidFill>
              <a:latin typeface="Arial" pitchFamily="34" charset="0"/>
              <a:ea typeface="微软雅黑" pitchFamily="34" charset="-122"/>
              <a:cs typeface="Arial" pitchFamily="34" charset="0"/>
            </a:endParaRPr>
          </a:p>
        </p:txBody>
      </p:sp>
      <p:sp>
        <p:nvSpPr>
          <p:cNvPr id="36" name="矩形 35">
            <a:hlinkClick r:id="rId3"/>
          </p:cNvPr>
          <p:cNvSpPr/>
          <p:nvPr/>
        </p:nvSpPr>
        <p:spPr>
          <a:xfrm>
            <a:off x="3240360" y="1854105"/>
            <a:ext cx="3389040" cy="307777"/>
          </a:xfrm>
          <a:prstGeom prst="rect">
            <a:avLst/>
          </a:prstGeom>
        </p:spPr>
        <p:txBody>
          <a:bodyPr wrap="square">
            <a:spAutoFit/>
          </a:bodyPr>
          <a:lstStyle/>
          <a:p>
            <a:pPr fontAlgn="auto">
              <a:spcBef>
                <a:spcPts val="0"/>
              </a:spcBef>
              <a:spcAft>
                <a:spcPts val="0"/>
              </a:spcAft>
              <a:defRPr/>
            </a:pPr>
            <a:r>
              <a:rPr lang="en-US" altLang="zh-CN" sz="1400" u="sng" smtClean="0">
                <a:solidFill>
                  <a:schemeClr val="bg1">
                    <a:lumMod val="85000"/>
                  </a:schemeClr>
                </a:solidFill>
                <a:cs typeface="Calibri" pitchFamily="34" charset="0"/>
              </a:rPr>
              <a:t>http://app.huawei.com/unistar/edesigner</a:t>
            </a:r>
          </a:p>
        </p:txBody>
      </p:sp>
      <p:sp>
        <p:nvSpPr>
          <p:cNvPr id="37" name="矩形 36">
            <a:hlinkClick r:id="rId4"/>
          </p:cNvPr>
          <p:cNvSpPr/>
          <p:nvPr/>
        </p:nvSpPr>
        <p:spPr>
          <a:xfrm>
            <a:off x="2987824" y="2859782"/>
            <a:ext cx="2297873" cy="307777"/>
          </a:xfrm>
          <a:prstGeom prst="rect">
            <a:avLst/>
          </a:prstGeom>
        </p:spPr>
        <p:txBody>
          <a:bodyPr wrap="none">
            <a:spAutoFit/>
          </a:bodyPr>
          <a:lstStyle/>
          <a:p>
            <a:pPr fontAlgn="auto">
              <a:spcBef>
                <a:spcPts val="0"/>
              </a:spcBef>
              <a:spcAft>
                <a:spcPts val="0"/>
              </a:spcAft>
              <a:defRPr/>
            </a:pPr>
            <a:r>
              <a:rPr lang="en-US" altLang="zh-CN" sz="1400" u="sng" smtClean="0">
                <a:solidFill>
                  <a:schemeClr val="bg1">
                    <a:lumMod val="85000"/>
                  </a:schemeClr>
                </a:solidFill>
                <a:cs typeface="Calibri" pitchFamily="34" charset="0"/>
              </a:rPr>
              <a:t>http://www.huawei.com/sct</a:t>
            </a:r>
          </a:p>
        </p:txBody>
      </p:sp>
      <p:sp>
        <p:nvSpPr>
          <p:cNvPr id="38" name="矩形 37">
            <a:hlinkClick r:id="rId5"/>
          </p:cNvPr>
          <p:cNvSpPr/>
          <p:nvPr/>
        </p:nvSpPr>
        <p:spPr>
          <a:xfrm>
            <a:off x="2843808" y="3761978"/>
            <a:ext cx="3596754" cy="307777"/>
          </a:xfrm>
          <a:prstGeom prst="rect">
            <a:avLst/>
          </a:prstGeom>
        </p:spPr>
        <p:txBody>
          <a:bodyPr wrap="none">
            <a:spAutoFit/>
          </a:bodyPr>
          <a:lstStyle/>
          <a:p>
            <a:pPr fontAlgn="auto">
              <a:spcBef>
                <a:spcPts val="0"/>
              </a:spcBef>
              <a:spcAft>
                <a:spcPts val="0"/>
              </a:spcAft>
              <a:defRPr/>
            </a:pPr>
            <a:r>
              <a:rPr lang="en-US" altLang="zh-CN" sz="1400" u="sng" smtClean="0">
                <a:solidFill>
                  <a:schemeClr val="bg1">
                    <a:lumMod val="85000"/>
                  </a:schemeClr>
                </a:solidFill>
                <a:cs typeface="Calibri" pitchFamily="34" charset="0"/>
              </a:rPr>
              <a:t>http://cfg.huawei.com: 8080/WebUI/index.jsp</a:t>
            </a:r>
            <a:endParaRPr lang="zh-CN" altLang="en-US" sz="1400" smtClean="0">
              <a:solidFill>
                <a:schemeClr val="bg1">
                  <a:lumMod val="85000"/>
                </a:schemeClr>
              </a:solidFill>
              <a:latin typeface="Arial" charset="0"/>
              <a:ea typeface="宋体" charset="-122"/>
            </a:endParaRPr>
          </a:p>
        </p:txBody>
      </p:sp>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32"/>
                                        </p:tgtEl>
                                        <p:attrNameLst>
                                          <p:attrName>fillcolor</p:attrName>
                                        </p:attrNameLst>
                                      </p:cBhvr>
                                      <p:to>
                                        <a:srgbClr val="EAEAEA"/>
                                      </p:to>
                                    </p:animClr>
                                    <p:set>
                                      <p:cBhvr>
                                        <p:cTn id="7" dur="1000" fill="hold"/>
                                        <p:tgtEl>
                                          <p:spTgt spid="32"/>
                                        </p:tgtEl>
                                        <p:attrNameLst>
                                          <p:attrName>fill.type</p:attrName>
                                        </p:attrNameLst>
                                      </p:cBhvr>
                                      <p:to>
                                        <p:strVal val="solid"/>
                                      </p:to>
                                    </p:set>
                                    <p:set>
                                      <p:cBhvr>
                                        <p:cTn id="8" dur="1000" fill="hold"/>
                                        <p:tgtEl>
                                          <p:spTgt spid="32"/>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0" fill="hold"/>
                                        <p:tgtEl>
                                          <p:spTgt spid="30"/>
                                        </p:tgtEl>
                                        <p:attrNameLst>
                                          <p:attrName>fillcolor</p:attrName>
                                        </p:attrNameLst>
                                      </p:cBhvr>
                                      <p:to>
                                        <a:srgbClr val="EAEAEA"/>
                                      </p:to>
                                    </p:animClr>
                                    <p:set>
                                      <p:cBhvr>
                                        <p:cTn id="11" dur="1000" fill="hold"/>
                                        <p:tgtEl>
                                          <p:spTgt spid="30"/>
                                        </p:tgtEl>
                                        <p:attrNameLst>
                                          <p:attrName>fill.type</p:attrName>
                                        </p:attrNameLst>
                                      </p:cBhvr>
                                      <p:to>
                                        <p:strVal val="solid"/>
                                      </p:to>
                                    </p:set>
                                    <p:set>
                                      <p:cBhvr>
                                        <p:cTn id="12" dur="1000" fill="hold"/>
                                        <p:tgtEl>
                                          <p:spTgt spid="30"/>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000" fill="hold"/>
                                        <p:tgtEl>
                                          <p:spTgt spid="31"/>
                                        </p:tgtEl>
                                        <p:attrNameLst>
                                          <p:attrName>fillcolor</p:attrName>
                                        </p:attrNameLst>
                                      </p:cBhvr>
                                      <p:to>
                                        <a:srgbClr val="EAEAEA"/>
                                      </p:to>
                                    </p:animClr>
                                    <p:set>
                                      <p:cBhvr>
                                        <p:cTn id="15" dur="1000" fill="hold"/>
                                        <p:tgtEl>
                                          <p:spTgt spid="31"/>
                                        </p:tgtEl>
                                        <p:attrNameLst>
                                          <p:attrName>fill.type</p:attrName>
                                        </p:attrNameLst>
                                      </p:cBhvr>
                                      <p:to>
                                        <p:strVal val="solid"/>
                                      </p:to>
                                    </p:set>
                                    <p:set>
                                      <p:cBhvr>
                                        <p:cTn id="16" dur="1000" fill="hold"/>
                                        <p:tgtEl>
                                          <p:spTgt spid="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9469" y="303751"/>
            <a:ext cx="8608143" cy="342689"/>
          </a:xfrm>
          <a:prstGeom prst="rect">
            <a:avLst/>
          </a:prstGeom>
        </p:spPr>
        <p:txBody>
          <a:bodyPr/>
          <a:lstStyle/>
          <a:p>
            <a:pPr eaLnBrk="0" hangingPunct="0">
              <a:defRPr/>
            </a:pPr>
            <a:r>
              <a:rPr lang="en-US" altLang="zh-CN" sz="2000" b="1" kern="0" dirty="0" smtClean="0">
                <a:solidFill>
                  <a:srgbClr val="C00000"/>
                </a:solidFill>
                <a:latin typeface="+mj-lt"/>
                <a:ea typeface="微软雅黑" pitchFamily="34" charset="-122"/>
              </a:rPr>
              <a:t>What Is SCT</a:t>
            </a:r>
          </a:p>
        </p:txBody>
      </p:sp>
      <p:sp>
        <p:nvSpPr>
          <p:cNvPr id="51" name="矩形 15"/>
          <p:cNvSpPr>
            <a:spLocks noChangeArrowheads="1"/>
          </p:cNvSpPr>
          <p:nvPr/>
        </p:nvSpPr>
        <p:spPr bwMode="auto">
          <a:xfrm>
            <a:off x="0" y="1064948"/>
            <a:ext cx="9131299" cy="2014802"/>
          </a:xfrm>
          <a:prstGeom prst="rect">
            <a:avLst/>
          </a:prstGeom>
          <a:solidFill>
            <a:srgbClr val="2E2E2E"/>
          </a:solidFill>
          <a:ln w="9525" algn="ctr">
            <a:noFill/>
            <a:round/>
            <a:headEnd/>
            <a:tailEnd/>
          </a:ln>
        </p:spPr>
        <p:txBody>
          <a:bodyPr/>
          <a:lstStyle/>
          <a:p>
            <a:pPr algn="ctr"/>
            <a:endParaRPr lang="en-US" altLang="zh-CN" sz="1000" dirty="0">
              <a:solidFill>
                <a:schemeClr val="bg2"/>
              </a:solidFill>
              <a:latin typeface="Arial" pitchFamily="34" charset="0"/>
              <a:ea typeface="华文细黑" pitchFamily="2" charset="-122"/>
              <a:cs typeface="Arial" pitchFamily="34" charset="0"/>
            </a:endParaRPr>
          </a:p>
        </p:txBody>
      </p:sp>
      <p:sp>
        <p:nvSpPr>
          <p:cNvPr id="52" name="矩形 17"/>
          <p:cNvSpPr>
            <a:spLocks noChangeArrowheads="1"/>
          </p:cNvSpPr>
          <p:nvPr/>
        </p:nvSpPr>
        <p:spPr bwMode="auto">
          <a:xfrm>
            <a:off x="0" y="927365"/>
            <a:ext cx="9131299" cy="179917"/>
          </a:xfrm>
          <a:prstGeom prst="rect">
            <a:avLst/>
          </a:prstGeom>
          <a:solidFill>
            <a:srgbClr val="1D8ECE"/>
          </a:solidFill>
          <a:ln w="9525" algn="ctr">
            <a:noFill/>
            <a:round/>
            <a:headEnd/>
            <a:tailEnd/>
          </a:ln>
        </p:spPr>
        <p:txBody>
          <a:bodyPr/>
          <a:lstStyle/>
          <a:p>
            <a:pPr algn="ctr"/>
            <a:endParaRPr lang="en-US" altLang="zh-CN" sz="1000" dirty="0">
              <a:solidFill>
                <a:schemeClr val="bg2"/>
              </a:solidFill>
              <a:latin typeface="Arial" pitchFamily="34" charset="0"/>
              <a:ea typeface="华文细黑" pitchFamily="2" charset="-122"/>
              <a:cs typeface="Arial" pitchFamily="34" charset="0"/>
            </a:endParaRPr>
          </a:p>
        </p:txBody>
      </p:sp>
      <p:sp>
        <p:nvSpPr>
          <p:cNvPr id="53" name="矩形 52"/>
          <p:cNvSpPr/>
          <p:nvPr/>
        </p:nvSpPr>
        <p:spPr bwMode="auto">
          <a:xfrm>
            <a:off x="1" y="3037417"/>
            <a:ext cx="9131300" cy="45719"/>
          </a:xfrm>
          <a:prstGeom prst="rect">
            <a:avLst/>
          </a:prstGeom>
          <a:solidFill>
            <a:schemeClr val="tx1">
              <a:lumMod val="20000"/>
              <a:lumOff val="80000"/>
            </a:schemeClr>
          </a:solidFill>
          <a:ln w="9525" cap="flat" cmpd="sng" algn="ctr">
            <a:noFill/>
            <a:prstDash val="solid"/>
            <a:round/>
            <a:headEnd type="none" w="med" len="med"/>
            <a:tailEnd type="none" w="med" len="med"/>
          </a:ln>
          <a:effectLst/>
        </p:spPr>
        <p:txBody>
          <a:bodyPr/>
          <a:lstStyle/>
          <a:p>
            <a:pPr algn="ctr">
              <a:defRPr/>
            </a:pPr>
            <a:endParaRPr lang="en-US" altLang="zh-CN" sz="1000" dirty="0">
              <a:solidFill>
                <a:schemeClr val="bg2"/>
              </a:solidFill>
              <a:latin typeface="Arial" pitchFamily="34" charset="0"/>
              <a:ea typeface="华文细黑" pitchFamily="2" charset="-122"/>
              <a:cs typeface="Arial" pitchFamily="34" charset="0"/>
            </a:endParaRPr>
          </a:p>
        </p:txBody>
      </p:sp>
      <p:sp>
        <p:nvSpPr>
          <p:cNvPr id="54" name="TextBox 41"/>
          <p:cNvSpPr txBox="1">
            <a:spLocks noChangeArrowheads="1"/>
          </p:cNvSpPr>
          <p:nvPr/>
        </p:nvSpPr>
        <p:spPr bwMode="auto">
          <a:xfrm>
            <a:off x="395288" y="1227667"/>
            <a:ext cx="3816350" cy="1107996"/>
          </a:xfrm>
          <a:prstGeom prst="rect">
            <a:avLst/>
          </a:prstGeom>
          <a:noFill/>
          <a:ln w="9525">
            <a:noFill/>
            <a:miter lim="800000"/>
            <a:headEnd/>
            <a:tailEnd/>
          </a:ln>
        </p:spPr>
        <p:txBody>
          <a:bodyPr>
            <a:spAutoFit/>
          </a:bodyPr>
          <a:lstStyle/>
          <a:p>
            <a:pPr eaLnBrk="0" hangingPunct="0">
              <a:buSzPct val="100000"/>
            </a:pPr>
            <a:r>
              <a:rPr lang="en-US" altLang="zh-CN" dirty="0">
                <a:solidFill>
                  <a:srgbClr val="FFFFFF"/>
                </a:solidFill>
                <a:latin typeface="+mn-lt"/>
                <a:ea typeface="Arial Unicode MS" pitchFamily="34" charset="-122"/>
                <a:cs typeface="Arial" pitchFamily="34" charset="0"/>
                <a:sym typeface="FrutigerNext LT Regular" pitchFamily="34" charset="0"/>
              </a:rPr>
              <a:t>SCT is a</a:t>
            </a:r>
            <a:r>
              <a:rPr lang="en-US" altLang="zh-CN" dirty="0">
                <a:solidFill>
                  <a:srgbClr val="1D8ECE"/>
                </a:solidFill>
                <a:latin typeface="+mn-lt"/>
                <a:ea typeface="Arial Unicode MS" pitchFamily="34" charset="-122"/>
                <a:cs typeface="Arial" pitchFamily="34" charset="0"/>
                <a:sym typeface="FrutigerNext LT Regular" pitchFamily="34" charset="0"/>
              </a:rPr>
              <a:t> </a:t>
            </a:r>
            <a:r>
              <a:rPr lang="en-US" altLang="zh-CN" sz="2400" b="1" dirty="0">
                <a:solidFill>
                  <a:srgbClr val="1D8ECE"/>
                </a:solidFill>
                <a:latin typeface="+mn-lt"/>
                <a:ea typeface="Arial Unicode MS" pitchFamily="34" charset="-122"/>
                <a:cs typeface="Arial" pitchFamily="34" charset="0"/>
                <a:sym typeface="FrutigerNext LT Regular" pitchFamily="34" charset="0"/>
              </a:rPr>
              <a:t>Swift</a:t>
            </a:r>
            <a:r>
              <a:rPr lang="en-US" altLang="zh-CN" dirty="0">
                <a:solidFill>
                  <a:srgbClr val="FFFFFF"/>
                </a:solidFill>
                <a:latin typeface="+mn-lt"/>
                <a:ea typeface="Arial Unicode MS" pitchFamily="34" charset="-122"/>
                <a:cs typeface="Arial" pitchFamily="34" charset="0"/>
                <a:sym typeface="FrutigerNext LT Regular" pitchFamily="34" charset="0"/>
              </a:rPr>
              <a:t>,</a:t>
            </a:r>
            <a:r>
              <a:rPr lang="en-US" altLang="zh-CN" dirty="0">
                <a:solidFill>
                  <a:srgbClr val="1D8ECE"/>
                </a:solidFill>
                <a:latin typeface="+mn-lt"/>
                <a:ea typeface="Arial Unicode MS" pitchFamily="34" charset="-122"/>
                <a:cs typeface="Arial" pitchFamily="34" charset="0"/>
                <a:sym typeface="FrutigerNext LT Regular" pitchFamily="34" charset="0"/>
              </a:rPr>
              <a:t> </a:t>
            </a:r>
            <a:r>
              <a:rPr lang="en-US" altLang="zh-CN" sz="2400" b="1" dirty="0" smtClean="0">
                <a:solidFill>
                  <a:srgbClr val="1D8ECE"/>
                </a:solidFill>
                <a:latin typeface="+mn-lt"/>
                <a:ea typeface="Arial Unicode MS" pitchFamily="34" charset="-122"/>
                <a:cs typeface="Arial" pitchFamily="34" charset="0"/>
                <a:sym typeface="FrutigerNext LT Regular" pitchFamily="34" charset="0"/>
              </a:rPr>
              <a:t>Smart</a:t>
            </a:r>
            <a:r>
              <a:rPr lang="en-US" altLang="zh-CN" dirty="0" smtClean="0">
                <a:latin typeface="+mn-lt"/>
                <a:ea typeface="Arial Unicode MS" pitchFamily="34" charset="-122"/>
                <a:cs typeface="Arial" pitchFamily="34" charset="0"/>
                <a:sym typeface="FrutigerNext LT Regular" pitchFamily="34" charset="0"/>
              </a:rPr>
              <a:t>,</a:t>
            </a:r>
            <a:r>
              <a:rPr lang="en-US" altLang="zh-CN" dirty="0" smtClean="0">
                <a:solidFill>
                  <a:srgbClr val="1D8ECE"/>
                </a:solidFill>
                <a:latin typeface="+mn-lt"/>
                <a:ea typeface="Arial Unicode MS" pitchFamily="34" charset="-122"/>
                <a:cs typeface="Arial" pitchFamily="34" charset="0"/>
                <a:sym typeface="FrutigerNext LT Regular" pitchFamily="34" charset="0"/>
              </a:rPr>
              <a:t> </a:t>
            </a:r>
            <a:r>
              <a:rPr lang="en-US" altLang="zh-CN" dirty="0">
                <a:solidFill>
                  <a:srgbClr val="FFFFFF"/>
                </a:solidFill>
                <a:latin typeface="+mn-lt"/>
                <a:ea typeface="Arial Unicode MS" pitchFamily="34" charset="-122"/>
                <a:cs typeface="Arial" pitchFamily="34" charset="0"/>
                <a:sym typeface="FrutigerNext LT Regular" pitchFamily="34" charset="0"/>
              </a:rPr>
              <a:t>and</a:t>
            </a:r>
            <a:r>
              <a:rPr lang="en-US" altLang="zh-CN" dirty="0">
                <a:solidFill>
                  <a:srgbClr val="1D8ECE"/>
                </a:solidFill>
                <a:latin typeface="+mn-lt"/>
                <a:ea typeface="Arial Unicode MS" pitchFamily="34" charset="-122"/>
                <a:cs typeface="Arial" pitchFamily="34" charset="0"/>
                <a:sym typeface="FrutigerNext LT Regular" pitchFamily="34" charset="0"/>
              </a:rPr>
              <a:t> </a:t>
            </a:r>
            <a:r>
              <a:rPr lang="en-US" altLang="zh-CN" sz="2400" b="1" dirty="0">
                <a:solidFill>
                  <a:srgbClr val="1D8ECE"/>
                </a:solidFill>
                <a:latin typeface="+mn-lt"/>
                <a:ea typeface="Arial Unicode MS" pitchFamily="34" charset="-122"/>
                <a:cs typeface="Arial" pitchFamily="34" charset="0"/>
                <a:sym typeface="FrutigerNext LT Regular" pitchFamily="34" charset="0"/>
              </a:rPr>
              <a:t>Simple</a:t>
            </a:r>
            <a:r>
              <a:rPr lang="en-US" altLang="zh-CN" dirty="0">
                <a:solidFill>
                  <a:srgbClr val="1D8ECE"/>
                </a:solidFill>
                <a:latin typeface="+mn-lt"/>
                <a:ea typeface="Arial Unicode MS" pitchFamily="34" charset="-122"/>
                <a:cs typeface="Arial" pitchFamily="34" charset="0"/>
                <a:sym typeface="FrutigerNext LT Regular" pitchFamily="34" charset="0"/>
              </a:rPr>
              <a:t> </a:t>
            </a:r>
            <a:r>
              <a:rPr lang="en-US" altLang="zh-CN" dirty="0">
                <a:solidFill>
                  <a:srgbClr val="FFFFFF"/>
                </a:solidFill>
                <a:latin typeface="+mn-lt"/>
                <a:ea typeface="Arial Unicode MS" pitchFamily="34" charset="-122"/>
                <a:cs typeface="Arial" pitchFamily="34" charset="0"/>
                <a:sym typeface="FrutigerNext LT Regular" pitchFamily="34" charset="0"/>
              </a:rPr>
              <a:t>online </a:t>
            </a:r>
            <a:r>
              <a:rPr lang="en-US" altLang="zh-CN" dirty="0" smtClean="0">
                <a:solidFill>
                  <a:srgbClr val="FFFFFF"/>
                </a:solidFill>
                <a:latin typeface="+mn-lt"/>
                <a:ea typeface="Arial Unicode MS" pitchFamily="34" charset="-122"/>
                <a:cs typeface="Arial" pitchFamily="34" charset="0"/>
                <a:sym typeface="FrutigerNext LT Regular" pitchFamily="34" charset="0"/>
              </a:rPr>
              <a:t>tool that makes </a:t>
            </a:r>
            <a:r>
              <a:rPr lang="en-US" altLang="zh-CN" dirty="0">
                <a:solidFill>
                  <a:srgbClr val="FFFFFF"/>
                </a:solidFill>
                <a:latin typeface="+mn-lt"/>
                <a:ea typeface="Arial Unicode MS" pitchFamily="34" charset="-122"/>
                <a:cs typeface="Arial" pitchFamily="34" charset="0"/>
                <a:sym typeface="FrutigerNext LT Regular" pitchFamily="34" charset="0"/>
              </a:rPr>
              <a:t>configuration and quotation easier!</a:t>
            </a:r>
          </a:p>
        </p:txBody>
      </p:sp>
      <p:cxnSp>
        <p:nvCxnSpPr>
          <p:cNvPr id="55" name="直接连接符 23"/>
          <p:cNvCxnSpPr>
            <a:cxnSpLocks noChangeShapeType="1"/>
          </p:cNvCxnSpPr>
          <p:nvPr/>
        </p:nvCxnSpPr>
        <p:spPr bwMode="auto">
          <a:xfrm rot="160267" flipV="1">
            <a:off x="407989" y="2495650"/>
            <a:ext cx="4010025" cy="414073"/>
          </a:xfrm>
          <a:prstGeom prst="line">
            <a:avLst/>
          </a:prstGeom>
          <a:noFill/>
          <a:ln w="9525" algn="ctr">
            <a:solidFill>
              <a:srgbClr val="1D8ECE"/>
            </a:solidFill>
            <a:round/>
            <a:headEnd/>
            <a:tailEnd/>
          </a:ln>
        </p:spPr>
      </p:cxnSp>
      <p:cxnSp>
        <p:nvCxnSpPr>
          <p:cNvPr id="56" name="直接连接符 25"/>
          <p:cNvCxnSpPr>
            <a:cxnSpLocks noChangeShapeType="1"/>
          </p:cNvCxnSpPr>
          <p:nvPr/>
        </p:nvCxnSpPr>
        <p:spPr bwMode="auto">
          <a:xfrm rot="160267" flipH="1">
            <a:off x="552450" y="2498296"/>
            <a:ext cx="3863975" cy="482865"/>
          </a:xfrm>
          <a:prstGeom prst="line">
            <a:avLst/>
          </a:prstGeom>
          <a:noFill/>
          <a:ln w="9525" algn="ctr">
            <a:solidFill>
              <a:srgbClr val="1D8ECE"/>
            </a:solidFill>
            <a:round/>
            <a:headEnd/>
            <a:tailEnd/>
          </a:ln>
        </p:spPr>
      </p:cxnSp>
      <p:cxnSp>
        <p:nvCxnSpPr>
          <p:cNvPr id="57" name="直接连接符 33"/>
          <p:cNvCxnSpPr>
            <a:cxnSpLocks noChangeShapeType="1"/>
          </p:cNvCxnSpPr>
          <p:nvPr/>
        </p:nvCxnSpPr>
        <p:spPr bwMode="auto">
          <a:xfrm rot="160267" flipV="1">
            <a:off x="557214" y="2540629"/>
            <a:ext cx="3717925" cy="414073"/>
          </a:xfrm>
          <a:prstGeom prst="line">
            <a:avLst/>
          </a:prstGeom>
          <a:noFill/>
          <a:ln w="9525" algn="ctr">
            <a:solidFill>
              <a:srgbClr val="1D8ECE"/>
            </a:solidFill>
            <a:round/>
            <a:headEnd/>
            <a:tailEnd/>
          </a:ln>
        </p:spPr>
      </p:cxnSp>
      <p:pic>
        <p:nvPicPr>
          <p:cNvPr id="58" name="图片 57" descr="未标题-1.png"/>
          <p:cNvPicPr>
            <a:picLocks noChangeAspect="1"/>
          </p:cNvPicPr>
          <p:nvPr/>
        </p:nvPicPr>
        <p:blipFill>
          <a:blip r:embed="rId3" cstate="print"/>
          <a:stretch>
            <a:fillRect/>
          </a:stretch>
        </p:blipFill>
        <p:spPr>
          <a:xfrm>
            <a:off x="395537" y="2169507"/>
            <a:ext cx="4143375" cy="714375"/>
          </a:xfrm>
          <a:prstGeom prst="rect">
            <a:avLst/>
          </a:prstGeom>
        </p:spPr>
      </p:pic>
      <p:grpSp>
        <p:nvGrpSpPr>
          <p:cNvPr id="11" name="组合 10"/>
          <p:cNvGrpSpPr/>
          <p:nvPr/>
        </p:nvGrpSpPr>
        <p:grpSpPr>
          <a:xfrm>
            <a:off x="4893940" y="3192939"/>
            <a:ext cx="2971104" cy="641738"/>
            <a:chOff x="5940426" y="3337719"/>
            <a:chExt cx="2971104" cy="641738"/>
          </a:xfrm>
        </p:grpSpPr>
        <p:sp>
          <p:nvSpPr>
            <p:cNvPr id="12" name="等腰三角形 48"/>
            <p:cNvSpPr>
              <a:spLocks noChangeArrowheads="1"/>
            </p:cNvSpPr>
            <p:nvPr/>
          </p:nvSpPr>
          <p:spPr bwMode="auto">
            <a:xfrm flipV="1">
              <a:off x="6481763" y="3649928"/>
              <a:ext cx="125412" cy="104510"/>
            </a:xfrm>
            <a:prstGeom prst="triangle">
              <a:avLst>
                <a:gd name="adj" fmla="val 50000"/>
              </a:avLst>
            </a:prstGeom>
            <a:solidFill>
              <a:schemeClr val="bg1"/>
            </a:solidFill>
            <a:ln w="31750" algn="ctr">
              <a:solidFill>
                <a:srgbClr val="1D8ECE"/>
              </a:solidFill>
              <a:round/>
              <a:headEnd/>
              <a:tailEnd/>
            </a:ln>
          </p:spPr>
          <p:txBody>
            <a:bodyPr/>
            <a:lstStyle/>
            <a:p>
              <a:pPr algn="ctr"/>
              <a:endParaRPr lang="en-US" altLang="zh-CN" sz="1000" dirty="0">
                <a:solidFill>
                  <a:schemeClr val="bg2"/>
                </a:solidFill>
                <a:latin typeface="Arial" pitchFamily="34" charset="0"/>
                <a:ea typeface="华文细黑" pitchFamily="2" charset="-122"/>
                <a:cs typeface="Arial" pitchFamily="34" charset="0"/>
              </a:endParaRPr>
            </a:p>
          </p:txBody>
        </p:sp>
        <p:sp>
          <p:nvSpPr>
            <p:cNvPr id="13" name="椭圆 51"/>
            <p:cNvSpPr>
              <a:spLocks noChangeArrowheads="1"/>
            </p:cNvSpPr>
            <p:nvPr/>
          </p:nvSpPr>
          <p:spPr bwMode="auto">
            <a:xfrm>
              <a:off x="6357938" y="3337719"/>
              <a:ext cx="374650" cy="312208"/>
            </a:xfrm>
            <a:prstGeom prst="ellipse">
              <a:avLst/>
            </a:prstGeom>
            <a:solidFill>
              <a:schemeClr val="bg1"/>
            </a:solidFill>
            <a:ln w="31750" algn="ctr">
              <a:solidFill>
                <a:srgbClr val="1D8ECE"/>
              </a:solidFill>
              <a:round/>
              <a:headEnd/>
              <a:tailEnd/>
            </a:ln>
          </p:spPr>
          <p:txBody>
            <a:bodyPr/>
            <a:lstStyle/>
            <a:p>
              <a:pPr algn="ctr"/>
              <a:endParaRPr lang="en-US" altLang="zh-CN" sz="1000" dirty="0">
                <a:solidFill>
                  <a:schemeClr val="bg2"/>
                </a:solidFill>
                <a:latin typeface="Arial" pitchFamily="34" charset="0"/>
                <a:ea typeface="华文细黑" pitchFamily="2" charset="-122"/>
                <a:cs typeface="Arial" pitchFamily="34" charset="0"/>
              </a:endParaRPr>
            </a:p>
          </p:txBody>
        </p:sp>
        <p:pic>
          <p:nvPicPr>
            <p:cNvPr id="14" name="Picture 4"/>
            <p:cNvPicPr>
              <a:picLocks noChangeAspect="1" noChangeArrowheads="1"/>
            </p:cNvPicPr>
            <p:nvPr/>
          </p:nvPicPr>
          <p:blipFill>
            <a:blip r:embed="rId4" cstate="print"/>
            <a:srcRect/>
            <a:stretch>
              <a:fillRect/>
            </a:stretch>
          </p:blipFill>
          <p:spPr bwMode="auto">
            <a:xfrm>
              <a:off x="6440488" y="3391959"/>
              <a:ext cx="228600" cy="185208"/>
            </a:xfrm>
            <a:prstGeom prst="rect">
              <a:avLst/>
            </a:prstGeom>
            <a:noFill/>
            <a:ln w="9525">
              <a:noFill/>
              <a:miter lim="800000"/>
              <a:headEnd/>
              <a:tailEnd/>
            </a:ln>
          </p:spPr>
        </p:pic>
        <p:sp>
          <p:nvSpPr>
            <p:cNvPr id="15" name="Text Box 14"/>
            <p:cNvSpPr txBox="1">
              <a:spLocks noChangeArrowheads="1"/>
            </p:cNvSpPr>
            <p:nvPr/>
          </p:nvSpPr>
          <p:spPr bwMode="gray">
            <a:xfrm>
              <a:off x="5940426" y="3709191"/>
              <a:ext cx="1223963" cy="267764"/>
            </a:xfrm>
            <a:prstGeom prst="rect">
              <a:avLst/>
            </a:prstGeom>
            <a:noFill/>
            <a:ln w="9525">
              <a:noFill/>
              <a:miter lim="800000"/>
              <a:headEnd/>
              <a:tailEnd/>
            </a:ln>
          </p:spPr>
          <p:txBody>
            <a:bodyPr lIns="82294" tIns="41147" rIns="82294" bIns="41147" anchor="ctr">
              <a:spAutoFit/>
            </a:bodyPr>
            <a:lstStyle/>
            <a:p>
              <a:pPr algn="ctr" defTabSz="823913" eaLnBrk="0" hangingPunct="0">
                <a:spcBef>
                  <a:spcPct val="50000"/>
                </a:spcBef>
                <a:buSzPct val="100000"/>
              </a:pPr>
              <a:r>
                <a:rPr lang="en-US" altLang="zh-CN" sz="1200" b="1" dirty="0">
                  <a:solidFill>
                    <a:srgbClr val="990000"/>
                  </a:solidFill>
                  <a:latin typeface="Arial" pitchFamily="34" charset="0"/>
                  <a:ea typeface="Arial Unicode MS" pitchFamily="34" charset="-122"/>
                  <a:cs typeface="Arial" pitchFamily="34" charset="0"/>
                  <a:sym typeface="FrutigerNext LT Regular" pitchFamily="34" charset="0"/>
                </a:rPr>
                <a:t>Quotation</a:t>
              </a:r>
            </a:p>
          </p:txBody>
        </p:sp>
        <p:sp>
          <p:nvSpPr>
            <p:cNvPr id="16" name="Text Box 14"/>
            <p:cNvSpPr txBox="1">
              <a:spLocks noChangeArrowheads="1"/>
            </p:cNvSpPr>
            <p:nvPr/>
          </p:nvSpPr>
          <p:spPr bwMode="gray">
            <a:xfrm>
              <a:off x="6931918" y="3711693"/>
              <a:ext cx="1979612" cy="267764"/>
            </a:xfrm>
            <a:prstGeom prst="rect">
              <a:avLst/>
            </a:prstGeom>
            <a:noFill/>
            <a:ln w="9525">
              <a:noFill/>
              <a:miter lim="800000"/>
              <a:headEnd/>
              <a:tailEnd/>
            </a:ln>
          </p:spPr>
          <p:txBody>
            <a:bodyPr lIns="82294" tIns="41147" rIns="82294" bIns="41147" anchor="ctr">
              <a:spAutoFit/>
            </a:bodyPr>
            <a:lstStyle/>
            <a:p>
              <a:pPr defTabSz="823913" eaLnBrk="0" hangingPunct="0">
                <a:spcBef>
                  <a:spcPct val="50000"/>
                </a:spcBef>
                <a:buSzPct val="100000"/>
              </a:pPr>
              <a:r>
                <a:rPr lang="en-US" altLang="zh-CN" sz="1200" b="1" dirty="0" smtClean="0">
                  <a:solidFill>
                    <a:srgbClr val="2E2E2E"/>
                  </a:solidFill>
                  <a:latin typeface="Arial" pitchFamily="34" charset="0"/>
                  <a:ea typeface="Arial Unicode MS" pitchFamily="34" charset="-122"/>
                  <a:cs typeface="Arial" pitchFamily="34" charset="0"/>
                  <a:sym typeface="FrutigerNext LT Regular" pitchFamily="34" charset="0"/>
                </a:rPr>
                <a:t>Easily create quotations </a:t>
              </a:r>
              <a:endParaRPr lang="en-US" altLang="zh-CN" sz="1200" b="1" dirty="0">
                <a:solidFill>
                  <a:srgbClr val="2E2E2E"/>
                </a:solidFill>
                <a:latin typeface="Arial" pitchFamily="34" charset="0"/>
                <a:ea typeface="Arial Unicode MS" pitchFamily="34" charset="-122"/>
                <a:cs typeface="Arial" pitchFamily="34" charset="0"/>
                <a:sym typeface="FrutigerNext LT Regular" pitchFamily="34" charset="0"/>
              </a:endParaRPr>
            </a:p>
          </p:txBody>
        </p:sp>
      </p:grpSp>
      <p:grpSp>
        <p:nvGrpSpPr>
          <p:cNvPr id="17" name="组合 16"/>
          <p:cNvGrpSpPr/>
          <p:nvPr/>
        </p:nvGrpSpPr>
        <p:grpSpPr>
          <a:xfrm>
            <a:off x="578024" y="3223419"/>
            <a:ext cx="3011842" cy="646872"/>
            <a:chOff x="323528" y="3337719"/>
            <a:chExt cx="3011842" cy="646872"/>
          </a:xfrm>
        </p:grpSpPr>
        <p:sp>
          <p:nvSpPr>
            <p:cNvPr id="18" name="等腰三角形 42"/>
            <p:cNvSpPr>
              <a:spLocks noChangeArrowheads="1"/>
            </p:cNvSpPr>
            <p:nvPr/>
          </p:nvSpPr>
          <p:spPr bwMode="auto">
            <a:xfrm flipV="1">
              <a:off x="665164" y="3649928"/>
              <a:ext cx="123825" cy="104510"/>
            </a:xfrm>
            <a:prstGeom prst="triangle">
              <a:avLst>
                <a:gd name="adj" fmla="val 50000"/>
              </a:avLst>
            </a:prstGeom>
            <a:solidFill>
              <a:schemeClr val="bg1"/>
            </a:solidFill>
            <a:ln w="31750" algn="ctr">
              <a:solidFill>
                <a:srgbClr val="1D8ECE"/>
              </a:solidFill>
              <a:round/>
              <a:headEnd/>
              <a:tailEnd/>
            </a:ln>
          </p:spPr>
          <p:txBody>
            <a:bodyPr/>
            <a:lstStyle/>
            <a:p>
              <a:pPr algn="ctr"/>
              <a:endParaRPr lang="en-US" altLang="zh-CN" sz="1000" dirty="0">
                <a:solidFill>
                  <a:schemeClr val="bg2"/>
                </a:solidFill>
                <a:latin typeface="Arial" pitchFamily="34" charset="0"/>
                <a:ea typeface="华文细黑" pitchFamily="2" charset="-122"/>
                <a:cs typeface="Arial" pitchFamily="34" charset="0"/>
              </a:endParaRPr>
            </a:p>
          </p:txBody>
        </p:sp>
        <p:sp>
          <p:nvSpPr>
            <p:cNvPr id="19" name="椭圆 40"/>
            <p:cNvSpPr>
              <a:spLocks noChangeArrowheads="1"/>
            </p:cNvSpPr>
            <p:nvPr/>
          </p:nvSpPr>
          <p:spPr bwMode="auto">
            <a:xfrm>
              <a:off x="539750" y="3337719"/>
              <a:ext cx="374650" cy="312208"/>
            </a:xfrm>
            <a:prstGeom prst="ellipse">
              <a:avLst/>
            </a:prstGeom>
            <a:solidFill>
              <a:schemeClr val="bg1"/>
            </a:solidFill>
            <a:ln w="31750" algn="ctr">
              <a:solidFill>
                <a:srgbClr val="1D8ECE"/>
              </a:solidFill>
              <a:round/>
              <a:headEnd/>
              <a:tailEnd/>
            </a:ln>
          </p:spPr>
          <p:txBody>
            <a:bodyPr/>
            <a:lstStyle/>
            <a:p>
              <a:pPr algn="ctr"/>
              <a:endParaRPr lang="en-US" altLang="zh-CN" sz="1000" dirty="0">
                <a:solidFill>
                  <a:schemeClr val="bg2"/>
                </a:solidFill>
                <a:latin typeface="Arial" pitchFamily="34" charset="0"/>
                <a:ea typeface="华文细黑" pitchFamily="2" charset="-122"/>
                <a:cs typeface="Arial" pitchFamily="34" charset="0"/>
              </a:endParaRPr>
            </a:p>
          </p:txBody>
        </p:sp>
        <p:pic>
          <p:nvPicPr>
            <p:cNvPr id="20" name="Picture 2"/>
            <p:cNvPicPr>
              <a:picLocks noChangeAspect="1" noChangeArrowheads="1"/>
            </p:cNvPicPr>
            <p:nvPr/>
          </p:nvPicPr>
          <p:blipFill>
            <a:blip r:embed="rId5" cstate="print"/>
            <a:srcRect/>
            <a:stretch>
              <a:fillRect/>
            </a:stretch>
          </p:blipFill>
          <p:spPr bwMode="auto">
            <a:xfrm>
              <a:off x="601664" y="3411750"/>
              <a:ext cx="250825" cy="156104"/>
            </a:xfrm>
            <a:prstGeom prst="rect">
              <a:avLst/>
            </a:prstGeom>
            <a:noFill/>
            <a:ln w="9525">
              <a:noFill/>
              <a:miter lim="800000"/>
              <a:headEnd/>
              <a:tailEnd/>
            </a:ln>
          </p:spPr>
        </p:pic>
        <p:sp>
          <p:nvSpPr>
            <p:cNvPr id="21" name="Text Box 14"/>
            <p:cNvSpPr txBox="1">
              <a:spLocks noChangeArrowheads="1"/>
            </p:cNvSpPr>
            <p:nvPr/>
          </p:nvSpPr>
          <p:spPr bwMode="gray">
            <a:xfrm>
              <a:off x="323528" y="3709191"/>
              <a:ext cx="1008062" cy="267764"/>
            </a:xfrm>
            <a:prstGeom prst="rect">
              <a:avLst/>
            </a:prstGeom>
            <a:noFill/>
            <a:ln w="9525">
              <a:noFill/>
              <a:miter lim="800000"/>
              <a:headEnd/>
              <a:tailEnd/>
            </a:ln>
          </p:spPr>
          <p:txBody>
            <a:bodyPr lIns="82294" tIns="41147" rIns="82294" bIns="41147" anchor="ctr">
              <a:spAutoFit/>
            </a:bodyPr>
            <a:lstStyle/>
            <a:p>
              <a:pPr defTabSz="823913" eaLnBrk="0" hangingPunct="0">
                <a:spcBef>
                  <a:spcPct val="50000"/>
                </a:spcBef>
                <a:buSzPct val="100000"/>
              </a:pPr>
              <a:r>
                <a:rPr lang="en-US" altLang="zh-CN" sz="1200" b="1" dirty="0">
                  <a:solidFill>
                    <a:srgbClr val="990000"/>
                  </a:solidFill>
                  <a:latin typeface="Arial" pitchFamily="34" charset="0"/>
                  <a:ea typeface="Arial Unicode MS" pitchFamily="34" charset="-122"/>
                  <a:cs typeface="Arial" pitchFamily="34" charset="0"/>
                  <a:sym typeface="FrutigerNext LT Regular" pitchFamily="34" charset="0"/>
                </a:rPr>
                <a:t>Product</a:t>
              </a:r>
            </a:p>
          </p:txBody>
        </p:sp>
        <p:sp>
          <p:nvSpPr>
            <p:cNvPr id="22" name="Text Box 14"/>
            <p:cNvSpPr txBox="1">
              <a:spLocks noChangeArrowheads="1"/>
            </p:cNvSpPr>
            <p:nvPr/>
          </p:nvSpPr>
          <p:spPr bwMode="gray">
            <a:xfrm>
              <a:off x="1024557" y="3716827"/>
              <a:ext cx="2310813" cy="267764"/>
            </a:xfrm>
            <a:prstGeom prst="rect">
              <a:avLst/>
            </a:prstGeom>
            <a:noFill/>
            <a:ln w="9525">
              <a:noFill/>
              <a:miter lim="800000"/>
              <a:headEnd/>
              <a:tailEnd/>
            </a:ln>
          </p:spPr>
          <p:txBody>
            <a:bodyPr wrap="square" lIns="82294" tIns="41147" rIns="82294" bIns="41147" anchor="ctr">
              <a:spAutoFit/>
            </a:bodyPr>
            <a:lstStyle/>
            <a:p>
              <a:pPr defTabSz="823913" eaLnBrk="0" hangingPunct="0">
                <a:spcBef>
                  <a:spcPct val="50000"/>
                </a:spcBef>
                <a:buSzPct val="100000"/>
              </a:pPr>
              <a:r>
                <a:rPr lang="en-US" altLang="zh-CN" sz="1200" b="1" dirty="0" smtClean="0">
                  <a:solidFill>
                    <a:srgbClr val="2E2E2E"/>
                  </a:solidFill>
                  <a:latin typeface="Arial" pitchFamily="34" charset="0"/>
                  <a:ea typeface="Arial Unicode MS" pitchFamily="34" charset="-122"/>
                  <a:cs typeface="Arial" pitchFamily="34" charset="0"/>
                  <a:sym typeface="FrutigerNext LT Regular" pitchFamily="34" charset="0"/>
                </a:rPr>
                <a:t>Browsing Huawei products</a:t>
              </a:r>
              <a:endParaRPr lang="en-US" altLang="zh-CN" sz="1200" b="1" dirty="0">
                <a:solidFill>
                  <a:srgbClr val="2E2E2E"/>
                </a:solidFill>
                <a:latin typeface="Arial" pitchFamily="34" charset="0"/>
                <a:ea typeface="Arial Unicode MS" pitchFamily="34" charset="-122"/>
                <a:cs typeface="Arial" pitchFamily="34" charset="0"/>
                <a:sym typeface="FrutigerNext LT Regular" pitchFamily="34" charset="0"/>
              </a:endParaRPr>
            </a:p>
          </p:txBody>
        </p:sp>
      </p:grpSp>
      <p:sp>
        <p:nvSpPr>
          <p:cNvPr id="23" name="TextBox 50"/>
          <p:cNvSpPr txBox="1">
            <a:spLocks noChangeArrowheads="1"/>
          </p:cNvSpPr>
          <p:nvPr/>
        </p:nvSpPr>
        <p:spPr bwMode="auto">
          <a:xfrm>
            <a:off x="5886955" y="3905807"/>
            <a:ext cx="2017712" cy="553998"/>
          </a:xfrm>
          <a:prstGeom prst="rect">
            <a:avLst/>
          </a:prstGeom>
          <a:noFill/>
          <a:ln w="9525">
            <a:noFill/>
            <a:miter lim="800000"/>
            <a:headEnd/>
            <a:tailEnd/>
          </a:ln>
        </p:spPr>
        <p:txBody>
          <a:bodyPr>
            <a:spAutoFit/>
          </a:bodyPr>
          <a:lstStyle/>
          <a:p>
            <a:pPr eaLnBrk="0" hangingPunct="0">
              <a:lnSpc>
                <a:spcPct val="150000"/>
              </a:lnSpc>
              <a:buSzPct val="100000"/>
              <a:buFont typeface="Wingdings" pitchFamily="2" charset="2"/>
              <a:buChar char="l"/>
            </a:pPr>
            <a:r>
              <a:rPr lang="en-US" altLang="zh-CN" sz="1000" dirty="0" smtClean="0">
                <a:solidFill>
                  <a:srgbClr val="2E2E2E"/>
                </a:solidFill>
                <a:latin typeface="Arial" pitchFamily="34" charset="0"/>
                <a:ea typeface="Arial Unicode MS" pitchFamily="34" charset="-122"/>
                <a:cs typeface="Arial" pitchFamily="34" charset="0"/>
                <a:sym typeface="FrutigerNext LT Regular" pitchFamily="34" charset="0"/>
              </a:rPr>
              <a:t> Simple discount setting</a:t>
            </a:r>
          </a:p>
          <a:p>
            <a:pPr eaLnBrk="0" hangingPunct="0">
              <a:lnSpc>
                <a:spcPct val="150000"/>
              </a:lnSpc>
              <a:buSzPct val="100000"/>
              <a:buFont typeface="Wingdings" pitchFamily="2" charset="2"/>
              <a:buChar char="l"/>
            </a:pPr>
            <a:r>
              <a:rPr lang="en-US" altLang="zh-CN" sz="1000" dirty="0" smtClean="0">
                <a:solidFill>
                  <a:srgbClr val="2E2E2E"/>
                </a:solidFill>
                <a:latin typeface="Arial" pitchFamily="34" charset="0"/>
                <a:ea typeface="Arial Unicode MS" pitchFamily="34" charset="-122"/>
                <a:cs typeface="Arial" pitchFamily="34" charset="0"/>
                <a:sym typeface="FrutigerNext LT Regular" pitchFamily="34" charset="0"/>
              </a:rPr>
              <a:t> Automatic price verification</a:t>
            </a:r>
            <a:endParaRPr lang="en-US" altLang="zh-CN" sz="1000" dirty="0">
              <a:solidFill>
                <a:srgbClr val="2E2E2E"/>
              </a:solidFill>
              <a:latin typeface="Arial" pitchFamily="34" charset="0"/>
              <a:ea typeface="Arial Unicode MS" pitchFamily="34" charset="-122"/>
              <a:cs typeface="Arial" pitchFamily="34" charset="0"/>
              <a:sym typeface="FrutigerNext LT Regular" pitchFamily="34" charset="0"/>
            </a:endParaRPr>
          </a:p>
        </p:txBody>
      </p:sp>
      <p:sp>
        <p:nvSpPr>
          <p:cNvPr id="24" name="TextBox 49"/>
          <p:cNvSpPr txBox="1">
            <a:spLocks noChangeArrowheads="1"/>
          </p:cNvSpPr>
          <p:nvPr/>
        </p:nvSpPr>
        <p:spPr bwMode="auto">
          <a:xfrm>
            <a:off x="1271816" y="3930650"/>
            <a:ext cx="2088232" cy="553998"/>
          </a:xfrm>
          <a:prstGeom prst="rect">
            <a:avLst/>
          </a:prstGeom>
          <a:noFill/>
          <a:ln w="9525">
            <a:noFill/>
            <a:miter lim="800000"/>
            <a:headEnd/>
            <a:tailEnd/>
          </a:ln>
        </p:spPr>
        <p:txBody>
          <a:bodyPr wrap="square">
            <a:spAutoFit/>
          </a:bodyPr>
          <a:lstStyle/>
          <a:p>
            <a:pPr eaLnBrk="0" hangingPunct="0">
              <a:lnSpc>
                <a:spcPct val="150000"/>
              </a:lnSpc>
              <a:buSzPct val="100000"/>
              <a:buFont typeface="Wingdings" pitchFamily="2" charset="2"/>
              <a:buChar char="l"/>
              <a:defRPr/>
            </a:pPr>
            <a:r>
              <a:rPr lang="en-US" altLang="zh-CN" sz="1000" dirty="0" smtClean="0">
                <a:solidFill>
                  <a:srgbClr val="2E2E2E"/>
                </a:solidFill>
                <a:latin typeface="Arial" pitchFamily="34" charset="0"/>
                <a:ea typeface="Arial Unicode MS" pitchFamily="34" charset="-122"/>
                <a:cs typeface="Arial" pitchFamily="34" charset="0"/>
                <a:sym typeface="FrutigerNext LT Regular" pitchFamily="34" charset="0"/>
              </a:rPr>
              <a:t> Hot-selling products</a:t>
            </a:r>
          </a:p>
          <a:p>
            <a:pPr eaLnBrk="0" hangingPunct="0">
              <a:lnSpc>
                <a:spcPct val="150000"/>
              </a:lnSpc>
              <a:buSzPct val="100000"/>
              <a:buFont typeface="Wingdings" pitchFamily="2" charset="2"/>
              <a:buChar char="l"/>
              <a:defRPr/>
            </a:pPr>
            <a:r>
              <a:rPr lang="en-US" altLang="zh-CN" sz="1000" dirty="0" smtClean="0">
                <a:solidFill>
                  <a:srgbClr val="2E2E2E"/>
                </a:solidFill>
                <a:latin typeface="Arial" pitchFamily="34" charset="0"/>
                <a:ea typeface="Arial Unicode MS" pitchFamily="34" charset="-122"/>
                <a:cs typeface="Arial" pitchFamily="34" charset="0"/>
                <a:sym typeface="FrutigerNext LT Regular" pitchFamily="34" charset="0"/>
              </a:rPr>
              <a:t> New products</a:t>
            </a:r>
            <a:endParaRPr lang="en-US" altLang="zh-CN" sz="1000" dirty="0">
              <a:solidFill>
                <a:srgbClr val="2E2E2E"/>
              </a:solidFill>
              <a:latin typeface="Arial" pitchFamily="34" charset="0"/>
              <a:ea typeface="Arial Unicode MS" pitchFamily="34" charset="-122"/>
              <a:cs typeface="Arial" pitchFamily="34" charset="0"/>
              <a:sym typeface="FrutigerNext LT Regular" pitchFamily="34" charset="0"/>
            </a:endParaRPr>
          </a:p>
        </p:txBody>
      </p:sp>
      <p:pic>
        <p:nvPicPr>
          <p:cNvPr id="25" name="Picture 2" descr="C:\Users\z00201274\Desktop\图片1-7.27.png"/>
          <p:cNvPicPr>
            <a:picLocks noChangeAspect="1" noChangeArrowheads="1"/>
          </p:cNvPicPr>
          <p:nvPr/>
        </p:nvPicPr>
        <p:blipFill>
          <a:blip r:embed="rId6" cstate="print"/>
          <a:stretch>
            <a:fillRect/>
          </a:stretch>
        </p:blipFill>
        <p:spPr bwMode="auto">
          <a:xfrm>
            <a:off x="4492786" y="692727"/>
            <a:ext cx="4547196" cy="2580978"/>
          </a:xfrm>
          <a:prstGeom prst="rect">
            <a:avLst/>
          </a:prstGeom>
          <a:noFill/>
        </p:spPr>
      </p:pic>
    </p:spTree>
  </p:cSld>
  <p:clrMapOvr>
    <a:masterClrMapping/>
  </p:clrMapOvr>
  <p:transition advTm="8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330200" y="2084161"/>
            <a:ext cx="8507413" cy="2444750"/>
          </a:xfrm>
          <a:prstGeom prst="rect">
            <a:avLst/>
          </a:prstGeom>
          <a:ln>
            <a:solidFill>
              <a:schemeClr val="bg1">
                <a:lumMod val="75000"/>
              </a:schemeClr>
            </a:solid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eaLnBrk="0" hangingPunct="0">
              <a:lnSpc>
                <a:spcPct val="110000"/>
              </a:lnSpc>
              <a:buFont typeface="Arial" charset="0"/>
              <a:buChar char="•"/>
              <a:defRPr/>
            </a:pPr>
            <a:endParaRPr lang="zh-CN" altLang="en-US" spc="150" dirty="0">
              <a:ln w="11430"/>
              <a:solidFill>
                <a:srgbClr val="F8F8F8"/>
              </a:solidFill>
              <a:effectLst>
                <a:outerShdw blurRad="25400" algn="tl" rotWithShape="0">
                  <a:srgbClr val="000000">
                    <a:alpha val="43000"/>
                  </a:srgbClr>
                </a:outerShdw>
              </a:effectLst>
              <a:latin typeface="华文细黑" pitchFamily="2" charset="-122"/>
              <a:ea typeface="华文细黑" pitchFamily="2" charset="-122"/>
            </a:endParaRPr>
          </a:p>
        </p:txBody>
      </p:sp>
      <p:pic>
        <p:nvPicPr>
          <p:cNvPr id="2" name="Picture 2"/>
          <p:cNvPicPr>
            <a:picLocks noChangeAspect="1" noChangeArrowheads="1"/>
          </p:cNvPicPr>
          <p:nvPr/>
        </p:nvPicPr>
        <p:blipFill>
          <a:blip r:embed="rId3" cstate="print"/>
          <a:srcRect/>
          <a:stretch>
            <a:fillRect/>
          </a:stretch>
        </p:blipFill>
        <p:spPr bwMode="auto">
          <a:xfrm>
            <a:off x="895350" y="2757896"/>
            <a:ext cx="3648075" cy="1713553"/>
          </a:xfrm>
          <a:prstGeom prst="rect">
            <a:avLst/>
          </a:prstGeom>
          <a:noFill/>
          <a:ln w="9525">
            <a:noFill/>
            <a:miter lim="800000"/>
            <a:headEnd/>
            <a:tailEnd/>
          </a:ln>
        </p:spPr>
      </p:pic>
      <p:sp>
        <p:nvSpPr>
          <p:cNvPr id="6" name="Title 2"/>
          <p:cNvSpPr txBox="1">
            <a:spLocks/>
          </p:cNvSpPr>
          <p:nvPr/>
        </p:nvSpPr>
        <p:spPr>
          <a:xfrm>
            <a:off x="229469" y="303751"/>
            <a:ext cx="8608143" cy="342689"/>
          </a:xfrm>
          <a:prstGeom prst="rect">
            <a:avLst/>
          </a:prstGeom>
        </p:spPr>
        <p:txBody>
          <a:bodyPr/>
          <a:lstStyle/>
          <a:p>
            <a:pPr eaLnBrk="0" hangingPunct="0">
              <a:defRPr/>
            </a:pPr>
            <a:r>
              <a:rPr lang="en-US" altLang="zh-CN" sz="2000" b="1" kern="0" dirty="0" smtClean="0">
                <a:solidFill>
                  <a:srgbClr val="C00000"/>
                </a:solidFill>
                <a:latin typeface="+mj-lt"/>
                <a:ea typeface="微软雅黑" pitchFamily="34" charset="-122"/>
              </a:rPr>
              <a:t>Applying for Permission</a:t>
            </a:r>
          </a:p>
        </p:txBody>
      </p:sp>
      <p:sp>
        <p:nvSpPr>
          <p:cNvPr id="9" name="矩形 8"/>
          <p:cNvSpPr/>
          <p:nvPr/>
        </p:nvSpPr>
        <p:spPr>
          <a:xfrm>
            <a:off x="253420" y="788988"/>
            <a:ext cx="8497639" cy="246221"/>
          </a:xfrm>
          <a:prstGeom prst="rect">
            <a:avLst/>
          </a:prstGeom>
          <a:ln>
            <a:noFill/>
          </a:ln>
          <a:effectLst/>
        </p:spPr>
        <p:txBody>
          <a:bodyPr wrap="square">
            <a:spAutoFit/>
          </a:bodyPr>
          <a:lstStyle/>
          <a:p>
            <a:pPr marL="179388" indent="-179388" fontAlgn="auto">
              <a:spcBef>
                <a:spcPts val="0"/>
              </a:spcBef>
              <a:spcAft>
                <a:spcPts val="0"/>
              </a:spcAft>
              <a:defRPr/>
            </a:pPr>
            <a:r>
              <a:rPr lang="en-US" altLang="zh-CN" sz="1000" kern="0" dirty="0" smtClean="0">
                <a:solidFill>
                  <a:srgbClr val="2D2015"/>
                </a:solidFill>
                <a:latin typeface="Arial" pitchFamily="34" charset="0"/>
                <a:ea typeface="华文细黑" pitchFamily="2" charset="-122"/>
                <a:cs typeface="Arial" pitchFamily="34" charset="0"/>
              </a:rPr>
              <a:t>The SCT provides flexible service applications. The following examples describe a typical submitting order procedure.</a:t>
            </a:r>
          </a:p>
        </p:txBody>
      </p:sp>
      <p:sp>
        <p:nvSpPr>
          <p:cNvPr id="8" name="矩形 48"/>
          <p:cNvSpPr>
            <a:spLocks noChangeArrowheads="1"/>
          </p:cNvSpPr>
          <p:nvPr/>
        </p:nvSpPr>
        <p:spPr bwMode="auto">
          <a:xfrm>
            <a:off x="467544" y="2342203"/>
            <a:ext cx="8118544" cy="400110"/>
          </a:xfrm>
          <a:prstGeom prst="rect">
            <a:avLst/>
          </a:prstGeom>
          <a:noFill/>
          <a:ln w="9525">
            <a:noFill/>
            <a:miter lim="800000"/>
            <a:headEnd/>
            <a:tailEnd/>
          </a:ln>
        </p:spPr>
        <p:txBody>
          <a:bodyPr>
            <a:spAutoFit/>
          </a:bodyPr>
          <a:lstStyle/>
          <a:p>
            <a:pPr marL="108000" indent="-180000" eaLnBrk="0" hangingPunct="0">
              <a:buSzPct val="107000"/>
              <a:buFont typeface="Wingdings" pitchFamily="2" charset="2"/>
              <a:buChar char="l"/>
              <a:defRPr/>
            </a:pPr>
            <a:r>
              <a:rPr lang="en-US" altLang="zh-CN" sz="1000" dirty="0" smtClean="0">
                <a:latin typeface="+mn-lt"/>
                <a:ea typeface="华文细黑" pitchFamily="2" charset="-122"/>
                <a:cs typeface="Arial" pitchFamily="34" charset="0"/>
                <a:sym typeface="FrutigerNext LT Regular" pitchFamily="34" charset="0"/>
              </a:rPr>
              <a:t>If you have eCFG permission, use your W3 account to log in to the SCT. </a:t>
            </a:r>
          </a:p>
          <a:p>
            <a:pPr marL="108000" indent="-180000" eaLnBrk="0" hangingPunct="0">
              <a:buSzPct val="107000"/>
              <a:buFont typeface="Wingdings" pitchFamily="2" charset="2"/>
              <a:buChar char="l"/>
              <a:defRPr/>
            </a:pPr>
            <a:r>
              <a:rPr lang="en-US" altLang="zh-CN" sz="1000" dirty="0" smtClean="0">
                <a:latin typeface="+mn-lt"/>
                <a:ea typeface="华文细黑" pitchFamily="2" charset="-122"/>
                <a:cs typeface="Arial" pitchFamily="34" charset="0"/>
                <a:sym typeface="FrutigerNext LT Regular" pitchFamily="34" charset="0"/>
              </a:rPr>
              <a:t>If you do not have eCFG permission, apply for SCT permission using </a:t>
            </a:r>
            <a:r>
              <a:rPr lang="en-US" altLang="zh-CN" sz="1000" dirty="0" smtClean="0">
                <a:latin typeface="+mn-lt"/>
                <a:ea typeface="华文细黑" pitchFamily="2" charset="-122"/>
                <a:cs typeface="Arial" pitchFamily="34" charset="0"/>
                <a:sym typeface="FrutigerNext LT Regular" pitchFamily="34" charset="0"/>
                <a:hlinkClick r:id="rId4"/>
              </a:rPr>
              <a:t>Huawei permission application e-flow</a:t>
            </a:r>
            <a:r>
              <a:rPr lang="en-US" altLang="zh-CN" sz="1000" dirty="0" smtClean="0">
                <a:latin typeface="+mn-lt"/>
                <a:ea typeface="华文细黑" pitchFamily="2" charset="-122"/>
                <a:cs typeface="Arial" pitchFamily="34" charset="0"/>
                <a:sym typeface="FrutigerNext LT Regular" pitchFamily="34" charset="0"/>
              </a:rPr>
              <a:t>. </a:t>
            </a:r>
          </a:p>
        </p:txBody>
      </p:sp>
      <p:sp>
        <p:nvSpPr>
          <p:cNvPr id="10" name="矩形 9"/>
          <p:cNvSpPr/>
          <p:nvPr/>
        </p:nvSpPr>
        <p:spPr bwMode="auto">
          <a:xfrm>
            <a:off x="330200" y="771227"/>
            <a:ext cx="8489950" cy="1169255"/>
          </a:xfrm>
          <a:prstGeom prst="rect">
            <a:avLst/>
          </a:prstGeom>
          <a:ln>
            <a:solidFill>
              <a:schemeClr val="bg1">
                <a:lumMod val="75000"/>
              </a:schemeClr>
            </a:solid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eaLnBrk="0" hangingPunct="0">
              <a:lnSpc>
                <a:spcPct val="110000"/>
              </a:lnSpc>
              <a:buFont typeface="Arial" charset="0"/>
              <a:buChar char="•"/>
              <a:defRPr/>
            </a:pPr>
            <a:endParaRPr lang="zh-CN" altLang="en-US" spc="150" dirty="0">
              <a:ln w="11430"/>
              <a:solidFill>
                <a:srgbClr val="F8F8F8"/>
              </a:solidFill>
              <a:effectLst>
                <a:outerShdw blurRad="25400" algn="tl" rotWithShape="0">
                  <a:srgbClr val="000000">
                    <a:alpha val="43000"/>
                  </a:srgbClr>
                </a:outerShdw>
              </a:effectLst>
              <a:latin typeface="华文细黑" pitchFamily="2" charset="-122"/>
              <a:ea typeface="华文细黑" pitchFamily="2" charset="-122"/>
            </a:endParaRPr>
          </a:p>
        </p:txBody>
      </p:sp>
      <p:sp>
        <p:nvSpPr>
          <p:cNvPr id="11" name="矩形 48"/>
          <p:cNvSpPr>
            <a:spLocks noChangeArrowheads="1"/>
          </p:cNvSpPr>
          <p:nvPr/>
        </p:nvSpPr>
        <p:spPr bwMode="auto">
          <a:xfrm>
            <a:off x="323527" y="1057300"/>
            <a:ext cx="4283374" cy="861774"/>
          </a:xfrm>
          <a:prstGeom prst="rect">
            <a:avLst/>
          </a:prstGeom>
          <a:noFill/>
          <a:ln w="9525">
            <a:noFill/>
            <a:miter lim="800000"/>
            <a:headEnd/>
            <a:tailEnd/>
          </a:ln>
        </p:spPr>
        <p:txBody>
          <a:bodyPr wrap="square">
            <a:spAutoFit/>
          </a:bodyPr>
          <a:lstStyle/>
          <a:p>
            <a:pPr indent="90488" eaLnBrk="0" hangingPunct="0"/>
            <a:r>
              <a:rPr lang="en-US" altLang="zh-CN" sz="1000" b="1" dirty="0" smtClean="0">
                <a:solidFill>
                  <a:srgbClr val="2D2015"/>
                </a:solidFill>
                <a:latin typeface="+mn-lt"/>
                <a:ea typeface="Arial Unicode MS" pitchFamily="34" charset="-122"/>
                <a:cs typeface="Arial" pitchFamily="34" charset="0"/>
                <a:sym typeface="FrutigerNext LT Regular" pitchFamily="34" charset="0"/>
              </a:rPr>
              <a:t>Employees of Huawei's channel partner:</a:t>
            </a:r>
          </a:p>
          <a:p>
            <a:pPr marL="90488" lvl="1" indent="174625" eaLnBrk="0" hangingPunct="0">
              <a:buFont typeface="Arial" charset="0"/>
              <a:buAutoNum type="arabicPeriod"/>
            </a:pPr>
            <a:r>
              <a:rPr lang="en-US" altLang="zh-CN" sz="1000" dirty="0" smtClean="0">
                <a:solidFill>
                  <a:srgbClr val="2D2015"/>
                </a:solidFill>
                <a:latin typeface="+mn-lt"/>
                <a:ea typeface="Arial Unicode MS" pitchFamily="34" charset="-122"/>
                <a:cs typeface="Arial" pitchFamily="34" charset="0"/>
                <a:sym typeface="FrutigerNext LT Regular" pitchFamily="34" charset="0"/>
              </a:rPr>
              <a:t>Log in to </a:t>
            </a:r>
            <a:r>
              <a:rPr lang="en-US" altLang="zh-CN" sz="1000" dirty="0" smtClean="0">
                <a:solidFill>
                  <a:srgbClr val="2D2015"/>
                </a:solidFill>
                <a:latin typeface="+mn-lt"/>
                <a:ea typeface="Arial Unicode MS" pitchFamily="34" charset="-122"/>
                <a:cs typeface="Arial" pitchFamily="34" charset="0"/>
                <a:sym typeface="FrutigerNext LT Regular" pitchFamily="34" charset="0"/>
                <a:hlinkClick r:id="rId5"/>
              </a:rPr>
              <a:t>Huawei's official website </a:t>
            </a:r>
            <a:r>
              <a:rPr lang="en-US" altLang="zh-CN" sz="1000" dirty="0" smtClean="0">
                <a:solidFill>
                  <a:srgbClr val="2D2015"/>
                </a:solidFill>
                <a:latin typeface="+mn-lt"/>
                <a:ea typeface="Arial Unicode MS" pitchFamily="34" charset="-122"/>
                <a:cs typeface="Arial" pitchFamily="34" charset="0"/>
                <a:sym typeface="FrutigerNext LT Regular" pitchFamily="34" charset="0"/>
              </a:rPr>
              <a:t>and apply for a Uniportal user account.</a:t>
            </a:r>
          </a:p>
          <a:p>
            <a:pPr marL="90488" lvl="1" indent="174625" eaLnBrk="0" hangingPunct="0">
              <a:buFont typeface="Arial" charset="0"/>
              <a:buAutoNum type="arabicPeriod"/>
            </a:pPr>
            <a:r>
              <a:rPr lang="en-US" altLang="zh-CN" sz="1000" dirty="0" smtClean="0">
                <a:solidFill>
                  <a:srgbClr val="2D2015"/>
                </a:solidFill>
                <a:latin typeface="+mn-lt"/>
                <a:ea typeface="Arial Unicode MS" pitchFamily="34" charset="-122"/>
                <a:cs typeface="Arial" pitchFamily="34" charset="0"/>
                <a:sym typeface="FrutigerNext LT Regular" pitchFamily="34" charset="0"/>
              </a:rPr>
              <a:t>Apply for associating with the Huawei channel partner‘s organization at </a:t>
            </a:r>
            <a:r>
              <a:rPr lang="en-US" altLang="zh-CN" sz="1000" dirty="0" smtClean="0">
                <a:solidFill>
                  <a:srgbClr val="2D2015"/>
                </a:solidFill>
                <a:latin typeface="+mn-lt"/>
                <a:ea typeface="Arial Unicode MS" pitchFamily="34" charset="-122"/>
                <a:cs typeface="Arial" pitchFamily="34" charset="0"/>
                <a:sym typeface="FrutigerNext LT Regular" pitchFamily="34" charset="0"/>
                <a:hlinkClick r:id="rId6"/>
              </a:rPr>
              <a:t>User Information &amp; Permission Management </a:t>
            </a:r>
            <a:r>
              <a:rPr lang="zh-CN" altLang="en-US" sz="1000" dirty="0" smtClean="0">
                <a:solidFill>
                  <a:srgbClr val="2D2015"/>
                </a:solidFill>
                <a:latin typeface="+mn-lt"/>
                <a:ea typeface="Arial Unicode MS" pitchFamily="34" charset="-122"/>
                <a:cs typeface="Arial" pitchFamily="34" charset="0"/>
                <a:sym typeface="FrutigerNext LT Regular" pitchFamily="34" charset="0"/>
                <a:hlinkClick r:id="rId6"/>
              </a:rPr>
              <a:t>（</a:t>
            </a:r>
            <a:r>
              <a:rPr lang="en-US" altLang="zh-CN" sz="1000" dirty="0" smtClean="0">
                <a:solidFill>
                  <a:srgbClr val="2D2015"/>
                </a:solidFill>
                <a:latin typeface="+mn-lt"/>
                <a:ea typeface="Arial Unicode MS" pitchFamily="34" charset="-122"/>
                <a:cs typeface="Arial" pitchFamily="34" charset="0"/>
                <a:sym typeface="FrutigerNext LT Regular" pitchFamily="34" charset="0"/>
                <a:hlinkClick r:id="rId6"/>
              </a:rPr>
              <a:t>UIPM</a:t>
            </a:r>
            <a:r>
              <a:rPr lang="zh-CN" altLang="en-US" sz="1000" dirty="0" smtClean="0">
                <a:solidFill>
                  <a:srgbClr val="2D2015"/>
                </a:solidFill>
                <a:latin typeface="+mn-lt"/>
                <a:ea typeface="Arial Unicode MS" pitchFamily="34" charset="-122"/>
                <a:cs typeface="Arial" pitchFamily="34" charset="0"/>
                <a:sym typeface="FrutigerNext LT Regular" pitchFamily="34" charset="0"/>
                <a:hlinkClick r:id="rId6"/>
              </a:rPr>
              <a:t>）</a:t>
            </a:r>
            <a:r>
              <a:rPr lang="zh-CN" altLang="en-US" sz="1000" dirty="0" smtClean="0">
                <a:solidFill>
                  <a:srgbClr val="2D2015"/>
                </a:solidFill>
                <a:latin typeface="+mn-lt"/>
                <a:ea typeface="Arial Unicode MS" pitchFamily="34" charset="-122"/>
                <a:cs typeface="Arial" pitchFamily="34" charset="0"/>
                <a:sym typeface="FrutigerNext LT Regular" pitchFamily="34" charset="0"/>
              </a:rPr>
              <a:t> </a:t>
            </a:r>
            <a:r>
              <a:rPr lang="en-US" altLang="zh-CN" sz="1000" dirty="0" smtClean="0">
                <a:solidFill>
                  <a:srgbClr val="2D2015"/>
                </a:solidFill>
                <a:latin typeface="+mn-lt"/>
                <a:ea typeface="Arial Unicode MS" pitchFamily="34" charset="-122"/>
                <a:cs typeface="Arial" pitchFamily="34" charset="0"/>
                <a:sym typeface="FrutigerNext LT Regular" pitchFamily="34" charset="0"/>
              </a:rPr>
              <a:t>platform.</a:t>
            </a:r>
            <a:endParaRPr lang="zh-CN" altLang="en-US" sz="1000" dirty="0">
              <a:solidFill>
                <a:srgbClr val="2D2015"/>
              </a:solidFill>
              <a:latin typeface="+mn-lt"/>
              <a:ea typeface="Arial Unicode MS" pitchFamily="34" charset="-122"/>
              <a:cs typeface="Arial" pitchFamily="34" charset="0"/>
              <a:sym typeface="FrutigerNext LT Regular" pitchFamily="34" charset="0"/>
            </a:endParaRPr>
          </a:p>
        </p:txBody>
      </p:sp>
      <p:sp>
        <p:nvSpPr>
          <p:cNvPr id="12" name="TextBox 65"/>
          <p:cNvSpPr txBox="1">
            <a:spLocks noChangeArrowheads="1"/>
          </p:cNvSpPr>
          <p:nvPr/>
        </p:nvSpPr>
        <p:spPr bwMode="auto">
          <a:xfrm>
            <a:off x="330200" y="771227"/>
            <a:ext cx="8489950" cy="307777"/>
          </a:xfrm>
          <a:prstGeom prst="rect">
            <a:avLst/>
          </a:prstGeom>
          <a:solidFill>
            <a:srgbClr val="C00000"/>
          </a:solidFill>
          <a:ln w="9525">
            <a:noFill/>
            <a:miter lim="800000"/>
            <a:headEnd/>
            <a:tailEnd/>
          </a:ln>
        </p:spPr>
        <p:txBody>
          <a:bodyPr wrap="square">
            <a:spAutoFit/>
          </a:bodyPr>
          <a:lstStyle/>
          <a:p>
            <a:pPr algn="ctr" eaLnBrk="0" hangingPunct="0">
              <a:buSzPct val="100000"/>
            </a:pPr>
            <a:r>
              <a:rPr lang="en-US" altLang="zh-CN" sz="1400" b="1" dirty="0" smtClean="0">
                <a:solidFill>
                  <a:srgbClr val="FFFFFF"/>
                </a:solidFill>
                <a:latin typeface="Arial" pitchFamily="34" charset="0"/>
                <a:ea typeface="Arial Unicode MS" pitchFamily="34" charset="-122"/>
                <a:cs typeface="Arial" pitchFamily="34" charset="0"/>
                <a:sym typeface="FrutigerNext LT Regular" pitchFamily="34" charset="0"/>
              </a:rPr>
              <a:t>Huawei-certified partner</a:t>
            </a:r>
            <a:endParaRPr lang="en-US" altLang="zh-CN" sz="1400" b="1" dirty="0">
              <a:solidFill>
                <a:srgbClr val="FFFFFF"/>
              </a:solidFill>
              <a:latin typeface="Arial" pitchFamily="34" charset="0"/>
              <a:ea typeface="Arial Unicode MS" pitchFamily="34" charset="-122"/>
              <a:cs typeface="Arial" pitchFamily="34" charset="0"/>
              <a:sym typeface="FrutigerNext LT Regular" pitchFamily="34" charset="0"/>
            </a:endParaRPr>
          </a:p>
        </p:txBody>
      </p:sp>
      <p:sp>
        <p:nvSpPr>
          <p:cNvPr id="13" name="TextBox 65"/>
          <p:cNvSpPr txBox="1">
            <a:spLocks noChangeArrowheads="1"/>
          </p:cNvSpPr>
          <p:nvPr/>
        </p:nvSpPr>
        <p:spPr bwMode="auto">
          <a:xfrm>
            <a:off x="330200" y="2006674"/>
            <a:ext cx="8490198" cy="307777"/>
          </a:xfrm>
          <a:prstGeom prst="rect">
            <a:avLst/>
          </a:prstGeom>
          <a:solidFill>
            <a:srgbClr val="C00000"/>
          </a:solidFill>
          <a:ln w="9525">
            <a:noFill/>
            <a:miter lim="800000"/>
            <a:headEnd/>
            <a:tailEnd/>
          </a:ln>
        </p:spPr>
        <p:txBody>
          <a:bodyPr wrap="square">
            <a:spAutoFit/>
          </a:bodyPr>
          <a:lstStyle/>
          <a:p>
            <a:pPr algn="ctr" eaLnBrk="0" hangingPunct="0">
              <a:buSzPct val="100000"/>
            </a:pPr>
            <a:r>
              <a:rPr lang="en-US" altLang="zh-CN" sz="1400" b="1" dirty="0" smtClean="0">
                <a:solidFill>
                  <a:srgbClr val="FFFFFF"/>
                </a:solidFill>
                <a:latin typeface="Arial" pitchFamily="34" charset="0"/>
                <a:ea typeface="Arial Unicode MS" pitchFamily="34" charset="-122"/>
                <a:cs typeface="Arial" pitchFamily="34" charset="0"/>
                <a:sym typeface="FrutigerNext LT Regular" pitchFamily="34" charset="0"/>
              </a:rPr>
              <a:t>Huawei product manager</a:t>
            </a:r>
            <a:endParaRPr lang="en-US" altLang="zh-CN" sz="1400" b="1" dirty="0">
              <a:solidFill>
                <a:srgbClr val="FFFFFF"/>
              </a:solidFill>
              <a:latin typeface="Arial" pitchFamily="34" charset="0"/>
              <a:ea typeface="Arial Unicode MS" pitchFamily="34" charset="-122"/>
              <a:cs typeface="Arial" pitchFamily="34" charset="0"/>
              <a:sym typeface="FrutigerNext LT Regular" pitchFamily="34" charset="0"/>
            </a:endParaRPr>
          </a:p>
        </p:txBody>
      </p:sp>
      <p:sp>
        <p:nvSpPr>
          <p:cNvPr id="15" name="矩形 48"/>
          <p:cNvSpPr>
            <a:spLocks noChangeArrowheads="1"/>
          </p:cNvSpPr>
          <p:nvPr/>
        </p:nvSpPr>
        <p:spPr bwMode="auto">
          <a:xfrm>
            <a:off x="4499991" y="1120120"/>
            <a:ext cx="4337621" cy="707886"/>
          </a:xfrm>
          <a:prstGeom prst="rect">
            <a:avLst/>
          </a:prstGeom>
          <a:noFill/>
          <a:ln w="9525">
            <a:noFill/>
            <a:miter lim="800000"/>
            <a:headEnd/>
            <a:tailEnd/>
          </a:ln>
        </p:spPr>
        <p:txBody>
          <a:bodyPr wrap="square">
            <a:spAutoFit/>
          </a:bodyPr>
          <a:lstStyle/>
          <a:p>
            <a:pPr indent="179388" eaLnBrk="0" hangingPunct="0"/>
            <a:r>
              <a:rPr lang="en-US" altLang="zh-CN" sz="1000" b="1" dirty="0" smtClean="0">
                <a:solidFill>
                  <a:srgbClr val="2D2015"/>
                </a:solidFill>
                <a:latin typeface="+mn-lt"/>
                <a:ea typeface="Arial Unicode MS" pitchFamily="34" charset="-122"/>
                <a:cs typeface="Arial" pitchFamily="34" charset="0"/>
                <a:sym typeface="FrutigerNext LT Regular" pitchFamily="34" charset="0"/>
              </a:rPr>
              <a:t>Administrators of Huawei's channel partner:</a:t>
            </a:r>
          </a:p>
          <a:p>
            <a:pPr marL="180975" lvl="1" indent="174625" eaLnBrk="0" hangingPunct="0">
              <a:buFont typeface="Arial" charset="0"/>
              <a:buAutoNum type="arabicPeriod"/>
              <a:tabLst>
                <a:tab pos="2954338" algn="l"/>
              </a:tabLst>
            </a:pPr>
            <a:r>
              <a:rPr lang="en-US" altLang="zh-CN" sz="1000" dirty="0" smtClean="0">
                <a:solidFill>
                  <a:srgbClr val="2D2015"/>
                </a:solidFill>
                <a:latin typeface="+mn-lt"/>
                <a:ea typeface="Arial Unicode MS" pitchFamily="34" charset="-122"/>
                <a:cs typeface="Arial" pitchFamily="34" charset="0"/>
                <a:sym typeface="FrutigerNext LT Regular" pitchFamily="34" charset="0"/>
              </a:rPr>
              <a:t>Approve the applications for associating organizations on the </a:t>
            </a:r>
            <a:r>
              <a:rPr lang="en-US" altLang="zh-CN" sz="1000" dirty="0" smtClean="0">
                <a:solidFill>
                  <a:srgbClr val="2D2015"/>
                </a:solidFill>
                <a:latin typeface="+mn-lt"/>
                <a:ea typeface="Arial Unicode MS" pitchFamily="34" charset="-122"/>
                <a:cs typeface="Arial" pitchFamily="34" charset="0"/>
                <a:sym typeface="FrutigerNext LT Regular" pitchFamily="34" charset="0"/>
                <a:hlinkClick r:id="rId6"/>
              </a:rPr>
              <a:t>UIPM</a:t>
            </a:r>
            <a:r>
              <a:rPr lang="en-US" altLang="zh-CN" sz="1000" dirty="0" smtClean="0">
                <a:solidFill>
                  <a:srgbClr val="2D2015"/>
                </a:solidFill>
                <a:latin typeface="+mn-lt"/>
                <a:ea typeface="Arial Unicode MS" pitchFamily="34" charset="-122"/>
                <a:cs typeface="Arial" pitchFamily="34" charset="0"/>
                <a:sym typeface="FrutigerNext LT Regular" pitchFamily="34" charset="0"/>
              </a:rPr>
              <a:t>.</a:t>
            </a:r>
          </a:p>
          <a:p>
            <a:pPr marL="180975" lvl="1" indent="174625" eaLnBrk="0" hangingPunct="0">
              <a:buFont typeface="Arial" charset="0"/>
              <a:buAutoNum type="arabicPeriod"/>
              <a:tabLst>
                <a:tab pos="2954338" algn="l"/>
              </a:tabLst>
            </a:pPr>
            <a:r>
              <a:rPr lang="en-US" altLang="zh-CN" sz="1000" dirty="0" smtClean="0">
                <a:solidFill>
                  <a:srgbClr val="2D2015"/>
                </a:solidFill>
                <a:latin typeface="+mn-lt"/>
                <a:ea typeface="Arial Unicode MS" pitchFamily="34" charset="-122"/>
                <a:cs typeface="Arial" pitchFamily="34" charset="0"/>
                <a:sym typeface="FrutigerNext LT Regular" pitchFamily="34" charset="0"/>
              </a:rPr>
              <a:t>Submit the applications of applying for SCT permission for the employees on the</a:t>
            </a:r>
            <a:r>
              <a:rPr lang="en-US" altLang="zh-CN" sz="1000" dirty="0" smtClean="0">
                <a:solidFill>
                  <a:srgbClr val="2D2015"/>
                </a:solidFill>
                <a:latin typeface="+mn-lt"/>
                <a:ea typeface="Arial Unicode MS" pitchFamily="34" charset="-122"/>
                <a:cs typeface="Arial" pitchFamily="34" charset="0"/>
                <a:sym typeface="FrutigerNext LT Regular" pitchFamily="34" charset="0"/>
                <a:hlinkClick r:id="rId6"/>
              </a:rPr>
              <a:t> UIPM</a:t>
            </a:r>
            <a:r>
              <a:rPr lang="en-US" altLang="zh-CN" sz="1000" dirty="0" smtClean="0">
                <a:solidFill>
                  <a:srgbClr val="2D2015"/>
                </a:solidFill>
                <a:latin typeface="+mn-lt"/>
                <a:ea typeface="Arial Unicode MS" pitchFamily="34" charset="-122"/>
                <a:cs typeface="Arial" pitchFamily="34" charset="0"/>
                <a:sym typeface="FrutigerNext LT Regular" pitchFamily="34" charset="0"/>
              </a:rPr>
              <a:t>.</a:t>
            </a:r>
            <a:endParaRPr lang="en-US" altLang="zh-CN" sz="1000" dirty="0">
              <a:solidFill>
                <a:srgbClr val="2D2015"/>
              </a:solidFill>
              <a:latin typeface="+mn-lt"/>
              <a:ea typeface="Arial Unicode MS" pitchFamily="34" charset="-122"/>
              <a:cs typeface="Arial" pitchFamily="34" charset="0"/>
              <a:sym typeface="FrutigerNext LT Regular" pitchFamily="34" charset="0"/>
            </a:endParaRPr>
          </a:p>
        </p:txBody>
      </p:sp>
      <p:sp>
        <p:nvSpPr>
          <p:cNvPr id="28" name="圆角矩形标注 27"/>
          <p:cNvSpPr/>
          <p:nvPr/>
        </p:nvSpPr>
        <p:spPr bwMode="auto">
          <a:xfrm>
            <a:off x="4673600" y="3859179"/>
            <a:ext cx="2430633" cy="619125"/>
          </a:xfrm>
          <a:prstGeom prst="wedgeRoundRectCallout">
            <a:avLst>
              <a:gd name="adj1" fmla="val -65200"/>
              <a:gd name="adj2" fmla="val -49405"/>
              <a:gd name="adj3" fmla="val 16667"/>
            </a:avLst>
          </a:prstGeom>
          <a:solidFill>
            <a:srgbClr val="159DCD"/>
          </a:solidFill>
          <a:ln w="6350">
            <a:solidFill>
              <a:schemeClr val="bg1"/>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90000" tIns="36000" rIns="72000" bIns="36000" numCol="1" rtlCol="0" anchor="ctr" anchorCtr="0" compatLnSpc="1">
            <a:prstTxWarp prst="textNoShape">
              <a:avLst/>
            </a:prstTxWarp>
          </a:bodyPr>
          <a:lstStyle/>
          <a:p>
            <a:pPr marL="6350" lvl="1" indent="-6350" defTabSz="801688" fontAlgn="auto">
              <a:spcBef>
                <a:spcPts val="0"/>
              </a:spcBef>
              <a:spcAft>
                <a:spcPts val="0"/>
              </a:spcAft>
              <a:defRPr/>
            </a:pPr>
            <a:r>
              <a:rPr lang="en-US" altLang="zh-CN" sz="1000" kern="0" dirty="0" smtClean="0">
                <a:solidFill>
                  <a:schemeClr val="bg1"/>
                </a:solidFill>
                <a:latin typeface="Arial" pitchFamily="34" charset="0"/>
                <a:ea typeface="华文细黑" pitchFamily="2" charset="-122"/>
                <a:cs typeface="Arial" pitchFamily="34" charset="0"/>
                <a:sym typeface="FrutigerNext LT Regular" pitchFamily="34" charset="0"/>
              </a:rPr>
              <a:t>Select an enterprise product line, for example, </a:t>
            </a:r>
            <a:r>
              <a:rPr lang="en-US" altLang="zh-CN" sz="1000" b="1" kern="0" dirty="0" smtClean="0">
                <a:solidFill>
                  <a:schemeClr val="bg1"/>
                </a:solidFill>
                <a:latin typeface="Arial" pitchFamily="34" charset="0"/>
                <a:ea typeface="华文细黑" pitchFamily="2" charset="-122"/>
                <a:cs typeface="Arial" pitchFamily="34" charset="0"/>
                <a:sym typeface="FrutigerNext LT Regular" pitchFamily="34" charset="0"/>
              </a:rPr>
              <a:t>Enterprise IP Product Line</a:t>
            </a:r>
            <a:r>
              <a:rPr lang="en-US" altLang="zh-CN" sz="1000" kern="0" dirty="0" smtClean="0">
                <a:solidFill>
                  <a:schemeClr val="bg1"/>
                </a:solidFill>
                <a:latin typeface="Arial" pitchFamily="34" charset="0"/>
                <a:ea typeface="华文细黑" pitchFamily="2" charset="-122"/>
                <a:cs typeface="Arial" pitchFamily="34" charset="0"/>
                <a:sym typeface="FrutigerNext LT Regular" pitchFamily="34" charset="0"/>
              </a:rPr>
              <a:t>, from the </a:t>
            </a:r>
            <a:r>
              <a:rPr lang="en-US" altLang="zh-CN" sz="1000" b="1" kern="0" dirty="0" smtClean="0">
                <a:solidFill>
                  <a:schemeClr val="bg1"/>
                </a:solidFill>
                <a:latin typeface="Arial" pitchFamily="34" charset="0"/>
                <a:ea typeface="华文细黑" pitchFamily="2" charset="-122"/>
                <a:cs typeface="Arial" pitchFamily="34" charset="0"/>
                <a:sym typeface="FrutigerNext LT Regular" pitchFamily="34" charset="0"/>
              </a:rPr>
              <a:t>Level 2 Function </a:t>
            </a:r>
            <a:r>
              <a:rPr lang="en-US" altLang="zh-CN" sz="1000" kern="0" dirty="0" smtClean="0">
                <a:solidFill>
                  <a:schemeClr val="bg1"/>
                </a:solidFill>
                <a:latin typeface="Arial" pitchFamily="34" charset="0"/>
                <a:ea typeface="华文细黑" pitchFamily="2" charset="-122"/>
                <a:cs typeface="Arial" pitchFamily="34" charset="0"/>
                <a:sym typeface="FrutigerNext LT Regular" pitchFamily="34" charset="0"/>
              </a:rPr>
              <a:t>drop-down list. </a:t>
            </a:r>
          </a:p>
        </p:txBody>
      </p:sp>
      <p:sp>
        <p:nvSpPr>
          <p:cNvPr id="30" name="圆角矩形标注 29"/>
          <p:cNvSpPr/>
          <p:nvPr/>
        </p:nvSpPr>
        <p:spPr bwMode="auto">
          <a:xfrm>
            <a:off x="4673600" y="3177539"/>
            <a:ext cx="2430633" cy="487680"/>
          </a:xfrm>
          <a:prstGeom prst="wedgeRoundRectCallout">
            <a:avLst>
              <a:gd name="adj1" fmla="val -70680"/>
              <a:gd name="adj2" fmla="val 61745"/>
              <a:gd name="adj3" fmla="val 16667"/>
            </a:avLst>
          </a:prstGeom>
          <a:solidFill>
            <a:srgbClr val="159DCD"/>
          </a:solidFill>
          <a:ln w="6350">
            <a:solidFill>
              <a:schemeClr val="bg1"/>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90000" tIns="36000" rIns="72000" bIns="36000" numCol="1" rtlCol="0" anchor="ctr" anchorCtr="0" compatLnSpc="1">
            <a:prstTxWarp prst="textNoShape">
              <a:avLst/>
            </a:prstTxWarp>
          </a:bodyPr>
          <a:lstStyle/>
          <a:p>
            <a:pPr marL="6350" lvl="1" indent="-6350" defTabSz="801688" fontAlgn="auto">
              <a:spcBef>
                <a:spcPts val="0"/>
              </a:spcBef>
              <a:spcAft>
                <a:spcPts val="0"/>
              </a:spcAft>
              <a:defRPr/>
            </a:pPr>
            <a:r>
              <a:rPr lang="en-US" altLang="zh-CN" sz="1000" kern="0" dirty="0" smtClean="0">
                <a:solidFill>
                  <a:schemeClr val="bg1"/>
                </a:solidFill>
                <a:latin typeface="Arial" pitchFamily="34" charset="0"/>
                <a:ea typeface="华文细黑" pitchFamily="2" charset="-122"/>
                <a:cs typeface="Arial" pitchFamily="34" charset="0"/>
                <a:sym typeface="FrutigerNext LT Regular" pitchFamily="34" charset="0"/>
              </a:rPr>
              <a:t>Select </a:t>
            </a:r>
            <a:r>
              <a:rPr lang="en-US" altLang="zh-CN" sz="1000" b="1" kern="0" dirty="0" smtClean="0">
                <a:solidFill>
                  <a:schemeClr val="bg1"/>
                </a:solidFill>
                <a:latin typeface="Arial" pitchFamily="34" charset="0"/>
                <a:ea typeface="华文细黑" pitchFamily="2" charset="-122"/>
                <a:cs typeface="Arial" pitchFamily="34" charset="0"/>
                <a:sym typeface="FrutigerNext LT Regular" pitchFamily="34" charset="0"/>
              </a:rPr>
              <a:t>Product Data Package </a:t>
            </a:r>
            <a:r>
              <a:rPr lang="en-US" altLang="zh-CN" sz="1000" kern="0" dirty="0" smtClean="0">
                <a:solidFill>
                  <a:schemeClr val="bg1"/>
                </a:solidFill>
                <a:latin typeface="Arial" pitchFamily="34" charset="0"/>
                <a:ea typeface="华文细黑" pitchFamily="2" charset="-122"/>
                <a:cs typeface="Arial" pitchFamily="34" charset="0"/>
                <a:sym typeface="FrutigerNext LT Regular" pitchFamily="34" charset="0"/>
              </a:rPr>
              <a:t>from the </a:t>
            </a:r>
            <a:r>
              <a:rPr lang="en-US" altLang="zh-CN" sz="1000" b="1" kern="0" dirty="0" smtClean="0">
                <a:solidFill>
                  <a:schemeClr val="bg1"/>
                </a:solidFill>
                <a:latin typeface="Arial" pitchFamily="34" charset="0"/>
                <a:ea typeface="华文细黑" pitchFamily="2" charset="-122"/>
                <a:cs typeface="Arial" pitchFamily="34" charset="0"/>
                <a:sym typeface="FrutigerNext LT Regular" pitchFamily="34" charset="0"/>
              </a:rPr>
              <a:t>Level 1 Function </a:t>
            </a:r>
            <a:r>
              <a:rPr lang="en-US" altLang="zh-CN" sz="1000" kern="0" dirty="0" smtClean="0">
                <a:solidFill>
                  <a:schemeClr val="bg1"/>
                </a:solidFill>
                <a:latin typeface="Arial" pitchFamily="34" charset="0"/>
                <a:ea typeface="华文细黑" pitchFamily="2" charset="-122"/>
                <a:cs typeface="Arial" pitchFamily="34" charset="0"/>
                <a:sym typeface="FrutigerNext LT Regular" pitchFamily="34" charset="0"/>
              </a:rPr>
              <a:t>drop-down list.</a:t>
            </a:r>
          </a:p>
        </p:txBody>
      </p:sp>
    </p:spTree>
  </p:cSld>
  <p:clrMapOvr>
    <a:masterClrMapping/>
  </p:clrMapOvr>
  <p:transition advTm="8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9469" y="303751"/>
            <a:ext cx="8608143" cy="342689"/>
          </a:xfrm>
          <a:prstGeom prst="rect">
            <a:avLst/>
          </a:prstGeom>
        </p:spPr>
        <p:txBody>
          <a:bodyPr/>
          <a:lstStyle/>
          <a:p>
            <a:pPr eaLnBrk="0" hangingPunct="0">
              <a:defRPr/>
            </a:pPr>
            <a:r>
              <a:rPr lang="en-US" altLang="zh-CN" sz="2000" b="1" kern="0" dirty="0" smtClean="0">
                <a:solidFill>
                  <a:srgbClr val="C00000"/>
                </a:solidFill>
                <a:latin typeface="+mj-lt"/>
                <a:ea typeface="微软雅黑" pitchFamily="34" charset="-122"/>
              </a:rPr>
              <a:t>Logging In </a:t>
            </a:r>
            <a:r>
              <a:rPr lang="en-US" altLang="zh-CN" sz="2000" b="1" kern="0" smtClean="0">
                <a:solidFill>
                  <a:srgbClr val="C00000"/>
                </a:solidFill>
                <a:latin typeface="+mj-lt"/>
                <a:ea typeface="微软雅黑" pitchFamily="34" charset="-122"/>
              </a:rPr>
              <a:t>to SCT</a:t>
            </a:r>
            <a:endParaRPr lang="en-US" altLang="zh-CN" sz="2000" b="1" kern="0" dirty="0" smtClean="0">
              <a:solidFill>
                <a:srgbClr val="C00000"/>
              </a:solidFill>
              <a:latin typeface="+mj-lt"/>
              <a:ea typeface="微软雅黑" pitchFamily="34" charset="-122"/>
            </a:endParaRPr>
          </a:p>
        </p:txBody>
      </p:sp>
      <p:pic>
        <p:nvPicPr>
          <p:cNvPr id="10" name="Picture 3"/>
          <p:cNvPicPr>
            <a:picLocks noChangeAspect="1" noChangeArrowheads="1"/>
          </p:cNvPicPr>
          <p:nvPr/>
        </p:nvPicPr>
        <p:blipFill>
          <a:blip r:embed="rId3" cstate="print"/>
          <a:srcRect/>
          <a:stretch>
            <a:fillRect/>
          </a:stretch>
        </p:blipFill>
        <p:spPr bwMode="auto">
          <a:xfrm>
            <a:off x="337180" y="1315172"/>
            <a:ext cx="5542858" cy="2371429"/>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9" name="圆角矩形标注 18"/>
          <p:cNvSpPr/>
          <p:nvPr/>
        </p:nvSpPr>
        <p:spPr bwMode="auto">
          <a:xfrm>
            <a:off x="6406980" y="1954689"/>
            <a:ext cx="2430633" cy="457200"/>
          </a:xfrm>
          <a:prstGeom prst="wedgeRoundRectCallout">
            <a:avLst>
              <a:gd name="adj1" fmla="val -78204"/>
              <a:gd name="adj2" fmla="val 33412"/>
              <a:gd name="adj3" fmla="val 16667"/>
            </a:avLst>
          </a:prstGeom>
          <a:solidFill>
            <a:srgbClr val="159DCD"/>
          </a:solidFill>
          <a:ln w="6350">
            <a:solidFill>
              <a:schemeClr val="bg1"/>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90000" tIns="36000" rIns="72000" bIns="36000" numCol="1" rtlCol="0" anchor="ctr" anchorCtr="0" compatLnSpc="1">
            <a:prstTxWarp prst="textNoShape">
              <a:avLst/>
            </a:prstTxWarp>
          </a:bodyPr>
          <a:lstStyle/>
          <a:p>
            <a:pPr marL="6350" lvl="1" indent="-6350" defTabSz="801688" fontAlgn="auto">
              <a:spcBef>
                <a:spcPts val="0"/>
              </a:spcBef>
              <a:spcAft>
                <a:spcPts val="0"/>
              </a:spcAft>
              <a:defRPr/>
            </a:pPr>
            <a:r>
              <a:rPr lang="en-US" altLang="zh-CN" sz="1000" kern="0" dirty="0" smtClean="0">
                <a:solidFill>
                  <a:schemeClr val="bg1"/>
                </a:solidFill>
                <a:latin typeface="Arial" pitchFamily="34" charset="0"/>
                <a:ea typeface="华文细黑" pitchFamily="2" charset="-122"/>
                <a:cs typeface="Arial" pitchFamily="34" charset="0"/>
                <a:sym typeface="FrutigerNext LT Regular" pitchFamily="34" charset="0"/>
              </a:rPr>
              <a:t>Click </a:t>
            </a:r>
            <a:r>
              <a:rPr lang="en-US" altLang="zh-CN" sz="1000" b="1" kern="0" dirty="0" smtClean="0">
                <a:solidFill>
                  <a:schemeClr val="bg1"/>
                </a:solidFill>
                <a:latin typeface="Arial" pitchFamily="34" charset="0"/>
                <a:ea typeface="华文细黑" pitchFamily="2" charset="-122"/>
                <a:cs typeface="Arial" pitchFamily="34" charset="0"/>
                <a:sym typeface="FrutigerNext LT Regular" pitchFamily="34" charset="0"/>
              </a:rPr>
              <a:t>User Login </a:t>
            </a:r>
            <a:r>
              <a:rPr lang="en-US" altLang="zh-CN" sz="1000" kern="0" dirty="0" smtClean="0">
                <a:solidFill>
                  <a:schemeClr val="bg1"/>
                </a:solidFill>
                <a:latin typeface="Arial" pitchFamily="34" charset="0"/>
                <a:ea typeface="华文细黑" pitchFamily="2" charset="-122"/>
                <a:cs typeface="Arial" pitchFamily="34" charset="0"/>
                <a:sym typeface="FrutigerNext LT Regular" pitchFamily="34" charset="0"/>
              </a:rPr>
              <a:t>to log in as a registered user.</a:t>
            </a:r>
          </a:p>
        </p:txBody>
      </p:sp>
      <p:sp>
        <p:nvSpPr>
          <p:cNvPr id="20" name="圆角矩形标注 19"/>
          <p:cNvSpPr/>
          <p:nvPr/>
        </p:nvSpPr>
        <p:spPr bwMode="auto">
          <a:xfrm>
            <a:off x="6406980" y="2724309"/>
            <a:ext cx="2430633" cy="800100"/>
          </a:xfrm>
          <a:prstGeom prst="wedgeRoundRectCallout">
            <a:avLst>
              <a:gd name="adj1" fmla="val -80085"/>
              <a:gd name="adj2" fmla="val -5874"/>
              <a:gd name="adj3" fmla="val 16667"/>
            </a:avLst>
          </a:prstGeom>
          <a:solidFill>
            <a:srgbClr val="159DCD"/>
          </a:solidFill>
          <a:ln w="6350">
            <a:solidFill>
              <a:schemeClr val="bg1"/>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90000" tIns="36000" rIns="72000" bIns="36000" numCol="1" rtlCol="0" anchor="ctr" anchorCtr="0" compatLnSpc="1">
            <a:prstTxWarp prst="textNoShape">
              <a:avLst/>
            </a:prstTxWarp>
          </a:bodyPr>
          <a:lstStyle/>
          <a:p>
            <a:pPr marL="6350" lvl="1" indent="-6350" defTabSz="801688" fontAlgn="auto">
              <a:spcBef>
                <a:spcPts val="0"/>
              </a:spcBef>
              <a:spcAft>
                <a:spcPts val="0"/>
              </a:spcAft>
              <a:defRPr/>
            </a:pPr>
            <a:r>
              <a:rPr lang="en-US" altLang="zh-CN" sz="1000" kern="0" dirty="0" smtClean="0">
                <a:solidFill>
                  <a:schemeClr val="bg1"/>
                </a:solidFill>
                <a:latin typeface="Arial" pitchFamily="34" charset="0"/>
                <a:ea typeface="华文细黑" pitchFamily="2" charset="-122"/>
                <a:cs typeface="Arial" pitchFamily="34" charset="0"/>
                <a:sym typeface="FrutigerNext LT Regular" pitchFamily="34" charset="0"/>
              </a:rPr>
              <a:t>Click </a:t>
            </a:r>
            <a:r>
              <a:rPr lang="en-US" altLang="zh-CN" sz="1000" b="1" kern="0" dirty="0" smtClean="0">
                <a:solidFill>
                  <a:schemeClr val="bg1"/>
                </a:solidFill>
                <a:latin typeface="Arial" pitchFamily="34" charset="0"/>
                <a:ea typeface="华文细黑" pitchFamily="2" charset="-122"/>
                <a:cs typeface="Arial" pitchFamily="34" charset="0"/>
                <a:sym typeface="FrutigerNext LT Regular" pitchFamily="34" charset="0"/>
              </a:rPr>
              <a:t>Guest Login </a:t>
            </a:r>
            <a:r>
              <a:rPr lang="en-US" altLang="zh-CN" sz="1000" kern="0" dirty="0" smtClean="0">
                <a:solidFill>
                  <a:schemeClr val="bg1"/>
                </a:solidFill>
                <a:latin typeface="Arial" pitchFamily="34" charset="0"/>
                <a:ea typeface="华文细黑" pitchFamily="2" charset="-122"/>
                <a:cs typeface="Arial" pitchFamily="34" charset="0"/>
                <a:sym typeface="FrutigerNext LT Regular" pitchFamily="34" charset="0"/>
              </a:rPr>
              <a:t>to log in to the SCT as a guest to browse and configure products.</a:t>
            </a:r>
          </a:p>
          <a:p>
            <a:pPr marL="6350" lvl="1" indent="-6350" defTabSz="801688" fontAlgn="auto">
              <a:spcBef>
                <a:spcPts val="0"/>
              </a:spcBef>
              <a:spcAft>
                <a:spcPts val="0"/>
              </a:spcAft>
              <a:defRPr/>
            </a:pPr>
            <a:r>
              <a:rPr lang="en-US" altLang="zh-CN" sz="1000" kern="0" dirty="0" smtClean="0">
                <a:solidFill>
                  <a:schemeClr val="bg1"/>
                </a:solidFill>
                <a:latin typeface="Arial" pitchFamily="34" charset="0"/>
                <a:ea typeface="华文细黑" pitchFamily="2" charset="-122"/>
                <a:cs typeface="Arial" pitchFamily="34" charset="0"/>
                <a:sym typeface="FrutigerNext LT Regular" pitchFamily="34" charset="0"/>
              </a:rPr>
              <a:t>A guest can log in after entering the verification code. </a:t>
            </a:r>
          </a:p>
        </p:txBody>
      </p:sp>
      <p:sp>
        <p:nvSpPr>
          <p:cNvPr id="7" name="圆角矩形标注 6"/>
          <p:cNvSpPr/>
          <p:nvPr/>
        </p:nvSpPr>
        <p:spPr bwMode="auto">
          <a:xfrm>
            <a:off x="330200" y="4027660"/>
            <a:ext cx="7110412" cy="534815"/>
          </a:xfrm>
          <a:prstGeom prst="wedgeRoundRectCallout">
            <a:avLst>
              <a:gd name="adj1" fmla="val -46936"/>
              <a:gd name="adj2" fmla="val -14969"/>
              <a:gd name="adj3" fmla="val 16667"/>
            </a:avLst>
          </a:prstGeom>
          <a:solidFill>
            <a:schemeClr val="bg2">
              <a:lumMod val="20000"/>
              <a:lumOff val="80000"/>
              <a:alpha val="85000"/>
            </a:schemeClr>
          </a:solidFill>
          <a:ln w="6350" cmpd="sng">
            <a:solidFill>
              <a:srgbClr val="159DCD"/>
            </a:solidFill>
            <a:prstDash val="sysDash"/>
          </a:ln>
          <a:effectLst>
            <a:outerShdw blurRad="50800" dist="38100" dir="2700000" algn="tl" rotWithShape="0">
              <a:prstClr val="black">
                <a:alpha val="40000"/>
              </a:prstClr>
            </a:outerShdw>
          </a:effectLst>
          <a:scene3d>
            <a:camera prst="orthographicFront"/>
            <a:lightRig rig="threePt" dir="t"/>
          </a:scene3d>
          <a:sp3d extrusionH="12700">
            <a:extrusionClr>
              <a:srgbClr val="C00000"/>
            </a:extrusionClr>
          </a:sp3d>
          <a:extLst/>
        </p:spPr>
        <p:txBody>
          <a:bodyPr vert="horz" wrap="square" lIns="91440" tIns="45720" rIns="91440" bIns="45720" numCol="1" rtlCol="0" anchor="ctr" anchorCtr="0" compatLnSpc="1">
            <a:prstTxWarp prst="textNoShape">
              <a:avLst/>
            </a:prstTxWarp>
          </a:bodyPr>
          <a:lstStyle/>
          <a:p>
            <a:pPr>
              <a:buClr>
                <a:srgbClr val="CC9900"/>
              </a:buClr>
            </a:pPr>
            <a:r>
              <a:rPr lang="zh-CN" altLang="en-US" sz="1000" dirty="0" smtClean="0">
                <a:solidFill>
                  <a:schemeClr val="tx1">
                    <a:lumMod val="75000"/>
                    <a:lumOff val="25000"/>
                  </a:schemeClr>
                </a:solidFill>
                <a:latin typeface="华文细黑"/>
                <a:ea typeface="华文细黑"/>
                <a:sym typeface="Wingdings"/>
              </a:rPr>
              <a:t></a:t>
            </a:r>
            <a:r>
              <a:rPr lang="zh-CN" altLang="en-US" sz="1000" dirty="0" smtClean="0">
                <a:solidFill>
                  <a:schemeClr val="tx1">
                    <a:lumMod val="75000"/>
                    <a:lumOff val="25000"/>
                  </a:schemeClr>
                </a:solidFill>
                <a:latin typeface="华文细黑"/>
                <a:ea typeface="华文细黑"/>
              </a:rPr>
              <a:t> </a:t>
            </a:r>
            <a:r>
              <a:rPr lang="en-US" altLang="zh-CN" sz="1000" b="1" dirty="0" smtClean="0">
                <a:solidFill>
                  <a:schemeClr val="tx1">
                    <a:lumMod val="75000"/>
                    <a:lumOff val="25000"/>
                  </a:schemeClr>
                </a:solidFill>
                <a:latin typeface="Arial" pitchFamily="34" charset="0"/>
                <a:ea typeface="华文细黑"/>
                <a:cs typeface="Arial" pitchFamily="34" charset="0"/>
              </a:rPr>
              <a:t>Note:</a:t>
            </a:r>
          </a:p>
          <a:p>
            <a:pPr marL="6350" indent="-6350" defTabSz="801688">
              <a:buFont typeface="Wingdings" pitchFamily="2" charset="2"/>
              <a:buChar char="l"/>
              <a:defRPr/>
            </a:pPr>
            <a:r>
              <a:rPr lang="en-US" altLang="zh-CN" sz="900" dirty="0" smtClean="0">
                <a:solidFill>
                  <a:schemeClr val="tx1">
                    <a:lumMod val="75000"/>
                    <a:lumOff val="25000"/>
                  </a:schemeClr>
                </a:solidFill>
                <a:latin typeface="Arial" pitchFamily="34" charset="0"/>
                <a:ea typeface="华文细黑" pitchFamily="2" charset="-122"/>
                <a:cs typeface="Arial" pitchFamily="34" charset="0"/>
                <a:sym typeface="FrutigerNext LT Regular" pitchFamily="34" charset="0"/>
              </a:rPr>
              <a:t>Recommended resolution ratio: 1280 x 1024.</a:t>
            </a:r>
          </a:p>
          <a:p>
            <a:pPr marL="6350" indent="-6350" defTabSz="801688">
              <a:buFont typeface="Wingdings" pitchFamily="2" charset="2"/>
              <a:buChar char="l"/>
              <a:defRPr/>
            </a:pPr>
            <a:r>
              <a:rPr lang="en-US" altLang="zh-CN" sz="900" dirty="0" smtClean="0">
                <a:solidFill>
                  <a:schemeClr val="tx1">
                    <a:lumMod val="75000"/>
                    <a:lumOff val="25000"/>
                  </a:schemeClr>
                </a:solidFill>
                <a:latin typeface="Arial" pitchFamily="34" charset="0"/>
                <a:ea typeface="华文细黑" pitchFamily="2" charset="-122"/>
                <a:cs typeface="Arial" pitchFamily="34" charset="0"/>
                <a:sym typeface="FrutigerNext LT Regular" pitchFamily="34" charset="0"/>
              </a:rPr>
              <a:t>Recommended browser: Internet Explorer 8.0+, FireFox 11.0+, Safari 5.12+, or Chrome19.0+.</a:t>
            </a:r>
          </a:p>
        </p:txBody>
      </p:sp>
      <p:sp>
        <p:nvSpPr>
          <p:cNvPr id="8" name="矩形 7"/>
          <p:cNvSpPr/>
          <p:nvPr/>
        </p:nvSpPr>
        <p:spPr>
          <a:xfrm>
            <a:off x="341195" y="796823"/>
            <a:ext cx="2234907" cy="261610"/>
          </a:xfrm>
          <a:prstGeom prst="rect">
            <a:avLst/>
          </a:prstGeom>
        </p:spPr>
        <p:txBody>
          <a:bodyPr wrap="none">
            <a:spAutoFit/>
          </a:bodyPr>
          <a:lstStyle/>
          <a:p>
            <a:r>
              <a:rPr lang="en-US" altLang="zh-CN" sz="1100" kern="0" smtClean="0">
                <a:solidFill>
                  <a:srgbClr val="2D2015"/>
                </a:solidFill>
                <a:latin typeface="Arial" pitchFamily="34" charset="0"/>
                <a:ea typeface="华文细黑" pitchFamily="2" charset="-122"/>
                <a:cs typeface="Arial" pitchFamily="34" charset="0"/>
              </a:rPr>
              <a:t>Visit </a:t>
            </a:r>
            <a:r>
              <a:rPr lang="en-US" altLang="zh-CN" sz="1100" smtClean="0">
                <a:latin typeface="Arial" pitchFamily="34" charset="0"/>
                <a:ea typeface="华文细黑" pitchFamily="2" charset="-122"/>
                <a:hlinkClick r:id="rId4" invalidUrl="http:///"/>
              </a:rPr>
              <a:t>http://</a:t>
            </a:r>
            <a:r>
              <a:rPr lang="en-US" altLang="zh-CN" sz="1100" smtClean="0">
                <a:latin typeface="Arial" pitchFamily="34" charset="0"/>
                <a:ea typeface="华文细黑" pitchFamily="2" charset="-122"/>
                <a:hlinkClick r:id="rId5"/>
              </a:rPr>
              <a:t>www.huawei.com/sct</a:t>
            </a:r>
            <a:r>
              <a:rPr lang="en-US" altLang="zh-CN" sz="1100" kern="0" smtClean="0">
                <a:solidFill>
                  <a:srgbClr val="2D2015"/>
                </a:solidFill>
                <a:latin typeface="Arial" pitchFamily="34" charset="0"/>
                <a:ea typeface="华文细黑" pitchFamily="2" charset="-122"/>
                <a:cs typeface="Arial" pitchFamily="34" charset="0"/>
              </a:rPr>
              <a:t>. </a:t>
            </a:r>
            <a:endParaRPr lang="zh-CN" altLang="en-US" sz="1100"/>
          </a:p>
        </p:txBody>
      </p:sp>
    </p:spTree>
  </p:cSld>
  <p:clrMapOvr>
    <a:masterClrMapping/>
  </p:clrMapOvr>
  <p:transition advTm="8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17500" y="1202842"/>
            <a:ext cx="5778500" cy="3410839"/>
          </a:xfrm>
          <a:prstGeom prst="rect">
            <a:avLst/>
          </a:prstGeom>
          <a:noFill/>
          <a:ln w="9525">
            <a:noFill/>
            <a:miter lim="800000"/>
            <a:headEnd/>
            <a:tailEnd/>
          </a:ln>
        </p:spPr>
      </p:pic>
      <p:sp>
        <p:nvSpPr>
          <p:cNvPr id="6" name="Title 2"/>
          <p:cNvSpPr txBox="1">
            <a:spLocks/>
          </p:cNvSpPr>
          <p:nvPr/>
        </p:nvSpPr>
        <p:spPr>
          <a:xfrm>
            <a:off x="229469" y="303751"/>
            <a:ext cx="8608143" cy="342689"/>
          </a:xfrm>
          <a:prstGeom prst="rect">
            <a:avLst/>
          </a:prstGeom>
        </p:spPr>
        <p:txBody>
          <a:bodyPr/>
          <a:lstStyle/>
          <a:p>
            <a:pPr eaLnBrk="0" hangingPunct="0">
              <a:defRPr/>
            </a:pPr>
            <a:r>
              <a:rPr lang="en-US" altLang="zh-CN" sz="2000" b="1" kern="0" dirty="0" smtClean="0">
                <a:solidFill>
                  <a:srgbClr val="C00000"/>
                </a:solidFill>
                <a:latin typeface="+mj-lt"/>
                <a:ea typeface="微软雅黑" pitchFamily="34" charset="-122"/>
              </a:rPr>
              <a:t>Logging In to </a:t>
            </a:r>
            <a:r>
              <a:rPr lang="en-US" altLang="zh-CN" sz="2000" b="1" kern="0" smtClean="0">
                <a:solidFill>
                  <a:srgbClr val="C00000"/>
                </a:solidFill>
                <a:latin typeface="+mj-lt"/>
                <a:ea typeface="微软雅黑" pitchFamily="34" charset="-122"/>
              </a:rPr>
              <a:t>SCT </a:t>
            </a:r>
            <a:endParaRPr lang="en-US" altLang="zh-CN" sz="2000" b="1" kern="0" dirty="0" smtClean="0">
              <a:solidFill>
                <a:srgbClr val="C00000"/>
              </a:solidFill>
              <a:latin typeface="+mj-lt"/>
              <a:ea typeface="微软雅黑" pitchFamily="34" charset="-122"/>
            </a:endParaRPr>
          </a:p>
        </p:txBody>
      </p:sp>
      <p:sp>
        <p:nvSpPr>
          <p:cNvPr id="9" name="矩形 8"/>
          <p:cNvSpPr/>
          <p:nvPr/>
        </p:nvSpPr>
        <p:spPr>
          <a:xfrm>
            <a:off x="253420" y="719188"/>
            <a:ext cx="8497639" cy="276999"/>
          </a:xfrm>
          <a:prstGeom prst="rect">
            <a:avLst/>
          </a:prstGeom>
          <a:ln>
            <a:noFill/>
          </a:ln>
          <a:effectLst/>
        </p:spPr>
        <p:txBody>
          <a:bodyPr wrap="square">
            <a:spAutoFit/>
          </a:bodyPr>
          <a:lstStyle/>
          <a:p>
            <a:pPr defTabSz="801688" eaLnBrk="0" hangingPunct="0">
              <a:buSzPct val="100000"/>
              <a:defRPr/>
            </a:pPr>
            <a:r>
              <a:rPr lang="en-US" altLang="zh-CN" sz="1000" dirty="0" smtClean="0">
                <a:solidFill>
                  <a:srgbClr val="2D2015"/>
                </a:solidFill>
                <a:latin typeface="Arial" pitchFamily="34" charset="0"/>
                <a:ea typeface="Arial Unicode MS" pitchFamily="34" charset="-122"/>
                <a:cs typeface="Arial" pitchFamily="34" charset="0"/>
                <a:sym typeface="FrutigerNext LT Regular" pitchFamily="34" charset="0"/>
              </a:rPr>
              <a:t>After login, select the country or area where you are located. </a:t>
            </a:r>
            <a:r>
              <a:rPr lang="en-US" altLang="zh-CN" sz="1200" b="1" dirty="0" smtClean="0">
                <a:latin typeface="Arial" pitchFamily="34" charset="0"/>
                <a:ea typeface="Arial Unicode MS" pitchFamily="34" charset="-122"/>
                <a:cs typeface="Arial" pitchFamily="34" charset="0"/>
                <a:sym typeface="FrutigerNext LT Regular" pitchFamily="34" charset="0"/>
              </a:rPr>
              <a:t>Products that can be sold may vary based on your location</a:t>
            </a:r>
            <a:r>
              <a:rPr lang="en-US" altLang="zh-CN" sz="1000" dirty="0" smtClean="0">
                <a:solidFill>
                  <a:srgbClr val="2D2015"/>
                </a:solidFill>
                <a:latin typeface="Arial" pitchFamily="34" charset="0"/>
                <a:ea typeface="Arial Unicode MS" pitchFamily="34" charset="-122"/>
                <a:cs typeface="Arial" pitchFamily="34" charset="0"/>
                <a:sym typeface="FrutigerNext LT Regular" pitchFamily="34" charset="0"/>
              </a:rPr>
              <a:t>.</a:t>
            </a:r>
            <a:endParaRPr lang="en-US" altLang="zh-CN" sz="1000" dirty="0">
              <a:solidFill>
                <a:srgbClr val="2D2015"/>
              </a:solidFill>
              <a:latin typeface="Arial" pitchFamily="34" charset="0"/>
              <a:ea typeface="Arial Unicode MS" pitchFamily="34" charset="-122"/>
              <a:cs typeface="Arial" pitchFamily="34" charset="0"/>
              <a:sym typeface="FrutigerNext LT Regular" pitchFamily="34" charset="0"/>
            </a:endParaRPr>
          </a:p>
        </p:txBody>
      </p:sp>
      <p:sp>
        <p:nvSpPr>
          <p:cNvPr id="18" name="圆角矩形标注 17"/>
          <p:cNvSpPr/>
          <p:nvPr/>
        </p:nvSpPr>
        <p:spPr bwMode="auto">
          <a:xfrm>
            <a:off x="1995000" y="1051560"/>
            <a:ext cx="2430633" cy="381000"/>
          </a:xfrm>
          <a:prstGeom prst="wedgeRoundRectCallout">
            <a:avLst>
              <a:gd name="adj1" fmla="val -53124"/>
              <a:gd name="adj2" fmla="val 127412"/>
              <a:gd name="adj3" fmla="val 16667"/>
            </a:avLst>
          </a:prstGeom>
          <a:solidFill>
            <a:srgbClr val="159DCD"/>
          </a:solidFill>
          <a:ln w="6350">
            <a:solidFill>
              <a:schemeClr val="bg1"/>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90000" tIns="36000" rIns="72000" bIns="36000" numCol="1" rtlCol="0" anchor="ctr" anchorCtr="0" compatLnSpc="1">
            <a:prstTxWarp prst="textNoShape">
              <a:avLst/>
            </a:prstTxWarp>
          </a:bodyPr>
          <a:lstStyle/>
          <a:p>
            <a:pPr marL="6350" lvl="1" indent="-6350" defTabSz="801688" fontAlgn="auto">
              <a:spcBef>
                <a:spcPts val="0"/>
              </a:spcBef>
              <a:spcAft>
                <a:spcPts val="0"/>
              </a:spcAft>
              <a:defRPr/>
            </a:pPr>
            <a:r>
              <a:rPr lang="en-US" altLang="zh-CN" sz="1000" kern="0" dirty="0" smtClean="0">
                <a:solidFill>
                  <a:schemeClr val="bg1"/>
                </a:solidFill>
                <a:latin typeface="Arial" pitchFamily="34" charset="0"/>
                <a:ea typeface="华文细黑" pitchFamily="2" charset="-122"/>
                <a:cs typeface="Arial" pitchFamily="34" charset="0"/>
                <a:sym typeface="FrutigerNext LT Regular" pitchFamily="34" charset="0"/>
              </a:rPr>
              <a:t>Click </a:t>
            </a:r>
            <a:r>
              <a:rPr lang="en-US" altLang="zh-CN" sz="1000" b="1" kern="0" dirty="0" smtClean="0">
                <a:solidFill>
                  <a:schemeClr val="bg1"/>
                </a:solidFill>
                <a:latin typeface="Arial" pitchFamily="34" charset="0"/>
                <a:ea typeface="华文细黑" pitchFamily="2" charset="-122"/>
                <a:cs typeface="Arial" pitchFamily="34" charset="0"/>
                <a:sym typeface="FrutigerNext LT Regular" pitchFamily="34" charset="0"/>
              </a:rPr>
              <a:t>Change</a:t>
            </a:r>
            <a:r>
              <a:rPr lang="en-US" altLang="zh-CN" sz="1000" kern="0" dirty="0" smtClean="0">
                <a:solidFill>
                  <a:schemeClr val="bg1"/>
                </a:solidFill>
                <a:latin typeface="Arial" pitchFamily="34" charset="0"/>
                <a:ea typeface="华文细黑" pitchFamily="2" charset="-122"/>
                <a:cs typeface="Arial" pitchFamily="34" charset="0"/>
                <a:sym typeface="FrutigerNext LT Regular" pitchFamily="34" charset="0"/>
              </a:rPr>
              <a:t> to change your location.</a:t>
            </a:r>
          </a:p>
        </p:txBody>
      </p:sp>
      <p:sp>
        <p:nvSpPr>
          <p:cNvPr id="19" name="圆角矩形标注 18"/>
          <p:cNvSpPr/>
          <p:nvPr/>
        </p:nvSpPr>
        <p:spPr bwMode="auto">
          <a:xfrm>
            <a:off x="5873580" y="3368040"/>
            <a:ext cx="2430633" cy="381000"/>
          </a:xfrm>
          <a:prstGeom prst="wedgeRoundRectCallout">
            <a:avLst>
              <a:gd name="adj1" fmla="val -62529"/>
              <a:gd name="adj2" fmla="val -10588"/>
              <a:gd name="adj3" fmla="val 16667"/>
            </a:avLst>
          </a:prstGeom>
          <a:solidFill>
            <a:srgbClr val="159DCD"/>
          </a:solidFill>
          <a:ln w="6350">
            <a:solidFill>
              <a:schemeClr val="bg1"/>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90000" tIns="36000" rIns="72000" bIns="36000" numCol="1" rtlCol="0" anchor="ctr" anchorCtr="0" compatLnSpc="1">
            <a:prstTxWarp prst="textNoShape">
              <a:avLst/>
            </a:prstTxWarp>
          </a:bodyPr>
          <a:lstStyle/>
          <a:p>
            <a:pPr marL="6350" lvl="1" indent="-6350" defTabSz="801688" fontAlgn="auto">
              <a:spcBef>
                <a:spcPts val="0"/>
              </a:spcBef>
              <a:spcAft>
                <a:spcPts val="0"/>
              </a:spcAft>
              <a:defRPr/>
            </a:pPr>
            <a:r>
              <a:rPr lang="en-US" altLang="zh-CN" sz="1000" kern="0" dirty="0" smtClean="0">
                <a:solidFill>
                  <a:schemeClr val="bg1"/>
                </a:solidFill>
                <a:latin typeface="Arial" pitchFamily="34" charset="0"/>
                <a:ea typeface="华文细黑" pitchFamily="2" charset="-122"/>
                <a:cs typeface="Arial" pitchFamily="34" charset="0"/>
                <a:sym typeface="FrutigerNext LT Regular" pitchFamily="34" charset="0"/>
              </a:rPr>
              <a:t>Select a country or area.</a:t>
            </a:r>
          </a:p>
        </p:txBody>
      </p:sp>
    </p:spTree>
  </p:cSld>
  <p:clrMapOvr>
    <a:masterClrMapping/>
  </p:clrMapOvr>
  <p:transition advTm="8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idx="4294967295"/>
          </p:nvPr>
        </p:nvSpPr>
        <p:spPr>
          <a:xfrm>
            <a:off x="436236" y="195684"/>
            <a:ext cx="3813181" cy="518639"/>
          </a:xfrm>
          <a:prstGeom prst="rect">
            <a:avLst/>
          </a:prstGeom>
        </p:spPr>
        <p:txBody>
          <a:bodyPr lIns="68562" tIns="34281" rIns="68562" bIns="34281"/>
          <a:lstStyle/>
          <a:p>
            <a:r>
              <a:rPr lang="en-US" altLang="zh-CN" sz="2000" smtClean="0">
                <a:solidFill>
                  <a:srgbClr val="C00000"/>
                </a:solidFill>
                <a:latin typeface="Arial" pitchFamily="34" charset="0"/>
                <a:ea typeface="微软雅黑" pitchFamily="34" charset="-122"/>
                <a:cs typeface="+mn-cs"/>
                <a:sym typeface="Calibri" pitchFamily="34" charset="0"/>
              </a:rPr>
              <a:t>Agenda</a:t>
            </a:r>
            <a:endParaRPr lang="en-US" altLang="en-US" sz="2000" dirty="0">
              <a:solidFill>
                <a:srgbClr val="C00000"/>
              </a:solidFill>
              <a:latin typeface="Arial" pitchFamily="34" charset="0"/>
              <a:ea typeface="微软雅黑" pitchFamily="34" charset="-122"/>
              <a:cs typeface="+mn-cs"/>
              <a:sym typeface="Calibri" pitchFamily="34" charset="0"/>
            </a:endParaRPr>
          </a:p>
        </p:txBody>
      </p:sp>
      <p:sp>
        <p:nvSpPr>
          <p:cNvPr id="28" name="圆角矩形 14"/>
          <p:cNvSpPr>
            <a:spLocks noChangeArrowheads="1"/>
          </p:cNvSpPr>
          <p:nvPr/>
        </p:nvSpPr>
        <p:spPr bwMode="auto">
          <a:xfrm>
            <a:off x="1917795" y="1112250"/>
            <a:ext cx="5244021" cy="567929"/>
          </a:xfrm>
          <a:prstGeom prst="roundRect">
            <a:avLst>
              <a:gd name="adj" fmla="val 16667"/>
            </a:avLst>
          </a:prstGeom>
          <a:solidFill>
            <a:schemeClr val="accent3">
              <a:lumMod val="65000"/>
            </a:schemeClr>
          </a:solidFill>
          <a:ln w="9525">
            <a:noFill/>
            <a:round/>
            <a:headEnd/>
            <a:tailEnd/>
          </a:ln>
        </p:spPr>
        <p:txBody>
          <a:bodyPr lIns="68556" tIns="34279" rIns="68556" bIns="34279" anchor="ctr"/>
          <a:lstStyle/>
          <a:p>
            <a:pPr indent="134505" eaLnBrk="0" hangingPunct="0">
              <a:buSzPct val="100000"/>
            </a:pPr>
            <a:r>
              <a:rPr lang="en-US" altLang="zh-CN" sz="3000" b="1" dirty="0" smtClean="0">
                <a:solidFill>
                  <a:srgbClr val="FFFFFF"/>
                </a:solidFill>
                <a:latin typeface="微软雅黑" pitchFamily="34" charset="-122"/>
                <a:ea typeface="微软雅黑" pitchFamily="34" charset="-122"/>
                <a:cs typeface="Arial" pitchFamily="34" charset="0"/>
                <a:sym typeface="Calibri" pitchFamily="34" charset="0"/>
              </a:rPr>
              <a:t>1</a:t>
            </a:r>
            <a:endParaRPr lang="zh-CN" altLang="zh-CN" sz="3000" b="1" dirty="0">
              <a:solidFill>
                <a:srgbClr val="FFFFFF"/>
              </a:solidFill>
              <a:latin typeface="微软雅黑" pitchFamily="34" charset="-122"/>
              <a:ea typeface="微软雅黑" pitchFamily="34" charset="-122"/>
              <a:cs typeface="Arial" pitchFamily="34" charset="0"/>
              <a:sym typeface="Calibri" pitchFamily="34" charset="0"/>
            </a:endParaRPr>
          </a:p>
        </p:txBody>
      </p:sp>
      <p:sp>
        <p:nvSpPr>
          <p:cNvPr id="35" name="Rectangle 7"/>
          <p:cNvSpPr>
            <a:spLocks noChangeArrowheads="1"/>
          </p:cNvSpPr>
          <p:nvPr/>
        </p:nvSpPr>
        <p:spPr bwMode="gray">
          <a:xfrm>
            <a:off x="2670066" y="1170123"/>
            <a:ext cx="3660785" cy="346226"/>
          </a:xfrm>
          <a:prstGeom prst="rect">
            <a:avLst/>
          </a:prstGeom>
          <a:noFill/>
          <a:ln w="9525">
            <a:noFill/>
            <a:miter lim="800000"/>
            <a:headEnd/>
            <a:tailEnd/>
          </a:ln>
        </p:spPr>
        <p:txBody>
          <a:bodyPr wrap="square" lIns="68556" tIns="34279" rIns="68556" bIns="34279">
            <a:spAutoFit/>
          </a:bodyPr>
          <a:lstStyle/>
          <a:p>
            <a:pPr algn="ctr" eaLnBrk="0" hangingPunct="0">
              <a:buSzPct val="100000"/>
            </a:pPr>
            <a:r>
              <a:rPr lang="zh-CN" altLang="zh-CN" b="1">
                <a:solidFill>
                  <a:srgbClr val="000000"/>
                </a:solidFill>
                <a:latin typeface="微软雅黑" pitchFamily="34" charset="-122"/>
                <a:ea typeface="微软雅黑" pitchFamily="34" charset="-122"/>
                <a:cs typeface="Arial" pitchFamily="34" charset="0"/>
                <a:sym typeface="Calibri" pitchFamily="34" charset="0"/>
              </a:rPr>
              <a:t>Click to add Title</a:t>
            </a:r>
          </a:p>
        </p:txBody>
      </p:sp>
      <p:sp>
        <p:nvSpPr>
          <p:cNvPr id="39" name="Rectangle 7"/>
          <p:cNvSpPr>
            <a:spLocks noChangeArrowheads="1"/>
          </p:cNvSpPr>
          <p:nvPr/>
        </p:nvSpPr>
        <p:spPr bwMode="gray">
          <a:xfrm>
            <a:off x="2621262" y="1935911"/>
            <a:ext cx="3660785" cy="346226"/>
          </a:xfrm>
          <a:prstGeom prst="rect">
            <a:avLst/>
          </a:prstGeom>
          <a:noFill/>
          <a:ln w="9525">
            <a:noFill/>
            <a:miter lim="800000"/>
            <a:headEnd/>
            <a:tailEnd/>
          </a:ln>
        </p:spPr>
        <p:txBody>
          <a:bodyPr wrap="square" lIns="68556" tIns="34279" rIns="68556" bIns="34279">
            <a:spAutoFit/>
          </a:bodyPr>
          <a:lstStyle/>
          <a:p>
            <a:pPr algn="ctr" eaLnBrk="0" hangingPunct="0">
              <a:buSzPct val="100000"/>
            </a:pPr>
            <a:r>
              <a:rPr lang="zh-CN" altLang="zh-CN" b="1">
                <a:solidFill>
                  <a:srgbClr val="000000"/>
                </a:solidFill>
                <a:latin typeface="微软雅黑" pitchFamily="34" charset="-122"/>
                <a:ea typeface="微软雅黑" pitchFamily="34" charset="-122"/>
                <a:cs typeface="Arial" pitchFamily="34" charset="0"/>
                <a:sym typeface="Calibri" pitchFamily="34" charset="0"/>
              </a:rPr>
              <a:t>Click to add Title</a:t>
            </a:r>
          </a:p>
        </p:txBody>
      </p:sp>
      <p:sp>
        <p:nvSpPr>
          <p:cNvPr id="40" name="圆角矩形 14"/>
          <p:cNvSpPr>
            <a:spLocks noChangeArrowheads="1"/>
          </p:cNvSpPr>
          <p:nvPr/>
        </p:nvSpPr>
        <p:spPr bwMode="auto">
          <a:xfrm>
            <a:off x="1897559" y="1862066"/>
            <a:ext cx="5244021" cy="569214"/>
          </a:xfrm>
          <a:prstGeom prst="roundRect">
            <a:avLst>
              <a:gd name="adj" fmla="val 16667"/>
            </a:avLst>
          </a:prstGeom>
          <a:solidFill>
            <a:schemeClr val="accent3">
              <a:lumMod val="65000"/>
            </a:schemeClr>
          </a:solidFill>
          <a:ln w="9525">
            <a:noFill/>
            <a:round/>
            <a:headEnd/>
            <a:tailEnd/>
          </a:ln>
        </p:spPr>
        <p:txBody>
          <a:bodyPr lIns="68556" tIns="34279" rIns="68556" bIns="34279" anchor="ctr"/>
          <a:lstStyle/>
          <a:p>
            <a:pPr indent="134505" eaLnBrk="0" hangingPunct="0">
              <a:buSzPct val="100000"/>
            </a:pPr>
            <a:r>
              <a:rPr lang="en-US" altLang="zh-CN" sz="3000" b="1" dirty="0" smtClean="0">
                <a:solidFill>
                  <a:srgbClr val="FFFFFF"/>
                </a:solidFill>
                <a:latin typeface="微软雅黑" pitchFamily="34" charset="-122"/>
                <a:ea typeface="微软雅黑" pitchFamily="34" charset="-122"/>
                <a:cs typeface="Arial" pitchFamily="34" charset="0"/>
                <a:sym typeface="Calibri" pitchFamily="34" charset="0"/>
              </a:rPr>
              <a:t>2</a:t>
            </a:r>
            <a:endParaRPr lang="zh-CN" altLang="zh-CN" sz="3000" b="1" dirty="0">
              <a:solidFill>
                <a:srgbClr val="FFFFFF"/>
              </a:solidFill>
              <a:latin typeface="微软雅黑" pitchFamily="34" charset="-122"/>
              <a:ea typeface="微软雅黑" pitchFamily="34" charset="-122"/>
              <a:cs typeface="Arial" pitchFamily="34" charset="0"/>
              <a:sym typeface="Calibri" pitchFamily="34" charset="0"/>
            </a:endParaRPr>
          </a:p>
        </p:txBody>
      </p:sp>
      <p:sp>
        <p:nvSpPr>
          <p:cNvPr id="52" name="Rectangle 5"/>
          <p:cNvSpPr>
            <a:spLocks noChangeArrowheads="1"/>
          </p:cNvSpPr>
          <p:nvPr/>
        </p:nvSpPr>
        <p:spPr bwMode="gray">
          <a:xfrm>
            <a:off x="2549852" y="1189082"/>
            <a:ext cx="4162420" cy="418338"/>
          </a:xfrm>
          <a:prstGeom prst="rect">
            <a:avLst/>
          </a:prstGeom>
          <a:solidFill>
            <a:srgbClr val="D9D9D9"/>
          </a:solidFill>
          <a:ln w="9525" algn="ctr">
            <a:solidFill>
              <a:srgbClr val="999999"/>
            </a:solidFill>
            <a:miter lim="800000"/>
            <a:headEnd/>
            <a:tailEnd/>
          </a:ln>
          <a:effectLst>
            <a:outerShdw blurRad="50800" dist="38100" dir="2700000" algn="tl" rotWithShape="0">
              <a:prstClr val="black">
                <a:alpha val="40000"/>
              </a:prstClr>
            </a:outerShdw>
          </a:effectLst>
        </p:spPr>
        <p:txBody>
          <a:bodyPr wrap="none" lIns="68556" tIns="34279" rIns="68556" bIns="34279" anchor="ctr"/>
          <a:lstStyle/>
          <a:p>
            <a:pPr indent="138076" eaLnBrk="0" hangingPunct="0">
              <a:buSzPct val="100000"/>
            </a:pPr>
            <a:endParaRPr lang="zh-CN" altLang="zh-CN" sz="1600" b="1" dirty="0">
              <a:solidFill>
                <a:srgbClr val="595959"/>
              </a:solidFill>
              <a:latin typeface="微软雅黑" pitchFamily="34" charset="-122"/>
              <a:ea typeface="微软雅黑" pitchFamily="34" charset="-122"/>
              <a:cs typeface="Arial" pitchFamily="34" charset="0"/>
              <a:sym typeface="Calibri" pitchFamily="34" charset="0"/>
            </a:endParaRPr>
          </a:p>
        </p:txBody>
      </p:sp>
      <p:sp>
        <p:nvSpPr>
          <p:cNvPr id="53" name="Rectangle 5"/>
          <p:cNvSpPr>
            <a:spLocks noChangeArrowheads="1"/>
          </p:cNvSpPr>
          <p:nvPr/>
        </p:nvSpPr>
        <p:spPr bwMode="gray">
          <a:xfrm>
            <a:off x="2555185" y="1922847"/>
            <a:ext cx="4162901" cy="418338"/>
          </a:xfrm>
          <a:prstGeom prst="rect">
            <a:avLst/>
          </a:prstGeom>
          <a:solidFill>
            <a:srgbClr val="D9D9D9"/>
          </a:solidFill>
          <a:ln w="9525" algn="ctr">
            <a:solidFill>
              <a:srgbClr val="999999"/>
            </a:solidFill>
            <a:miter lim="800000"/>
            <a:headEnd/>
            <a:tailEnd/>
          </a:ln>
          <a:effectLst>
            <a:outerShdw blurRad="50800" dist="38100" dir="2700000" algn="tl" rotWithShape="0">
              <a:prstClr val="black">
                <a:alpha val="40000"/>
              </a:prstClr>
            </a:outerShdw>
          </a:effectLst>
        </p:spPr>
        <p:txBody>
          <a:bodyPr wrap="none" lIns="68556" tIns="34279" rIns="68556" bIns="34279" anchor="ctr"/>
          <a:lstStyle/>
          <a:p>
            <a:pPr indent="138076" eaLnBrk="0" hangingPunct="0">
              <a:buSzPct val="100000"/>
            </a:pPr>
            <a:endParaRPr lang="zh-CN" altLang="zh-CN" sz="1600" b="1" dirty="0">
              <a:solidFill>
                <a:srgbClr val="595959"/>
              </a:solidFill>
              <a:latin typeface="微软雅黑" pitchFamily="34" charset="-122"/>
              <a:ea typeface="微软雅黑" pitchFamily="34" charset="-122"/>
              <a:cs typeface="Arial" pitchFamily="34" charset="0"/>
              <a:sym typeface="Calibri" pitchFamily="34" charset="0"/>
            </a:endParaRPr>
          </a:p>
        </p:txBody>
      </p:sp>
      <p:sp>
        <p:nvSpPr>
          <p:cNvPr id="57" name="Title 25"/>
          <p:cNvSpPr txBox="1">
            <a:spLocks/>
          </p:cNvSpPr>
          <p:nvPr/>
        </p:nvSpPr>
        <p:spPr bwMode="auto">
          <a:xfrm>
            <a:off x="2690404" y="1202838"/>
            <a:ext cx="3879487" cy="395168"/>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eaLnBrk="0" hangingPunct="0">
              <a:defRPr/>
            </a:pPr>
            <a:r>
              <a:rPr lang="en-US" altLang="zh-CN" sz="1600" b="1" kern="0" smtClean="0">
                <a:solidFill>
                  <a:srgbClr val="B2B2B2">
                    <a:lumMod val="75000"/>
                  </a:srgbClr>
                </a:solidFill>
                <a:latin typeface="微软雅黑" pitchFamily="34" charset="-122"/>
                <a:ea typeface="微软雅黑" pitchFamily="34" charset="-122"/>
                <a:cs typeface="Arial" pitchFamily="34" charset="0"/>
              </a:rPr>
              <a:t>Huawei E9000</a:t>
            </a:r>
            <a:r>
              <a:rPr lang="zh-CN" altLang="en-US" sz="1600" b="1" kern="0" smtClean="0">
                <a:solidFill>
                  <a:srgbClr val="B2B2B2">
                    <a:lumMod val="75000"/>
                  </a:srgbClr>
                </a:solidFill>
                <a:latin typeface="微软雅黑" pitchFamily="34" charset="-122"/>
                <a:ea typeface="微软雅黑" pitchFamily="34" charset="-122"/>
                <a:cs typeface="Arial" pitchFamily="34" charset="0"/>
              </a:rPr>
              <a:t> </a:t>
            </a:r>
            <a:r>
              <a:rPr lang="en-US" altLang="zh-CN" sz="1600" b="1" kern="0" smtClean="0">
                <a:solidFill>
                  <a:srgbClr val="B2B2B2">
                    <a:lumMod val="75000"/>
                  </a:srgbClr>
                </a:solidFill>
                <a:latin typeface="微软雅黑" pitchFamily="34" charset="-122"/>
                <a:ea typeface="微软雅黑" pitchFamily="34" charset="-122"/>
                <a:cs typeface="Arial" pitchFamily="34" charset="0"/>
              </a:rPr>
              <a:t>Server</a:t>
            </a:r>
            <a:endParaRPr lang="en-US" altLang="zh-CN" sz="1600" b="1" kern="0" dirty="0" smtClean="0">
              <a:solidFill>
                <a:srgbClr val="B2B2B2">
                  <a:lumMod val="75000"/>
                </a:srgbClr>
              </a:solidFill>
              <a:latin typeface="微软雅黑" pitchFamily="34" charset="-122"/>
              <a:ea typeface="微软雅黑" pitchFamily="34" charset="-122"/>
              <a:cs typeface="Arial" pitchFamily="34" charset="0"/>
            </a:endParaRPr>
          </a:p>
        </p:txBody>
      </p:sp>
      <p:sp>
        <p:nvSpPr>
          <p:cNvPr id="58" name="Title 25"/>
          <p:cNvSpPr txBox="1">
            <a:spLocks/>
          </p:cNvSpPr>
          <p:nvPr/>
        </p:nvSpPr>
        <p:spPr bwMode="auto">
          <a:xfrm>
            <a:off x="2690404" y="1931984"/>
            <a:ext cx="3879487" cy="395168"/>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eaLnBrk="0" hangingPunct="0">
              <a:defRPr/>
            </a:pPr>
            <a:r>
              <a:rPr lang="en-US" altLang="zh-CN" sz="1600" b="1" kern="0" smtClean="0">
                <a:solidFill>
                  <a:srgbClr val="B2B2B2">
                    <a:lumMod val="75000"/>
                  </a:srgbClr>
                </a:solidFill>
                <a:latin typeface="微软雅黑" pitchFamily="34" charset="-122"/>
                <a:ea typeface="微软雅黑" pitchFamily="34" charset="-122"/>
                <a:cs typeface="Arial" pitchFamily="34" charset="0"/>
              </a:rPr>
              <a:t>Huawei E9000 IO System</a:t>
            </a:r>
            <a:endParaRPr lang="zh-CN" altLang="en-US" sz="1600" b="1" kern="0" dirty="0" smtClean="0">
              <a:solidFill>
                <a:srgbClr val="B2B2B2">
                  <a:lumMod val="75000"/>
                </a:srgbClr>
              </a:solidFill>
              <a:latin typeface="微软雅黑" pitchFamily="34" charset="-122"/>
              <a:ea typeface="微软雅黑" pitchFamily="34" charset="-122"/>
              <a:cs typeface="Arial" pitchFamily="34" charset="0"/>
            </a:endParaRPr>
          </a:p>
        </p:txBody>
      </p:sp>
      <p:sp>
        <p:nvSpPr>
          <p:cNvPr id="25" name="Rectangle 7"/>
          <p:cNvSpPr>
            <a:spLocks noChangeArrowheads="1"/>
          </p:cNvSpPr>
          <p:nvPr/>
        </p:nvSpPr>
        <p:spPr bwMode="gray">
          <a:xfrm>
            <a:off x="2621262" y="2680762"/>
            <a:ext cx="3660785" cy="346226"/>
          </a:xfrm>
          <a:prstGeom prst="rect">
            <a:avLst/>
          </a:prstGeom>
          <a:noFill/>
          <a:ln w="9525">
            <a:noFill/>
            <a:miter lim="800000"/>
            <a:headEnd/>
            <a:tailEnd/>
          </a:ln>
        </p:spPr>
        <p:txBody>
          <a:bodyPr wrap="square" lIns="68556" tIns="34279" rIns="68556" bIns="34279">
            <a:spAutoFit/>
          </a:bodyPr>
          <a:lstStyle/>
          <a:p>
            <a:pPr algn="ctr" eaLnBrk="0" hangingPunct="0">
              <a:buSzPct val="100000"/>
            </a:pPr>
            <a:r>
              <a:rPr lang="zh-CN" altLang="zh-CN" b="1">
                <a:solidFill>
                  <a:srgbClr val="000000"/>
                </a:solidFill>
                <a:latin typeface="微软雅黑" pitchFamily="34" charset="-122"/>
                <a:ea typeface="微软雅黑" pitchFamily="34" charset="-122"/>
                <a:cs typeface="Arial" pitchFamily="34" charset="0"/>
                <a:sym typeface="Calibri" pitchFamily="34" charset="0"/>
              </a:rPr>
              <a:t>Click to add Title</a:t>
            </a:r>
          </a:p>
        </p:txBody>
      </p:sp>
      <p:sp>
        <p:nvSpPr>
          <p:cNvPr id="27" name="圆角矩形 14"/>
          <p:cNvSpPr>
            <a:spLocks noChangeArrowheads="1"/>
          </p:cNvSpPr>
          <p:nvPr/>
        </p:nvSpPr>
        <p:spPr bwMode="auto">
          <a:xfrm>
            <a:off x="1897559" y="2606917"/>
            <a:ext cx="5244021" cy="569214"/>
          </a:xfrm>
          <a:prstGeom prst="roundRect">
            <a:avLst>
              <a:gd name="adj" fmla="val 16667"/>
            </a:avLst>
          </a:prstGeom>
          <a:solidFill>
            <a:schemeClr val="accent3">
              <a:lumMod val="65000"/>
            </a:schemeClr>
          </a:solidFill>
          <a:ln w="9525">
            <a:noFill/>
            <a:round/>
            <a:headEnd/>
            <a:tailEnd/>
          </a:ln>
        </p:spPr>
        <p:txBody>
          <a:bodyPr lIns="68556" tIns="34279" rIns="68556" bIns="34279" anchor="ctr"/>
          <a:lstStyle/>
          <a:p>
            <a:pPr indent="134505" eaLnBrk="0" hangingPunct="0">
              <a:buSzPct val="100000"/>
            </a:pPr>
            <a:r>
              <a:rPr lang="en-US" altLang="zh-CN" sz="3000" b="1" dirty="0" smtClean="0">
                <a:solidFill>
                  <a:srgbClr val="FFFFFF"/>
                </a:solidFill>
                <a:latin typeface="微软雅黑" pitchFamily="34" charset="-122"/>
                <a:ea typeface="微软雅黑" pitchFamily="34" charset="-122"/>
                <a:cs typeface="Arial" pitchFamily="34" charset="0"/>
                <a:sym typeface="Calibri" pitchFamily="34" charset="0"/>
              </a:rPr>
              <a:t>3</a:t>
            </a:r>
            <a:endParaRPr lang="zh-CN" altLang="zh-CN" sz="3000" b="1" dirty="0">
              <a:solidFill>
                <a:srgbClr val="FFFFFF"/>
              </a:solidFill>
              <a:latin typeface="微软雅黑" pitchFamily="34" charset="-122"/>
              <a:ea typeface="微软雅黑" pitchFamily="34" charset="-122"/>
              <a:cs typeface="Arial" pitchFamily="34" charset="0"/>
              <a:sym typeface="Calibri" pitchFamily="34" charset="0"/>
            </a:endParaRPr>
          </a:p>
        </p:txBody>
      </p:sp>
      <p:sp>
        <p:nvSpPr>
          <p:cNvPr id="29" name="Rectangle 5"/>
          <p:cNvSpPr>
            <a:spLocks noChangeArrowheads="1"/>
          </p:cNvSpPr>
          <p:nvPr/>
        </p:nvSpPr>
        <p:spPr bwMode="gray">
          <a:xfrm>
            <a:off x="2555185" y="2667698"/>
            <a:ext cx="4162901" cy="418338"/>
          </a:xfrm>
          <a:prstGeom prst="rect">
            <a:avLst/>
          </a:prstGeom>
          <a:solidFill>
            <a:srgbClr val="D9D9D9"/>
          </a:solidFill>
          <a:ln w="9525" algn="ctr">
            <a:solidFill>
              <a:srgbClr val="999999"/>
            </a:solidFill>
            <a:miter lim="800000"/>
            <a:headEnd/>
            <a:tailEnd/>
          </a:ln>
          <a:effectLst>
            <a:outerShdw blurRad="50800" dist="38100" dir="2700000" algn="tl" rotWithShape="0">
              <a:prstClr val="black">
                <a:alpha val="40000"/>
              </a:prstClr>
            </a:outerShdw>
          </a:effectLst>
        </p:spPr>
        <p:txBody>
          <a:bodyPr wrap="none" lIns="68556" tIns="34279" rIns="68556" bIns="34279" anchor="ctr"/>
          <a:lstStyle/>
          <a:p>
            <a:pPr indent="138076" eaLnBrk="0" hangingPunct="0">
              <a:buSzPct val="100000"/>
            </a:pPr>
            <a:endParaRPr lang="zh-CN" altLang="zh-CN" sz="1600" b="1" dirty="0">
              <a:solidFill>
                <a:srgbClr val="595959"/>
              </a:solidFill>
              <a:latin typeface="微软雅黑" pitchFamily="34" charset="-122"/>
              <a:ea typeface="微软雅黑" pitchFamily="34" charset="-122"/>
              <a:cs typeface="Arial" pitchFamily="34" charset="0"/>
              <a:sym typeface="Calibri" pitchFamily="34" charset="0"/>
            </a:endParaRPr>
          </a:p>
        </p:txBody>
      </p:sp>
      <p:sp>
        <p:nvSpPr>
          <p:cNvPr id="30" name="Title 25"/>
          <p:cNvSpPr txBox="1">
            <a:spLocks/>
          </p:cNvSpPr>
          <p:nvPr/>
        </p:nvSpPr>
        <p:spPr bwMode="auto">
          <a:xfrm>
            <a:off x="2690404" y="2676835"/>
            <a:ext cx="3879487" cy="395168"/>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eaLnBrk="0" hangingPunct="0">
              <a:defRPr/>
            </a:pPr>
            <a:r>
              <a:rPr lang="en-US" altLang="zh-CN" sz="1600" b="1" kern="0" smtClean="0">
                <a:solidFill>
                  <a:srgbClr val="B2B2B2">
                    <a:lumMod val="75000"/>
                  </a:srgbClr>
                </a:solidFill>
                <a:latin typeface="微软雅黑" pitchFamily="34" charset="-122"/>
                <a:ea typeface="微软雅黑" pitchFamily="34" charset="-122"/>
                <a:cs typeface="Arial" pitchFamily="34" charset="0"/>
              </a:rPr>
              <a:t>Configuration and Quotation Tool</a:t>
            </a:r>
            <a:endParaRPr lang="zh-CN" altLang="en-US" sz="1600" b="1" kern="0" dirty="0" smtClean="0">
              <a:solidFill>
                <a:srgbClr val="B2B2B2">
                  <a:lumMod val="75000"/>
                </a:srgbClr>
              </a:solidFill>
              <a:latin typeface="微软雅黑" pitchFamily="34" charset="-122"/>
              <a:ea typeface="微软雅黑" pitchFamily="34" charset="-122"/>
              <a:cs typeface="Arial" pitchFamily="34" charset="0"/>
            </a:endParaRPr>
          </a:p>
        </p:txBody>
      </p:sp>
      <p:sp>
        <p:nvSpPr>
          <p:cNvPr id="15" name="Rectangle 7"/>
          <p:cNvSpPr>
            <a:spLocks noChangeArrowheads="1"/>
          </p:cNvSpPr>
          <p:nvPr/>
        </p:nvSpPr>
        <p:spPr bwMode="gray">
          <a:xfrm>
            <a:off x="2621262" y="3442762"/>
            <a:ext cx="3660785" cy="346226"/>
          </a:xfrm>
          <a:prstGeom prst="rect">
            <a:avLst/>
          </a:prstGeom>
          <a:noFill/>
          <a:ln w="9525">
            <a:noFill/>
            <a:miter lim="800000"/>
            <a:headEnd/>
            <a:tailEnd/>
          </a:ln>
        </p:spPr>
        <p:txBody>
          <a:bodyPr wrap="square" lIns="68556" tIns="34279" rIns="68556" bIns="34279">
            <a:spAutoFit/>
          </a:bodyPr>
          <a:lstStyle/>
          <a:p>
            <a:pPr algn="ctr" eaLnBrk="0" hangingPunct="0">
              <a:buSzPct val="100000"/>
            </a:pPr>
            <a:r>
              <a:rPr lang="zh-CN" altLang="zh-CN" b="1">
                <a:solidFill>
                  <a:srgbClr val="000000"/>
                </a:solidFill>
                <a:latin typeface="微软雅黑" pitchFamily="34" charset="-122"/>
                <a:ea typeface="微软雅黑" pitchFamily="34" charset="-122"/>
                <a:cs typeface="Arial" pitchFamily="34" charset="0"/>
                <a:sym typeface="Calibri" pitchFamily="34" charset="0"/>
              </a:rPr>
              <a:t>Click to add Title</a:t>
            </a:r>
          </a:p>
        </p:txBody>
      </p:sp>
      <p:sp>
        <p:nvSpPr>
          <p:cNvPr id="16" name="圆角矩形 14"/>
          <p:cNvSpPr>
            <a:spLocks noChangeArrowheads="1"/>
          </p:cNvSpPr>
          <p:nvPr/>
        </p:nvSpPr>
        <p:spPr bwMode="auto">
          <a:xfrm>
            <a:off x="1897559" y="3368917"/>
            <a:ext cx="5244021" cy="569214"/>
          </a:xfrm>
          <a:prstGeom prst="roundRect">
            <a:avLst>
              <a:gd name="adj" fmla="val 16667"/>
            </a:avLst>
          </a:prstGeom>
          <a:solidFill>
            <a:srgbClr val="C00000"/>
          </a:solidFill>
          <a:ln w="9525">
            <a:noFill/>
            <a:round/>
            <a:headEnd/>
            <a:tailEnd/>
          </a:ln>
        </p:spPr>
        <p:txBody>
          <a:bodyPr lIns="68556" tIns="34279" rIns="68556" bIns="34279" anchor="ctr"/>
          <a:lstStyle/>
          <a:p>
            <a:pPr indent="134505" eaLnBrk="0" hangingPunct="0">
              <a:buSzPct val="100000"/>
            </a:pPr>
            <a:r>
              <a:rPr lang="en-US" altLang="zh-CN" sz="3000" b="1" dirty="0" smtClean="0">
                <a:solidFill>
                  <a:srgbClr val="FFFFFF"/>
                </a:solidFill>
                <a:latin typeface="微软雅黑" pitchFamily="34" charset="-122"/>
                <a:ea typeface="微软雅黑" pitchFamily="34" charset="-122"/>
                <a:cs typeface="Arial" pitchFamily="34" charset="0"/>
                <a:sym typeface="Calibri" pitchFamily="34" charset="0"/>
              </a:rPr>
              <a:t>4</a:t>
            </a:r>
            <a:endParaRPr lang="zh-CN" altLang="zh-CN" sz="3000" b="1" dirty="0">
              <a:solidFill>
                <a:srgbClr val="FFFFFF"/>
              </a:solidFill>
              <a:latin typeface="微软雅黑" pitchFamily="34" charset="-122"/>
              <a:ea typeface="微软雅黑" pitchFamily="34" charset="-122"/>
              <a:cs typeface="Arial" pitchFamily="34" charset="0"/>
              <a:sym typeface="Calibri" pitchFamily="34" charset="0"/>
            </a:endParaRPr>
          </a:p>
        </p:txBody>
      </p:sp>
      <p:sp>
        <p:nvSpPr>
          <p:cNvPr id="17" name="Rectangle 5"/>
          <p:cNvSpPr>
            <a:spLocks noChangeArrowheads="1"/>
          </p:cNvSpPr>
          <p:nvPr/>
        </p:nvSpPr>
        <p:spPr bwMode="gray">
          <a:xfrm>
            <a:off x="2555185" y="3429698"/>
            <a:ext cx="4162901" cy="418338"/>
          </a:xfrm>
          <a:prstGeom prst="rect">
            <a:avLst/>
          </a:prstGeom>
          <a:solidFill>
            <a:srgbClr val="D9D9D9"/>
          </a:solidFill>
          <a:ln w="9525" algn="ctr">
            <a:solidFill>
              <a:srgbClr val="999999"/>
            </a:solidFill>
            <a:miter lim="800000"/>
            <a:headEnd/>
            <a:tailEnd/>
          </a:ln>
          <a:effectLst>
            <a:outerShdw blurRad="50800" dist="38100" dir="2700000" algn="tl" rotWithShape="0">
              <a:prstClr val="black">
                <a:alpha val="40000"/>
              </a:prstClr>
            </a:outerShdw>
          </a:effectLst>
        </p:spPr>
        <p:txBody>
          <a:bodyPr wrap="none" lIns="68556" tIns="34279" rIns="68556" bIns="34279" anchor="ctr"/>
          <a:lstStyle/>
          <a:p>
            <a:pPr indent="138076" eaLnBrk="0" hangingPunct="0">
              <a:buSzPct val="100000"/>
            </a:pPr>
            <a:endParaRPr lang="zh-CN" altLang="zh-CN" sz="1600" b="1" dirty="0">
              <a:solidFill>
                <a:srgbClr val="595959"/>
              </a:solidFill>
              <a:latin typeface="微软雅黑" pitchFamily="34" charset="-122"/>
              <a:ea typeface="微软雅黑" pitchFamily="34" charset="-122"/>
              <a:cs typeface="Arial" pitchFamily="34" charset="0"/>
              <a:sym typeface="Calibri" pitchFamily="34" charset="0"/>
            </a:endParaRPr>
          </a:p>
        </p:txBody>
      </p:sp>
      <p:sp>
        <p:nvSpPr>
          <p:cNvPr id="18" name="Title 25"/>
          <p:cNvSpPr txBox="1">
            <a:spLocks/>
          </p:cNvSpPr>
          <p:nvPr/>
        </p:nvSpPr>
        <p:spPr bwMode="auto">
          <a:xfrm>
            <a:off x="2690404" y="3438835"/>
            <a:ext cx="3879487" cy="395168"/>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eaLnBrk="0" hangingPunct="0">
              <a:defRPr/>
            </a:pPr>
            <a:r>
              <a:rPr lang="en-US" altLang="zh-CN" sz="1600" b="1" kern="0" smtClean="0">
                <a:latin typeface="微软雅黑" pitchFamily="34" charset="-122"/>
                <a:ea typeface="微软雅黑" pitchFamily="34" charset="-122"/>
                <a:cs typeface="Arial" pitchFamily="34" charset="0"/>
              </a:rPr>
              <a:t>Demo</a:t>
            </a:r>
          </a:p>
        </p:txBody>
      </p:sp>
    </p:spTree>
    <p:custDataLst>
      <p:tags r:id="rId1"/>
    </p:custDataLst>
  </p:cSld>
  <p:clrMapOvr>
    <a:masterClrMapping/>
  </p:clrMapOvr>
  <p:transition advTm="13239">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746500" y="1349924"/>
            <a:ext cx="4991099" cy="3257454"/>
          </a:xfrm>
          <a:prstGeom prst="rect">
            <a:avLst/>
          </a:prstGeom>
          <a:noFill/>
          <a:ln w="9525">
            <a:noFill/>
            <a:miter lim="800000"/>
            <a:headEnd/>
            <a:tailEnd/>
          </a:ln>
        </p:spPr>
      </p:pic>
      <p:sp>
        <p:nvSpPr>
          <p:cNvPr id="3" name="Title 2"/>
          <p:cNvSpPr txBox="1">
            <a:spLocks/>
          </p:cNvSpPr>
          <p:nvPr/>
        </p:nvSpPr>
        <p:spPr>
          <a:xfrm>
            <a:off x="229470" y="317711"/>
            <a:ext cx="7632700" cy="342689"/>
          </a:xfrm>
          <a:prstGeom prst="rect">
            <a:avLst/>
          </a:prstGeom>
        </p:spPr>
        <p:txBody>
          <a:bodyPr/>
          <a:lstStyle/>
          <a:p>
            <a:pPr lvl="0" eaLnBrk="0" hangingPunct="0">
              <a:defRPr/>
            </a:pPr>
            <a:r>
              <a:rPr lang="en-US" altLang="zh-CN" sz="2000" b="1" kern="0" smtClean="0">
                <a:solidFill>
                  <a:srgbClr val="C00000"/>
                </a:solidFill>
                <a:latin typeface="Arial" pitchFamily="34" charset="0"/>
                <a:ea typeface="微软雅黑" pitchFamily="34" charset="-122"/>
              </a:rPr>
              <a:t>Create Quotation</a:t>
            </a:r>
            <a:endParaRPr lang="en-US" altLang="zh-CN" sz="2000" b="1" kern="0" dirty="0">
              <a:solidFill>
                <a:srgbClr val="C00000"/>
              </a:solidFill>
              <a:latin typeface="Arial" pitchFamily="34" charset="0"/>
              <a:ea typeface="微软雅黑" pitchFamily="34" charset="-122"/>
            </a:endParaRPr>
          </a:p>
        </p:txBody>
      </p:sp>
      <p:sp>
        <p:nvSpPr>
          <p:cNvPr id="4" name="TextBox 3"/>
          <p:cNvSpPr txBox="1"/>
          <p:nvPr/>
        </p:nvSpPr>
        <p:spPr>
          <a:xfrm>
            <a:off x="269241" y="773748"/>
            <a:ext cx="5217160" cy="877252"/>
          </a:xfrm>
          <a:prstGeom prst="rect">
            <a:avLst/>
          </a:prstGeom>
          <a:noFill/>
        </p:spPr>
        <p:txBody>
          <a:bodyPr wrap="square" lIns="72000" tIns="36000" rIns="72000" bIns="36000" rtlCol="0">
            <a:noAutofit/>
          </a:bodyPr>
          <a:lstStyle/>
          <a:p>
            <a:pPr marL="266700" indent="-266700">
              <a:buFont typeface="Wingdings" pitchFamily="2" charset="2"/>
              <a:buChar char="l"/>
            </a:pPr>
            <a:r>
              <a:rPr lang="en-US" altLang="zh-CN" sz="1400" smtClean="0">
                <a:latin typeface="Arial" pitchFamily="34" charset="0"/>
                <a:ea typeface="华文细黑" pitchFamily="2" charset="-122"/>
              </a:rPr>
              <a:t>Click ‘My Quotation’, system will load the ‘Draft’ page.</a:t>
            </a:r>
          </a:p>
          <a:p>
            <a:pPr marL="266700" indent="-266700">
              <a:buFont typeface="Wingdings" pitchFamily="2" charset="2"/>
              <a:buChar char="l"/>
            </a:pPr>
            <a:r>
              <a:rPr lang="en-US" altLang="zh-CN" sz="1400" smtClean="0">
                <a:latin typeface="Arial" pitchFamily="34" charset="0"/>
                <a:ea typeface="华文细黑" pitchFamily="2" charset="-122"/>
              </a:rPr>
              <a:t>Click ‘New’ to create a new quotation.</a:t>
            </a:r>
          </a:p>
          <a:p>
            <a:pPr marL="266700" indent="-266700">
              <a:buFont typeface="Wingdings" pitchFamily="2" charset="2"/>
              <a:buChar char="l"/>
            </a:pPr>
            <a:r>
              <a:rPr lang="en-US" altLang="zh-CN" sz="1400" smtClean="0">
                <a:latin typeface="Arial" pitchFamily="34" charset="0"/>
                <a:ea typeface="华文细黑" pitchFamily="2" charset="-122"/>
              </a:rPr>
              <a:t>Name this quotation and save.</a:t>
            </a:r>
            <a:endParaRPr lang="zh-CN" altLang="en-US" sz="1400" dirty="0" smtClean="0">
              <a:latin typeface="Arial" pitchFamily="34" charset="0"/>
              <a:ea typeface="华文细黑"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350686" y="1041400"/>
            <a:ext cx="5609163" cy="3546475"/>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a:stretch>
            <a:fillRect/>
          </a:stretch>
        </p:blipFill>
        <p:spPr bwMode="auto">
          <a:xfrm>
            <a:off x="4341861" y="2066923"/>
            <a:ext cx="4273654" cy="2484000"/>
          </a:xfrm>
          <a:prstGeom prst="rect">
            <a:avLst/>
          </a:prstGeom>
          <a:noFill/>
          <a:ln w="9525">
            <a:noFill/>
            <a:miter lim="800000"/>
            <a:headEnd/>
            <a:tailEnd/>
          </a:ln>
        </p:spPr>
      </p:pic>
      <p:sp>
        <p:nvSpPr>
          <p:cNvPr id="3" name="Title 2"/>
          <p:cNvSpPr txBox="1">
            <a:spLocks/>
          </p:cNvSpPr>
          <p:nvPr/>
        </p:nvSpPr>
        <p:spPr>
          <a:xfrm>
            <a:off x="229470" y="317711"/>
            <a:ext cx="7632700" cy="342689"/>
          </a:xfrm>
          <a:prstGeom prst="rect">
            <a:avLst/>
          </a:prstGeom>
        </p:spPr>
        <p:txBody>
          <a:bodyPr/>
          <a:lstStyle/>
          <a:p>
            <a:pPr lvl="0" eaLnBrk="0" hangingPunct="0">
              <a:defRPr/>
            </a:pPr>
            <a:r>
              <a:rPr lang="en-US" altLang="zh-CN" sz="2000" b="1" kern="0" smtClean="0">
                <a:solidFill>
                  <a:srgbClr val="C00000"/>
                </a:solidFill>
                <a:latin typeface="Arial" pitchFamily="34" charset="0"/>
                <a:ea typeface="微软雅黑" pitchFamily="34" charset="-122"/>
              </a:rPr>
              <a:t>Add Product</a:t>
            </a:r>
            <a:endParaRPr lang="en-US" altLang="zh-CN" sz="2000" b="1" kern="0" dirty="0">
              <a:solidFill>
                <a:srgbClr val="C00000"/>
              </a:solidFill>
              <a:latin typeface="Arial" pitchFamily="34" charset="0"/>
              <a:ea typeface="微软雅黑" pitchFamily="34" charset="-122"/>
            </a:endParaRPr>
          </a:p>
        </p:txBody>
      </p:sp>
      <p:sp>
        <p:nvSpPr>
          <p:cNvPr id="4" name="TextBox 3"/>
          <p:cNvSpPr txBox="1"/>
          <p:nvPr/>
        </p:nvSpPr>
        <p:spPr>
          <a:xfrm>
            <a:off x="269241" y="773748"/>
            <a:ext cx="2943859" cy="1780766"/>
          </a:xfrm>
          <a:prstGeom prst="rect">
            <a:avLst/>
          </a:prstGeom>
          <a:noFill/>
        </p:spPr>
        <p:txBody>
          <a:bodyPr wrap="square" lIns="72000" tIns="36000" rIns="72000" bIns="36000" rtlCol="0">
            <a:noAutofit/>
          </a:bodyPr>
          <a:lstStyle/>
          <a:p>
            <a:pPr marL="266700" indent="-266700">
              <a:buFont typeface="Wingdings" pitchFamily="2" charset="2"/>
              <a:buChar char="l"/>
            </a:pPr>
            <a:r>
              <a:rPr lang="en-US" altLang="zh-CN" sz="1400" smtClean="0">
                <a:latin typeface="Arial" pitchFamily="34" charset="0"/>
                <a:ea typeface="华文细黑" pitchFamily="2" charset="-122"/>
              </a:rPr>
              <a:t>In ‘Configure’ Page, click ‘Add Product’ button.</a:t>
            </a:r>
          </a:p>
          <a:p>
            <a:pPr marL="266700" indent="-266700">
              <a:buFont typeface="Wingdings" pitchFamily="2" charset="2"/>
              <a:buChar char="l"/>
            </a:pPr>
            <a:r>
              <a:rPr lang="en-US" altLang="zh-CN" sz="1400" smtClean="0">
                <a:latin typeface="Arial" pitchFamily="34" charset="0"/>
                <a:ea typeface="华文细黑" pitchFamily="2" charset="-122"/>
              </a:rPr>
              <a:t>seach the needed product, select it and add to quotation.</a:t>
            </a:r>
          </a:p>
          <a:p>
            <a:pPr marL="266700" indent="-266700">
              <a:buFont typeface="Wingdings" pitchFamily="2" charset="2"/>
              <a:buChar char="l"/>
            </a:pPr>
            <a:r>
              <a:rPr lang="en-US" altLang="zh-CN" sz="1400" b="1" smtClean="0">
                <a:latin typeface="Arial" pitchFamily="34" charset="0"/>
                <a:ea typeface="华文细黑" pitchFamily="2" charset="-122"/>
              </a:rPr>
              <a:t>NOTICE</a:t>
            </a:r>
            <a:r>
              <a:rPr lang="en-US" altLang="zh-CN" sz="1400" smtClean="0">
                <a:latin typeface="Arial" pitchFamily="34" charset="0"/>
                <a:ea typeface="华文细黑" pitchFamily="2" charset="-122"/>
              </a:rPr>
              <a:t>: please add blade server </a:t>
            </a:r>
            <a:r>
              <a:rPr lang="en-US" altLang="zh-CN" sz="1400" smtClean="0">
                <a:solidFill>
                  <a:srgbClr val="C00000"/>
                </a:solidFill>
                <a:latin typeface="Arial" pitchFamily="34" charset="0"/>
                <a:ea typeface="华文细黑" pitchFamily="2" charset="-122"/>
              </a:rPr>
              <a:t>AND</a:t>
            </a:r>
            <a:r>
              <a:rPr lang="en-US" altLang="zh-CN" sz="1400" smtClean="0">
                <a:latin typeface="Arial" pitchFamily="34" charset="0"/>
                <a:ea typeface="华文细黑" pitchFamily="2" charset="-122"/>
              </a:rPr>
              <a:t> E9000 Chassis to quotation.</a:t>
            </a:r>
            <a:endParaRPr lang="zh-CN" altLang="en-US" sz="1400" dirty="0" smtClean="0">
              <a:latin typeface="Arial" pitchFamily="34" charset="0"/>
              <a:ea typeface="华文细黑" pitchFamily="2" charset="-122"/>
            </a:endParaRPr>
          </a:p>
        </p:txBody>
      </p:sp>
      <p:sp>
        <p:nvSpPr>
          <p:cNvPr id="6" name="矩形 5"/>
          <p:cNvSpPr/>
          <p:nvPr/>
        </p:nvSpPr>
        <p:spPr bwMode="auto">
          <a:xfrm>
            <a:off x="5168900" y="1625600"/>
            <a:ext cx="1308100" cy="393700"/>
          </a:xfrm>
          <a:prstGeom prst="rect">
            <a:avLst/>
          </a:prstGeom>
          <a:solidFill>
            <a:srgbClr val="FFCCCC">
              <a:alpha val="31000"/>
            </a:srgb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72000" tIns="36000" rIns="72000" bIns="36000" numCol="1" rtlCol="0" anchor="t" anchorCtr="0" compatLnSpc="1">
            <a:prstTxWarp prst="textNoShape">
              <a:avLst/>
            </a:prstTxWarp>
          </a:bodyPr>
          <a:lstStyle/>
          <a:p>
            <a:pPr algn="ctr">
              <a:buClr>
                <a:srgbClr val="CC9900"/>
              </a:buClr>
            </a:pPr>
            <a:endParaRPr lang="zh-CN" altLang="en-US" sz="1000" dirty="0" smtClean="0">
              <a:latin typeface="+mn-ea"/>
              <a:ea typeface="+mn-ea"/>
            </a:endParaRPr>
          </a:p>
        </p:txBody>
      </p:sp>
      <p:sp>
        <p:nvSpPr>
          <p:cNvPr id="7" name="矩形 6"/>
          <p:cNvSpPr/>
          <p:nvPr/>
        </p:nvSpPr>
        <p:spPr bwMode="auto">
          <a:xfrm>
            <a:off x="3263900" y="2273300"/>
            <a:ext cx="635000" cy="444500"/>
          </a:xfrm>
          <a:prstGeom prst="rect">
            <a:avLst/>
          </a:prstGeom>
          <a:solidFill>
            <a:srgbClr val="FFCCCC">
              <a:alpha val="31000"/>
            </a:srgb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72000" tIns="36000" rIns="72000" bIns="36000" numCol="1" rtlCol="0" anchor="t" anchorCtr="0" compatLnSpc="1">
            <a:prstTxWarp prst="textNoShape">
              <a:avLst/>
            </a:prstTxWarp>
          </a:bodyPr>
          <a:lstStyle/>
          <a:p>
            <a:pPr algn="ctr">
              <a:buClr>
                <a:srgbClr val="CC9900"/>
              </a:buClr>
            </a:pPr>
            <a:endParaRPr lang="zh-CN" altLang="en-US" sz="1000" dirty="0" smtClean="0">
              <a:latin typeface="+mn-ea"/>
              <a:ea typeface="+mn-ea"/>
            </a:endParaRPr>
          </a:p>
        </p:txBody>
      </p:sp>
      <p:sp>
        <p:nvSpPr>
          <p:cNvPr id="8" name="矩形 7"/>
          <p:cNvSpPr/>
          <p:nvPr/>
        </p:nvSpPr>
        <p:spPr bwMode="auto">
          <a:xfrm>
            <a:off x="4356100" y="2413000"/>
            <a:ext cx="1143000" cy="152400"/>
          </a:xfrm>
          <a:prstGeom prst="rect">
            <a:avLst/>
          </a:prstGeom>
          <a:solidFill>
            <a:srgbClr val="FFCCCC">
              <a:alpha val="31000"/>
            </a:srgb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72000" tIns="36000" rIns="72000" bIns="36000" numCol="1" rtlCol="0" anchor="t" anchorCtr="0" compatLnSpc="1">
            <a:prstTxWarp prst="textNoShape">
              <a:avLst/>
            </a:prstTxWarp>
          </a:bodyPr>
          <a:lstStyle/>
          <a:p>
            <a:pPr algn="ctr">
              <a:buClr>
                <a:srgbClr val="CC9900"/>
              </a:buClr>
            </a:pPr>
            <a:endParaRPr lang="zh-CN" altLang="en-US" sz="1000" dirty="0" smtClean="0">
              <a:latin typeface="+mn-ea"/>
              <a:ea typeface="+mn-ea"/>
            </a:endParaRPr>
          </a:p>
        </p:txBody>
      </p:sp>
      <p:sp>
        <p:nvSpPr>
          <p:cNvPr id="9" name="矩形 8"/>
          <p:cNvSpPr/>
          <p:nvPr/>
        </p:nvSpPr>
        <p:spPr bwMode="auto">
          <a:xfrm>
            <a:off x="6667500" y="2413000"/>
            <a:ext cx="612000" cy="152400"/>
          </a:xfrm>
          <a:prstGeom prst="rect">
            <a:avLst/>
          </a:prstGeom>
          <a:solidFill>
            <a:srgbClr val="FFCCCC">
              <a:alpha val="31000"/>
            </a:srgb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72000" tIns="36000" rIns="72000" bIns="36000" numCol="1" rtlCol="0" anchor="t" anchorCtr="0" compatLnSpc="1">
            <a:prstTxWarp prst="textNoShape">
              <a:avLst/>
            </a:prstTxWarp>
          </a:bodyPr>
          <a:lstStyle/>
          <a:p>
            <a:pPr algn="ctr">
              <a:buClr>
                <a:srgbClr val="CC9900"/>
              </a:buClr>
            </a:pPr>
            <a:endParaRPr lang="zh-CN" altLang="en-US" sz="1000" dirty="0" smtClean="0">
              <a:latin typeface="+mn-ea"/>
              <a:ea typeface="+mn-ea"/>
            </a:endParaRPr>
          </a:p>
        </p:txBody>
      </p:sp>
      <p:sp>
        <p:nvSpPr>
          <p:cNvPr id="10" name="矩形 9"/>
          <p:cNvSpPr/>
          <p:nvPr/>
        </p:nvSpPr>
        <p:spPr bwMode="auto">
          <a:xfrm>
            <a:off x="4381500" y="2794000"/>
            <a:ext cx="1143000" cy="152400"/>
          </a:xfrm>
          <a:prstGeom prst="rect">
            <a:avLst/>
          </a:prstGeom>
          <a:solidFill>
            <a:srgbClr val="FFCCCC">
              <a:alpha val="31000"/>
            </a:srgb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72000" tIns="36000" rIns="72000" bIns="36000" numCol="1" rtlCol="0" anchor="t" anchorCtr="0" compatLnSpc="1">
            <a:prstTxWarp prst="textNoShape">
              <a:avLst/>
            </a:prstTxWarp>
          </a:bodyPr>
          <a:lstStyle/>
          <a:p>
            <a:pPr algn="ctr">
              <a:buClr>
                <a:srgbClr val="CC9900"/>
              </a:buClr>
            </a:pPr>
            <a:endParaRPr lang="zh-CN" altLang="en-US" sz="1000" dirty="0" smtClean="0">
              <a:latin typeface="+mn-ea"/>
              <a:ea typeface="+mn-ea"/>
            </a:endParaRPr>
          </a:p>
        </p:txBody>
      </p:sp>
      <p:sp>
        <p:nvSpPr>
          <p:cNvPr id="11" name="矩形 10"/>
          <p:cNvSpPr/>
          <p:nvPr/>
        </p:nvSpPr>
        <p:spPr bwMode="auto">
          <a:xfrm>
            <a:off x="5994400" y="4368800"/>
            <a:ext cx="576000" cy="152400"/>
          </a:xfrm>
          <a:prstGeom prst="rect">
            <a:avLst/>
          </a:prstGeom>
          <a:solidFill>
            <a:srgbClr val="FFCCCC">
              <a:alpha val="31000"/>
            </a:srgb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72000" tIns="36000" rIns="72000" bIns="36000" numCol="1" rtlCol="0" anchor="t" anchorCtr="0" compatLnSpc="1">
            <a:prstTxWarp prst="textNoShape">
              <a:avLst/>
            </a:prstTxWarp>
          </a:bodyPr>
          <a:lstStyle/>
          <a:p>
            <a:pPr algn="ctr">
              <a:buClr>
                <a:srgbClr val="CC9900"/>
              </a:buClr>
            </a:pPr>
            <a:endParaRPr lang="zh-CN" altLang="en-US" sz="1000" dirty="0" smtClean="0">
              <a:latin typeface="+mn-ea"/>
              <a:ea typeface="+mn-ea"/>
            </a:endParaRPr>
          </a:p>
        </p:txBody>
      </p:sp>
      <p:sp>
        <p:nvSpPr>
          <p:cNvPr id="16" name="椭圆 15"/>
          <p:cNvSpPr/>
          <p:nvPr/>
        </p:nvSpPr>
        <p:spPr bwMode="auto">
          <a:xfrm>
            <a:off x="4902200" y="1549400"/>
            <a:ext cx="216000" cy="216000"/>
          </a:xfrm>
          <a:prstGeom prst="ellipse">
            <a:avLst/>
          </a:prstGeom>
          <a:solidFill>
            <a:schemeClr val="bg2">
              <a:lumMod val="20000"/>
              <a:lumOff val="80000"/>
              <a:alpha val="85000"/>
            </a:scheme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0" tIns="0" rIns="0" bIns="0" numCol="1" rtlCol="0" anchor="ctr" anchorCtr="1" compatLnSpc="1">
            <a:prstTxWarp prst="textNoShape">
              <a:avLst/>
            </a:prstTxWarp>
          </a:bodyPr>
          <a:lstStyle/>
          <a:p>
            <a:pPr algn="ctr">
              <a:buClr>
                <a:srgbClr val="CC9900"/>
              </a:buClr>
            </a:pPr>
            <a:r>
              <a:rPr lang="en-US" altLang="zh-CN" sz="1400" smtClean="0">
                <a:solidFill>
                  <a:srgbClr val="C00000"/>
                </a:solidFill>
                <a:latin typeface="+mn-ea"/>
                <a:ea typeface="+mn-ea"/>
              </a:rPr>
              <a:t>1</a:t>
            </a:r>
            <a:endParaRPr lang="zh-CN" altLang="en-US" sz="1400" dirty="0" smtClean="0">
              <a:solidFill>
                <a:srgbClr val="C00000"/>
              </a:solidFill>
              <a:latin typeface="+mn-ea"/>
              <a:ea typeface="+mn-ea"/>
            </a:endParaRPr>
          </a:p>
        </p:txBody>
      </p:sp>
      <p:sp>
        <p:nvSpPr>
          <p:cNvPr id="17" name="椭圆 16"/>
          <p:cNvSpPr/>
          <p:nvPr/>
        </p:nvSpPr>
        <p:spPr bwMode="auto">
          <a:xfrm>
            <a:off x="3035300" y="2209800"/>
            <a:ext cx="216000" cy="216000"/>
          </a:xfrm>
          <a:prstGeom prst="ellipse">
            <a:avLst/>
          </a:prstGeom>
          <a:solidFill>
            <a:schemeClr val="bg2">
              <a:lumMod val="20000"/>
              <a:lumOff val="80000"/>
              <a:alpha val="85000"/>
            </a:scheme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0" tIns="0" rIns="0" bIns="0" numCol="1" rtlCol="0" anchor="ctr" anchorCtr="1" compatLnSpc="1">
            <a:prstTxWarp prst="textNoShape">
              <a:avLst/>
            </a:prstTxWarp>
          </a:bodyPr>
          <a:lstStyle/>
          <a:p>
            <a:pPr algn="ctr">
              <a:buClr>
                <a:srgbClr val="CC9900"/>
              </a:buClr>
            </a:pPr>
            <a:r>
              <a:rPr lang="en-US" altLang="zh-CN" sz="1400" smtClean="0">
                <a:solidFill>
                  <a:srgbClr val="C00000"/>
                </a:solidFill>
                <a:latin typeface="+mn-ea"/>
                <a:ea typeface="+mn-ea"/>
              </a:rPr>
              <a:t>2</a:t>
            </a:r>
            <a:endParaRPr lang="zh-CN" altLang="en-US" sz="1400" dirty="0" smtClean="0">
              <a:solidFill>
                <a:srgbClr val="C00000"/>
              </a:solidFill>
              <a:latin typeface="+mn-ea"/>
              <a:ea typeface="+mn-ea"/>
            </a:endParaRPr>
          </a:p>
        </p:txBody>
      </p:sp>
      <p:sp>
        <p:nvSpPr>
          <p:cNvPr id="18" name="椭圆 17"/>
          <p:cNvSpPr/>
          <p:nvPr/>
        </p:nvSpPr>
        <p:spPr bwMode="auto">
          <a:xfrm>
            <a:off x="4140200" y="2324100"/>
            <a:ext cx="216000" cy="216000"/>
          </a:xfrm>
          <a:prstGeom prst="ellipse">
            <a:avLst/>
          </a:prstGeom>
          <a:solidFill>
            <a:schemeClr val="bg2">
              <a:lumMod val="20000"/>
              <a:lumOff val="80000"/>
              <a:alpha val="85000"/>
            </a:scheme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0" tIns="0" rIns="0" bIns="0" numCol="1" rtlCol="0" anchor="ctr" anchorCtr="1" compatLnSpc="1">
            <a:prstTxWarp prst="textNoShape">
              <a:avLst/>
            </a:prstTxWarp>
          </a:bodyPr>
          <a:lstStyle/>
          <a:p>
            <a:pPr algn="ctr">
              <a:buClr>
                <a:srgbClr val="CC9900"/>
              </a:buClr>
            </a:pPr>
            <a:r>
              <a:rPr lang="en-US" altLang="zh-CN" sz="1400" smtClean="0">
                <a:solidFill>
                  <a:srgbClr val="C00000"/>
                </a:solidFill>
                <a:latin typeface="+mn-ea"/>
                <a:ea typeface="+mn-ea"/>
              </a:rPr>
              <a:t>3</a:t>
            </a:r>
            <a:endParaRPr lang="zh-CN" altLang="en-US" sz="1400" dirty="0" smtClean="0">
              <a:solidFill>
                <a:srgbClr val="C00000"/>
              </a:solidFill>
              <a:latin typeface="+mn-ea"/>
              <a:ea typeface="+mn-ea"/>
            </a:endParaRPr>
          </a:p>
        </p:txBody>
      </p:sp>
      <p:sp>
        <p:nvSpPr>
          <p:cNvPr id="19" name="椭圆 18"/>
          <p:cNvSpPr/>
          <p:nvPr/>
        </p:nvSpPr>
        <p:spPr bwMode="auto">
          <a:xfrm>
            <a:off x="6413500" y="2324100"/>
            <a:ext cx="216000" cy="216000"/>
          </a:xfrm>
          <a:prstGeom prst="ellipse">
            <a:avLst/>
          </a:prstGeom>
          <a:solidFill>
            <a:schemeClr val="bg2">
              <a:lumMod val="20000"/>
              <a:lumOff val="80000"/>
              <a:alpha val="85000"/>
            </a:scheme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0" tIns="0" rIns="0" bIns="0" numCol="1" rtlCol="0" anchor="ctr" anchorCtr="1" compatLnSpc="1">
            <a:prstTxWarp prst="textNoShape">
              <a:avLst/>
            </a:prstTxWarp>
          </a:bodyPr>
          <a:lstStyle/>
          <a:p>
            <a:pPr algn="ctr">
              <a:buClr>
                <a:srgbClr val="CC9900"/>
              </a:buClr>
            </a:pPr>
            <a:r>
              <a:rPr lang="en-US" altLang="zh-CN" sz="1400" smtClean="0">
                <a:solidFill>
                  <a:srgbClr val="C00000"/>
                </a:solidFill>
                <a:latin typeface="+mn-ea"/>
                <a:ea typeface="+mn-ea"/>
              </a:rPr>
              <a:t>4</a:t>
            </a:r>
            <a:endParaRPr lang="zh-CN" altLang="en-US" sz="1400" dirty="0" smtClean="0">
              <a:solidFill>
                <a:srgbClr val="C00000"/>
              </a:solidFill>
              <a:latin typeface="+mn-ea"/>
              <a:ea typeface="+mn-ea"/>
            </a:endParaRPr>
          </a:p>
        </p:txBody>
      </p:sp>
      <p:sp>
        <p:nvSpPr>
          <p:cNvPr id="20" name="椭圆 19"/>
          <p:cNvSpPr/>
          <p:nvPr/>
        </p:nvSpPr>
        <p:spPr bwMode="auto">
          <a:xfrm>
            <a:off x="4140200" y="2730500"/>
            <a:ext cx="216000" cy="216000"/>
          </a:xfrm>
          <a:prstGeom prst="ellipse">
            <a:avLst/>
          </a:prstGeom>
          <a:solidFill>
            <a:schemeClr val="bg2">
              <a:lumMod val="20000"/>
              <a:lumOff val="80000"/>
              <a:alpha val="85000"/>
            </a:scheme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0" tIns="0" rIns="0" bIns="0" numCol="1" rtlCol="0" anchor="ctr" anchorCtr="1" compatLnSpc="1">
            <a:prstTxWarp prst="textNoShape">
              <a:avLst/>
            </a:prstTxWarp>
          </a:bodyPr>
          <a:lstStyle/>
          <a:p>
            <a:pPr algn="ctr">
              <a:buClr>
                <a:srgbClr val="CC9900"/>
              </a:buClr>
            </a:pPr>
            <a:r>
              <a:rPr lang="en-US" altLang="zh-CN" sz="1400" smtClean="0">
                <a:solidFill>
                  <a:srgbClr val="C00000"/>
                </a:solidFill>
                <a:latin typeface="+mn-ea"/>
                <a:ea typeface="+mn-ea"/>
              </a:rPr>
              <a:t>5</a:t>
            </a:r>
            <a:endParaRPr lang="zh-CN" altLang="en-US" sz="1400" dirty="0" smtClean="0">
              <a:solidFill>
                <a:srgbClr val="C00000"/>
              </a:solidFill>
              <a:latin typeface="+mn-ea"/>
              <a:ea typeface="+mn-ea"/>
            </a:endParaRPr>
          </a:p>
        </p:txBody>
      </p:sp>
      <p:sp>
        <p:nvSpPr>
          <p:cNvPr id="21" name="椭圆 20"/>
          <p:cNvSpPr/>
          <p:nvPr/>
        </p:nvSpPr>
        <p:spPr bwMode="auto">
          <a:xfrm>
            <a:off x="5740400" y="4267200"/>
            <a:ext cx="216000" cy="216000"/>
          </a:xfrm>
          <a:prstGeom prst="ellipse">
            <a:avLst/>
          </a:prstGeom>
          <a:solidFill>
            <a:schemeClr val="bg2">
              <a:lumMod val="20000"/>
              <a:lumOff val="80000"/>
              <a:alpha val="85000"/>
            </a:scheme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0" tIns="0" rIns="0" bIns="0" numCol="1" rtlCol="0" anchor="ctr" anchorCtr="1" compatLnSpc="1">
            <a:prstTxWarp prst="textNoShape">
              <a:avLst/>
            </a:prstTxWarp>
          </a:bodyPr>
          <a:lstStyle/>
          <a:p>
            <a:pPr algn="ctr">
              <a:buClr>
                <a:srgbClr val="CC9900"/>
              </a:buClr>
            </a:pPr>
            <a:r>
              <a:rPr lang="en-US" altLang="zh-CN" sz="1400" smtClean="0">
                <a:solidFill>
                  <a:srgbClr val="C00000"/>
                </a:solidFill>
                <a:latin typeface="+mn-ea"/>
                <a:ea typeface="+mn-ea"/>
              </a:rPr>
              <a:t>6</a:t>
            </a:r>
            <a:endParaRPr lang="zh-CN" altLang="en-US" sz="1400" dirty="0" smtClean="0">
              <a:solidFill>
                <a:srgbClr val="C00000"/>
              </a:solidFill>
              <a:latin typeface="+mn-ea"/>
              <a:ea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29470" y="317711"/>
            <a:ext cx="7632700" cy="342689"/>
          </a:xfrm>
          <a:prstGeom prst="rect">
            <a:avLst/>
          </a:prstGeom>
        </p:spPr>
        <p:txBody>
          <a:bodyPr/>
          <a:lstStyle/>
          <a:p>
            <a:pPr lvl="0" eaLnBrk="0" hangingPunct="0">
              <a:defRPr/>
            </a:pPr>
            <a:r>
              <a:rPr lang="en-US" altLang="zh-CN" sz="2000" b="1" kern="0" smtClean="0">
                <a:solidFill>
                  <a:srgbClr val="C00000"/>
                </a:solidFill>
                <a:latin typeface="Arial" pitchFamily="34" charset="0"/>
                <a:ea typeface="微软雅黑" pitchFamily="34" charset="-122"/>
              </a:rPr>
              <a:t>Production Config Page</a:t>
            </a:r>
            <a:endParaRPr lang="en-US" altLang="zh-CN" sz="2000" b="1" kern="0" dirty="0">
              <a:solidFill>
                <a:srgbClr val="C00000"/>
              </a:solidFill>
              <a:latin typeface="Arial" pitchFamily="34" charset="0"/>
              <a:ea typeface="微软雅黑" pitchFamily="34" charset="-122"/>
            </a:endParaRPr>
          </a:p>
        </p:txBody>
      </p:sp>
      <p:sp>
        <p:nvSpPr>
          <p:cNvPr id="4" name="TextBox 3"/>
          <p:cNvSpPr txBox="1"/>
          <p:nvPr/>
        </p:nvSpPr>
        <p:spPr>
          <a:xfrm>
            <a:off x="269241" y="773748"/>
            <a:ext cx="2943859" cy="3379152"/>
          </a:xfrm>
          <a:prstGeom prst="rect">
            <a:avLst/>
          </a:prstGeom>
          <a:noFill/>
        </p:spPr>
        <p:txBody>
          <a:bodyPr wrap="square" lIns="72000" tIns="36000" rIns="72000" bIns="36000" rtlCol="0">
            <a:noAutofit/>
          </a:bodyPr>
          <a:lstStyle/>
          <a:p>
            <a:pPr marL="266700" indent="-266700">
              <a:buFont typeface="Wingdings" pitchFamily="2" charset="2"/>
              <a:buChar char="l"/>
            </a:pPr>
            <a:r>
              <a:rPr lang="en-US" altLang="zh-CN" sz="1400" smtClean="0">
                <a:latin typeface="Arial" pitchFamily="34" charset="0"/>
                <a:ea typeface="华文细黑" pitchFamily="2" charset="-122"/>
              </a:rPr>
              <a:t>Click the config name in configuration list, the configuration page of this product will launch.</a:t>
            </a:r>
          </a:p>
          <a:p>
            <a:pPr marL="266700" indent="-266700">
              <a:buFont typeface="Wingdings" pitchFamily="2" charset="2"/>
              <a:buChar char="l"/>
            </a:pPr>
            <a:r>
              <a:rPr lang="en-US" altLang="zh-CN" sz="1400" smtClean="0">
                <a:latin typeface="Arial" pitchFamily="34" charset="0"/>
                <a:ea typeface="华文细黑" pitchFamily="2" charset="-122"/>
              </a:rPr>
              <a:t>There are 3 kinds of product configuration status: Correct, Warning, Error.</a:t>
            </a:r>
            <a:br>
              <a:rPr lang="en-US" altLang="zh-CN" sz="1400" smtClean="0">
                <a:latin typeface="Arial" pitchFamily="34" charset="0"/>
                <a:ea typeface="华文细黑" pitchFamily="2" charset="-122"/>
              </a:rPr>
            </a:br>
            <a:r>
              <a:rPr lang="en-US" altLang="zh-CN" sz="1400" smtClean="0">
                <a:latin typeface="Arial" pitchFamily="34" charset="0"/>
                <a:ea typeface="华文细黑" pitchFamily="2" charset="-122"/>
              </a:rPr>
              <a:t>When the configuration status is Error, it will be held on and cannot continue to go ahead.</a:t>
            </a:r>
          </a:p>
          <a:p>
            <a:pPr marL="266700" indent="-266700">
              <a:buFont typeface="Wingdings" pitchFamily="2" charset="2"/>
              <a:buChar char="l"/>
            </a:pPr>
            <a:r>
              <a:rPr lang="en-US" altLang="zh-CN" sz="1400" smtClean="0">
                <a:latin typeface="Arial" pitchFamily="34" charset="0"/>
                <a:ea typeface="华文细黑" pitchFamily="2" charset="-122"/>
              </a:rPr>
              <a:t>If you want to get the help information of an item, you can click the icon      of its row.</a:t>
            </a:r>
            <a:endParaRPr lang="zh-CN" altLang="en-US" sz="1400" dirty="0" smtClean="0">
              <a:latin typeface="Arial" pitchFamily="34" charset="0"/>
              <a:ea typeface="华文细黑"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1643063" y="3390900"/>
            <a:ext cx="219075" cy="1905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271765" y="754742"/>
            <a:ext cx="5741609" cy="329837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2"/>
          <p:cNvSpPr txBox="1">
            <a:spLocks/>
          </p:cNvSpPr>
          <p:nvPr/>
        </p:nvSpPr>
        <p:spPr>
          <a:xfrm>
            <a:off x="229470" y="317711"/>
            <a:ext cx="7632700" cy="745784"/>
          </a:xfrm>
          <a:prstGeom prst="rect">
            <a:avLst/>
          </a:prstGeom>
        </p:spPr>
        <p:txBody>
          <a:bodyPr/>
          <a:lstStyle/>
          <a:p>
            <a:pPr lvl="0" eaLnBrk="0" hangingPunct="0">
              <a:defRPr/>
            </a:pPr>
            <a:r>
              <a:rPr lang="en-US" altLang="zh-CN" sz="2000" b="1" dirty="0" smtClean="0">
                <a:solidFill>
                  <a:srgbClr val="C00000"/>
                </a:solidFill>
                <a:latin typeface="+mn-lt"/>
                <a:ea typeface="微软雅黑" pitchFamily="34" charset="-122"/>
                <a:cs typeface="Arial" pitchFamily="34" charset="0"/>
              </a:rPr>
              <a:t>E9000</a:t>
            </a:r>
            <a:r>
              <a:rPr lang="zh-CN" altLang="en-US" sz="2000" b="1" dirty="0" smtClean="0">
                <a:solidFill>
                  <a:srgbClr val="C00000"/>
                </a:solidFill>
                <a:latin typeface="+mn-lt"/>
                <a:ea typeface="微软雅黑" pitchFamily="34" charset="-122"/>
                <a:cs typeface="Arial" pitchFamily="34" charset="0"/>
              </a:rPr>
              <a:t> </a:t>
            </a:r>
            <a:r>
              <a:rPr lang="en-US" altLang="zh-CN" sz="2000" b="1" dirty="0" smtClean="0">
                <a:solidFill>
                  <a:srgbClr val="C00000"/>
                </a:solidFill>
                <a:latin typeface="+mn-lt"/>
                <a:ea typeface="微软雅黑" pitchFamily="34" charset="-122"/>
                <a:cs typeface="Arial" pitchFamily="34" charset="0"/>
              </a:rPr>
              <a:t>Product Panorama</a:t>
            </a:r>
          </a:p>
        </p:txBody>
      </p:sp>
      <p:sp>
        <p:nvSpPr>
          <p:cNvPr id="85" name="矩形 84"/>
          <p:cNvSpPr/>
          <p:nvPr/>
        </p:nvSpPr>
        <p:spPr bwMode="auto">
          <a:xfrm>
            <a:off x="869642" y="3288574"/>
            <a:ext cx="7914623" cy="216557"/>
          </a:xfrm>
          <a:prstGeom prst="rect">
            <a:avLst/>
          </a:prstGeom>
          <a:solidFill>
            <a:schemeClr val="bg1">
              <a:lumMod val="6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j-lt"/>
              <a:ea typeface="宋体" charset="-122"/>
              <a:cs typeface="Arial" pitchFamily="34" charset="0"/>
            </a:endParaRPr>
          </a:p>
        </p:txBody>
      </p:sp>
      <p:sp>
        <p:nvSpPr>
          <p:cNvPr id="86" name="矩形 85"/>
          <p:cNvSpPr/>
          <p:nvPr/>
        </p:nvSpPr>
        <p:spPr bwMode="auto">
          <a:xfrm>
            <a:off x="869643" y="2476500"/>
            <a:ext cx="7914047" cy="72377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j-lt"/>
              <a:ea typeface="宋体" charset="-122"/>
              <a:cs typeface="Arial" pitchFamily="34" charset="0"/>
            </a:endParaRPr>
          </a:p>
        </p:txBody>
      </p:sp>
      <p:sp>
        <p:nvSpPr>
          <p:cNvPr id="87" name="矩形 86"/>
          <p:cNvSpPr/>
          <p:nvPr/>
        </p:nvSpPr>
        <p:spPr bwMode="auto">
          <a:xfrm>
            <a:off x="869643" y="2044514"/>
            <a:ext cx="7914047" cy="216557"/>
          </a:xfrm>
          <a:prstGeom prst="rect">
            <a:avLst/>
          </a:prstGeom>
          <a:solidFill>
            <a:schemeClr val="bg1">
              <a:lumMod val="6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lumMod val="50000"/>
                  <a:lumOff val="50000"/>
                </a:schemeClr>
              </a:solidFill>
              <a:effectLst/>
              <a:latin typeface="+mj-lt"/>
              <a:ea typeface="宋体" charset="-122"/>
              <a:cs typeface="Arial" pitchFamily="34" charset="0"/>
            </a:endParaRPr>
          </a:p>
        </p:txBody>
      </p:sp>
      <p:sp>
        <p:nvSpPr>
          <p:cNvPr id="88" name="矩形 87"/>
          <p:cNvSpPr/>
          <p:nvPr/>
        </p:nvSpPr>
        <p:spPr bwMode="auto">
          <a:xfrm>
            <a:off x="869643" y="2260957"/>
            <a:ext cx="7914047"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j-lt"/>
              <a:ea typeface="宋体" charset="-122"/>
              <a:cs typeface="Arial" pitchFamily="34" charset="0"/>
            </a:endParaRPr>
          </a:p>
        </p:txBody>
      </p:sp>
      <p:sp>
        <p:nvSpPr>
          <p:cNvPr id="89" name="矩形 88"/>
          <p:cNvSpPr/>
          <p:nvPr/>
        </p:nvSpPr>
        <p:spPr bwMode="auto">
          <a:xfrm>
            <a:off x="869643" y="1158241"/>
            <a:ext cx="7914047" cy="792480"/>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j-lt"/>
              <a:ea typeface="宋体" charset="-122"/>
              <a:cs typeface="Arial" pitchFamily="34" charset="0"/>
            </a:endParaRPr>
          </a:p>
        </p:txBody>
      </p:sp>
      <p:sp>
        <p:nvSpPr>
          <p:cNvPr id="91" name="矩形 90"/>
          <p:cNvSpPr/>
          <p:nvPr/>
        </p:nvSpPr>
        <p:spPr bwMode="auto">
          <a:xfrm>
            <a:off x="869643" y="952855"/>
            <a:ext cx="7914047" cy="216557"/>
          </a:xfrm>
          <a:prstGeom prst="rect">
            <a:avLst/>
          </a:prstGeom>
          <a:solidFill>
            <a:schemeClr val="bg1">
              <a:lumMod val="6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lumMod val="50000"/>
                  <a:lumOff val="50000"/>
                </a:schemeClr>
              </a:solidFill>
              <a:effectLst/>
              <a:latin typeface="+mj-lt"/>
              <a:ea typeface="宋体" charset="-122"/>
              <a:cs typeface="Arial" pitchFamily="34" charset="0"/>
            </a:endParaRPr>
          </a:p>
        </p:txBody>
      </p:sp>
      <p:sp>
        <p:nvSpPr>
          <p:cNvPr id="92" name="Text Box 70"/>
          <p:cNvSpPr txBox="1">
            <a:spLocks noChangeArrowheads="1"/>
          </p:cNvSpPr>
          <p:nvPr/>
        </p:nvSpPr>
        <p:spPr bwMode="auto">
          <a:xfrm>
            <a:off x="333337" y="956610"/>
            <a:ext cx="458116" cy="996015"/>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j-lt"/>
                <a:ea typeface="微软雅黑" pitchFamily="34" charset="-122"/>
                <a:cs typeface="Arial" pitchFamily="34" charset="0"/>
              </a:rPr>
              <a:t>chassis</a:t>
            </a:r>
            <a:endParaRPr lang="zh-CN" altLang="en-US" sz="1000" dirty="0">
              <a:solidFill>
                <a:srgbClr val="FFFFFF"/>
              </a:solidFill>
              <a:latin typeface="+mj-lt"/>
              <a:ea typeface="微软雅黑" pitchFamily="34" charset="-122"/>
              <a:cs typeface="Arial" pitchFamily="34" charset="0"/>
            </a:endParaRPr>
          </a:p>
        </p:txBody>
      </p:sp>
      <p:sp>
        <p:nvSpPr>
          <p:cNvPr id="95" name="Rectangle 20"/>
          <p:cNvSpPr>
            <a:spLocks noChangeArrowheads="1"/>
          </p:cNvSpPr>
          <p:nvPr/>
        </p:nvSpPr>
        <p:spPr bwMode="auto">
          <a:xfrm>
            <a:off x="4497792" y="1204444"/>
            <a:ext cx="1536592" cy="153888"/>
          </a:xfrm>
          <a:prstGeom prst="rect">
            <a:avLst/>
          </a:prstGeom>
          <a:noFill/>
          <a:ln w="9525" algn="ctr">
            <a:noFill/>
            <a:miter lim="800000"/>
            <a:headEnd/>
            <a:tailEnd/>
          </a:ln>
        </p:spPr>
        <p:txBody>
          <a:bodyPr wrap="square" lIns="0" tIns="0" rIns="0" bIns="0">
            <a:spAutoFit/>
          </a:bodyPr>
          <a:lstStyle/>
          <a:p>
            <a:pPr defTabSz="600936"/>
            <a:r>
              <a:rPr lang="en-US" altLang="zh-CN" sz="1000" dirty="0" smtClean="0">
                <a:solidFill>
                  <a:srgbClr val="C00000"/>
                </a:solidFill>
                <a:latin typeface="+mj-lt"/>
                <a:ea typeface="微软雅黑" pitchFamily="34" charset="-122"/>
                <a:cs typeface="Arial" pitchFamily="34" charset="0"/>
              </a:rPr>
              <a:t>E9000 chassis</a:t>
            </a:r>
            <a:endParaRPr lang="en-US" altLang="zh-CN" sz="1000" dirty="0">
              <a:solidFill>
                <a:srgbClr val="C00000"/>
              </a:solidFill>
              <a:latin typeface="+mj-lt"/>
              <a:ea typeface="微软雅黑" pitchFamily="34" charset="-122"/>
              <a:cs typeface="Arial" pitchFamily="34" charset="0"/>
            </a:endParaRPr>
          </a:p>
        </p:txBody>
      </p:sp>
      <p:sp>
        <p:nvSpPr>
          <p:cNvPr id="96" name="文本框 118"/>
          <p:cNvSpPr txBox="1">
            <a:spLocks noChangeArrowheads="1"/>
          </p:cNvSpPr>
          <p:nvPr/>
        </p:nvSpPr>
        <p:spPr bwMode="auto">
          <a:xfrm>
            <a:off x="3145761" y="988028"/>
            <a:ext cx="2981201" cy="156194"/>
          </a:xfrm>
          <a:prstGeom prst="rect">
            <a:avLst/>
          </a:prstGeom>
          <a:noFill/>
          <a:ln w="9525" algn="ctr">
            <a:noFill/>
            <a:miter lim="800000"/>
            <a:headEnd/>
            <a:tailEnd/>
          </a:ln>
        </p:spPr>
        <p:txBody>
          <a:bodyPr lIns="0" tIns="0" rIns="0" bIns="0">
            <a:spAutoFit/>
          </a:bodyPr>
          <a:lstStyle/>
          <a:p>
            <a:pPr algn="ctr" defTabSz="600936"/>
            <a:r>
              <a:rPr lang="en-US" altLang="zh-CN" sz="1000" b="1" dirty="0" smtClean="0">
                <a:solidFill>
                  <a:schemeClr val="bg1"/>
                </a:solidFill>
                <a:latin typeface="+mj-lt"/>
                <a:ea typeface="微软雅黑" pitchFamily="34" charset="-122"/>
                <a:cs typeface="Arial" pitchFamily="34" charset="0"/>
              </a:rPr>
              <a:t>chassis</a:t>
            </a:r>
            <a:endParaRPr lang="en-US" altLang="zh-CN" sz="1000" b="1" dirty="0">
              <a:solidFill>
                <a:schemeClr val="bg1"/>
              </a:solidFill>
              <a:latin typeface="+mj-lt"/>
              <a:ea typeface="微软雅黑" pitchFamily="34" charset="-122"/>
              <a:cs typeface="Arial" pitchFamily="34" charset="0"/>
            </a:endParaRPr>
          </a:p>
        </p:txBody>
      </p:sp>
      <p:sp>
        <p:nvSpPr>
          <p:cNvPr id="98" name="Text Box 70"/>
          <p:cNvSpPr txBox="1">
            <a:spLocks noChangeArrowheads="1"/>
          </p:cNvSpPr>
          <p:nvPr/>
        </p:nvSpPr>
        <p:spPr bwMode="auto">
          <a:xfrm>
            <a:off x="333337" y="2034540"/>
            <a:ext cx="459838" cy="1167025"/>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j-lt"/>
                <a:ea typeface="微软雅黑" pitchFamily="34" charset="-122"/>
                <a:cs typeface="Arial" pitchFamily="34" charset="0"/>
              </a:rPr>
              <a:t>Computing node</a:t>
            </a:r>
            <a:endParaRPr lang="en-US" altLang="zh-CN" sz="1000" dirty="0">
              <a:solidFill>
                <a:srgbClr val="FFFFFF"/>
              </a:solidFill>
              <a:latin typeface="+mj-lt"/>
              <a:ea typeface="微软雅黑" pitchFamily="34" charset="-122"/>
              <a:cs typeface="Arial" pitchFamily="34" charset="0"/>
            </a:endParaRPr>
          </a:p>
        </p:txBody>
      </p:sp>
      <p:sp>
        <p:nvSpPr>
          <p:cNvPr id="103" name="Text Box 69"/>
          <p:cNvSpPr txBox="1">
            <a:spLocks noChangeArrowheads="1"/>
          </p:cNvSpPr>
          <p:nvPr/>
        </p:nvSpPr>
        <p:spPr bwMode="auto">
          <a:xfrm>
            <a:off x="333337" y="3285350"/>
            <a:ext cx="458116" cy="1096149"/>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defTabSz="600936">
              <a:spcBef>
                <a:spcPct val="50000"/>
              </a:spcBef>
            </a:pPr>
            <a:r>
              <a:rPr lang="en-US" altLang="zh-CN" sz="1000" dirty="0" smtClean="0">
                <a:solidFill>
                  <a:srgbClr val="FFFFFF"/>
                </a:solidFill>
                <a:latin typeface="+mj-lt"/>
                <a:ea typeface="微软雅黑" pitchFamily="34" charset="-122"/>
                <a:cs typeface="Arial" pitchFamily="34" charset="0"/>
              </a:rPr>
              <a:t>Switch module</a:t>
            </a:r>
            <a:endParaRPr lang="en-US" altLang="zh-CN" sz="1000" dirty="0">
              <a:solidFill>
                <a:srgbClr val="FFFFFF"/>
              </a:solidFill>
              <a:latin typeface="+mj-lt"/>
              <a:ea typeface="微软雅黑" pitchFamily="34" charset="-122"/>
              <a:cs typeface="Arial" pitchFamily="34" charset="0"/>
            </a:endParaRPr>
          </a:p>
        </p:txBody>
      </p:sp>
      <p:sp>
        <p:nvSpPr>
          <p:cNvPr id="108" name="文本框 85"/>
          <p:cNvSpPr txBox="1">
            <a:spLocks noChangeArrowheads="1"/>
          </p:cNvSpPr>
          <p:nvPr/>
        </p:nvSpPr>
        <p:spPr bwMode="auto">
          <a:xfrm>
            <a:off x="3894075" y="3335108"/>
            <a:ext cx="1484573" cy="124956"/>
          </a:xfrm>
          <a:prstGeom prst="rect">
            <a:avLst/>
          </a:prstGeom>
          <a:noFill/>
          <a:ln w="9525" algn="ctr">
            <a:noFill/>
            <a:miter lim="800000"/>
            <a:headEnd/>
            <a:tailEnd/>
          </a:ln>
        </p:spPr>
        <p:txBody>
          <a:bodyPr lIns="0" tIns="0" rIns="0" bIns="0">
            <a:spAutoFit/>
          </a:bodyPr>
          <a:lstStyle/>
          <a:p>
            <a:pPr algn="ctr" defTabSz="600936">
              <a:lnSpc>
                <a:spcPct val="80000"/>
              </a:lnSpc>
              <a:spcBef>
                <a:spcPct val="50000"/>
              </a:spcBef>
              <a:tabLst>
                <a:tab pos="0" algn="l"/>
              </a:tabLst>
            </a:pPr>
            <a:r>
              <a:rPr lang="en-US" altLang="zh-CN" sz="1000" b="1" dirty="0" smtClean="0">
                <a:solidFill>
                  <a:schemeClr val="bg1"/>
                </a:solidFill>
                <a:latin typeface="+mj-lt"/>
                <a:ea typeface="微软雅黑" pitchFamily="34" charset="-122"/>
                <a:cs typeface="Arial" pitchFamily="34" charset="0"/>
              </a:rPr>
              <a:t>Switch module</a:t>
            </a:r>
            <a:endParaRPr lang="zh-CN" altLang="en-US" sz="1000" b="1" dirty="0">
              <a:solidFill>
                <a:schemeClr val="bg1"/>
              </a:solidFill>
              <a:latin typeface="+mj-lt"/>
              <a:ea typeface="微软雅黑" pitchFamily="34" charset="-122"/>
              <a:cs typeface="Arial" pitchFamily="34" charset="0"/>
            </a:endParaRPr>
          </a:p>
        </p:txBody>
      </p:sp>
      <p:sp>
        <p:nvSpPr>
          <p:cNvPr id="166" name="TextBox 165"/>
          <p:cNvSpPr txBox="1"/>
          <p:nvPr/>
        </p:nvSpPr>
        <p:spPr>
          <a:xfrm>
            <a:off x="4405833" y="1277787"/>
            <a:ext cx="4366692" cy="707886"/>
          </a:xfrm>
          <a:prstGeom prst="rect">
            <a:avLst/>
          </a:prstGeom>
          <a:noFill/>
        </p:spPr>
        <p:txBody>
          <a:bodyPr wrap="square" rtlCol="0">
            <a:spAutoFit/>
          </a:bodyPr>
          <a:lstStyle/>
          <a:p>
            <a:pPr marL="228600" indent="-228600">
              <a:buFont typeface="Arial" pitchFamily="34" charset="0"/>
              <a:buChar char="•"/>
            </a:pPr>
            <a:r>
              <a:rPr lang="en-US" altLang="zh-CN" sz="800" dirty="0" smtClean="0">
                <a:solidFill>
                  <a:srgbClr val="2D2015"/>
                </a:solidFill>
                <a:latin typeface="+mj-lt"/>
                <a:ea typeface="微软雅黑" pitchFamily="34" charset="-122"/>
                <a:sym typeface="Calibri" pitchFamily="34" charset="0"/>
              </a:rPr>
              <a:t>Adopts the modular design for </a:t>
            </a:r>
            <a:r>
              <a:rPr lang="en-US" altLang="zh-CN" sz="800" dirty="0" smtClean="0">
                <a:solidFill>
                  <a:schemeClr val="accent4"/>
                </a:solidFill>
                <a:latin typeface="+mj-lt"/>
                <a:ea typeface="微软雅黑" pitchFamily="34" charset="-122"/>
                <a:sym typeface="Calibri" pitchFamily="34" charset="0"/>
              </a:rPr>
              <a:t>compute</a:t>
            </a:r>
            <a:r>
              <a:rPr lang="en-US" altLang="zh-CN" sz="800" dirty="0" smtClean="0">
                <a:solidFill>
                  <a:srgbClr val="FF0000"/>
                </a:solidFill>
                <a:latin typeface="+mj-lt"/>
                <a:ea typeface="微软雅黑" pitchFamily="34" charset="-122"/>
                <a:sym typeface="Calibri" pitchFamily="34" charset="0"/>
              </a:rPr>
              <a:t> </a:t>
            </a:r>
            <a:r>
              <a:rPr lang="en-US" altLang="zh-CN" sz="800" dirty="0" smtClean="0">
                <a:solidFill>
                  <a:srgbClr val="2D2015"/>
                </a:solidFill>
                <a:latin typeface="+mj-lt"/>
                <a:ea typeface="微软雅黑" pitchFamily="34" charset="-122"/>
                <a:sym typeface="Calibri" pitchFamily="34" charset="0"/>
              </a:rPr>
              <a:t>nodes, storage nodes, switch modules, fan modules, and power supply modules </a:t>
            </a:r>
          </a:p>
          <a:p>
            <a:pPr marL="228600" indent="-228600">
              <a:buFont typeface="Arial" pitchFamily="34" charset="0"/>
              <a:buChar char="•"/>
            </a:pPr>
            <a:r>
              <a:rPr lang="en-US" altLang="zh-CN" sz="800" dirty="0" smtClean="0">
                <a:solidFill>
                  <a:schemeClr val="tx1">
                    <a:lumMod val="75000"/>
                    <a:lumOff val="25000"/>
                  </a:schemeClr>
                </a:solidFill>
                <a:latin typeface="+mj-lt"/>
                <a:ea typeface="微软雅黑" pitchFamily="34" charset="-122"/>
                <a:cs typeface="Arial" pitchFamily="34" charset="0"/>
              </a:rPr>
              <a:t>12U</a:t>
            </a:r>
            <a:r>
              <a:rPr lang="zh-CN" altLang="en-US" sz="800" dirty="0" smtClean="0">
                <a:solidFill>
                  <a:schemeClr val="tx1">
                    <a:lumMod val="75000"/>
                    <a:lumOff val="25000"/>
                  </a:schemeClr>
                </a:solidFill>
                <a:latin typeface="+mj-lt"/>
                <a:ea typeface="微软雅黑" pitchFamily="34" charset="-122"/>
                <a:cs typeface="Arial" pitchFamily="34" charset="0"/>
              </a:rPr>
              <a:t> </a:t>
            </a:r>
            <a:r>
              <a:rPr lang="en-US" altLang="zh-CN" sz="800" dirty="0" smtClean="0">
                <a:solidFill>
                  <a:schemeClr val="tx1">
                    <a:lumMod val="75000"/>
                    <a:lumOff val="25000"/>
                  </a:schemeClr>
                </a:solidFill>
                <a:latin typeface="+mj-lt"/>
                <a:ea typeface="微软雅黑" pitchFamily="34" charset="-122"/>
                <a:cs typeface="Arial" pitchFamily="34" charset="0"/>
              </a:rPr>
              <a:t>high chassis, providing 8 full width or 16 half width slots</a:t>
            </a:r>
          </a:p>
          <a:p>
            <a:pPr marL="228600" indent="-228600">
              <a:buFont typeface="Arial" pitchFamily="34" charset="0"/>
              <a:buChar char="•"/>
            </a:pPr>
            <a:r>
              <a:rPr lang="en-US" altLang="zh-CN" sz="800" dirty="0" smtClean="0">
                <a:solidFill>
                  <a:schemeClr val="tx1">
                    <a:lumMod val="75000"/>
                    <a:lumOff val="25000"/>
                  </a:schemeClr>
                </a:solidFill>
                <a:latin typeface="+mj-lt"/>
                <a:ea typeface="微软雅黑" pitchFamily="34" charset="-122"/>
                <a:cs typeface="Arial" pitchFamily="34" charset="0"/>
              </a:rPr>
              <a:t>Support next 3 generation Intel processors</a:t>
            </a:r>
          </a:p>
          <a:p>
            <a:pPr marL="228600" indent="-228600">
              <a:buFont typeface="Arial" pitchFamily="34" charset="0"/>
              <a:buChar char="•"/>
            </a:pPr>
            <a:r>
              <a:rPr lang="en-US" altLang="zh-CN" sz="800" dirty="0" smtClean="0">
                <a:solidFill>
                  <a:schemeClr val="tx1">
                    <a:lumMod val="75000"/>
                    <a:lumOff val="25000"/>
                  </a:schemeClr>
                </a:solidFill>
                <a:latin typeface="+mj-lt"/>
                <a:ea typeface="微软雅黑" pitchFamily="34" charset="-122"/>
                <a:cs typeface="Arial" pitchFamily="34" charset="0"/>
              </a:rPr>
              <a:t>Support evolution of next decade network technology</a:t>
            </a:r>
          </a:p>
        </p:txBody>
      </p:sp>
      <p:sp>
        <p:nvSpPr>
          <p:cNvPr id="169" name="Text Box 61"/>
          <p:cNvSpPr txBox="1">
            <a:spLocks noChangeArrowheads="1"/>
          </p:cNvSpPr>
          <p:nvPr/>
        </p:nvSpPr>
        <p:spPr bwMode="auto">
          <a:xfrm>
            <a:off x="3578905" y="2076916"/>
            <a:ext cx="2114913" cy="156194"/>
          </a:xfrm>
          <a:prstGeom prst="rect">
            <a:avLst/>
          </a:prstGeom>
          <a:noFill/>
          <a:ln w="9525">
            <a:noFill/>
            <a:miter lim="800000"/>
            <a:headEnd/>
            <a:tailEnd/>
          </a:ln>
        </p:spPr>
        <p:txBody>
          <a:bodyPr lIns="0" tIns="0" rIns="0" bIns="0">
            <a:spAutoFit/>
          </a:bodyPr>
          <a:lstStyle/>
          <a:p>
            <a:pPr algn="ctr" defTabSz="600936"/>
            <a:r>
              <a:rPr lang="en-US" altLang="zh-CN" sz="1000" b="1" dirty="0" smtClean="0">
                <a:solidFill>
                  <a:schemeClr val="bg1"/>
                </a:solidFill>
                <a:latin typeface="+mj-lt"/>
                <a:ea typeface="微软雅黑" pitchFamily="34" charset="-122"/>
                <a:cs typeface="Arial" pitchFamily="34" charset="0"/>
              </a:rPr>
              <a:t>Computing node</a:t>
            </a:r>
            <a:endParaRPr lang="en-US" altLang="zh-CN" sz="1000" b="1" dirty="0">
              <a:solidFill>
                <a:schemeClr val="bg1"/>
              </a:solidFill>
              <a:latin typeface="+mj-lt"/>
              <a:ea typeface="微软雅黑" pitchFamily="34" charset="-122"/>
              <a:cs typeface="Arial" pitchFamily="34" charset="0"/>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27120" y="1220833"/>
            <a:ext cx="777240" cy="666206"/>
          </a:xfrm>
          <a:prstGeom prst="rect">
            <a:avLst/>
          </a:prstGeom>
          <a:noFill/>
          <a:ln w="9525">
            <a:noFill/>
            <a:miter lim="800000"/>
            <a:headEnd/>
            <a:tailEnd/>
          </a:ln>
        </p:spPr>
      </p:pic>
      <p:sp>
        <p:nvSpPr>
          <p:cNvPr id="200" name="矩形 199"/>
          <p:cNvSpPr/>
          <p:nvPr/>
        </p:nvSpPr>
        <p:spPr bwMode="auto">
          <a:xfrm>
            <a:off x="869643" y="3718560"/>
            <a:ext cx="7914047" cy="65519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j-lt"/>
              <a:ea typeface="宋体" charset="-122"/>
              <a:cs typeface="Arial" pitchFamily="34" charset="0"/>
            </a:endParaRPr>
          </a:p>
        </p:txBody>
      </p:sp>
      <p:sp>
        <p:nvSpPr>
          <p:cNvPr id="204" name="矩形 203"/>
          <p:cNvSpPr/>
          <p:nvPr/>
        </p:nvSpPr>
        <p:spPr bwMode="auto">
          <a:xfrm>
            <a:off x="869643" y="3503017"/>
            <a:ext cx="7914047"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j-lt"/>
              <a:ea typeface="宋体" charset="-122"/>
              <a:cs typeface="Arial" pitchFamily="34" charset="0"/>
            </a:endParaRPr>
          </a:p>
        </p:txBody>
      </p:sp>
      <p:sp>
        <p:nvSpPr>
          <p:cNvPr id="206" name="Text Box 19"/>
          <p:cNvSpPr txBox="1">
            <a:spLocks noChangeArrowheads="1"/>
          </p:cNvSpPr>
          <p:nvPr/>
        </p:nvSpPr>
        <p:spPr bwMode="auto">
          <a:xfrm>
            <a:off x="1079914" y="3537547"/>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j-lt"/>
                <a:ea typeface="华文细黑" pitchFamily="2" charset="-122"/>
                <a:cs typeface="Arial" pitchFamily="34" charset="0"/>
              </a:rPr>
              <a:t>CX110</a:t>
            </a:r>
            <a:endParaRPr lang="en-US" altLang="zh-CN" sz="1000" dirty="0">
              <a:solidFill>
                <a:schemeClr val="tx1">
                  <a:lumMod val="75000"/>
                  <a:lumOff val="25000"/>
                </a:schemeClr>
              </a:solidFill>
              <a:latin typeface="+mj-lt"/>
              <a:ea typeface="华文细黑" pitchFamily="2" charset="-122"/>
              <a:cs typeface="Arial" pitchFamily="34" charset="0"/>
            </a:endParaRPr>
          </a:p>
        </p:txBody>
      </p:sp>
      <p:sp>
        <p:nvSpPr>
          <p:cNvPr id="207" name="Text Box 19"/>
          <p:cNvSpPr txBox="1">
            <a:spLocks noChangeArrowheads="1"/>
          </p:cNvSpPr>
          <p:nvPr/>
        </p:nvSpPr>
        <p:spPr bwMode="auto">
          <a:xfrm>
            <a:off x="3166533" y="3537547"/>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j-lt"/>
                <a:ea typeface="华文细黑" pitchFamily="2" charset="-122"/>
                <a:cs typeface="Arial" pitchFamily="34" charset="0"/>
              </a:rPr>
              <a:t>CX310</a:t>
            </a:r>
            <a:endParaRPr lang="en-US" altLang="zh-CN" sz="1000" dirty="0">
              <a:solidFill>
                <a:schemeClr val="tx1">
                  <a:lumMod val="75000"/>
                  <a:lumOff val="25000"/>
                </a:schemeClr>
              </a:solidFill>
              <a:latin typeface="+mj-lt"/>
              <a:ea typeface="华文细黑" pitchFamily="2" charset="-122"/>
              <a:cs typeface="Arial" pitchFamily="34" charset="0"/>
            </a:endParaRPr>
          </a:p>
        </p:txBody>
      </p:sp>
      <p:sp>
        <p:nvSpPr>
          <p:cNvPr id="208" name="Text Box 19"/>
          <p:cNvSpPr txBox="1">
            <a:spLocks noChangeArrowheads="1"/>
          </p:cNvSpPr>
          <p:nvPr/>
        </p:nvSpPr>
        <p:spPr bwMode="auto">
          <a:xfrm>
            <a:off x="4301784" y="3537547"/>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j-lt"/>
                <a:ea typeface="华文细黑" pitchFamily="2" charset="-122"/>
                <a:cs typeface="Arial" pitchFamily="34" charset="0"/>
              </a:rPr>
              <a:t>CX311</a:t>
            </a:r>
            <a:endParaRPr lang="en-US" altLang="zh-CN" sz="1000" dirty="0">
              <a:solidFill>
                <a:schemeClr val="tx1">
                  <a:lumMod val="75000"/>
                  <a:lumOff val="25000"/>
                </a:schemeClr>
              </a:solidFill>
              <a:latin typeface="+mj-lt"/>
              <a:ea typeface="华文细黑" pitchFamily="2" charset="-122"/>
              <a:cs typeface="Arial" pitchFamily="34" charset="0"/>
            </a:endParaRPr>
          </a:p>
        </p:txBody>
      </p:sp>
      <p:sp>
        <p:nvSpPr>
          <p:cNvPr id="209" name="Text Box 19"/>
          <p:cNvSpPr txBox="1">
            <a:spLocks noChangeArrowheads="1"/>
          </p:cNvSpPr>
          <p:nvPr/>
        </p:nvSpPr>
        <p:spPr bwMode="auto">
          <a:xfrm>
            <a:off x="2025256" y="3537547"/>
            <a:ext cx="854232" cy="156194"/>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j-lt"/>
                <a:ea typeface="华文细黑" pitchFamily="2" charset="-122"/>
                <a:cs typeface="Arial" pitchFamily="34" charset="0"/>
              </a:rPr>
              <a:t>CX116</a:t>
            </a:r>
            <a:endParaRPr lang="en-US" altLang="zh-CN" sz="1000" dirty="0">
              <a:solidFill>
                <a:schemeClr val="tx1">
                  <a:lumMod val="75000"/>
                  <a:lumOff val="25000"/>
                </a:schemeClr>
              </a:solidFill>
              <a:latin typeface="+mj-lt"/>
              <a:ea typeface="华文细黑" pitchFamily="2" charset="-122"/>
              <a:cs typeface="Arial" pitchFamily="34" charset="0"/>
            </a:endParaRPr>
          </a:p>
        </p:txBody>
      </p:sp>
      <p:sp>
        <p:nvSpPr>
          <p:cNvPr id="212" name="Text Box 19"/>
          <p:cNvSpPr txBox="1">
            <a:spLocks noChangeArrowheads="1"/>
          </p:cNvSpPr>
          <p:nvPr/>
        </p:nvSpPr>
        <p:spPr bwMode="auto">
          <a:xfrm>
            <a:off x="5498124" y="3537547"/>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j-lt"/>
                <a:ea typeface="华文细黑" pitchFamily="2" charset="-122"/>
                <a:cs typeface="Arial" pitchFamily="34" charset="0"/>
              </a:rPr>
              <a:t>CX317</a:t>
            </a:r>
            <a:endParaRPr lang="en-US" altLang="zh-CN" sz="1000" dirty="0">
              <a:solidFill>
                <a:schemeClr val="tx1">
                  <a:lumMod val="75000"/>
                  <a:lumOff val="25000"/>
                </a:schemeClr>
              </a:solidFill>
              <a:latin typeface="+mj-lt"/>
              <a:ea typeface="华文细黑" pitchFamily="2" charset="-122"/>
              <a:cs typeface="Arial" pitchFamily="34" charset="0"/>
            </a:endParaRPr>
          </a:p>
        </p:txBody>
      </p:sp>
      <p:sp>
        <p:nvSpPr>
          <p:cNvPr id="213" name="Text Box 19"/>
          <p:cNvSpPr txBox="1">
            <a:spLocks noChangeArrowheads="1"/>
          </p:cNvSpPr>
          <p:nvPr/>
        </p:nvSpPr>
        <p:spPr bwMode="auto">
          <a:xfrm>
            <a:off x="6679123" y="3537547"/>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j-lt"/>
                <a:ea typeface="华文细黑" pitchFamily="2" charset="-122"/>
                <a:cs typeface="Arial" pitchFamily="34" charset="0"/>
              </a:rPr>
              <a:t>CX611</a:t>
            </a:r>
            <a:endParaRPr lang="en-US" altLang="zh-CN" sz="1000" dirty="0">
              <a:solidFill>
                <a:schemeClr val="tx1">
                  <a:lumMod val="75000"/>
                  <a:lumOff val="25000"/>
                </a:schemeClr>
              </a:solidFill>
              <a:latin typeface="+mj-lt"/>
              <a:ea typeface="华文细黑" pitchFamily="2" charset="-122"/>
              <a:cs typeface="Arial" pitchFamily="34" charset="0"/>
            </a:endParaRPr>
          </a:p>
        </p:txBody>
      </p:sp>
      <p:sp>
        <p:nvSpPr>
          <p:cNvPr id="214" name="Text Box 19"/>
          <p:cNvSpPr txBox="1">
            <a:spLocks noChangeArrowheads="1"/>
          </p:cNvSpPr>
          <p:nvPr/>
        </p:nvSpPr>
        <p:spPr bwMode="auto">
          <a:xfrm>
            <a:off x="7705726" y="3537547"/>
            <a:ext cx="920216"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j-lt"/>
                <a:ea typeface="华文细黑" pitchFamily="2" charset="-122"/>
                <a:cs typeface="Arial" pitchFamily="34" charset="0"/>
              </a:rPr>
              <a:t>CX911/CX912</a:t>
            </a:r>
            <a:endParaRPr lang="en-US" altLang="zh-CN" sz="1000" dirty="0">
              <a:solidFill>
                <a:schemeClr val="tx1">
                  <a:lumMod val="75000"/>
                  <a:lumOff val="25000"/>
                </a:schemeClr>
              </a:solidFill>
              <a:latin typeface="+mj-lt"/>
              <a:ea typeface="华文细黑" pitchFamily="2" charset="-122"/>
              <a:cs typeface="Arial" pitchFamily="34" charset="0"/>
            </a:endParaRPr>
          </a:p>
        </p:txBody>
      </p:sp>
      <p:pic>
        <p:nvPicPr>
          <p:cNvPr id="240" name="图片 239" descr="后视图-LIUA.jpg"/>
          <p:cNvPicPr>
            <a:picLocks noChangeAspect="1"/>
          </p:cNvPicPr>
          <p:nvPr/>
        </p:nvPicPr>
        <p:blipFill>
          <a:blip r:embed="rId4" cstate="screen">
            <a:clrChange>
              <a:clrFrom>
                <a:srgbClr val="FFFFFF"/>
              </a:clrFrom>
              <a:clrTo>
                <a:srgbClr val="FFFFFF">
                  <a:alpha val="0"/>
                </a:srgbClr>
              </a:clrTo>
            </a:clrChange>
          </a:blip>
          <a:stretch>
            <a:fillRect/>
          </a:stretch>
        </p:blipFill>
        <p:spPr>
          <a:xfrm>
            <a:off x="2771822" y="1203960"/>
            <a:ext cx="832006" cy="708660"/>
          </a:xfrm>
          <a:prstGeom prst="rect">
            <a:avLst/>
          </a:prstGeom>
        </p:spPr>
      </p:pic>
      <p:sp>
        <p:nvSpPr>
          <p:cNvPr id="79" name="矩形 78"/>
          <p:cNvSpPr/>
          <p:nvPr/>
        </p:nvSpPr>
        <p:spPr bwMode="auto">
          <a:xfrm>
            <a:off x="869643" y="2476501"/>
            <a:ext cx="7914047" cy="72377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j-lt"/>
              <a:ea typeface="宋体" charset="-122"/>
              <a:cs typeface="Arial" pitchFamily="34" charset="0"/>
            </a:endParaRPr>
          </a:p>
        </p:txBody>
      </p:sp>
      <p:sp>
        <p:nvSpPr>
          <p:cNvPr id="80" name="矩形 79"/>
          <p:cNvSpPr/>
          <p:nvPr/>
        </p:nvSpPr>
        <p:spPr bwMode="auto">
          <a:xfrm>
            <a:off x="869643" y="2044515"/>
            <a:ext cx="7914047" cy="216557"/>
          </a:xfrm>
          <a:prstGeom prst="rect">
            <a:avLst/>
          </a:prstGeom>
          <a:solidFill>
            <a:schemeClr val="bg1">
              <a:lumMod val="6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lumMod val="50000"/>
                  <a:lumOff val="50000"/>
                </a:schemeClr>
              </a:solidFill>
              <a:effectLst/>
              <a:latin typeface="+mj-lt"/>
              <a:ea typeface="宋体" charset="-122"/>
              <a:cs typeface="Arial" pitchFamily="34" charset="0"/>
            </a:endParaRPr>
          </a:p>
        </p:txBody>
      </p:sp>
      <p:sp>
        <p:nvSpPr>
          <p:cNvPr id="81" name="矩形 80"/>
          <p:cNvSpPr/>
          <p:nvPr/>
        </p:nvSpPr>
        <p:spPr bwMode="auto">
          <a:xfrm>
            <a:off x="869643" y="2260958"/>
            <a:ext cx="7914047"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j-lt"/>
              <a:ea typeface="宋体" charset="-122"/>
              <a:cs typeface="Arial" pitchFamily="34" charset="0"/>
            </a:endParaRPr>
          </a:p>
        </p:txBody>
      </p:sp>
      <p:sp>
        <p:nvSpPr>
          <p:cNvPr id="82" name="Text Box 19"/>
          <p:cNvSpPr txBox="1">
            <a:spLocks noChangeArrowheads="1"/>
          </p:cNvSpPr>
          <p:nvPr/>
        </p:nvSpPr>
        <p:spPr bwMode="auto">
          <a:xfrm>
            <a:off x="904656" y="2295487"/>
            <a:ext cx="719897" cy="153888"/>
          </a:xfrm>
          <a:prstGeom prst="rect">
            <a:avLst/>
          </a:prstGeom>
          <a:noFill/>
          <a:ln w="9525" algn="ctr">
            <a:noFill/>
            <a:miter lim="800000"/>
            <a:headEnd/>
            <a:tailEnd/>
          </a:ln>
        </p:spPr>
        <p:txBody>
          <a:bodyPr lIns="0" tIns="0" rIns="0" bIns="0">
            <a:spAutoFit/>
          </a:bodyPr>
          <a:lstStyle/>
          <a:p>
            <a:pPr algn="ctr" defTabSz="600936"/>
            <a:r>
              <a:rPr lang="en-US" altLang="zh-CN" sz="1000" smtClean="0">
                <a:solidFill>
                  <a:schemeClr val="tx1">
                    <a:lumMod val="75000"/>
                    <a:lumOff val="25000"/>
                  </a:schemeClr>
                </a:solidFill>
                <a:latin typeface="+mj-lt"/>
                <a:ea typeface="华文细黑" pitchFamily="2" charset="-122"/>
                <a:cs typeface="Arial" pitchFamily="34" charset="0"/>
              </a:rPr>
              <a:t>CH121</a:t>
            </a:r>
            <a:endParaRPr lang="en-US" altLang="zh-CN" sz="1000" dirty="0">
              <a:solidFill>
                <a:schemeClr val="tx1">
                  <a:lumMod val="75000"/>
                  <a:lumOff val="25000"/>
                </a:schemeClr>
              </a:solidFill>
              <a:latin typeface="+mj-lt"/>
              <a:ea typeface="华文细黑" pitchFamily="2" charset="-122"/>
              <a:cs typeface="Arial" pitchFamily="34" charset="0"/>
            </a:endParaRPr>
          </a:p>
        </p:txBody>
      </p:sp>
      <p:sp>
        <p:nvSpPr>
          <p:cNvPr id="83" name="Text Box 19"/>
          <p:cNvSpPr txBox="1">
            <a:spLocks noChangeArrowheads="1"/>
          </p:cNvSpPr>
          <p:nvPr/>
        </p:nvSpPr>
        <p:spPr bwMode="auto">
          <a:xfrm>
            <a:off x="3021755" y="2295487"/>
            <a:ext cx="719897" cy="153888"/>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j-lt"/>
                <a:ea typeface="华文细黑" pitchFamily="2" charset="-122"/>
                <a:cs typeface="Arial" pitchFamily="34" charset="0"/>
              </a:rPr>
              <a:t>CH220</a:t>
            </a:r>
            <a:endParaRPr lang="en-US" altLang="zh-CN" sz="1000" dirty="0">
              <a:solidFill>
                <a:schemeClr val="tx1">
                  <a:lumMod val="75000"/>
                  <a:lumOff val="25000"/>
                </a:schemeClr>
              </a:solidFill>
              <a:latin typeface="+mj-lt"/>
              <a:ea typeface="华文细黑" pitchFamily="2" charset="-122"/>
              <a:cs typeface="Arial" pitchFamily="34" charset="0"/>
            </a:endParaRPr>
          </a:p>
        </p:txBody>
      </p:sp>
      <p:sp>
        <p:nvSpPr>
          <p:cNvPr id="84" name="Text Box 19"/>
          <p:cNvSpPr txBox="1">
            <a:spLocks noChangeArrowheads="1"/>
          </p:cNvSpPr>
          <p:nvPr/>
        </p:nvSpPr>
        <p:spPr bwMode="auto">
          <a:xfrm>
            <a:off x="4225586" y="2295487"/>
            <a:ext cx="719897" cy="153888"/>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j-lt"/>
                <a:ea typeface="华文细黑" pitchFamily="2" charset="-122"/>
                <a:cs typeface="Arial" pitchFamily="34" charset="0"/>
              </a:rPr>
              <a:t>CH221</a:t>
            </a:r>
            <a:endParaRPr lang="en-US" altLang="zh-CN" sz="1000" dirty="0">
              <a:solidFill>
                <a:schemeClr val="tx1">
                  <a:lumMod val="75000"/>
                  <a:lumOff val="25000"/>
                </a:schemeClr>
              </a:solidFill>
              <a:latin typeface="+mj-lt"/>
              <a:ea typeface="华文细黑" pitchFamily="2" charset="-122"/>
              <a:cs typeface="Arial" pitchFamily="34" charset="0"/>
            </a:endParaRPr>
          </a:p>
        </p:txBody>
      </p:sp>
      <p:sp>
        <p:nvSpPr>
          <p:cNvPr id="90" name="Text Box 19"/>
          <p:cNvSpPr txBox="1">
            <a:spLocks noChangeArrowheads="1"/>
          </p:cNvSpPr>
          <p:nvPr/>
        </p:nvSpPr>
        <p:spPr bwMode="auto">
          <a:xfrm>
            <a:off x="1796656" y="2295487"/>
            <a:ext cx="854232"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j-lt"/>
                <a:ea typeface="华文细黑" pitchFamily="2" charset="-122"/>
                <a:cs typeface="Arial" pitchFamily="34" charset="0"/>
              </a:rPr>
              <a:t>CH140</a:t>
            </a:r>
            <a:endParaRPr lang="en-US" altLang="zh-CN" sz="1000" dirty="0">
              <a:solidFill>
                <a:schemeClr val="tx1">
                  <a:lumMod val="75000"/>
                  <a:lumOff val="25000"/>
                </a:schemeClr>
              </a:solidFill>
              <a:latin typeface="+mj-lt"/>
              <a:ea typeface="华文细黑" pitchFamily="2" charset="-122"/>
              <a:cs typeface="Arial" pitchFamily="34" charset="0"/>
            </a:endParaRPr>
          </a:p>
        </p:txBody>
      </p:sp>
      <p:sp>
        <p:nvSpPr>
          <p:cNvPr id="94" name="Text Box 61"/>
          <p:cNvSpPr txBox="1">
            <a:spLocks noChangeArrowheads="1"/>
          </p:cNvSpPr>
          <p:nvPr/>
        </p:nvSpPr>
        <p:spPr bwMode="auto">
          <a:xfrm>
            <a:off x="3576665" y="2076916"/>
            <a:ext cx="2114913" cy="153888"/>
          </a:xfrm>
          <a:prstGeom prst="rect">
            <a:avLst/>
          </a:prstGeom>
          <a:noFill/>
          <a:ln w="9525">
            <a:noFill/>
            <a:miter lim="800000"/>
            <a:headEnd/>
            <a:tailEnd/>
          </a:ln>
        </p:spPr>
        <p:txBody>
          <a:bodyPr lIns="0" tIns="0" rIns="0" bIns="0">
            <a:spAutoFit/>
          </a:bodyPr>
          <a:lstStyle/>
          <a:p>
            <a:pPr algn="ctr" defTabSz="600936"/>
            <a:r>
              <a:rPr lang="zh-CN" altLang="en-US" sz="1000" b="1" dirty="0" smtClean="0">
                <a:solidFill>
                  <a:schemeClr val="bg1"/>
                </a:solidFill>
                <a:latin typeface="+mj-lt"/>
                <a:ea typeface="微软雅黑" pitchFamily="34" charset="-122"/>
                <a:cs typeface="Arial" pitchFamily="34" charset="0"/>
              </a:rPr>
              <a:t>计算节点</a:t>
            </a:r>
            <a:endParaRPr lang="en-US" altLang="zh-CN" sz="1000" b="1" dirty="0">
              <a:solidFill>
                <a:schemeClr val="bg1"/>
              </a:solidFill>
              <a:latin typeface="+mj-lt"/>
              <a:ea typeface="微软雅黑" pitchFamily="34" charset="-122"/>
              <a:cs typeface="Arial" pitchFamily="34" charset="0"/>
            </a:endParaRPr>
          </a:p>
        </p:txBody>
      </p:sp>
      <p:cxnSp>
        <p:nvCxnSpPr>
          <p:cNvPr id="97" name="Straight Connector 79"/>
          <p:cNvCxnSpPr>
            <a:cxnSpLocks noChangeShapeType="1"/>
          </p:cNvCxnSpPr>
          <p:nvPr/>
        </p:nvCxnSpPr>
        <p:spPr bwMode="auto">
          <a:xfrm>
            <a:off x="2771992" y="2587553"/>
            <a:ext cx="5558" cy="536115"/>
          </a:xfrm>
          <a:prstGeom prst="line">
            <a:avLst/>
          </a:prstGeom>
          <a:noFill/>
          <a:ln w="6350" algn="ctr">
            <a:solidFill>
              <a:srgbClr val="B2B2B2"/>
            </a:solidFill>
            <a:prstDash val="solid"/>
            <a:round/>
            <a:headEnd/>
            <a:tailEnd/>
          </a:ln>
        </p:spPr>
      </p:cxnSp>
      <p:sp>
        <p:nvSpPr>
          <p:cNvPr id="99" name="Text Box 19"/>
          <p:cNvSpPr txBox="1">
            <a:spLocks noChangeArrowheads="1"/>
          </p:cNvSpPr>
          <p:nvPr/>
        </p:nvSpPr>
        <p:spPr bwMode="auto">
          <a:xfrm>
            <a:off x="5437166" y="2295487"/>
            <a:ext cx="719897" cy="153888"/>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j-lt"/>
                <a:ea typeface="华文细黑" pitchFamily="2" charset="-122"/>
                <a:cs typeface="Arial" pitchFamily="34" charset="0"/>
              </a:rPr>
              <a:t>CH222</a:t>
            </a:r>
            <a:endParaRPr lang="en-US" altLang="zh-CN" sz="1000" dirty="0">
              <a:solidFill>
                <a:schemeClr val="tx1">
                  <a:lumMod val="75000"/>
                  <a:lumOff val="25000"/>
                </a:schemeClr>
              </a:solidFill>
              <a:latin typeface="+mj-lt"/>
              <a:ea typeface="华文细黑" pitchFamily="2" charset="-122"/>
              <a:cs typeface="Arial" pitchFamily="34" charset="0"/>
            </a:endParaRPr>
          </a:p>
        </p:txBody>
      </p:sp>
      <p:sp>
        <p:nvSpPr>
          <p:cNvPr id="101" name="Text Box 19"/>
          <p:cNvSpPr txBox="1">
            <a:spLocks noChangeArrowheads="1"/>
          </p:cNvSpPr>
          <p:nvPr/>
        </p:nvSpPr>
        <p:spPr bwMode="auto">
          <a:xfrm>
            <a:off x="6610545" y="2295487"/>
            <a:ext cx="719897" cy="153888"/>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j-lt"/>
                <a:ea typeface="华文细黑" pitchFamily="2" charset="-122"/>
                <a:cs typeface="Arial" pitchFamily="34" charset="0"/>
              </a:rPr>
              <a:t>CH240</a:t>
            </a:r>
            <a:endParaRPr lang="en-US" altLang="zh-CN" sz="1000" dirty="0">
              <a:solidFill>
                <a:schemeClr val="tx1">
                  <a:lumMod val="75000"/>
                  <a:lumOff val="25000"/>
                </a:schemeClr>
              </a:solidFill>
              <a:latin typeface="+mj-lt"/>
              <a:ea typeface="华文细黑" pitchFamily="2" charset="-122"/>
              <a:cs typeface="Arial" pitchFamily="34" charset="0"/>
            </a:endParaRPr>
          </a:p>
        </p:txBody>
      </p:sp>
      <p:sp>
        <p:nvSpPr>
          <p:cNvPr id="102" name="Text Box 19"/>
          <p:cNvSpPr txBox="1">
            <a:spLocks noChangeArrowheads="1"/>
          </p:cNvSpPr>
          <p:nvPr/>
        </p:nvSpPr>
        <p:spPr bwMode="auto">
          <a:xfrm>
            <a:off x="7738406" y="2295487"/>
            <a:ext cx="719897" cy="153888"/>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j-lt"/>
                <a:ea typeface="华文细黑" pitchFamily="2" charset="-122"/>
                <a:cs typeface="Arial" pitchFamily="34" charset="0"/>
              </a:rPr>
              <a:t>CH242 V3</a:t>
            </a:r>
            <a:endParaRPr lang="en-US" altLang="zh-CN" sz="1000" dirty="0">
              <a:solidFill>
                <a:schemeClr val="tx1">
                  <a:lumMod val="75000"/>
                  <a:lumOff val="25000"/>
                </a:schemeClr>
              </a:solidFill>
              <a:latin typeface="+mj-lt"/>
              <a:ea typeface="华文细黑" pitchFamily="2" charset="-122"/>
              <a:cs typeface="Arial" pitchFamily="34" charset="0"/>
            </a:endParaRPr>
          </a:p>
        </p:txBody>
      </p:sp>
      <p:pic>
        <p:nvPicPr>
          <p:cNvPr id="104" name="Picture 3"/>
          <p:cNvPicPr>
            <a:picLocks noChangeAspect="1" noChangeArrowheads="1"/>
          </p:cNvPicPr>
          <p:nvPr/>
        </p:nvPicPr>
        <p:blipFill>
          <a:blip r:embed="rId5" cstate="screen"/>
          <a:srcRect/>
          <a:stretch>
            <a:fillRect/>
          </a:stretch>
        </p:blipFill>
        <p:spPr bwMode="auto">
          <a:xfrm>
            <a:off x="1029654" y="2584135"/>
            <a:ext cx="447934" cy="133355"/>
          </a:xfrm>
          <a:prstGeom prst="rect">
            <a:avLst/>
          </a:prstGeom>
          <a:noFill/>
          <a:ln w="9525">
            <a:noFill/>
            <a:miter lim="800000"/>
            <a:headEnd/>
            <a:tailEnd/>
          </a:ln>
        </p:spPr>
      </p:pic>
      <p:cxnSp>
        <p:nvCxnSpPr>
          <p:cNvPr id="105" name="Straight Connector 79"/>
          <p:cNvCxnSpPr>
            <a:cxnSpLocks noChangeShapeType="1"/>
          </p:cNvCxnSpPr>
          <p:nvPr/>
        </p:nvCxnSpPr>
        <p:spPr bwMode="auto">
          <a:xfrm>
            <a:off x="1689952" y="2587553"/>
            <a:ext cx="5558" cy="536115"/>
          </a:xfrm>
          <a:prstGeom prst="line">
            <a:avLst/>
          </a:prstGeom>
          <a:noFill/>
          <a:ln w="6350" algn="ctr">
            <a:solidFill>
              <a:srgbClr val="B2B2B2"/>
            </a:solidFill>
            <a:prstDash val="solid"/>
            <a:round/>
            <a:headEnd/>
            <a:tailEnd/>
          </a:ln>
        </p:spPr>
      </p:cxnSp>
      <p:pic>
        <p:nvPicPr>
          <p:cNvPr id="106" name="Picture 4"/>
          <p:cNvPicPr>
            <a:picLocks noChangeAspect="1" noChangeArrowheads="1"/>
          </p:cNvPicPr>
          <p:nvPr/>
        </p:nvPicPr>
        <p:blipFill>
          <a:blip r:embed="rId6" cstate="screen"/>
          <a:srcRect/>
          <a:stretch>
            <a:fillRect/>
          </a:stretch>
        </p:blipFill>
        <p:spPr bwMode="auto">
          <a:xfrm>
            <a:off x="2008825" y="2584134"/>
            <a:ext cx="444817" cy="128503"/>
          </a:xfrm>
          <a:prstGeom prst="rect">
            <a:avLst/>
          </a:prstGeom>
          <a:noFill/>
          <a:ln w="9525">
            <a:noFill/>
            <a:miter lim="800000"/>
            <a:headEnd/>
            <a:tailEnd/>
          </a:ln>
        </p:spPr>
      </p:pic>
      <p:cxnSp>
        <p:nvCxnSpPr>
          <p:cNvPr id="110" name="Straight Connector 79"/>
          <p:cNvCxnSpPr>
            <a:cxnSpLocks noChangeShapeType="1"/>
          </p:cNvCxnSpPr>
          <p:nvPr/>
        </p:nvCxnSpPr>
        <p:spPr bwMode="auto">
          <a:xfrm>
            <a:off x="4006432" y="2587553"/>
            <a:ext cx="5558" cy="536115"/>
          </a:xfrm>
          <a:prstGeom prst="line">
            <a:avLst/>
          </a:prstGeom>
          <a:noFill/>
          <a:ln w="6350" algn="ctr">
            <a:solidFill>
              <a:srgbClr val="B2B2B2"/>
            </a:solidFill>
            <a:prstDash val="solid"/>
            <a:round/>
            <a:headEnd/>
            <a:tailEnd/>
          </a:ln>
        </p:spPr>
      </p:cxnSp>
      <p:cxnSp>
        <p:nvCxnSpPr>
          <p:cNvPr id="112" name="Straight Connector 79"/>
          <p:cNvCxnSpPr>
            <a:cxnSpLocks noChangeShapeType="1"/>
          </p:cNvCxnSpPr>
          <p:nvPr/>
        </p:nvCxnSpPr>
        <p:spPr bwMode="auto">
          <a:xfrm>
            <a:off x="5218012" y="2587553"/>
            <a:ext cx="5558" cy="536115"/>
          </a:xfrm>
          <a:prstGeom prst="line">
            <a:avLst/>
          </a:prstGeom>
          <a:noFill/>
          <a:ln w="6350" algn="ctr">
            <a:solidFill>
              <a:srgbClr val="B2B2B2"/>
            </a:solidFill>
            <a:prstDash val="solid"/>
            <a:round/>
            <a:headEnd/>
            <a:tailEnd/>
          </a:ln>
        </p:spPr>
      </p:cxnSp>
      <p:cxnSp>
        <p:nvCxnSpPr>
          <p:cNvPr id="114" name="Straight Connector 79"/>
          <p:cNvCxnSpPr>
            <a:cxnSpLocks noChangeShapeType="1"/>
          </p:cNvCxnSpPr>
          <p:nvPr/>
        </p:nvCxnSpPr>
        <p:spPr bwMode="auto">
          <a:xfrm>
            <a:off x="6383872" y="2587553"/>
            <a:ext cx="5558" cy="536115"/>
          </a:xfrm>
          <a:prstGeom prst="line">
            <a:avLst/>
          </a:prstGeom>
          <a:noFill/>
          <a:ln w="6350" algn="ctr">
            <a:solidFill>
              <a:srgbClr val="B2B2B2"/>
            </a:solidFill>
            <a:prstDash val="solid"/>
            <a:round/>
            <a:headEnd/>
            <a:tailEnd/>
          </a:ln>
        </p:spPr>
      </p:cxnSp>
      <p:cxnSp>
        <p:nvCxnSpPr>
          <p:cNvPr id="116" name="Straight Connector 79"/>
          <p:cNvCxnSpPr>
            <a:cxnSpLocks noChangeShapeType="1"/>
          </p:cNvCxnSpPr>
          <p:nvPr/>
        </p:nvCxnSpPr>
        <p:spPr bwMode="auto">
          <a:xfrm>
            <a:off x="7557352" y="2587553"/>
            <a:ext cx="5558" cy="536115"/>
          </a:xfrm>
          <a:prstGeom prst="line">
            <a:avLst/>
          </a:prstGeom>
          <a:noFill/>
          <a:ln w="6350" algn="ctr">
            <a:solidFill>
              <a:srgbClr val="B2B2B2"/>
            </a:solidFill>
            <a:prstDash val="solid"/>
            <a:round/>
            <a:headEnd/>
            <a:tailEnd/>
          </a:ln>
        </p:spPr>
      </p:cxnSp>
      <p:pic>
        <p:nvPicPr>
          <p:cNvPr id="118" name="Picture 5"/>
          <p:cNvPicPr>
            <a:picLocks noChangeAspect="1" noChangeArrowheads="1"/>
          </p:cNvPicPr>
          <p:nvPr/>
        </p:nvPicPr>
        <p:blipFill>
          <a:blip r:embed="rId7" cstate="screen"/>
          <a:srcRect/>
          <a:stretch>
            <a:fillRect/>
          </a:stretch>
        </p:blipFill>
        <p:spPr bwMode="auto">
          <a:xfrm>
            <a:off x="7728585" y="2584135"/>
            <a:ext cx="870986" cy="139065"/>
          </a:xfrm>
          <a:prstGeom prst="rect">
            <a:avLst/>
          </a:prstGeom>
          <a:noFill/>
          <a:ln w="9525">
            <a:noFill/>
            <a:miter lim="800000"/>
            <a:headEnd/>
            <a:tailEnd/>
          </a:ln>
        </p:spPr>
      </p:pic>
      <p:pic>
        <p:nvPicPr>
          <p:cNvPr id="119" name="Picture 6"/>
          <p:cNvPicPr>
            <a:picLocks noChangeAspect="1" noChangeArrowheads="1"/>
          </p:cNvPicPr>
          <p:nvPr/>
        </p:nvPicPr>
        <p:blipFill>
          <a:blip r:embed="rId8" cstate="screen"/>
          <a:srcRect/>
          <a:stretch>
            <a:fillRect/>
          </a:stretch>
        </p:blipFill>
        <p:spPr bwMode="auto">
          <a:xfrm>
            <a:off x="6547485" y="2584135"/>
            <a:ext cx="870986" cy="139065"/>
          </a:xfrm>
          <a:prstGeom prst="rect">
            <a:avLst/>
          </a:prstGeom>
          <a:noFill/>
          <a:ln w="9525">
            <a:noFill/>
            <a:miter lim="800000"/>
            <a:headEnd/>
            <a:tailEnd/>
          </a:ln>
        </p:spPr>
      </p:pic>
      <p:pic>
        <p:nvPicPr>
          <p:cNvPr id="120" name="Picture 7"/>
          <p:cNvPicPr>
            <a:picLocks noChangeAspect="1" noChangeArrowheads="1"/>
          </p:cNvPicPr>
          <p:nvPr/>
        </p:nvPicPr>
        <p:blipFill>
          <a:blip r:embed="rId9" cstate="screen"/>
          <a:srcRect/>
          <a:stretch>
            <a:fillRect/>
          </a:stretch>
        </p:blipFill>
        <p:spPr bwMode="auto">
          <a:xfrm>
            <a:off x="5366387" y="2584135"/>
            <a:ext cx="874395" cy="143283"/>
          </a:xfrm>
          <a:prstGeom prst="rect">
            <a:avLst/>
          </a:prstGeom>
          <a:noFill/>
          <a:ln w="9525">
            <a:noFill/>
            <a:miter lim="800000"/>
            <a:headEnd/>
            <a:tailEnd/>
          </a:ln>
        </p:spPr>
      </p:pic>
      <p:pic>
        <p:nvPicPr>
          <p:cNvPr id="121" name="Picture 8"/>
          <p:cNvPicPr>
            <a:picLocks noChangeAspect="1" noChangeArrowheads="1"/>
          </p:cNvPicPr>
          <p:nvPr/>
        </p:nvPicPr>
        <p:blipFill>
          <a:blip r:embed="rId10" cstate="screen"/>
          <a:srcRect/>
          <a:stretch>
            <a:fillRect/>
          </a:stretch>
        </p:blipFill>
        <p:spPr bwMode="auto">
          <a:xfrm>
            <a:off x="4170047" y="2584134"/>
            <a:ext cx="866775" cy="145676"/>
          </a:xfrm>
          <a:prstGeom prst="rect">
            <a:avLst/>
          </a:prstGeom>
          <a:noFill/>
          <a:ln w="9525">
            <a:noFill/>
            <a:miter lim="800000"/>
            <a:headEnd/>
            <a:tailEnd/>
          </a:ln>
        </p:spPr>
      </p:pic>
      <p:pic>
        <p:nvPicPr>
          <p:cNvPr id="122" name="Picture 9"/>
          <p:cNvPicPr>
            <a:picLocks noChangeAspect="1" noChangeArrowheads="1"/>
          </p:cNvPicPr>
          <p:nvPr/>
        </p:nvPicPr>
        <p:blipFill>
          <a:blip r:embed="rId10" cstate="screen"/>
          <a:srcRect/>
          <a:stretch>
            <a:fillRect/>
          </a:stretch>
        </p:blipFill>
        <p:spPr bwMode="auto">
          <a:xfrm>
            <a:off x="2958467" y="2584134"/>
            <a:ext cx="866775" cy="145676"/>
          </a:xfrm>
          <a:prstGeom prst="rect">
            <a:avLst/>
          </a:prstGeom>
          <a:noFill/>
          <a:ln w="9525">
            <a:noFill/>
            <a:miter lim="800000"/>
            <a:headEnd/>
            <a:tailEnd/>
          </a:ln>
        </p:spPr>
      </p:pic>
      <p:sp>
        <p:nvSpPr>
          <p:cNvPr id="123" name="TextBox 112"/>
          <p:cNvSpPr txBox="1">
            <a:spLocks noChangeArrowheads="1"/>
          </p:cNvSpPr>
          <p:nvPr/>
        </p:nvSpPr>
        <p:spPr bwMode="auto">
          <a:xfrm>
            <a:off x="910052" y="2738921"/>
            <a:ext cx="886680" cy="438543"/>
          </a:xfrm>
          <a:prstGeom prst="rect">
            <a:avLst/>
          </a:prstGeom>
          <a:noFill/>
          <a:ln w="9525">
            <a:noFill/>
            <a:miter lim="800000"/>
            <a:headEnd/>
            <a:tailEnd/>
          </a:ln>
        </p:spPr>
        <p:txBody>
          <a:bodyPr wrap="square" lIns="68542" tIns="34271" rIns="68542" bIns="34271">
            <a:spAutoFit/>
          </a:bodyPr>
          <a:lstStyle/>
          <a:p>
            <a:pPr>
              <a:buSzPct val="25000"/>
            </a:pPr>
            <a:r>
              <a:rPr lang="en-US" altLang="zh-CN" sz="800" dirty="0" smtClean="0">
                <a:solidFill>
                  <a:srgbClr val="C00000"/>
                </a:solidFill>
                <a:latin typeface="+mj-lt"/>
                <a:ea typeface="微软雅黑" pitchFamily="34" charset="-122"/>
                <a:cs typeface="Arial" pitchFamily="34" charset="0"/>
              </a:rPr>
              <a:t>HW 2S</a:t>
            </a:r>
            <a:r>
              <a:rPr lang="zh-CN" altLang="en-US" sz="800" dirty="0" smtClean="0">
                <a:solidFill>
                  <a:srgbClr val="C00000"/>
                </a:solidFill>
                <a:latin typeface="+mj-lt"/>
                <a:ea typeface="微软雅黑" pitchFamily="34" charset="-122"/>
                <a:cs typeface="Arial" pitchFamily="34" charset="0"/>
              </a:rPr>
              <a:t> </a:t>
            </a:r>
            <a:r>
              <a:rPr lang="en-US" altLang="zh-CN" sz="800" dirty="0" smtClean="0">
                <a:solidFill>
                  <a:srgbClr val="C00000"/>
                </a:solidFill>
                <a:latin typeface="+mj-lt"/>
                <a:ea typeface="微软雅黑" pitchFamily="34" charset="-122"/>
                <a:cs typeface="Arial" pitchFamily="34" charset="0"/>
              </a:rPr>
              <a:t>Node</a:t>
            </a:r>
            <a:endParaRPr lang="en-US" altLang="zh-CN" sz="800" dirty="0" smtClean="0">
              <a:solidFill>
                <a:schemeClr val="bg1">
                  <a:lumMod val="50000"/>
                </a:schemeClr>
              </a:solidFill>
              <a:latin typeface="+mj-lt"/>
              <a:ea typeface="微软雅黑" pitchFamily="34" charset="-122"/>
              <a:cs typeface="Arial" pitchFamily="34" charset="0"/>
            </a:endParaRPr>
          </a:p>
          <a:p>
            <a:pPr>
              <a:buSzPct val="25000"/>
              <a:buNone/>
            </a:pPr>
            <a:r>
              <a:rPr lang="en-US" altLang="zh-CN" sz="800" dirty="0" smtClean="0">
                <a:solidFill>
                  <a:schemeClr val="bg1">
                    <a:lumMod val="50000"/>
                  </a:schemeClr>
                </a:solidFill>
                <a:latin typeface="+mj-lt"/>
                <a:ea typeface="微软雅黑" pitchFamily="34" charset="-122"/>
                <a:cs typeface="Arial" pitchFamily="34" charset="0"/>
              </a:rPr>
              <a:t>High density</a:t>
            </a:r>
          </a:p>
          <a:p>
            <a:pPr>
              <a:buSzPct val="25000"/>
              <a:buNone/>
            </a:pPr>
            <a:r>
              <a:rPr lang="en-US" altLang="zh-CN" sz="800" dirty="0" smtClean="0">
                <a:solidFill>
                  <a:schemeClr val="bg1">
                    <a:lumMod val="50000"/>
                  </a:schemeClr>
                </a:solidFill>
                <a:latin typeface="+mj-lt"/>
                <a:ea typeface="微软雅黑" pitchFamily="34" charset="-122"/>
                <a:cs typeface="Arial" pitchFamily="34" charset="0"/>
              </a:rPr>
              <a:t>Large memory</a:t>
            </a:r>
            <a:endParaRPr lang="en-US" altLang="zh-CN" sz="800" dirty="0">
              <a:solidFill>
                <a:schemeClr val="bg1">
                  <a:lumMod val="50000"/>
                </a:schemeClr>
              </a:solidFill>
              <a:latin typeface="+mj-lt"/>
              <a:ea typeface="微软雅黑" pitchFamily="34" charset="-122"/>
              <a:cs typeface="Arial" pitchFamily="34" charset="0"/>
            </a:endParaRPr>
          </a:p>
        </p:txBody>
      </p:sp>
      <p:sp>
        <p:nvSpPr>
          <p:cNvPr id="124" name="TextBox 112"/>
          <p:cNvSpPr txBox="1">
            <a:spLocks noChangeArrowheads="1"/>
          </p:cNvSpPr>
          <p:nvPr/>
        </p:nvSpPr>
        <p:spPr bwMode="auto">
          <a:xfrm>
            <a:off x="1715866" y="2738921"/>
            <a:ext cx="1376265" cy="438543"/>
          </a:xfrm>
          <a:prstGeom prst="rect">
            <a:avLst/>
          </a:prstGeom>
          <a:noFill/>
          <a:ln w="9525">
            <a:noFill/>
            <a:miter lim="800000"/>
            <a:headEnd/>
            <a:tailEnd/>
          </a:ln>
        </p:spPr>
        <p:txBody>
          <a:bodyPr wrap="square" lIns="68542" tIns="34271" rIns="68542" bIns="34271">
            <a:spAutoFit/>
          </a:bodyPr>
          <a:lstStyle/>
          <a:p>
            <a:pPr>
              <a:buSzPct val="25000"/>
            </a:pPr>
            <a:r>
              <a:rPr lang="en-US" altLang="zh-CN" sz="800" dirty="0" smtClean="0">
                <a:solidFill>
                  <a:srgbClr val="C00000"/>
                </a:solidFill>
                <a:latin typeface="+mj-lt"/>
                <a:ea typeface="微软雅黑" pitchFamily="34" charset="-122"/>
                <a:cs typeface="Arial" pitchFamily="34" charset="0"/>
              </a:rPr>
              <a:t>HW 2*2P Twin Node</a:t>
            </a:r>
            <a:endParaRPr lang="en-US" altLang="zh-CN" sz="800" dirty="0" smtClean="0">
              <a:solidFill>
                <a:schemeClr val="bg1">
                  <a:lumMod val="50000"/>
                </a:schemeClr>
              </a:solidFill>
              <a:latin typeface="+mj-lt"/>
              <a:ea typeface="微软雅黑" pitchFamily="34" charset="-122"/>
              <a:cs typeface="Arial" pitchFamily="34" charset="0"/>
            </a:endParaRPr>
          </a:p>
          <a:p>
            <a:pPr>
              <a:buSzPct val="25000"/>
              <a:buNone/>
            </a:pPr>
            <a:r>
              <a:rPr lang="en-US" altLang="zh-CN" sz="800" dirty="0" smtClean="0">
                <a:solidFill>
                  <a:schemeClr val="bg1">
                    <a:lumMod val="50000"/>
                  </a:schemeClr>
                </a:solidFill>
                <a:latin typeface="+mj-lt"/>
                <a:ea typeface="微软雅黑" pitchFamily="34" charset="-122"/>
                <a:cs typeface="Arial" pitchFamily="34" charset="0"/>
              </a:rPr>
              <a:t>Ultra high density</a:t>
            </a:r>
          </a:p>
          <a:p>
            <a:pPr>
              <a:buSzPct val="25000"/>
              <a:buNone/>
            </a:pPr>
            <a:r>
              <a:rPr lang="en-US" altLang="zh-CN" sz="800" dirty="0" smtClean="0">
                <a:solidFill>
                  <a:schemeClr val="bg1">
                    <a:lumMod val="50000"/>
                  </a:schemeClr>
                </a:solidFill>
                <a:latin typeface="+mj-lt"/>
                <a:ea typeface="微软雅黑" pitchFamily="34" charset="-122"/>
                <a:cs typeface="Arial" pitchFamily="34" charset="0"/>
              </a:rPr>
              <a:t>high performance</a:t>
            </a:r>
            <a:endParaRPr lang="en-US" altLang="zh-CN" sz="800" dirty="0">
              <a:solidFill>
                <a:schemeClr val="bg1">
                  <a:lumMod val="50000"/>
                </a:schemeClr>
              </a:solidFill>
              <a:latin typeface="+mj-lt"/>
              <a:ea typeface="微软雅黑" pitchFamily="34" charset="-122"/>
              <a:cs typeface="Arial" pitchFamily="34" charset="0"/>
            </a:endParaRPr>
          </a:p>
        </p:txBody>
      </p:sp>
      <p:sp>
        <p:nvSpPr>
          <p:cNvPr id="125" name="TextBox 112"/>
          <p:cNvSpPr txBox="1">
            <a:spLocks noChangeArrowheads="1"/>
          </p:cNvSpPr>
          <p:nvPr/>
        </p:nvSpPr>
        <p:spPr bwMode="auto">
          <a:xfrm>
            <a:off x="2798762" y="2738921"/>
            <a:ext cx="1371600" cy="438543"/>
          </a:xfrm>
          <a:prstGeom prst="rect">
            <a:avLst/>
          </a:prstGeom>
          <a:noFill/>
          <a:ln w="9525">
            <a:noFill/>
            <a:miter lim="800000"/>
            <a:headEnd/>
            <a:tailEnd/>
          </a:ln>
        </p:spPr>
        <p:txBody>
          <a:bodyPr wrap="square" lIns="68542" tIns="34271" rIns="68542" bIns="34271">
            <a:spAutoFit/>
          </a:bodyPr>
          <a:lstStyle/>
          <a:p>
            <a:pPr>
              <a:buSzPct val="25000"/>
            </a:pPr>
            <a:r>
              <a:rPr lang="en-US" altLang="zh-CN" sz="800" dirty="0" smtClean="0">
                <a:solidFill>
                  <a:srgbClr val="C00000"/>
                </a:solidFill>
                <a:latin typeface="+mj-lt"/>
                <a:ea typeface="微软雅黑" pitchFamily="34" charset="-122"/>
                <a:cs typeface="Arial" pitchFamily="34" charset="0"/>
              </a:rPr>
              <a:t>FW IO Expansion Node</a:t>
            </a:r>
            <a:endParaRPr lang="en-US" altLang="zh-CN" sz="800" dirty="0" smtClean="0">
              <a:solidFill>
                <a:schemeClr val="bg1">
                  <a:lumMod val="50000"/>
                </a:schemeClr>
              </a:solidFill>
              <a:latin typeface="+mj-lt"/>
              <a:ea typeface="微软雅黑" pitchFamily="34" charset="-122"/>
              <a:cs typeface="Arial" pitchFamily="34" charset="0"/>
            </a:endParaRPr>
          </a:p>
          <a:p>
            <a:pPr>
              <a:buSzPct val="25000"/>
              <a:buNone/>
            </a:pPr>
            <a:r>
              <a:rPr lang="en-US" altLang="zh-CN" sz="800" dirty="0" smtClean="0">
                <a:solidFill>
                  <a:schemeClr val="bg1">
                    <a:lumMod val="50000"/>
                  </a:schemeClr>
                </a:solidFill>
                <a:latin typeface="+mj-lt"/>
                <a:ea typeface="微软雅黑" pitchFamily="34" charset="-122"/>
                <a:cs typeface="Arial" pitchFamily="34" charset="0"/>
              </a:rPr>
              <a:t>Large memory</a:t>
            </a:r>
          </a:p>
          <a:p>
            <a:pPr>
              <a:buSzPct val="25000"/>
              <a:buNone/>
            </a:pPr>
            <a:r>
              <a:rPr lang="en-US" altLang="zh-CN" sz="800" dirty="0" smtClean="0">
                <a:solidFill>
                  <a:schemeClr val="bg1">
                    <a:lumMod val="50000"/>
                  </a:schemeClr>
                </a:solidFill>
                <a:latin typeface="+mj-lt"/>
                <a:ea typeface="微软雅黑" pitchFamily="34" charset="-122"/>
                <a:cs typeface="Arial" pitchFamily="34" charset="0"/>
              </a:rPr>
              <a:t>Strong expansion</a:t>
            </a:r>
            <a:endParaRPr lang="en-US" altLang="zh-CN" sz="800" dirty="0">
              <a:solidFill>
                <a:schemeClr val="bg1">
                  <a:lumMod val="50000"/>
                </a:schemeClr>
              </a:solidFill>
              <a:latin typeface="+mj-lt"/>
              <a:ea typeface="微软雅黑" pitchFamily="34" charset="-122"/>
              <a:cs typeface="Arial" pitchFamily="34" charset="0"/>
            </a:endParaRPr>
          </a:p>
        </p:txBody>
      </p:sp>
      <p:sp>
        <p:nvSpPr>
          <p:cNvPr id="126" name="TextBox 112"/>
          <p:cNvSpPr txBox="1">
            <a:spLocks noChangeArrowheads="1"/>
          </p:cNvSpPr>
          <p:nvPr/>
        </p:nvSpPr>
        <p:spPr bwMode="auto">
          <a:xfrm>
            <a:off x="4022822" y="2738921"/>
            <a:ext cx="1519140" cy="438543"/>
          </a:xfrm>
          <a:prstGeom prst="rect">
            <a:avLst/>
          </a:prstGeom>
          <a:noFill/>
          <a:ln w="9525">
            <a:noFill/>
            <a:miter lim="800000"/>
            <a:headEnd/>
            <a:tailEnd/>
          </a:ln>
        </p:spPr>
        <p:txBody>
          <a:bodyPr wrap="square" lIns="68542" tIns="34271" rIns="68542" bIns="34271">
            <a:spAutoFit/>
          </a:bodyPr>
          <a:lstStyle/>
          <a:p>
            <a:pPr>
              <a:buSzPct val="25000"/>
            </a:pPr>
            <a:r>
              <a:rPr lang="en-US" altLang="zh-CN" sz="800" dirty="0" smtClean="0">
                <a:solidFill>
                  <a:srgbClr val="C00000"/>
                </a:solidFill>
                <a:latin typeface="+mj-lt"/>
                <a:ea typeface="微软雅黑" pitchFamily="34" charset="-122"/>
                <a:cs typeface="Arial" pitchFamily="34" charset="0"/>
              </a:rPr>
              <a:t>FW IO Expansion Node</a:t>
            </a:r>
            <a:endParaRPr lang="en-US" altLang="zh-CN" sz="800" dirty="0" smtClean="0">
              <a:solidFill>
                <a:schemeClr val="bg1">
                  <a:lumMod val="50000"/>
                </a:schemeClr>
              </a:solidFill>
              <a:latin typeface="+mj-lt"/>
              <a:ea typeface="微软雅黑" pitchFamily="34" charset="-122"/>
              <a:cs typeface="Arial" pitchFamily="34" charset="0"/>
            </a:endParaRPr>
          </a:p>
          <a:p>
            <a:pPr>
              <a:buSzPct val="25000"/>
              <a:buNone/>
            </a:pPr>
            <a:r>
              <a:rPr lang="en-US" altLang="zh-CN" sz="800" dirty="0" smtClean="0">
                <a:solidFill>
                  <a:schemeClr val="bg1">
                    <a:lumMod val="50000"/>
                  </a:schemeClr>
                </a:solidFill>
                <a:latin typeface="+mj-lt"/>
                <a:ea typeface="微软雅黑" pitchFamily="34" charset="-122"/>
                <a:cs typeface="Arial" pitchFamily="34" charset="0"/>
              </a:rPr>
              <a:t>Large memory</a:t>
            </a:r>
          </a:p>
          <a:p>
            <a:pPr>
              <a:buSzPct val="25000"/>
              <a:buNone/>
            </a:pPr>
            <a:r>
              <a:rPr lang="en-US" altLang="zh-CN" sz="800" dirty="0" smtClean="0">
                <a:solidFill>
                  <a:schemeClr val="bg1">
                    <a:lumMod val="50000"/>
                  </a:schemeClr>
                </a:solidFill>
                <a:latin typeface="+mj-lt"/>
                <a:ea typeface="微软雅黑" pitchFamily="34" charset="-122"/>
                <a:cs typeface="Arial" pitchFamily="34" charset="0"/>
              </a:rPr>
              <a:t>Strong expansion</a:t>
            </a:r>
            <a:endParaRPr lang="en-US" altLang="zh-CN" sz="800" dirty="0">
              <a:solidFill>
                <a:schemeClr val="bg1">
                  <a:lumMod val="50000"/>
                </a:schemeClr>
              </a:solidFill>
              <a:latin typeface="+mj-lt"/>
              <a:ea typeface="微软雅黑" pitchFamily="34" charset="-122"/>
              <a:cs typeface="Arial" pitchFamily="34" charset="0"/>
            </a:endParaRPr>
          </a:p>
        </p:txBody>
      </p:sp>
      <p:sp>
        <p:nvSpPr>
          <p:cNvPr id="127" name="TextBox 112"/>
          <p:cNvSpPr txBox="1">
            <a:spLocks noChangeArrowheads="1"/>
          </p:cNvSpPr>
          <p:nvPr/>
        </p:nvSpPr>
        <p:spPr bwMode="auto">
          <a:xfrm>
            <a:off x="5337272" y="2738921"/>
            <a:ext cx="1246880" cy="438543"/>
          </a:xfrm>
          <a:prstGeom prst="rect">
            <a:avLst/>
          </a:prstGeom>
          <a:noFill/>
          <a:ln w="9525">
            <a:noFill/>
            <a:miter lim="800000"/>
            <a:headEnd/>
            <a:tailEnd/>
          </a:ln>
        </p:spPr>
        <p:txBody>
          <a:bodyPr wrap="square" lIns="68542" tIns="34271" rIns="68542" bIns="34271">
            <a:spAutoFit/>
          </a:bodyPr>
          <a:lstStyle/>
          <a:p>
            <a:pPr>
              <a:buSzPct val="25000"/>
            </a:pPr>
            <a:r>
              <a:rPr lang="en-US" altLang="zh-CN" sz="800" dirty="0" smtClean="0">
                <a:solidFill>
                  <a:srgbClr val="C00000"/>
                </a:solidFill>
                <a:latin typeface="+mj-lt"/>
                <a:ea typeface="微软雅黑" pitchFamily="34" charset="-122"/>
                <a:cs typeface="Arial" pitchFamily="34" charset="0"/>
              </a:rPr>
              <a:t>FW Storage Node</a:t>
            </a:r>
            <a:endParaRPr lang="en-US" altLang="zh-CN" sz="800" dirty="0" smtClean="0">
              <a:solidFill>
                <a:schemeClr val="bg1">
                  <a:lumMod val="50000"/>
                </a:schemeClr>
              </a:solidFill>
              <a:latin typeface="+mj-lt"/>
              <a:ea typeface="微软雅黑" pitchFamily="34" charset="-122"/>
              <a:cs typeface="Arial" pitchFamily="34" charset="0"/>
            </a:endParaRPr>
          </a:p>
          <a:p>
            <a:pPr>
              <a:buSzPct val="25000"/>
              <a:buNone/>
            </a:pPr>
            <a:r>
              <a:rPr lang="en-US" altLang="zh-CN" sz="800" dirty="0" smtClean="0">
                <a:solidFill>
                  <a:schemeClr val="bg1">
                    <a:lumMod val="50000"/>
                  </a:schemeClr>
                </a:solidFill>
                <a:latin typeface="+mj-lt"/>
                <a:ea typeface="微软雅黑" pitchFamily="34" charset="-122"/>
                <a:cs typeface="Arial" pitchFamily="34" charset="0"/>
              </a:rPr>
              <a:t>Large memory</a:t>
            </a:r>
          </a:p>
          <a:p>
            <a:pPr>
              <a:buSzPct val="25000"/>
              <a:buNone/>
            </a:pPr>
            <a:r>
              <a:rPr lang="en-US" altLang="zh-CN" sz="800" dirty="0" smtClean="0">
                <a:solidFill>
                  <a:schemeClr val="bg1">
                    <a:lumMod val="50000"/>
                  </a:schemeClr>
                </a:solidFill>
                <a:latin typeface="+mj-lt"/>
                <a:ea typeface="微软雅黑" pitchFamily="34" charset="-122"/>
                <a:cs typeface="Arial" pitchFamily="34" charset="0"/>
              </a:rPr>
              <a:t>Ultra large storage</a:t>
            </a:r>
            <a:endParaRPr lang="en-US" altLang="zh-CN" sz="800" dirty="0">
              <a:solidFill>
                <a:schemeClr val="bg1">
                  <a:lumMod val="50000"/>
                </a:schemeClr>
              </a:solidFill>
              <a:latin typeface="+mj-lt"/>
              <a:ea typeface="微软雅黑" pitchFamily="34" charset="-122"/>
              <a:cs typeface="Arial" pitchFamily="34" charset="0"/>
            </a:endParaRPr>
          </a:p>
        </p:txBody>
      </p:sp>
      <p:sp>
        <p:nvSpPr>
          <p:cNvPr id="128" name="TextBox 112"/>
          <p:cNvSpPr txBox="1">
            <a:spLocks noChangeArrowheads="1"/>
          </p:cNvSpPr>
          <p:nvPr/>
        </p:nvSpPr>
        <p:spPr bwMode="auto">
          <a:xfrm>
            <a:off x="6505037" y="2738921"/>
            <a:ext cx="1138140" cy="438543"/>
          </a:xfrm>
          <a:prstGeom prst="rect">
            <a:avLst/>
          </a:prstGeom>
          <a:noFill/>
          <a:ln w="9525">
            <a:noFill/>
            <a:miter lim="800000"/>
            <a:headEnd/>
            <a:tailEnd/>
          </a:ln>
        </p:spPr>
        <p:txBody>
          <a:bodyPr wrap="square" lIns="68542" tIns="34271" rIns="68542" bIns="34271">
            <a:spAutoFit/>
          </a:bodyPr>
          <a:lstStyle/>
          <a:p>
            <a:pPr>
              <a:buSzPct val="25000"/>
            </a:pPr>
            <a:r>
              <a:rPr lang="en-US" altLang="zh-CN" sz="800" dirty="0" smtClean="0">
                <a:solidFill>
                  <a:srgbClr val="C00000"/>
                </a:solidFill>
                <a:latin typeface="+mj-lt"/>
                <a:ea typeface="微软雅黑" pitchFamily="34" charset="-122"/>
                <a:cs typeface="Arial" pitchFamily="34" charset="0"/>
              </a:rPr>
              <a:t>FW 4P Node</a:t>
            </a:r>
            <a:endParaRPr lang="en-US" altLang="zh-CN" sz="800" dirty="0" smtClean="0">
              <a:solidFill>
                <a:schemeClr val="bg1">
                  <a:lumMod val="50000"/>
                </a:schemeClr>
              </a:solidFill>
              <a:latin typeface="+mj-lt"/>
              <a:ea typeface="微软雅黑" pitchFamily="34" charset="-122"/>
              <a:cs typeface="Arial" pitchFamily="34" charset="0"/>
            </a:endParaRPr>
          </a:p>
          <a:p>
            <a:pPr>
              <a:buSzPct val="25000"/>
              <a:buNone/>
            </a:pPr>
            <a:r>
              <a:rPr lang="en-US" altLang="zh-CN" sz="800" dirty="0" smtClean="0">
                <a:solidFill>
                  <a:schemeClr val="bg1">
                    <a:lumMod val="50000"/>
                  </a:schemeClr>
                </a:solidFill>
                <a:latin typeface="+mj-lt"/>
                <a:ea typeface="微软雅黑" pitchFamily="34" charset="-122"/>
                <a:cs typeface="Arial" pitchFamily="34" charset="0"/>
              </a:rPr>
              <a:t>High performance</a:t>
            </a:r>
          </a:p>
          <a:p>
            <a:pPr>
              <a:buSzPct val="25000"/>
              <a:buNone/>
            </a:pPr>
            <a:r>
              <a:rPr lang="en-US" altLang="zh-CN" sz="800" dirty="0" smtClean="0">
                <a:solidFill>
                  <a:schemeClr val="bg1">
                    <a:lumMod val="50000"/>
                  </a:schemeClr>
                </a:solidFill>
                <a:latin typeface="+mj-lt"/>
                <a:ea typeface="微软雅黑" pitchFamily="34" charset="-122"/>
                <a:cs typeface="Arial" pitchFamily="34" charset="0"/>
              </a:rPr>
              <a:t>Ultra large memory</a:t>
            </a:r>
            <a:endParaRPr lang="en-US" altLang="zh-CN" sz="800" dirty="0">
              <a:solidFill>
                <a:schemeClr val="bg1">
                  <a:lumMod val="50000"/>
                </a:schemeClr>
              </a:solidFill>
              <a:latin typeface="+mj-lt"/>
              <a:ea typeface="微软雅黑" pitchFamily="34" charset="-122"/>
              <a:cs typeface="Arial" pitchFamily="34" charset="0"/>
            </a:endParaRPr>
          </a:p>
        </p:txBody>
      </p:sp>
      <p:sp>
        <p:nvSpPr>
          <p:cNvPr id="129" name="TextBox 112"/>
          <p:cNvSpPr txBox="1">
            <a:spLocks noChangeArrowheads="1"/>
          </p:cNvSpPr>
          <p:nvPr/>
        </p:nvSpPr>
        <p:spPr bwMode="auto">
          <a:xfrm>
            <a:off x="7680960" y="2732571"/>
            <a:ext cx="1295400" cy="438543"/>
          </a:xfrm>
          <a:prstGeom prst="rect">
            <a:avLst/>
          </a:prstGeom>
          <a:noFill/>
          <a:ln w="9525">
            <a:noFill/>
            <a:miter lim="800000"/>
            <a:headEnd/>
            <a:tailEnd/>
          </a:ln>
        </p:spPr>
        <p:txBody>
          <a:bodyPr wrap="square" lIns="68542" tIns="34271" rIns="68542" bIns="34271">
            <a:spAutoFit/>
          </a:bodyPr>
          <a:lstStyle/>
          <a:p>
            <a:pPr>
              <a:buSzPct val="25000"/>
            </a:pPr>
            <a:r>
              <a:rPr lang="en-US" altLang="zh-CN" sz="800" dirty="0" smtClean="0">
                <a:solidFill>
                  <a:srgbClr val="C00000"/>
                </a:solidFill>
                <a:latin typeface="+mj-lt"/>
                <a:ea typeface="微软雅黑" pitchFamily="34" charset="-122"/>
                <a:cs typeface="Arial" pitchFamily="34" charset="0"/>
              </a:rPr>
              <a:t>FW 4P</a:t>
            </a:r>
            <a:r>
              <a:rPr lang="zh-CN" altLang="en-US" sz="800" dirty="0" smtClean="0">
                <a:solidFill>
                  <a:srgbClr val="C00000"/>
                </a:solidFill>
                <a:latin typeface="+mj-lt"/>
                <a:ea typeface="微软雅黑" pitchFamily="34" charset="-122"/>
                <a:cs typeface="Arial" pitchFamily="34" charset="0"/>
              </a:rPr>
              <a:t> </a:t>
            </a:r>
            <a:r>
              <a:rPr lang="en-US" altLang="zh-CN" sz="800" dirty="0" smtClean="0">
                <a:solidFill>
                  <a:srgbClr val="C00000"/>
                </a:solidFill>
                <a:latin typeface="+mj-lt"/>
                <a:ea typeface="微软雅黑" pitchFamily="34" charset="-122"/>
                <a:cs typeface="Arial" pitchFamily="34" charset="0"/>
              </a:rPr>
              <a:t>E7 v2 Node</a:t>
            </a:r>
            <a:endParaRPr lang="en-US" altLang="zh-CN" sz="800" dirty="0" smtClean="0">
              <a:solidFill>
                <a:schemeClr val="bg1">
                  <a:lumMod val="50000"/>
                </a:schemeClr>
              </a:solidFill>
              <a:latin typeface="+mj-lt"/>
              <a:ea typeface="微软雅黑" pitchFamily="34" charset="-122"/>
              <a:cs typeface="Arial" pitchFamily="34" charset="0"/>
            </a:endParaRPr>
          </a:p>
          <a:p>
            <a:pPr>
              <a:buSzPct val="25000"/>
              <a:buNone/>
            </a:pPr>
            <a:r>
              <a:rPr lang="en-US" altLang="zh-CN" sz="800" dirty="0" smtClean="0">
                <a:solidFill>
                  <a:schemeClr val="bg1">
                    <a:lumMod val="50000"/>
                  </a:schemeClr>
                </a:solidFill>
                <a:latin typeface="+mj-lt"/>
                <a:ea typeface="微软雅黑" pitchFamily="34" charset="-122"/>
                <a:cs typeface="Arial" pitchFamily="34" charset="0"/>
              </a:rPr>
              <a:t>High performance</a:t>
            </a:r>
          </a:p>
          <a:p>
            <a:pPr>
              <a:buSzPct val="25000"/>
              <a:buNone/>
            </a:pPr>
            <a:r>
              <a:rPr lang="en-US" altLang="zh-CN" sz="800" dirty="0" smtClean="0">
                <a:solidFill>
                  <a:schemeClr val="bg1">
                    <a:lumMod val="50000"/>
                  </a:schemeClr>
                </a:solidFill>
                <a:latin typeface="+mj-lt"/>
                <a:ea typeface="微软雅黑" pitchFamily="34" charset="-122"/>
                <a:cs typeface="Arial" pitchFamily="34" charset="0"/>
              </a:rPr>
              <a:t>Strong Expansion</a:t>
            </a:r>
            <a:endParaRPr lang="en-US" altLang="zh-CN" sz="800" dirty="0">
              <a:solidFill>
                <a:schemeClr val="bg1">
                  <a:lumMod val="50000"/>
                </a:schemeClr>
              </a:solidFill>
              <a:latin typeface="+mj-lt"/>
              <a:ea typeface="微软雅黑" pitchFamily="34" charset="-122"/>
              <a:cs typeface="Arial" pitchFamily="34" charset="0"/>
            </a:endParaRPr>
          </a:p>
        </p:txBody>
      </p:sp>
      <p:sp>
        <p:nvSpPr>
          <p:cNvPr id="109" name="矩形 108"/>
          <p:cNvSpPr/>
          <p:nvPr/>
        </p:nvSpPr>
        <p:spPr bwMode="auto">
          <a:xfrm>
            <a:off x="869643" y="2476501"/>
            <a:ext cx="7914047" cy="72377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j-lt"/>
              <a:ea typeface="宋体" charset="-122"/>
              <a:cs typeface="Arial" pitchFamily="34" charset="0"/>
            </a:endParaRPr>
          </a:p>
        </p:txBody>
      </p:sp>
      <p:sp>
        <p:nvSpPr>
          <p:cNvPr id="111" name="矩形 110"/>
          <p:cNvSpPr/>
          <p:nvPr/>
        </p:nvSpPr>
        <p:spPr bwMode="auto">
          <a:xfrm>
            <a:off x="869643" y="2044515"/>
            <a:ext cx="7914047" cy="216557"/>
          </a:xfrm>
          <a:prstGeom prst="rect">
            <a:avLst/>
          </a:prstGeom>
          <a:solidFill>
            <a:schemeClr val="bg1">
              <a:lumMod val="6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lumMod val="50000"/>
                  <a:lumOff val="50000"/>
                </a:schemeClr>
              </a:solidFill>
              <a:effectLst/>
              <a:latin typeface="+mj-lt"/>
              <a:ea typeface="宋体" charset="-122"/>
              <a:cs typeface="Arial" pitchFamily="34" charset="0"/>
            </a:endParaRPr>
          </a:p>
        </p:txBody>
      </p:sp>
      <p:sp>
        <p:nvSpPr>
          <p:cNvPr id="113" name="矩形 112"/>
          <p:cNvSpPr/>
          <p:nvPr/>
        </p:nvSpPr>
        <p:spPr bwMode="auto">
          <a:xfrm>
            <a:off x="869643" y="2260958"/>
            <a:ext cx="7914047"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j-lt"/>
              <a:ea typeface="宋体" charset="-122"/>
              <a:cs typeface="Arial" pitchFamily="34" charset="0"/>
            </a:endParaRPr>
          </a:p>
        </p:txBody>
      </p:sp>
      <p:sp>
        <p:nvSpPr>
          <p:cNvPr id="144" name="Text Box 61"/>
          <p:cNvSpPr txBox="1">
            <a:spLocks noChangeArrowheads="1"/>
          </p:cNvSpPr>
          <p:nvPr/>
        </p:nvSpPr>
        <p:spPr bwMode="auto">
          <a:xfrm>
            <a:off x="3576665" y="2076916"/>
            <a:ext cx="2114913" cy="153888"/>
          </a:xfrm>
          <a:prstGeom prst="rect">
            <a:avLst/>
          </a:prstGeom>
          <a:noFill/>
          <a:ln w="9525">
            <a:noFill/>
            <a:miter lim="800000"/>
            <a:headEnd/>
            <a:tailEnd/>
          </a:ln>
        </p:spPr>
        <p:txBody>
          <a:bodyPr lIns="0" tIns="0" rIns="0" bIns="0">
            <a:spAutoFit/>
          </a:bodyPr>
          <a:lstStyle/>
          <a:p>
            <a:pPr algn="ctr" defTabSz="600936"/>
            <a:r>
              <a:rPr lang="en-US" altLang="zh-CN" sz="1000" b="1" dirty="0" smtClean="0">
                <a:solidFill>
                  <a:schemeClr val="bg1"/>
                </a:solidFill>
                <a:latin typeface="+mj-lt"/>
                <a:ea typeface="微软雅黑" pitchFamily="34" charset="-122"/>
                <a:cs typeface="Arial" pitchFamily="34" charset="0"/>
              </a:rPr>
              <a:t>Computing Node</a:t>
            </a:r>
            <a:endParaRPr lang="en-US" altLang="zh-CN" sz="1000" b="1" dirty="0">
              <a:solidFill>
                <a:schemeClr val="bg1"/>
              </a:solidFill>
              <a:latin typeface="+mj-lt"/>
              <a:ea typeface="微软雅黑" pitchFamily="34" charset="-122"/>
              <a:cs typeface="Arial" pitchFamily="34" charset="0"/>
            </a:endParaRPr>
          </a:p>
        </p:txBody>
      </p:sp>
      <p:cxnSp>
        <p:nvCxnSpPr>
          <p:cNvPr id="145" name="Straight Connector 79"/>
          <p:cNvCxnSpPr>
            <a:cxnSpLocks noChangeShapeType="1"/>
          </p:cNvCxnSpPr>
          <p:nvPr/>
        </p:nvCxnSpPr>
        <p:spPr bwMode="auto">
          <a:xfrm>
            <a:off x="3067902" y="2587553"/>
            <a:ext cx="5558" cy="536115"/>
          </a:xfrm>
          <a:prstGeom prst="line">
            <a:avLst/>
          </a:prstGeom>
          <a:noFill/>
          <a:ln w="6350" algn="ctr">
            <a:solidFill>
              <a:srgbClr val="B2B2B2"/>
            </a:solidFill>
            <a:prstDash val="solid"/>
            <a:round/>
            <a:headEnd/>
            <a:tailEnd/>
          </a:ln>
        </p:spPr>
      </p:cxnSp>
      <p:pic>
        <p:nvPicPr>
          <p:cNvPr id="150" name="Picture 3"/>
          <p:cNvPicPr>
            <a:picLocks noChangeAspect="1" noChangeArrowheads="1"/>
          </p:cNvPicPr>
          <p:nvPr/>
        </p:nvPicPr>
        <p:blipFill>
          <a:blip r:embed="rId5" cstate="screen"/>
          <a:srcRect/>
          <a:stretch>
            <a:fillRect/>
          </a:stretch>
        </p:blipFill>
        <p:spPr bwMode="auto">
          <a:xfrm>
            <a:off x="953454" y="2584135"/>
            <a:ext cx="447934" cy="133355"/>
          </a:xfrm>
          <a:prstGeom prst="rect">
            <a:avLst/>
          </a:prstGeom>
          <a:noFill/>
          <a:ln w="9525">
            <a:noFill/>
            <a:miter lim="800000"/>
            <a:headEnd/>
            <a:tailEnd/>
          </a:ln>
        </p:spPr>
      </p:pic>
      <p:cxnSp>
        <p:nvCxnSpPr>
          <p:cNvPr id="151" name="Straight Connector 79"/>
          <p:cNvCxnSpPr>
            <a:cxnSpLocks noChangeShapeType="1"/>
          </p:cNvCxnSpPr>
          <p:nvPr/>
        </p:nvCxnSpPr>
        <p:spPr bwMode="auto">
          <a:xfrm>
            <a:off x="1875372" y="2587553"/>
            <a:ext cx="5558" cy="536115"/>
          </a:xfrm>
          <a:prstGeom prst="line">
            <a:avLst/>
          </a:prstGeom>
          <a:noFill/>
          <a:ln w="6350" algn="ctr">
            <a:solidFill>
              <a:srgbClr val="B2B2B2"/>
            </a:solidFill>
            <a:prstDash val="solid"/>
            <a:round/>
            <a:headEnd/>
            <a:tailEnd/>
          </a:ln>
        </p:spPr>
      </p:cxnSp>
      <p:pic>
        <p:nvPicPr>
          <p:cNvPr id="152" name="Picture 4"/>
          <p:cNvPicPr>
            <a:picLocks noChangeAspect="1" noChangeArrowheads="1"/>
          </p:cNvPicPr>
          <p:nvPr/>
        </p:nvPicPr>
        <p:blipFill>
          <a:blip r:embed="rId6" cstate="screen"/>
          <a:srcRect/>
          <a:stretch>
            <a:fillRect/>
          </a:stretch>
        </p:blipFill>
        <p:spPr bwMode="auto">
          <a:xfrm>
            <a:off x="1923735" y="2584134"/>
            <a:ext cx="444817" cy="128503"/>
          </a:xfrm>
          <a:prstGeom prst="rect">
            <a:avLst/>
          </a:prstGeom>
          <a:noFill/>
          <a:ln w="9525">
            <a:noFill/>
            <a:miter lim="800000"/>
            <a:headEnd/>
            <a:tailEnd/>
          </a:ln>
        </p:spPr>
      </p:pic>
      <p:cxnSp>
        <p:nvCxnSpPr>
          <p:cNvPr id="155" name="Straight Connector 79"/>
          <p:cNvCxnSpPr>
            <a:cxnSpLocks noChangeShapeType="1"/>
          </p:cNvCxnSpPr>
          <p:nvPr/>
        </p:nvCxnSpPr>
        <p:spPr bwMode="auto">
          <a:xfrm>
            <a:off x="4035007" y="2587553"/>
            <a:ext cx="5558" cy="536115"/>
          </a:xfrm>
          <a:prstGeom prst="line">
            <a:avLst/>
          </a:prstGeom>
          <a:noFill/>
          <a:ln w="6350" algn="ctr">
            <a:solidFill>
              <a:srgbClr val="B2B2B2"/>
            </a:solidFill>
            <a:prstDash val="solid"/>
            <a:round/>
            <a:headEnd/>
            <a:tailEnd/>
          </a:ln>
        </p:spPr>
      </p:cxnSp>
      <p:cxnSp>
        <p:nvCxnSpPr>
          <p:cNvPr id="157" name="Straight Connector 79"/>
          <p:cNvCxnSpPr>
            <a:cxnSpLocks noChangeShapeType="1"/>
          </p:cNvCxnSpPr>
          <p:nvPr/>
        </p:nvCxnSpPr>
        <p:spPr bwMode="auto">
          <a:xfrm>
            <a:off x="6188292" y="2587553"/>
            <a:ext cx="5558" cy="536115"/>
          </a:xfrm>
          <a:prstGeom prst="line">
            <a:avLst/>
          </a:prstGeom>
          <a:noFill/>
          <a:ln w="6350" algn="ctr">
            <a:solidFill>
              <a:srgbClr val="B2B2B2"/>
            </a:solidFill>
            <a:prstDash val="solid"/>
            <a:round/>
            <a:headEnd/>
            <a:tailEnd/>
          </a:ln>
        </p:spPr>
      </p:cxnSp>
      <p:cxnSp>
        <p:nvCxnSpPr>
          <p:cNvPr id="159" name="Straight Connector 79"/>
          <p:cNvCxnSpPr>
            <a:cxnSpLocks noChangeShapeType="1"/>
          </p:cNvCxnSpPr>
          <p:nvPr/>
        </p:nvCxnSpPr>
        <p:spPr bwMode="auto">
          <a:xfrm>
            <a:off x="7401142" y="2587553"/>
            <a:ext cx="5558" cy="536115"/>
          </a:xfrm>
          <a:prstGeom prst="line">
            <a:avLst/>
          </a:prstGeom>
          <a:noFill/>
          <a:ln w="6350" algn="ctr">
            <a:solidFill>
              <a:srgbClr val="B2B2B2"/>
            </a:solidFill>
            <a:prstDash val="solid"/>
            <a:round/>
            <a:headEnd/>
            <a:tailEnd/>
          </a:ln>
        </p:spPr>
      </p:cxnSp>
      <p:pic>
        <p:nvPicPr>
          <p:cNvPr id="161" name="Picture 5"/>
          <p:cNvPicPr>
            <a:picLocks noChangeAspect="1" noChangeArrowheads="1"/>
          </p:cNvPicPr>
          <p:nvPr/>
        </p:nvPicPr>
        <p:blipFill>
          <a:blip r:embed="rId7" cstate="screen"/>
          <a:srcRect/>
          <a:stretch>
            <a:fillRect/>
          </a:stretch>
        </p:blipFill>
        <p:spPr bwMode="auto">
          <a:xfrm>
            <a:off x="7629525" y="2584135"/>
            <a:ext cx="870986" cy="139065"/>
          </a:xfrm>
          <a:prstGeom prst="rect">
            <a:avLst/>
          </a:prstGeom>
          <a:noFill/>
          <a:ln w="9525">
            <a:noFill/>
            <a:miter lim="800000"/>
            <a:headEnd/>
            <a:tailEnd/>
          </a:ln>
        </p:spPr>
      </p:pic>
      <p:pic>
        <p:nvPicPr>
          <p:cNvPr id="162" name="Picture 6"/>
          <p:cNvPicPr>
            <a:picLocks noChangeAspect="1" noChangeArrowheads="1"/>
          </p:cNvPicPr>
          <p:nvPr/>
        </p:nvPicPr>
        <p:blipFill>
          <a:blip r:embed="rId8" cstate="screen"/>
          <a:srcRect/>
          <a:stretch>
            <a:fillRect/>
          </a:stretch>
        </p:blipFill>
        <p:spPr bwMode="auto">
          <a:xfrm>
            <a:off x="6377940" y="2584135"/>
            <a:ext cx="870986" cy="139065"/>
          </a:xfrm>
          <a:prstGeom prst="rect">
            <a:avLst/>
          </a:prstGeom>
          <a:noFill/>
          <a:ln w="9525">
            <a:noFill/>
            <a:miter lim="800000"/>
            <a:headEnd/>
            <a:tailEnd/>
          </a:ln>
        </p:spPr>
      </p:pic>
      <p:pic>
        <p:nvPicPr>
          <p:cNvPr id="163" name="Picture 7"/>
          <p:cNvPicPr>
            <a:picLocks noChangeAspect="1" noChangeArrowheads="1"/>
          </p:cNvPicPr>
          <p:nvPr/>
        </p:nvPicPr>
        <p:blipFill>
          <a:blip r:embed="rId9" cstate="screen"/>
          <a:srcRect/>
          <a:stretch>
            <a:fillRect/>
          </a:stretch>
        </p:blipFill>
        <p:spPr bwMode="auto">
          <a:xfrm>
            <a:off x="4069082" y="2584135"/>
            <a:ext cx="874395" cy="143283"/>
          </a:xfrm>
          <a:prstGeom prst="rect">
            <a:avLst/>
          </a:prstGeom>
          <a:noFill/>
          <a:ln w="9525">
            <a:noFill/>
            <a:miter lim="800000"/>
            <a:headEnd/>
            <a:tailEnd/>
          </a:ln>
        </p:spPr>
      </p:pic>
      <p:pic>
        <p:nvPicPr>
          <p:cNvPr id="164" name="Picture 9"/>
          <p:cNvPicPr>
            <a:picLocks noChangeAspect="1" noChangeArrowheads="1"/>
          </p:cNvPicPr>
          <p:nvPr/>
        </p:nvPicPr>
        <p:blipFill>
          <a:blip r:embed="rId10" cstate="screen"/>
          <a:srcRect/>
          <a:stretch>
            <a:fillRect/>
          </a:stretch>
        </p:blipFill>
        <p:spPr bwMode="auto">
          <a:xfrm>
            <a:off x="3114042" y="2584134"/>
            <a:ext cx="866775" cy="145676"/>
          </a:xfrm>
          <a:prstGeom prst="rect">
            <a:avLst/>
          </a:prstGeom>
          <a:noFill/>
          <a:ln w="9525">
            <a:noFill/>
            <a:miter lim="800000"/>
            <a:headEnd/>
            <a:tailEnd/>
          </a:ln>
        </p:spPr>
      </p:pic>
      <p:sp>
        <p:nvSpPr>
          <p:cNvPr id="165" name="矩形 164"/>
          <p:cNvSpPr/>
          <p:nvPr/>
        </p:nvSpPr>
        <p:spPr bwMode="auto">
          <a:xfrm>
            <a:off x="869643" y="3718561"/>
            <a:ext cx="7914047" cy="65519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j-lt"/>
              <a:ea typeface="宋体" charset="-122"/>
              <a:cs typeface="Arial" pitchFamily="34" charset="0"/>
            </a:endParaRPr>
          </a:p>
        </p:txBody>
      </p:sp>
      <p:sp>
        <p:nvSpPr>
          <p:cNvPr id="167" name="矩形 166"/>
          <p:cNvSpPr/>
          <p:nvPr/>
        </p:nvSpPr>
        <p:spPr bwMode="auto">
          <a:xfrm>
            <a:off x="869643" y="3503018"/>
            <a:ext cx="7914047"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j-lt"/>
              <a:ea typeface="宋体" charset="-122"/>
              <a:cs typeface="Arial" pitchFamily="34" charset="0"/>
            </a:endParaRPr>
          </a:p>
        </p:txBody>
      </p:sp>
      <p:sp>
        <p:nvSpPr>
          <p:cNvPr id="174" name="TextBox 112"/>
          <p:cNvSpPr txBox="1">
            <a:spLocks noChangeArrowheads="1"/>
          </p:cNvSpPr>
          <p:nvPr/>
        </p:nvSpPr>
        <p:spPr bwMode="auto">
          <a:xfrm>
            <a:off x="1536480" y="3509494"/>
            <a:ext cx="780000" cy="207711"/>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900" dirty="0" smtClean="0">
                <a:solidFill>
                  <a:schemeClr val="tx1">
                    <a:lumMod val="75000"/>
                    <a:lumOff val="25000"/>
                  </a:schemeClr>
                </a:solidFill>
                <a:latin typeface="+mj-lt"/>
                <a:ea typeface="微软雅黑" pitchFamily="34" charset="-122"/>
                <a:cs typeface="Arial" pitchFamily="34" charset="0"/>
              </a:rPr>
              <a:t>GE</a:t>
            </a:r>
          </a:p>
        </p:txBody>
      </p:sp>
      <p:sp>
        <p:nvSpPr>
          <p:cNvPr id="187" name="TextBox 112"/>
          <p:cNvSpPr txBox="1">
            <a:spLocks noChangeArrowheads="1"/>
          </p:cNvSpPr>
          <p:nvPr/>
        </p:nvSpPr>
        <p:spPr bwMode="auto">
          <a:xfrm>
            <a:off x="4222531" y="3509494"/>
            <a:ext cx="1559145" cy="207711"/>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900" dirty="0" smtClean="0">
                <a:solidFill>
                  <a:schemeClr val="tx1">
                    <a:lumMod val="75000"/>
                    <a:lumOff val="25000"/>
                  </a:schemeClr>
                </a:solidFill>
                <a:latin typeface="+mj-lt"/>
                <a:ea typeface="微软雅黑" pitchFamily="34" charset="-122"/>
                <a:cs typeface="Arial" pitchFamily="34" charset="0"/>
              </a:rPr>
              <a:t>10GE/</a:t>
            </a:r>
            <a:r>
              <a:rPr lang="en-US" altLang="zh-CN" sz="900" dirty="0" err="1" smtClean="0">
                <a:solidFill>
                  <a:schemeClr val="tx1">
                    <a:lumMod val="75000"/>
                    <a:lumOff val="25000"/>
                  </a:schemeClr>
                </a:solidFill>
                <a:latin typeface="+mj-lt"/>
                <a:ea typeface="微软雅黑" pitchFamily="34" charset="-122"/>
                <a:cs typeface="Arial" pitchFamily="34" charset="0"/>
              </a:rPr>
              <a:t>FCoE</a:t>
            </a:r>
            <a:endParaRPr lang="en-US" altLang="zh-CN" sz="900" dirty="0" smtClean="0">
              <a:solidFill>
                <a:schemeClr val="tx1">
                  <a:lumMod val="75000"/>
                  <a:lumOff val="25000"/>
                </a:schemeClr>
              </a:solidFill>
              <a:latin typeface="+mj-lt"/>
              <a:ea typeface="微软雅黑" pitchFamily="34" charset="-122"/>
              <a:cs typeface="Arial" pitchFamily="34" charset="0"/>
            </a:endParaRPr>
          </a:p>
        </p:txBody>
      </p:sp>
      <p:sp>
        <p:nvSpPr>
          <p:cNvPr id="192" name="TextBox 112"/>
          <p:cNvSpPr txBox="1">
            <a:spLocks noChangeArrowheads="1"/>
          </p:cNvSpPr>
          <p:nvPr/>
        </p:nvSpPr>
        <p:spPr bwMode="auto">
          <a:xfrm>
            <a:off x="5718811" y="3509494"/>
            <a:ext cx="1036320" cy="207711"/>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900" dirty="0" smtClean="0">
                <a:solidFill>
                  <a:schemeClr val="tx1">
                    <a:lumMod val="75000"/>
                    <a:lumOff val="25000"/>
                  </a:schemeClr>
                </a:solidFill>
                <a:latin typeface="+mj-lt"/>
                <a:ea typeface="微软雅黑" pitchFamily="34" charset="-122"/>
                <a:cs typeface="Arial" pitchFamily="34" charset="0"/>
              </a:rPr>
              <a:t> IB FDR</a:t>
            </a:r>
          </a:p>
        </p:txBody>
      </p:sp>
      <p:sp>
        <p:nvSpPr>
          <p:cNvPr id="194" name="TextBox 112"/>
          <p:cNvSpPr txBox="1">
            <a:spLocks noChangeArrowheads="1"/>
          </p:cNvSpPr>
          <p:nvPr/>
        </p:nvSpPr>
        <p:spPr bwMode="auto">
          <a:xfrm>
            <a:off x="7449505" y="3509494"/>
            <a:ext cx="1310640" cy="207711"/>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900" dirty="0" smtClean="0">
                <a:solidFill>
                  <a:schemeClr val="tx1">
                    <a:lumMod val="75000"/>
                    <a:lumOff val="25000"/>
                  </a:schemeClr>
                </a:solidFill>
                <a:latin typeface="+mj-lt"/>
                <a:ea typeface="微软雅黑" pitchFamily="34" charset="-122"/>
                <a:cs typeface="Arial" pitchFamily="34" charset="0"/>
              </a:rPr>
              <a:t>Multi-plane Switch</a:t>
            </a:r>
          </a:p>
        </p:txBody>
      </p:sp>
      <p:sp>
        <p:nvSpPr>
          <p:cNvPr id="199" name="TextBox 112"/>
          <p:cNvSpPr txBox="1">
            <a:spLocks noChangeArrowheads="1"/>
          </p:cNvSpPr>
          <p:nvPr/>
        </p:nvSpPr>
        <p:spPr bwMode="auto">
          <a:xfrm>
            <a:off x="2916082" y="3509494"/>
            <a:ext cx="1036320" cy="207711"/>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900" dirty="0" smtClean="0">
                <a:solidFill>
                  <a:schemeClr val="tx1">
                    <a:lumMod val="75000"/>
                    <a:lumOff val="25000"/>
                  </a:schemeClr>
                </a:solidFill>
                <a:latin typeface="+mj-lt"/>
                <a:ea typeface="微软雅黑" pitchFamily="34" charset="-122"/>
                <a:cs typeface="Arial" pitchFamily="34" charset="0"/>
              </a:rPr>
              <a:t> 8G/16G FC</a:t>
            </a:r>
          </a:p>
        </p:txBody>
      </p:sp>
      <p:sp>
        <p:nvSpPr>
          <p:cNvPr id="221" name="TextBox 112"/>
          <p:cNvSpPr txBox="1">
            <a:spLocks noChangeArrowheads="1"/>
          </p:cNvSpPr>
          <p:nvPr/>
        </p:nvSpPr>
        <p:spPr bwMode="auto">
          <a:xfrm>
            <a:off x="890905" y="2722245"/>
            <a:ext cx="923926" cy="438150"/>
          </a:xfrm>
          <a:prstGeom prst="rect">
            <a:avLst/>
          </a:prstGeom>
          <a:noFill/>
          <a:ln w="9525">
            <a:noFill/>
            <a:miter lim="800000"/>
            <a:headEnd/>
            <a:tailEnd/>
          </a:ln>
        </p:spPr>
        <p:txBody>
          <a:bodyPr wrap="square" lIns="68542" tIns="34271" rIns="68542" bIns="34271">
            <a:spAutoFit/>
          </a:bodyPr>
          <a:lstStyle/>
          <a:p>
            <a:pPr eaLnBrk="0" hangingPunct="0">
              <a:buSzPct val="100000"/>
            </a:pPr>
            <a:r>
              <a:rPr lang="zh-CN" altLang="zh-CN" sz="600" dirty="0">
                <a:solidFill>
                  <a:srgbClr val="C00000"/>
                </a:solidFill>
                <a:latin typeface="+mj-lt"/>
                <a:ea typeface="微软雅黑" pitchFamily="34" charset="-122"/>
                <a:cs typeface="Arial" pitchFamily="34" charset="0"/>
                <a:sym typeface="Calibri" pitchFamily="34" charset="0"/>
              </a:rPr>
              <a:t>Half-width 2-socket compute node</a:t>
            </a:r>
          </a:p>
          <a:p>
            <a:pPr eaLnBrk="0" hangingPunct="0">
              <a:buSzPct val="100000"/>
            </a:pPr>
            <a:r>
              <a:rPr lang="zh-CN" altLang="zh-CN" sz="600" dirty="0">
                <a:solidFill>
                  <a:srgbClr val="7F7F7F"/>
                </a:solidFill>
                <a:latin typeface="+mj-lt"/>
                <a:ea typeface="微软雅黑" pitchFamily="34" charset="-122"/>
                <a:cs typeface="Arial" pitchFamily="34" charset="0"/>
                <a:sym typeface="Calibri" pitchFamily="34" charset="0"/>
              </a:rPr>
              <a:t>High density</a:t>
            </a:r>
          </a:p>
          <a:p>
            <a:pPr eaLnBrk="0" hangingPunct="0">
              <a:buSzPct val="100000"/>
            </a:pPr>
            <a:r>
              <a:rPr lang="zh-CN" altLang="zh-CN" sz="600" dirty="0">
                <a:solidFill>
                  <a:srgbClr val="7F7F7F"/>
                </a:solidFill>
                <a:latin typeface="+mj-lt"/>
                <a:ea typeface="微软雅黑" pitchFamily="34" charset="-122"/>
                <a:cs typeface="Arial" pitchFamily="34" charset="0"/>
                <a:sym typeface="Calibri" pitchFamily="34" charset="0"/>
              </a:rPr>
              <a:t>Large memory</a:t>
            </a:r>
          </a:p>
        </p:txBody>
      </p:sp>
      <p:sp>
        <p:nvSpPr>
          <p:cNvPr id="223" name="TextBox 112"/>
          <p:cNvSpPr txBox="1">
            <a:spLocks noChangeArrowheads="1"/>
          </p:cNvSpPr>
          <p:nvPr/>
        </p:nvSpPr>
        <p:spPr bwMode="auto">
          <a:xfrm>
            <a:off x="1838008" y="2722245"/>
            <a:ext cx="1284922" cy="438543"/>
          </a:xfrm>
          <a:prstGeom prst="rect">
            <a:avLst/>
          </a:prstGeom>
          <a:noFill/>
          <a:ln w="9525">
            <a:noFill/>
            <a:miter lim="800000"/>
            <a:headEnd/>
            <a:tailEnd/>
          </a:ln>
        </p:spPr>
        <p:txBody>
          <a:bodyPr wrap="square" lIns="68542" tIns="34271" rIns="68542" bIns="34271">
            <a:spAutoFit/>
          </a:bodyPr>
          <a:lstStyle/>
          <a:p>
            <a:pPr eaLnBrk="0" hangingPunct="0">
              <a:buSzPct val="100000"/>
            </a:pPr>
            <a:r>
              <a:rPr lang="zh-CN" altLang="zh-CN" sz="600" dirty="0">
                <a:solidFill>
                  <a:srgbClr val="C00000"/>
                </a:solidFill>
                <a:latin typeface="+mj-lt"/>
                <a:ea typeface="微软雅黑" pitchFamily="34" charset="-122"/>
                <a:cs typeface="Arial" pitchFamily="34" charset="0"/>
                <a:sym typeface="Calibri" pitchFamily="34" charset="0"/>
              </a:rPr>
              <a:t>Half-width 2 x 2-socket twin compute nodes</a:t>
            </a:r>
          </a:p>
          <a:p>
            <a:pPr eaLnBrk="0" hangingPunct="0">
              <a:buSzPct val="100000"/>
            </a:pPr>
            <a:r>
              <a:rPr lang="zh-CN" altLang="zh-CN" sz="600" dirty="0">
                <a:solidFill>
                  <a:srgbClr val="7F7F7F"/>
                </a:solidFill>
                <a:latin typeface="+mj-lt"/>
                <a:ea typeface="微软雅黑" pitchFamily="34" charset="-122"/>
                <a:cs typeface="Arial" pitchFamily="34" charset="0"/>
                <a:sym typeface="Calibri" pitchFamily="34" charset="0"/>
              </a:rPr>
              <a:t>Super high density</a:t>
            </a:r>
          </a:p>
          <a:p>
            <a:pPr eaLnBrk="0" hangingPunct="0">
              <a:buSzPct val="100000"/>
            </a:pPr>
            <a:r>
              <a:rPr lang="zh-CN" altLang="zh-CN" sz="600" dirty="0">
                <a:solidFill>
                  <a:srgbClr val="7F7F7F"/>
                </a:solidFill>
                <a:latin typeface="+mj-lt"/>
                <a:ea typeface="微软雅黑" pitchFamily="34" charset="-122"/>
                <a:cs typeface="Arial" pitchFamily="34" charset="0"/>
                <a:sym typeface="Calibri" pitchFamily="34" charset="0"/>
              </a:rPr>
              <a:t>Outstanding computing capability</a:t>
            </a:r>
          </a:p>
        </p:txBody>
      </p:sp>
      <p:sp>
        <p:nvSpPr>
          <p:cNvPr id="225" name="TextBox 112"/>
          <p:cNvSpPr txBox="1">
            <a:spLocks noChangeArrowheads="1"/>
          </p:cNvSpPr>
          <p:nvPr/>
        </p:nvSpPr>
        <p:spPr bwMode="auto">
          <a:xfrm>
            <a:off x="3060700" y="2722245"/>
            <a:ext cx="963613" cy="438150"/>
          </a:xfrm>
          <a:prstGeom prst="rect">
            <a:avLst/>
          </a:prstGeom>
          <a:noFill/>
          <a:ln w="9525">
            <a:noFill/>
            <a:miter lim="800000"/>
            <a:headEnd/>
            <a:tailEnd/>
          </a:ln>
        </p:spPr>
        <p:txBody>
          <a:bodyPr lIns="68542" tIns="34271" rIns="68542" bIns="34271">
            <a:spAutoFit/>
          </a:bodyPr>
          <a:lstStyle/>
          <a:p>
            <a:pPr eaLnBrk="0" hangingPunct="0">
              <a:buSzPct val="100000"/>
            </a:pPr>
            <a:r>
              <a:rPr lang="zh-CN" altLang="zh-CN" sz="600" dirty="0">
                <a:solidFill>
                  <a:srgbClr val="C00000"/>
                </a:solidFill>
                <a:latin typeface="+mj-lt"/>
                <a:ea typeface="微软雅黑" pitchFamily="34" charset="-122"/>
                <a:cs typeface="Arial" pitchFamily="34" charset="0"/>
                <a:sym typeface="Calibri" pitchFamily="34" charset="0"/>
              </a:rPr>
              <a:t>Full-width I/O </a:t>
            </a:r>
            <a:r>
              <a:rPr lang="en-US" altLang="zh-CN" sz="600" dirty="0">
                <a:solidFill>
                  <a:srgbClr val="C00000"/>
                </a:solidFill>
                <a:latin typeface="+mj-lt"/>
                <a:ea typeface="微软雅黑" pitchFamily="34" charset="-122"/>
                <a:cs typeface="Arial" pitchFamily="34" charset="0"/>
                <a:sym typeface="Calibri" pitchFamily="34" charset="0"/>
              </a:rPr>
              <a:t>expansion node</a:t>
            </a:r>
            <a:endParaRPr lang="zh-CN" altLang="zh-CN" sz="600" dirty="0">
              <a:solidFill>
                <a:srgbClr val="C00000"/>
              </a:solidFill>
              <a:latin typeface="+mj-lt"/>
              <a:ea typeface="微软雅黑" pitchFamily="34" charset="-122"/>
              <a:cs typeface="Arial" pitchFamily="34" charset="0"/>
              <a:sym typeface="Calibri" pitchFamily="34" charset="0"/>
            </a:endParaRPr>
          </a:p>
          <a:p>
            <a:pPr eaLnBrk="0" hangingPunct="0">
              <a:buSzPct val="100000"/>
            </a:pPr>
            <a:r>
              <a:rPr lang="zh-CN" altLang="zh-CN" sz="600" dirty="0">
                <a:solidFill>
                  <a:srgbClr val="7F7F7F"/>
                </a:solidFill>
                <a:latin typeface="+mj-lt"/>
                <a:ea typeface="微软雅黑" pitchFamily="34" charset="-122"/>
                <a:cs typeface="Arial" pitchFamily="34" charset="0"/>
                <a:sym typeface="Calibri" pitchFamily="34" charset="0"/>
              </a:rPr>
              <a:t>Large memory</a:t>
            </a:r>
          </a:p>
          <a:p>
            <a:pPr eaLnBrk="0" hangingPunct="0">
              <a:buSzPct val="100000"/>
            </a:pPr>
            <a:r>
              <a:rPr lang="zh-CN" altLang="zh-CN" sz="600" dirty="0">
                <a:solidFill>
                  <a:srgbClr val="7F7F7F"/>
                </a:solidFill>
                <a:latin typeface="+mj-lt"/>
                <a:ea typeface="微软雅黑" pitchFamily="34" charset="-122"/>
                <a:cs typeface="Arial" pitchFamily="34" charset="0"/>
                <a:sym typeface="Calibri" pitchFamily="34" charset="0"/>
              </a:rPr>
              <a:t>Excellent expansion</a:t>
            </a:r>
          </a:p>
        </p:txBody>
      </p:sp>
      <p:sp>
        <p:nvSpPr>
          <p:cNvPr id="227" name="TextBox 112"/>
          <p:cNvSpPr txBox="1">
            <a:spLocks noChangeArrowheads="1"/>
          </p:cNvSpPr>
          <p:nvPr/>
        </p:nvSpPr>
        <p:spPr bwMode="auto">
          <a:xfrm>
            <a:off x="4006850" y="2722245"/>
            <a:ext cx="1142999" cy="438150"/>
          </a:xfrm>
          <a:prstGeom prst="rect">
            <a:avLst/>
          </a:prstGeom>
          <a:noFill/>
          <a:ln w="9525">
            <a:noFill/>
            <a:miter lim="800000"/>
            <a:headEnd/>
            <a:tailEnd/>
          </a:ln>
        </p:spPr>
        <p:txBody>
          <a:bodyPr wrap="square" lIns="68542" tIns="34271" rIns="68542" bIns="34271">
            <a:spAutoFit/>
          </a:bodyPr>
          <a:lstStyle/>
          <a:p>
            <a:pPr eaLnBrk="0" hangingPunct="0">
              <a:buSzPct val="100000"/>
            </a:pPr>
            <a:r>
              <a:rPr lang="zh-CN" altLang="zh-CN" sz="600" dirty="0">
                <a:solidFill>
                  <a:srgbClr val="C00000"/>
                </a:solidFill>
                <a:latin typeface="+mj-lt"/>
                <a:ea typeface="微软雅黑" pitchFamily="34" charset="-122"/>
                <a:cs typeface="Arial" pitchFamily="34" charset="0"/>
                <a:sym typeface="Calibri" pitchFamily="34" charset="0"/>
              </a:rPr>
              <a:t>Full-width storage </a:t>
            </a:r>
            <a:r>
              <a:rPr lang="en-US" altLang="zh-CN" sz="600" dirty="0">
                <a:solidFill>
                  <a:srgbClr val="C00000"/>
                </a:solidFill>
                <a:latin typeface="+mj-lt"/>
                <a:ea typeface="微软雅黑" pitchFamily="34" charset="-122"/>
                <a:cs typeface="Arial" pitchFamily="34" charset="0"/>
                <a:sym typeface="Calibri" pitchFamily="34" charset="0"/>
              </a:rPr>
              <a:t>expansion node</a:t>
            </a:r>
            <a:endParaRPr lang="zh-CN" altLang="zh-CN" sz="600" dirty="0">
              <a:solidFill>
                <a:srgbClr val="C00000"/>
              </a:solidFill>
              <a:latin typeface="+mj-lt"/>
              <a:ea typeface="微软雅黑" pitchFamily="34" charset="-122"/>
              <a:cs typeface="Arial" pitchFamily="34" charset="0"/>
              <a:sym typeface="Calibri" pitchFamily="34" charset="0"/>
            </a:endParaRPr>
          </a:p>
          <a:p>
            <a:pPr eaLnBrk="0" hangingPunct="0">
              <a:buSzPct val="100000"/>
            </a:pPr>
            <a:r>
              <a:rPr lang="zh-CN" altLang="zh-CN" sz="600" dirty="0">
                <a:solidFill>
                  <a:srgbClr val="7F7F7F"/>
                </a:solidFill>
                <a:latin typeface="+mj-lt"/>
                <a:ea typeface="微软雅黑" pitchFamily="34" charset="-122"/>
                <a:cs typeface="Arial" pitchFamily="34" charset="0"/>
                <a:sym typeface="Calibri" pitchFamily="34" charset="0"/>
              </a:rPr>
              <a:t>Large memory</a:t>
            </a:r>
          </a:p>
          <a:p>
            <a:pPr eaLnBrk="0" hangingPunct="0">
              <a:buSzPct val="100000"/>
            </a:pPr>
            <a:r>
              <a:rPr lang="zh-CN" altLang="zh-CN" sz="600" dirty="0">
                <a:solidFill>
                  <a:srgbClr val="7F7F7F"/>
                </a:solidFill>
                <a:latin typeface="+mj-lt"/>
                <a:ea typeface="微软雅黑" pitchFamily="34" charset="-122"/>
                <a:cs typeface="Arial" pitchFamily="34" charset="0"/>
                <a:sym typeface="Calibri" pitchFamily="34" charset="0"/>
              </a:rPr>
              <a:t>Large storage</a:t>
            </a:r>
          </a:p>
        </p:txBody>
      </p:sp>
      <p:sp>
        <p:nvSpPr>
          <p:cNvPr id="228" name="TextBox 112"/>
          <p:cNvSpPr txBox="1">
            <a:spLocks noChangeArrowheads="1"/>
          </p:cNvSpPr>
          <p:nvPr/>
        </p:nvSpPr>
        <p:spPr bwMode="auto">
          <a:xfrm>
            <a:off x="6164263" y="2722245"/>
            <a:ext cx="1341437" cy="438150"/>
          </a:xfrm>
          <a:prstGeom prst="rect">
            <a:avLst/>
          </a:prstGeom>
          <a:noFill/>
          <a:ln w="9525">
            <a:noFill/>
            <a:miter lim="800000"/>
            <a:headEnd/>
            <a:tailEnd/>
          </a:ln>
        </p:spPr>
        <p:txBody>
          <a:bodyPr lIns="68542" tIns="34271" rIns="68542" bIns="34271">
            <a:spAutoFit/>
          </a:bodyPr>
          <a:lstStyle/>
          <a:p>
            <a:pPr eaLnBrk="0" hangingPunct="0">
              <a:buSzPct val="100000"/>
            </a:pPr>
            <a:r>
              <a:rPr lang="zh-CN" altLang="zh-CN" sz="600" dirty="0">
                <a:solidFill>
                  <a:srgbClr val="C00000"/>
                </a:solidFill>
                <a:latin typeface="+mj-lt"/>
                <a:ea typeface="微软雅黑" pitchFamily="34" charset="-122"/>
                <a:cs typeface="Arial" pitchFamily="34" charset="0"/>
                <a:sym typeface="Calibri" pitchFamily="34" charset="0"/>
              </a:rPr>
              <a:t>Full-width 4-socket compute node</a:t>
            </a:r>
          </a:p>
          <a:p>
            <a:pPr eaLnBrk="0" hangingPunct="0">
              <a:buSzPct val="100000"/>
            </a:pPr>
            <a:r>
              <a:rPr lang="zh-CN" altLang="zh-CN" sz="600" dirty="0">
                <a:solidFill>
                  <a:srgbClr val="7F7F7F"/>
                </a:solidFill>
                <a:latin typeface="+mj-lt"/>
                <a:ea typeface="微软雅黑" pitchFamily="34" charset="-122"/>
                <a:cs typeface="Arial" pitchFamily="34" charset="0"/>
                <a:sym typeface="Calibri" pitchFamily="34" charset="0"/>
              </a:rPr>
              <a:t>Outstanding computing </a:t>
            </a:r>
            <a:r>
              <a:rPr lang="zh-CN" altLang="zh-CN" sz="600" dirty="0" smtClean="0">
                <a:solidFill>
                  <a:srgbClr val="7F7F7F"/>
                </a:solidFill>
                <a:latin typeface="+mj-lt"/>
                <a:ea typeface="微软雅黑" pitchFamily="34" charset="-122"/>
                <a:cs typeface="Arial" pitchFamily="34" charset="0"/>
                <a:sym typeface="Calibri" pitchFamily="34" charset="0"/>
              </a:rPr>
              <a:t>capability (E5-4600</a:t>
            </a:r>
            <a:r>
              <a:rPr lang="en-US" altLang="zh-CN" sz="600" dirty="0" smtClean="0">
                <a:solidFill>
                  <a:srgbClr val="7F7F7F"/>
                </a:solidFill>
                <a:latin typeface="+mj-lt"/>
                <a:ea typeface="微软雅黑" pitchFamily="34" charset="-122"/>
                <a:cs typeface="Arial" pitchFamily="34" charset="0"/>
                <a:sym typeface="Calibri" pitchFamily="34" charset="0"/>
              </a:rPr>
              <a:t> v2 </a:t>
            </a:r>
            <a:r>
              <a:rPr lang="zh-CN" altLang="zh-CN" sz="600" dirty="0" smtClean="0">
                <a:solidFill>
                  <a:srgbClr val="7F7F7F"/>
                </a:solidFill>
                <a:latin typeface="+mj-lt"/>
                <a:ea typeface="微软雅黑" pitchFamily="34" charset="-122"/>
                <a:cs typeface="Arial" pitchFamily="34" charset="0"/>
                <a:sym typeface="Calibri" pitchFamily="34" charset="0"/>
              </a:rPr>
              <a:t>)</a:t>
            </a:r>
            <a:endParaRPr lang="zh-CN" altLang="zh-CN" sz="600" dirty="0">
              <a:solidFill>
                <a:srgbClr val="7F7F7F"/>
              </a:solidFill>
              <a:latin typeface="+mj-lt"/>
              <a:ea typeface="微软雅黑" pitchFamily="34" charset="-122"/>
              <a:cs typeface="Arial" pitchFamily="34" charset="0"/>
              <a:sym typeface="Calibri" pitchFamily="34" charset="0"/>
            </a:endParaRPr>
          </a:p>
          <a:p>
            <a:pPr eaLnBrk="0" hangingPunct="0">
              <a:buSzPct val="100000"/>
            </a:pPr>
            <a:r>
              <a:rPr lang="zh-CN" altLang="zh-CN" sz="600" dirty="0">
                <a:solidFill>
                  <a:srgbClr val="7F7F7F"/>
                </a:solidFill>
                <a:latin typeface="+mj-lt"/>
                <a:ea typeface="微软雅黑" pitchFamily="34" charset="-122"/>
                <a:cs typeface="Arial" pitchFamily="34" charset="0"/>
                <a:sym typeface="Calibri" pitchFamily="34" charset="0"/>
              </a:rPr>
              <a:t>Large </a:t>
            </a:r>
            <a:r>
              <a:rPr lang="zh-CN" altLang="zh-CN" sz="600" dirty="0" smtClean="0">
                <a:solidFill>
                  <a:srgbClr val="7F7F7F"/>
                </a:solidFill>
                <a:latin typeface="+mj-lt"/>
                <a:ea typeface="微软雅黑" pitchFamily="34" charset="-122"/>
                <a:cs typeface="Arial" pitchFamily="34" charset="0"/>
                <a:sym typeface="Calibri" pitchFamily="34" charset="0"/>
              </a:rPr>
              <a:t>memory</a:t>
            </a:r>
            <a:endParaRPr lang="zh-CN" altLang="zh-CN" sz="600" dirty="0">
              <a:solidFill>
                <a:srgbClr val="7F7F7F"/>
              </a:solidFill>
              <a:latin typeface="+mj-lt"/>
              <a:ea typeface="微软雅黑" pitchFamily="34" charset="-122"/>
              <a:cs typeface="Arial" pitchFamily="34" charset="0"/>
              <a:sym typeface="Calibri" pitchFamily="34" charset="0"/>
            </a:endParaRPr>
          </a:p>
        </p:txBody>
      </p:sp>
      <p:sp>
        <p:nvSpPr>
          <p:cNvPr id="229" name="TextBox 112"/>
          <p:cNvSpPr txBox="1">
            <a:spLocks noChangeArrowheads="1"/>
          </p:cNvSpPr>
          <p:nvPr/>
        </p:nvSpPr>
        <p:spPr bwMode="auto">
          <a:xfrm>
            <a:off x="7379970" y="2722245"/>
            <a:ext cx="1451610" cy="530876"/>
          </a:xfrm>
          <a:prstGeom prst="rect">
            <a:avLst/>
          </a:prstGeom>
          <a:noFill/>
          <a:ln w="9525">
            <a:noFill/>
            <a:miter lim="800000"/>
            <a:headEnd/>
            <a:tailEnd/>
          </a:ln>
        </p:spPr>
        <p:txBody>
          <a:bodyPr wrap="square" lIns="68542" tIns="34271" rIns="68542" bIns="34271">
            <a:spAutoFit/>
          </a:bodyPr>
          <a:lstStyle/>
          <a:p>
            <a:pPr eaLnBrk="0" hangingPunct="0">
              <a:buSzPct val="100000"/>
            </a:pPr>
            <a:r>
              <a:rPr lang="zh-CN" altLang="zh-CN" sz="600" dirty="0">
                <a:solidFill>
                  <a:srgbClr val="C00000"/>
                </a:solidFill>
                <a:latin typeface="+mj-lt"/>
                <a:ea typeface="微软雅黑" pitchFamily="34" charset="-122"/>
                <a:cs typeface="Arial" pitchFamily="34" charset="0"/>
                <a:sym typeface="Calibri" pitchFamily="34" charset="0"/>
              </a:rPr>
              <a:t>Full-width 4-socket compute node</a:t>
            </a:r>
          </a:p>
          <a:p>
            <a:pPr eaLnBrk="0" hangingPunct="0">
              <a:buSzPct val="100000"/>
            </a:pPr>
            <a:r>
              <a:rPr lang="zh-CN" altLang="zh-CN" sz="600" dirty="0">
                <a:solidFill>
                  <a:srgbClr val="7F7F7F"/>
                </a:solidFill>
                <a:latin typeface="+mj-lt"/>
                <a:ea typeface="微软雅黑" pitchFamily="34" charset="-122"/>
                <a:cs typeface="Arial" pitchFamily="34" charset="0"/>
                <a:sym typeface="Calibri" pitchFamily="34" charset="0"/>
              </a:rPr>
              <a:t>Outstanding computing capability (</a:t>
            </a:r>
            <a:r>
              <a:rPr lang="zh-CN" altLang="zh-CN" sz="600" dirty="0" smtClean="0">
                <a:solidFill>
                  <a:srgbClr val="7F7F7F"/>
                </a:solidFill>
                <a:latin typeface="+mj-lt"/>
                <a:ea typeface="微软雅黑" pitchFamily="34" charset="-122"/>
                <a:cs typeface="Arial" pitchFamily="34" charset="0"/>
                <a:sym typeface="Calibri" pitchFamily="34" charset="0"/>
              </a:rPr>
              <a:t>E7-</a:t>
            </a:r>
            <a:r>
              <a:rPr lang="en-US" altLang="zh-CN" sz="600" dirty="0" smtClean="0">
                <a:solidFill>
                  <a:srgbClr val="7F7F7F"/>
                </a:solidFill>
                <a:latin typeface="+mj-lt"/>
                <a:ea typeface="微软雅黑" pitchFamily="34" charset="-122"/>
                <a:cs typeface="Arial" pitchFamily="34" charset="0"/>
                <a:sym typeface="Calibri" pitchFamily="34" charset="0"/>
              </a:rPr>
              <a:t> v2/E7 v3 </a:t>
            </a:r>
            <a:r>
              <a:rPr lang="zh-CN" altLang="zh-CN" sz="600" dirty="0" smtClean="0">
                <a:solidFill>
                  <a:srgbClr val="7F7F7F"/>
                </a:solidFill>
                <a:latin typeface="+mj-lt"/>
                <a:ea typeface="微软雅黑" pitchFamily="34" charset="-122"/>
                <a:cs typeface="Arial" pitchFamily="34" charset="0"/>
                <a:sym typeface="Calibri" pitchFamily="34" charset="0"/>
              </a:rPr>
              <a:t>)</a:t>
            </a:r>
            <a:endParaRPr lang="en-US" altLang="zh-CN" sz="600" dirty="0" smtClean="0">
              <a:solidFill>
                <a:srgbClr val="7F7F7F"/>
              </a:solidFill>
              <a:latin typeface="+mj-lt"/>
              <a:ea typeface="微软雅黑" pitchFamily="34" charset="-122"/>
              <a:cs typeface="Arial" pitchFamily="34" charset="0"/>
              <a:sym typeface="Calibri" pitchFamily="34" charset="0"/>
            </a:endParaRPr>
          </a:p>
          <a:p>
            <a:pPr eaLnBrk="0" hangingPunct="0">
              <a:buSzPct val="100000"/>
            </a:pPr>
            <a:r>
              <a:rPr lang="en-US" altLang="zh-CN" sz="600" dirty="0" smtClean="0">
                <a:solidFill>
                  <a:srgbClr val="7F7F7F"/>
                </a:solidFill>
                <a:latin typeface="+mj-lt"/>
                <a:ea typeface="微软雅黑" pitchFamily="34" charset="-122"/>
                <a:cs typeface="Arial" pitchFamily="34" charset="0"/>
                <a:sym typeface="Calibri" pitchFamily="34" charset="0"/>
              </a:rPr>
              <a:t>DDR3 /DDR4 DIMMS</a:t>
            </a:r>
            <a:endParaRPr lang="zh-CN" altLang="zh-CN" sz="600" dirty="0">
              <a:solidFill>
                <a:srgbClr val="7F7F7F"/>
              </a:solidFill>
              <a:latin typeface="+mj-lt"/>
              <a:ea typeface="微软雅黑" pitchFamily="34" charset="-122"/>
              <a:cs typeface="Arial" pitchFamily="34" charset="0"/>
              <a:sym typeface="Calibri" pitchFamily="34" charset="0"/>
            </a:endParaRPr>
          </a:p>
          <a:p>
            <a:pPr eaLnBrk="0" hangingPunct="0">
              <a:buSzPct val="100000"/>
            </a:pPr>
            <a:r>
              <a:rPr lang="zh-CN" altLang="zh-CN" sz="600" dirty="0">
                <a:solidFill>
                  <a:srgbClr val="7F7F7F"/>
                </a:solidFill>
                <a:latin typeface="+mj-lt"/>
                <a:ea typeface="微软雅黑" pitchFamily="34" charset="-122"/>
                <a:cs typeface="Arial" pitchFamily="34" charset="0"/>
                <a:sym typeface="Calibri" pitchFamily="34" charset="0"/>
              </a:rPr>
              <a:t>Large </a:t>
            </a:r>
            <a:r>
              <a:rPr lang="zh-CN" altLang="zh-CN" sz="600" dirty="0" smtClean="0">
                <a:solidFill>
                  <a:srgbClr val="7F7F7F"/>
                </a:solidFill>
                <a:latin typeface="+mj-lt"/>
                <a:ea typeface="微软雅黑" pitchFamily="34" charset="-122"/>
                <a:cs typeface="Arial" pitchFamily="34" charset="0"/>
                <a:sym typeface="Calibri" pitchFamily="34" charset="0"/>
              </a:rPr>
              <a:t>memory</a:t>
            </a:r>
            <a:r>
              <a:rPr lang="en-US" altLang="zh-CN" sz="600" dirty="0" smtClean="0">
                <a:solidFill>
                  <a:srgbClr val="7F7F7F"/>
                </a:solidFill>
                <a:latin typeface="+mj-lt"/>
                <a:ea typeface="微软雅黑" pitchFamily="34" charset="-122"/>
                <a:cs typeface="Arial" pitchFamily="34" charset="0"/>
                <a:sym typeface="Calibri" pitchFamily="34" charset="0"/>
              </a:rPr>
              <a:t>/</a:t>
            </a:r>
            <a:r>
              <a:rPr lang="zh-CN" altLang="zh-CN" sz="600" dirty="0" smtClean="0">
                <a:solidFill>
                  <a:srgbClr val="7F7F7F"/>
                </a:solidFill>
                <a:ea typeface="微软雅黑" pitchFamily="34" charset="-122"/>
                <a:cs typeface="Arial" pitchFamily="34" charset="0"/>
                <a:sym typeface="Calibri" pitchFamily="34" charset="0"/>
              </a:rPr>
              <a:t>Large storage</a:t>
            </a:r>
            <a:endParaRPr lang="zh-CN" altLang="zh-CN" sz="600" dirty="0">
              <a:solidFill>
                <a:srgbClr val="7F7F7F"/>
              </a:solidFill>
              <a:latin typeface="+mj-lt"/>
              <a:ea typeface="微软雅黑" pitchFamily="34" charset="-122"/>
              <a:cs typeface="Arial" pitchFamily="34" charset="0"/>
              <a:sym typeface="Calibri" pitchFamily="34" charset="0"/>
            </a:endParaRPr>
          </a:p>
        </p:txBody>
      </p:sp>
      <p:sp>
        <p:nvSpPr>
          <p:cNvPr id="141" name="Text Box 19"/>
          <p:cNvSpPr txBox="1">
            <a:spLocks noChangeArrowheads="1"/>
          </p:cNvSpPr>
          <p:nvPr/>
        </p:nvSpPr>
        <p:spPr bwMode="auto">
          <a:xfrm>
            <a:off x="821854" y="2295487"/>
            <a:ext cx="1165008"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CH121 V3</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sp>
        <p:nvSpPr>
          <p:cNvPr id="142" name="Text Box 19"/>
          <p:cNvSpPr txBox="1">
            <a:spLocks noChangeArrowheads="1"/>
          </p:cNvSpPr>
          <p:nvPr/>
        </p:nvSpPr>
        <p:spPr bwMode="auto">
          <a:xfrm>
            <a:off x="3021422" y="2292350"/>
            <a:ext cx="1058264" cy="157025"/>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CH220 V3</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sp>
        <p:nvSpPr>
          <p:cNvPr id="143" name="Text Box 19"/>
          <p:cNvSpPr txBox="1">
            <a:spLocks noChangeArrowheads="1"/>
          </p:cNvSpPr>
          <p:nvPr/>
        </p:nvSpPr>
        <p:spPr bwMode="auto">
          <a:xfrm>
            <a:off x="1969345" y="2295486"/>
            <a:ext cx="989755"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 CH140 V3</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sp>
        <p:nvSpPr>
          <p:cNvPr id="149" name="Text Box 19"/>
          <p:cNvSpPr txBox="1">
            <a:spLocks noChangeArrowheads="1"/>
          </p:cNvSpPr>
          <p:nvPr/>
        </p:nvSpPr>
        <p:spPr bwMode="auto">
          <a:xfrm>
            <a:off x="3969401" y="2295487"/>
            <a:ext cx="1110555"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CH222 V3</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sp>
        <p:nvSpPr>
          <p:cNvPr id="153" name="Text Box 19"/>
          <p:cNvSpPr txBox="1">
            <a:spLocks noChangeArrowheads="1"/>
          </p:cNvSpPr>
          <p:nvPr/>
        </p:nvSpPr>
        <p:spPr bwMode="auto">
          <a:xfrm>
            <a:off x="6461955" y="2295487"/>
            <a:ext cx="719897" cy="153888"/>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CH240</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sp>
        <p:nvSpPr>
          <p:cNvPr id="154" name="Text Box 19"/>
          <p:cNvSpPr txBox="1">
            <a:spLocks noChangeArrowheads="1"/>
          </p:cNvSpPr>
          <p:nvPr/>
        </p:nvSpPr>
        <p:spPr bwMode="auto">
          <a:xfrm>
            <a:off x="7709831" y="2295487"/>
            <a:ext cx="719897" cy="153888"/>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CH242 V3</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sp>
        <p:nvSpPr>
          <p:cNvPr id="253" name="TextBox 112"/>
          <p:cNvSpPr txBox="1">
            <a:spLocks noChangeArrowheads="1"/>
          </p:cNvSpPr>
          <p:nvPr/>
        </p:nvSpPr>
        <p:spPr bwMode="auto">
          <a:xfrm>
            <a:off x="6483674" y="3511863"/>
            <a:ext cx="1036320" cy="207711"/>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900" dirty="0" smtClean="0">
                <a:solidFill>
                  <a:schemeClr val="tx1">
                    <a:lumMod val="75000"/>
                    <a:lumOff val="25000"/>
                  </a:schemeClr>
                </a:solidFill>
                <a:latin typeface="+mj-lt"/>
                <a:ea typeface="微软雅黑" pitchFamily="34" charset="-122"/>
                <a:cs typeface="Arial" pitchFamily="34" charset="0"/>
              </a:rPr>
              <a:t>40GE</a:t>
            </a:r>
          </a:p>
        </p:txBody>
      </p:sp>
      <p:grpSp>
        <p:nvGrpSpPr>
          <p:cNvPr id="2" name="组合 1"/>
          <p:cNvGrpSpPr/>
          <p:nvPr/>
        </p:nvGrpSpPr>
        <p:grpSpPr>
          <a:xfrm>
            <a:off x="869642" y="3733629"/>
            <a:ext cx="7963377" cy="610614"/>
            <a:chOff x="590312" y="2266443"/>
            <a:chExt cx="7963377" cy="610614"/>
          </a:xfrm>
        </p:grpSpPr>
        <p:grpSp>
          <p:nvGrpSpPr>
            <p:cNvPr id="130" name="组合 129"/>
            <p:cNvGrpSpPr/>
            <p:nvPr/>
          </p:nvGrpSpPr>
          <p:grpSpPr>
            <a:xfrm>
              <a:off x="2556608" y="2272236"/>
              <a:ext cx="4494823" cy="545640"/>
              <a:chOff x="2711852" y="3783893"/>
              <a:chExt cx="4494823" cy="545640"/>
            </a:xfrm>
          </p:grpSpPr>
          <p:cxnSp>
            <p:nvCxnSpPr>
              <p:cNvPr id="190" name="Straight Connector 79"/>
              <p:cNvCxnSpPr>
                <a:cxnSpLocks noChangeShapeType="1"/>
              </p:cNvCxnSpPr>
              <p:nvPr/>
            </p:nvCxnSpPr>
            <p:spPr bwMode="auto">
              <a:xfrm>
                <a:off x="2711852" y="3783893"/>
                <a:ext cx="5558" cy="536115"/>
              </a:xfrm>
              <a:prstGeom prst="line">
                <a:avLst/>
              </a:prstGeom>
              <a:noFill/>
              <a:ln w="6350" algn="ctr">
                <a:solidFill>
                  <a:srgbClr val="B2B2B2"/>
                </a:solidFill>
                <a:prstDash val="solid"/>
                <a:round/>
                <a:headEnd/>
                <a:tailEnd/>
              </a:ln>
            </p:spPr>
          </p:cxnSp>
          <p:cxnSp>
            <p:nvCxnSpPr>
              <p:cNvPr id="193" name="Straight Connector 79"/>
              <p:cNvCxnSpPr>
                <a:cxnSpLocks noChangeShapeType="1"/>
              </p:cNvCxnSpPr>
              <p:nvPr/>
            </p:nvCxnSpPr>
            <p:spPr bwMode="auto">
              <a:xfrm>
                <a:off x="5789559" y="3783893"/>
                <a:ext cx="5558" cy="536115"/>
              </a:xfrm>
              <a:prstGeom prst="line">
                <a:avLst/>
              </a:prstGeom>
              <a:noFill/>
              <a:ln w="6350" algn="ctr">
                <a:solidFill>
                  <a:srgbClr val="B2B2B2"/>
                </a:solidFill>
                <a:prstDash val="solid"/>
                <a:round/>
                <a:headEnd/>
                <a:tailEnd/>
              </a:ln>
            </p:spPr>
          </p:cxnSp>
          <p:cxnSp>
            <p:nvCxnSpPr>
              <p:cNvPr id="196" name="Straight Connector 79"/>
              <p:cNvCxnSpPr>
                <a:cxnSpLocks noChangeShapeType="1"/>
              </p:cNvCxnSpPr>
              <p:nvPr/>
            </p:nvCxnSpPr>
            <p:spPr bwMode="auto">
              <a:xfrm>
                <a:off x="7201117" y="3793418"/>
                <a:ext cx="5558" cy="536115"/>
              </a:xfrm>
              <a:prstGeom prst="line">
                <a:avLst/>
              </a:prstGeom>
              <a:noFill/>
              <a:ln w="6350" algn="ctr">
                <a:solidFill>
                  <a:srgbClr val="B2B2B2"/>
                </a:solidFill>
                <a:prstDash val="solid"/>
                <a:round/>
                <a:headEnd/>
                <a:tailEnd/>
              </a:ln>
            </p:spPr>
          </p:cxnSp>
          <p:cxnSp>
            <p:nvCxnSpPr>
              <p:cNvPr id="197" name="Straight Connector 79"/>
              <p:cNvCxnSpPr>
                <a:cxnSpLocks noChangeShapeType="1"/>
              </p:cNvCxnSpPr>
              <p:nvPr/>
            </p:nvCxnSpPr>
            <p:spPr bwMode="auto">
              <a:xfrm>
                <a:off x="3858988" y="3793418"/>
                <a:ext cx="5558" cy="536115"/>
              </a:xfrm>
              <a:prstGeom prst="line">
                <a:avLst/>
              </a:prstGeom>
              <a:noFill/>
              <a:ln w="6350" algn="ctr">
                <a:solidFill>
                  <a:srgbClr val="B2B2B2"/>
                </a:solidFill>
                <a:prstDash val="solid"/>
                <a:round/>
                <a:headEnd/>
                <a:tailEnd/>
              </a:ln>
            </p:spPr>
          </p:cxnSp>
        </p:grpSp>
        <p:cxnSp>
          <p:nvCxnSpPr>
            <p:cNvPr id="131" name="Straight Connector 79"/>
            <p:cNvCxnSpPr>
              <a:cxnSpLocks noChangeShapeType="1"/>
            </p:cNvCxnSpPr>
            <p:nvPr/>
          </p:nvCxnSpPr>
          <p:spPr bwMode="auto">
            <a:xfrm>
              <a:off x="6317563" y="2266443"/>
              <a:ext cx="5558" cy="536115"/>
            </a:xfrm>
            <a:prstGeom prst="line">
              <a:avLst/>
            </a:prstGeom>
            <a:noFill/>
            <a:ln w="6350" algn="ctr">
              <a:solidFill>
                <a:srgbClr val="B2B2B2"/>
              </a:solidFill>
              <a:prstDash val="solid"/>
              <a:round/>
              <a:headEnd/>
              <a:tailEnd/>
            </a:ln>
          </p:spPr>
        </p:cxnSp>
        <p:sp>
          <p:nvSpPr>
            <p:cNvPr id="132" name="Text Box 19"/>
            <p:cNvSpPr txBox="1">
              <a:spLocks noChangeArrowheads="1"/>
            </p:cNvSpPr>
            <p:nvPr/>
          </p:nvSpPr>
          <p:spPr bwMode="auto">
            <a:xfrm>
              <a:off x="590312" y="2624519"/>
              <a:ext cx="677894" cy="115928"/>
            </a:xfrm>
            <a:prstGeom prst="rect">
              <a:avLst/>
            </a:prstGeom>
            <a:noFill/>
            <a:ln w="9525" algn="ctr">
              <a:noFill/>
              <a:miter lim="800000"/>
              <a:headEnd/>
              <a:tailEnd/>
            </a:ln>
          </p:spPr>
          <p:txBody>
            <a:bodyPr lIns="0" tIns="0" rIns="0" bIns="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defTabSz="600936"/>
              <a:r>
                <a:rPr lang="en-US" altLang="zh-CN" sz="800" dirty="0" smtClean="0">
                  <a:solidFill>
                    <a:schemeClr val="tx1">
                      <a:lumMod val="75000"/>
                      <a:lumOff val="25000"/>
                    </a:schemeClr>
                  </a:solidFill>
                  <a:latin typeface="Arial" pitchFamily="34" charset="0"/>
                  <a:ea typeface="华文细黑" pitchFamily="2" charset="-122"/>
                  <a:cs typeface="Arial" pitchFamily="34" charset="0"/>
                </a:rPr>
                <a:t>CX110</a:t>
              </a:r>
              <a:endParaRPr lang="en-US" altLang="zh-CN" sz="800" dirty="0">
                <a:solidFill>
                  <a:schemeClr val="tx1">
                    <a:lumMod val="75000"/>
                    <a:lumOff val="25000"/>
                  </a:schemeClr>
                </a:solidFill>
                <a:latin typeface="Arial" pitchFamily="34" charset="0"/>
                <a:ea typeface="华文细黑" pitchFamily="2" charset="-122"/>
                <a:cs typeface="Arial" pitchFamily="34" charset="0"/>
              </a:endParaRPr>
            </a:p>
          </p:txBody>
        </p:sp>
        <p:sp>
          <p:nvSpPr>
            <p:cNvPr id="133" name="Text Box 19"/>
            <p:cNvSpPr txBox="1">
              <a:spLocks noChangeArrowheads="1"/>
            </p:cNvSpPr>
            <p:nvPr/>
          </p:nvSpPr>
          <p:spPr bwMode="auto">
            <a:xfrm>
              <a:off x="3748347" y="2624519"/>
              <a:ext cx="677894" cy="115928"/>
            </a:xfrm>
            <a:prstGeom prst="rect">
              <a:avLst/>
            </a:prstGeom>
            <a:noFill/>
            <a:ln w="9525" algn="ctr">
              <a:noFill/>
              <a:miter lim="800000"/>
              <a:headEnd/>
              <a:tailEnd/>
            </a:ln>
          </p:spPr>
          <p:txBody>
            <a:bodyPr lIns="0" tIns="0" rIns="0" bIns="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defTabSz="600936"/>
              <a:r>
                <a:rPr lang="en-US" altLang="zh-CN" sz="800" dirty="0" smtClean="0">
                  <a:solidFill>
                    <a:schemeClr val="tx1">
                      <a:lumMod val="75000"/>
                      <a:lumOff val="25000"/>
                    </a:schemeClr>
                  </a:solidFill>
                  <a:latin typeface="Arial" pitchFamily="34" charset="0"/>
                  <a:ea typeface="华文细黑" pitchFamily="2" charset="-122"/>
                  <a:cs typeface="Arial" pitchFamily="34" charset="0"/>
                </a:rPr>
                <a:t>CX310</a:t>
              </a:r>
              <a:endParaRPr lang="en-US" altLang="zh-CN" sz="800" dirty="0">
                <a:solidFill>
                  <a:schemeClr val="tx1">
                    <a:lumMod val="75000"/>
                    <a:lumOff val="25000"/>
                  </a:schemeClr>
                </a:solidFill>
                <a:latin typeface="Arial" pitchFamily="34" charset="0"/>
                <a:ea typeface="华文细黑" pitchFamily="2" charset="-122"/>
                <a:cs typeface="Arial" pitchFamily="34" charset="0"/>
              </a:endParaRPr>
            </a:p>
          </p:txBody>
        </p:sp>
        <p:sp>
          <p:nvSpPr>
            <p:cNvPr id="134" name="Text Box 19"/>
            <p:cNvSpPr txBox="1">
              <a:spLocks noChangeArrowheads="1"/>
            </p:cNvSpPr>
            <p:nvPr/>
          </p:nvSpPr>
          <p:spPr bwMode="auto">
            <a:xfrm>
              <a:off x="4333020" y="2624519"/>
              <a:ext cx="677894" cy="115928"/>
            </a:xfrm>
            <a:prstGeom prst="rect">
              <a:avLst/>
            </a:prstGeom>
            <a:noFill/>
            <a:ln w="9525" algn="ctr">
              <a:noFill/>
              <a:miter lim="800000"/>
              <a:headEnd/>
              <a:tailEnd/>
            </a:ln>
          </p:spPr>
          <p:txBody>
            <a:bodyPr lIns="0" tIns="0" rIns="0" bIns="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defTabSz="600936"/>
              <a:r>
                <a:rPr lang="en-US" altLang="zh-CN" sz="800" dirty="0" smtClean="0">
                  <a:solidFill>
                    <a:schemeClr val="tx1">
                      <a:lumMod val="75000"/>
                      <a:lumOff val="25000"/>
                    </a:schemeClr>
                  </a:solidFill>
                  <a:latin typeface="Arial" pitchFamily="34" charset="0"/>
                  <a:ea typeface="华文细黑" pitchFamily="2" charset="-122"/>
                  <a:cs typeface="Arial" pitchFamily="34" charset="0"/>
                </a:rPr>
                <a:t>CX311</a:t>
              </a:r>
              <a:endParaRPr lang="en-US" altLang="zh-CN" sz="800" dirty="0">
                <a:solidFill>
                  <a:schemeClr val="tx1">
                    <a:lumMod val="75000"/>
                    <a:lumOff val="25000"/>
                  </a:schemeClr>
                </a:solidFill>
                <a:latin typeface="Arial" pitchFamily="34" charset="0"/>
                <a:ea typeface="华文细黑" pitchFamily="2" charset="-122"/>
                <a:cs typeface="Arial" pitchFamily="34" charset="0"/>
              </a:endParaRPr>
            </a:p>
          </p:txBody>
        </p:sp>
        <p:sp>
          <p:nvSpPr>
            <p:cNvPr id="135" name="Text Box 19"/>
            <p:cNvSpPr txBox="1">
              <a:spLocks noChangeArrowheads="1"/>
            </p:cNvSpPr>
            <p:nvPr/>
          </p:nvSpPr>
          <p:spPr bwMode="auto">
            <a:xfrm>
              <a:off x="1821326" y="2624519"/>
              <a:ext cx="804391" cy="246221"/>
            </a:xfrm>
            <a:prstGeom prst="rect">
              <a:avLst/>
            </a:prstGeom>
            <a:noFill/>
            <a:ln w="9525" algn="ctr">
              <a:noFill/>
              <a:miter lim="800000"/>
              <a:headEnd/>
              <a:tailEnd/>
            </a:ln>
          </p:spPr>
          <p:txBody>
            <a:bodyPr wrap="square" lIns="0" tIns="0" rIns="0" bIns="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defTabSz="600936"/>
              <a:r>
                <a:rPr lang="en-US" altLang="zh-CN" sz="800" dirty="0" smtClean="0">
                  <a:solidFill>
                    <a:schemeClr val="tx1">
                      <a:lumMod val="75000"/>
                      <a:lumOff val="25000"/>
                    </a:schemeClr>
                  </a:solidFill>
                  <a:latin typeface="Arial" pitchFamily="34" charset="0"/>
                  <a:ea typeface="华文细黑" pitchFamily="2" charset="-122"/>
                  <a:cs typeface="Arial" pitchFamily="34" charset="0"/>
                </a:rPr>
                <a:t>CX116</a:t>
              </a:r>
            </a:p>
            <a:p>
              <a:pPr algn="ctr" defTabSz="600936"/>
              <a:r>
                <a:rPr lang="en-US" altLang="zh-CN" sz="800" dirty="0" smtClean="0">
                  <a:solidFill>
                    <a:schemeClr val="tx1">
                      <a:lumMod val="75000"/>
                      <a:lumOff val="25000"/>
                    </a:schemeClr>
                  </a:solidFill>
                  <a:latin typeface="Arial" pitchFamily="34" charset="0"/>
                  <a:ea typeface="华文细黑" pitchFamily="2" charset="-122"/>
                  <a:cs typeface="Arial" pitchFamily="34" charset="0"/>
                </a:rPr>
                <a:t>-pass through</a:t>
              </a:r>
              <a:endParaRPr lang="en-US" altLang="zh-CN" sz="800" dirty="0">
                <a:solidFill>
                  <a:schemeClr val="tx1">
                    <a:lumMod val="75000"/>
                    <a:lumOff val="25000"/>
                  </a:schemeClr>
                </a:solidFill>
                <a:latin typeface="Arial" pitchFamily="34" charset="0"/>
                <a:ea typeface="华文细黑" pitchFamily="2" charset="-122"/>
                <a:cs typeface="Arial" pitchFamily="34" charset="0"/>
              </a:endParaRPr>
            </a:p>
          </p:txBody>
        </p:sp>
        <p:sp>
          <p:nvSpPr>
            <p:cNvPr id="136" name="Text Box 19"/>
            <p:cNvSpPr txBox="1">
              <a:spLocks noChangeArrowheads="1"/>
            </p:cNvSpPr>
            <p:nvPr/>
          </p:nvSpPr>
          <p:spPr bwMode="auto">
            <a:xfrm>
              <a:off x="4948311" y="2624519"/>
              <a:ext cx="677894" cy="246221"/>
            </a:xfrm>
            <a:prstGeom prst="rect">
              <a:avLst/>
            </a:prstGeom>
            <a:noFill/>
            <a:ln w="9525" algn="ctr">
              <a:noFill/>
              <a:miter lim="800000"/>
              <a:headEnd/>
              <a:tailEnd/>
            </a:ln>
          </p:spPr>
          <p:txBody>
            <a:bodyPr lIns="0" tIns="0" rIns="0" bIns="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defTabSz="600936"/>
              <a:r>
                <a:rPr lang="en-US" altLang="zh-CN" sz="800" dirty="0" smtClean="0">
                  <a:solidFill>
                    <a:schemeClr val="tx1">
                      <a:lumMod val="75000"/>
                      <a:lumOff val="25000"/>
                    </a:schemeClr>
                  </a:solidFill>
                  <a:latin typeface="Arial" pitchFamily="34" charset="0"/>
                  <a:ea typeface="华文细黑" pitchFamily="2" charset="-122"/>
                  <a:cs typeface="Arial" pitchFamily="34" charset="0"/>
                </a:rPr>
                <a:t>CX317</a:t>
              </a:r>
            </a:p>
            <a:p>
              <a:pPr algn="ctr" defTabSz="600936"/>
              <a:r>
                <a:rPr lang="en-US" altLang="zh-CN" sz="800" dirty="0" smtClean="0">
                  <a:solidFill>
                    <a:schemeClr val="tx1">
                      <a:lumMod val="75000"/>
                      <a:lumOff val="25000"/>
                    </a:schemeClr>
                  </a:solidFill>
                  <a:latin typeface="Arial" pitchFamily="34" charset="0"/>
                  <a:ea typeface="华文细黑" pitchFamily="2" charset="-122"/>
                  <a:cs typeface="Arial" pitchFamily="34" charset="0"/>
                </a:rPr>
                <a:t>-pass through</a:t>
              </a:r>
              <a:endParaRPr lang="en-US" altLang="zh-CN" sz="800" dirty="0">
                <a:solidFill>
                  <a:schemeClr val="tx1">
                    <a:lumMod val="75000"/>
                    <a:lumOff val="25000"/>
                  </a:schemeClr>
                </a:solidFill>
                <a:latin typeface="Arial" pitchFamily="34" charset="0"/>
                <a:ea typeface="华文细黑" pitchFamily="2" charset="-122"/>
                <a:cs typeface="Arial" pitchFamily="34" charset="0"/>
              </a:endParaRPr>
            </a:p>
          </p:txBody>
        </p:sp>
        <p:sp>
          <p:nvSpPr>
            <p:cNvPr id="137" name="Text Box 19"/>
            <p:cNvSpPr txBox="1">
              <a:spLocks noChangeArrowheads="1"/>
            </p:cNvSpPr>
            <p:nvPr/>
          </p:nvSpPr>
          <p:spPr bwMode="auto">
            <a:xfrm>
              <a:off x="5644167" y="2624519"/>
              <a:ext cx="677894" cy="115928"/>
            </a:xfrm>
            <a:prstGeom prst="rect">
              <a:avLst/>
            </a:prstGeom>
            <a:noFill/>
            <a:ln w="9525" algn="ctr">
              <a:noFill/>
              <a:miter lim="800000"/>
              <a:headEnd/>
              <a:tailEnd/>
            </a:ln>
          </p:spPr>
          <p:txBody>
            <a:bodyPr lIns="0" tIns="0" rIns="0" bIns="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defTabSz="600936"/>
              <a:r>
                <a:rPr lang="en-US" altLang="zh-CN" sz="800" dirty="0" smtClean="0">
                  <a:solidFill>
                    <a:schemeClr val="tx1">
                      <a:lumMod val="75000"/>
                      <a:lumOff val="25000"/>
                    </a:schemeClr>
                  </a:solidFill>
                  <a:latin typeface="Arial" pitchFamily="34" charset="0"/>
                  <a:ea typeface="华文细黑" pitchFamily="2" charset="-122"/>
                  <a:cs typeface="Arial" pitchFamily="34" charset="0"/>
                </a:rPr>
                <a:t>CX611</a:t>
              </a:r>
              <a:endParaRPr lang="en-US" altLang="zh-CN" sz="800" dirty="0">
                <a:solidFill>
                  <a:schemeClr val="tx1">
                    <a:lumMod val="75000"/>
                    <a:lumOff val="25000"/>
                  </a:schemeClr>
                </a:solidFill>
                <a:latin typeface="Arial" pitchFamily="34" charset="0"/>
                <a:ea typeface="华文细黑" pitchFamily="2" charset="-122"/>
                <a:cs typeface="Arial" pitchFamily="34" charset="0"/>
              </a:endParaRPr>
            </a:p>
          </p:txBody>
        </p:sp>
        <p:sp>
          <p:nvSpPr>
            <p:cNvPr id="138" name="Text Box 19"/>
            <p:cNvSpPr txBox="1">
              <a:spLocks noChangeArrowheads="1"/>
            </p:cNvSpPr>
            <p:nvPr/>
          </p:nvSpPr>
          <p:spPr bwMode="auto">
            <a:xfrm>
              <a:off x="7081643" y="2570703"/>
              <a:ext cx="774434" cy="246221"/>
            </a:xfrm>
            <a:prstGeom prst="rect">
              <a:avLst/>
            </a:prstGeom>
            <a:noFill/>
            <a:ln w="9525" algn="ctr">
              <a:noFill/>
              <a:miter lim="800000"/>
              <a:headEnd/>
              <a:tailEnd/>
            </a:ln>
          </p:spPr>
          <p:txBody>
            <a:bodyPr wrap="square" lIns="0" tIns="0" rIns="0" bIns="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defTabSz="600936"/>
              <a:r>
                <a:rPr lang="en-US" altLang="zh-CN" sz="800" dirty="0" smtClean="0">
                  <a:solidFill>
                    <a:schemeClr val="tx1">
                      <a:lumMod val="75000"/>
                      <a:lumOff val="25000"/>
                    </a:schemeClr>
                  </a:solidFill>
                  <a:latin typeface="微软雅黑" pitchFamily="34" charset="-122"/>
                  <a:ea typeface="微软雅黑" pitchFamily="34" charset="-122"/>
                  <a:cs typeface="Arial" pitchFamily="34" charset="0"/>
                </a:rPr>
                <a:t>10GE+FC</a:t>
              </a:r>
              <a:endParaRPr lang="en-US" altLang="zh-CN" sz="800" dirty="0" smtClean="0">
                <a:solidFill>
                  <a:schemeClr val="tx1">
                    <a:lumMod val="75000"/>
                    <a:lumOff val="25000"/>
                  </a:schemeClr>
                </a:solidFill>
                <a:latin typeface="Arial" pitchFamily="34" charset="0"/>
                <a:ea typeface="华文细黑" pitchFamily="2" charset="-122"/>
                <a:cs typeface="Arial" pitchFamily="34" charset="0"/>
              </a:endParaRPr>
            </a:p>
            <a:p>
              <a:pPr algn="ctr" defTabSz="600936"/>
              <a:r>
                <a:rPr lang="en-US" altLang="zh-CN" sz="800" dirty="0" smtClean="0">
                  <a:solidFill>
                    <a:schemeClr val="tx1">
                      <a:lumMod val="75000"/>
                      <a:lumOff val="25000"/>
                    </a:schemeClr>
                  </a:solidFill>
                  <a:latin typeface="Arial" pitchFamily="34" charset="0"/>
                  <a:ea typeface="华文细黑" pitchFamily="2" charset="-122"/>
                  <a:cs typeface="Arial" pitchFamily="34" charset="0"/>
                </a:rPr>
                <a:t>CX912</a:t>
              </a:r>
              <a:endParaRPr lang="en-US" altLang="zh-CN" sz="800" dirty="0">
                <a:solidFill>
                  <a:schemeClr val="tx1">
                    <a:lumMod val="75000"/>
                    <a:lumOff val="25000"/>
                  </a:schemeClr>
                </a:solidFill>
                <a:latin typeface="Arial" pitchFamily="34" charset="0"/>
                <a:ea typeface="华文细黑" pitchFamily="2" charset="-122"/>
                <a:cs typeface="Arial" pitchFamily="34" charset="0"/>
              </a:endParaRPr>
            </a:p>
          </p:txBody>
        </p:sp>
        <p:pic>
          <p:nvPicPr>
            <p:cNvPr id="139" name="Picture 10"/>
            <p:cNvPicPr>
              <a:picLocks noChangeAspect="1" noChangeArrowheads="1"/>
            </p:cNvPicPr>
            <p:nvPr/>
          </p:nvPicPr>
          <p:blipFill>
            <a:blip r:embed="rId11" cstate="screen">
              <a:clrChange>
                <a:clrFrom>
                  <a:srgbClr val="FFFFFF"/>
                </a:clrFrom>
                <a:clrTo>
                  <a:srgbClr val="FFFFFF">
                    <a:alpha val="0"/>
                  </a:srgbClr>
                </a:clrTo>
              </a:clrChange>
            </a:blip>
            <a:srcRect/>
            <a:stretch>
              <a:fillRect/>
            </a:stretch>
          </p:blipFill>
          <p:spPr bwMode="auto">
            <a:xfrm>
              <a:off x="655995" y="2342736"/>
              <a:ext cx="585691" cy="214080"/>
            </a:xfrm>
            <a:prstGeom prst="rect">
              <a:avLst/>
            </a:prstGeom>
            <a:noFill/>
            <a:ln w="9525">
              <a:noFill/>
              <a:miter lim="800000"/>
              <a:headEnd/>
              <a:tailEnd/>
            </a:ln>
          </p:spPr>
        </p:pic>
        <p:pic>
          <p:nvPicPr>
            <p:cNvPr id="140" name="Picture 11"/>
            <p:cNvPicPr>
              <a:picLocks noChangeAspect="1" noChangeArrowheads="1"/>
            </p:cNvPicPr>
            <p:nvPr/>
          </p:nvPicPr>
          <p:blipFill>
            <a:blip r:embed="rId12" cstate="screen">
              <a:clrChange>
                <a:clrFrom>
                  <a:srgbClr val="FFFFFF"/>
                </a:clrFrom>
                <a:clrTo>
                  <a:srgbClr val="FFFFFF">
                    <a:alpha val="0"/>
                  </a:srgbClr>
                </a:clrTo>
              </a:clrChange>
            </a:blip>
            <a:srcRect/>
            <a:stretch>
              <a:fillRect/>
            </a:stretch>
          </p:blipFill>
          <p:spPr bwMode="auto">
            <a:xfrm>
              <a:off x="1901825" y="2346182"/>
              <a:ext cx="609380" cy="207189"/>
            </a:xfrm>
            <a:prstGeom prst="rect">
              <a:avLst/>
            </a:prstGeom>
            <a:noFill/>
            <a:ln w="9525">
              <a:noFill/>
              <a:miter lim="800000"/>
              <a:headEnd/>
              <a:tailEnd/>
            </a:ln>
          </p:spPr>
        </p:pic>
        <p:pic>
          <p:nvPicPr>
            <p:cNvPr id="146" name="Picture 12"/>
            <p:cNvPicPr>
              <a:picLocks noChangeAspect="1" noChangeArrowheads="1"/>
            </p:cNvPicPr>
            <p:nvPr/>
          </p:nvPicPr>
          <p:blipFill>
            <a:blip r:embed="rId13" cstate="screen">
              <a:clrChange>
                <a:clrFrom>
                  <a:srgbClr val="FFFFFF"/>
                </a:clrFrom>
                <a:clrTo>
                  <a:srgbClr val="FFFFFF">
                    <a:alpha val="0"/>
                  </a:srgbClr>
                </a:clrTo>
              </a:clrChange>
            </a:blip>
            <a:srcRect/>
            <a:stretch>
              <a:fillRect/>
            </a:stretch>
          </p:blipFill>
          <p:spPr bwMode="auto">
            <a:xfrm>
              <a:off x="3778443" y="2349254"/>
              <a:ext cx="564471" cy="201045"/>
            </a:xfrm>
            <a:prstGeom prst="rect">
              <a:avLst/>
            </a:prstGeom>
            <a:noFill/>
            <a:ln w="9525">
              <a:noFill/>
              <a:miter lim="800000"/>
              <a:headEnd/>
              <a:tailEnd/>
            </a:ln>
          </p:spPr>
        </p:pic>
        <p:pic>
          <p:nvPicPr>
            <p:cNvPr id="147" name="Picture 13"/>
            <p:cNvPicPr>
              <a:picLocks noChangeAspect="1" noChangeArrowheads="1"/>
            </p:cNvPicPr>
            <p:nvPr/>
          </p:nvPicPr>
          <p:blipFill>
            <a:blip r:embed="rId14" cstate="screen">
              <a:clrChange>
                <a:clrFrom>
                  <a:srgbClr val="FFFFFF"/>
                </a:clrFrom>
                <a:clrTo>
                  <a:srgbClr val="FFFFFF">
                    <a:alpha val="0"/>
                  </a:srgbClr>
                </a:clrTo>
              </a:clrChange>
            </a:blip>
            <a:srcRect/>
            <a:stretch>
              <a:fillRect/>
            </a:stretch>
          </p:blipFill>
          <p:spPr bwMode="auto">
            <a:xfrm>
              <a:off x="4372209" y="2346730"/>
              <a:ext cx="578648" cy="206093"/>
            </a:xfrm>
            <a:prstGeom prst="rect">
              <a:avLst/>
            </a:prstGeom>
            <a:noFill/>
            <a:ln w="9525">
              <a:noFill/>
              <a:miter lim="800000"/>
              <a:headEnd/>
              <a:tailEnd/>
            </a:ln>
          </p:spPr>
        </p:pic>
        <p:pic>
          <p:nvPicPr>
            <p:cNvPr id="148" name="Picture 14"/>
            <p:cNvPicPr>
              <a:picLocks noChangeAspect="1" noChangeArrowheads="1"/>
            </p:cNvPicPr>
            <p:nvPr/>
          </p:nvPicPr>
          <p:blipFill>
            <a:blip r:embed="rId15" cstate="screen">
              <a:clrChange>
                <a:clrFrom>
                  <a:srgbClr val="FFFFFF"/>
                </a:clrFrom>
                <a:clrTo>
                  <a:srgbClr val="FFFFFF">
                    <a:alpha val="0"/>
                  </a:srgbClr>
                </a:clrTo>
              </a:clrChange>
            </a:blip>
            <a:srcRect/>
            <a:stretch>
              <a:fillRect/>
            </a:stretch>
          </p:blipFill>
          <p:spPr bwMode="auto">
            <a:xfrm>
              <a:off x="4998261" y="2358598"/>
              <a:ext cx="564953" cy="182358"/>
            </a:xfrm>
            <a:prstGeom prst="rect">
              <a:avLst/>
            </a:prstGeom>
            <a:noFill/>
            <a:ln w="9525">
              <a:noFill/>
              <a:miter lim="800000"/>
              <a:headEnd/>
              <a:tailEnd/>
            </a:ln>
          </p:spPr>
        </p:pic>
        <p:pic>
          <p:nvPicPr>
            <p:cNvPr id="168" name="Picture 15"/>
            <p:cNvPicPr>
              <a:picLocks noChangeAspect="1" noChangeArrowheads="1"/>
            </p:cNvPicPr>
            <p:nvPr/>
          </p:nvPicPr>
          <p:blipFill>
            <a:blip r:embed="rId16" cstate="screen">
              <a:clrChange>
                <a:clrFrom>
                  <a:srgbClr val="FFFFFF"/>
                </a:clrFrom>
                <a:clrTo>
                  <a:srgbClr val="FFFFFF">
                    <a:alpha val="0"/>
                  </a:srgbClr>
                </a:clrTo>
              </a:clrChange>
            </a:blip>
            <a:srcRect/>
            <a:stretch>
              <a:fillRect/>
            </a:stretch>
          </p:blipFill>
          <p:spPr bwMode="auto">
            <a:xfrm>
              <a:off x="5697083" y="2353764"/>
              <a:ext cx="561848" cy="192024"/>
            </a:xfrm>
            <a:prstGeom prst="rect">
              <a:avLst/>
            </a:prstGeom>
            <a:noFill/>
            <a:ln w="9525">
              <a:noFill/>
              <a:miter lim="800000"/>
              <a:headEnd/>
              <a:tailEnd/>
            </a:ln>
          </p:spPr>
        </p:pic>
        <p:pic>
          <p:nvPicPr>
            <p:cNvPr id="170" name="Picture 16"/>
            <p:cNvPicPr>
              <a:picLocks noChangeAspect="1" noChangeArrowheads="1"/>
            </p:cNvPicPr>
            <p:nvPr/>
          </p:nvPicPr>
          <p:blipFill>
            <a:blip r:embed="rId17" cstate="screen">
              <a:clrChange>
                <a:clrFrom>
                  <a:srgbClr val="FFFFFF"/>
                </a:clrFrom>
                <a:clrTo>
                  <a:srgbClr val="FFFFFF">
                    <a:alpha val="0"/>
                  </a:srgbClr>
                </a:clrTo>
              </a:clrChange>
            </a:blip>
            <a:srcRect/>
            <a:stretch>
              <a:fillRect/>
            </a:stretch>
          </p:blipFill>
          <p:spPr bwMode="auto">
            <a:xfrm>
              <a:off x="7126745" y="2346795"/>
              <a:ext cx="570916" cy="205963"/>
            </a:xfrm>
            <a:prstGeom prst="rect">
              <a:avLst/>
            </a:prstGeom>
            <a:noFill/>
            <a:ln w="9525">
              <a:noFill/>
              <a:miter lim="800000"/>
              <a:headEnd/>
              <a:tailEnd/>
            </a:ln>
          </p:spPr>
        </p:pic>
        <p:pic>
          <p:nvPicPr>
            <p:cNvPr id="172" name="图片 171" descr="CX111_左侧"/>
            <p:cNvPicPr/>
            <p:nvPr/>
          </p:nvPicPr>
          <p:blipFill>
            <a:blip r:embed="rId18" cstate="print">
              <a:clrChange>
                <a:clrFrom>
                  <a:srgbClr val="FFFFFF"/>
                </a:clrFrom>
                <a:clrTo>
                  <a:srgbClr val="FFFFFF">
                    <a:alpha val="0"/>
                  </a:srgbClr>
                </a:clrTo>
              </a:clrChange>
            </a:blip>
            <a:srcRect/>
            <a:stretch>
              <a:fillRect/>
            </a:stretch>
          </p:blipFill>
          <p:spPr bwMode="auto">
            <a:xfrm>
              <a:off x="1277563" y="2341659"/>
              <a:ext cx="591971" cy="216235"/>
            </a:xfrm>
            <a:prstGeom prst="rect">
              <a:avLst/>
            </a:prstGeom>
            <a:noFill/>
            <a:ln w="9525">
              <a:noFill/>
              <a:miter lim="800000"/>
              <a:headEnd/>
              <a:tailEnd/>
            </a:ln>
          </p:spPr>
        </p:pic>
        <p:pic>
          <p:nvPicPr>
            <p:cNvPr id="173" name="图片 172" descr="CX210_左侧"/>
            <p:cNvPicPr/>
            <p:nvPr/>
          </p:nvPicPr>
          <p:blipFill>
            <a:blip r:embed="rId19" cstate="print">
              <a:clrChange>
                <a:clrFrom>
                  <a:srgbClr val="FFFFFF"/>
                </a:clrFrom>
                <a:clrTo>
                  <a:srgbClr val="FFFFFF">
                    <a:alpha val="0"/>
                  </a:srgbClr>
                </a:clrTo>
              </a:clrChange>
            </a:blip>
            <a:srcRect/>
            <a:stretch>
              <a:fillRect/>
            </a:stretch>
          </p:blipFill>
          <p:spPr bwMode="auto">
            <a:xfrm>
              <a:off x="2645341" y="2341878"/>
              <a:ext cx="514379" cy="215798"/>
            </a:xfrm>
            <a:prstGeom prst="rect">
              <a:avLst/>
            </a:prstGeom>
            <a:noFill/>
            <a:ln w="9525">
              <a:noFill/>
              <a:miter lim="800000"/>
              <a:headEnd/>
              <a:tailEnd/>
            </a:ln>
          </p:spPr>
        </p:pic>
        <p:pic>
          <p:nvPicPr>
            <p:cNvPr id="175" name="图片 174" descr="CX915_左侧"/>
            <p:cNvPicPr/>
            <p:nvPr/>
          </p:nvPicPr>
          <p:blipFill>
            <a:blip r:embed="rId20" cstate="print">
              <a:clrChange>
                <a:clrFrom>
                  <a:srgbClr val="FFFFFF"/>
                </a:clrFrom>
                <a:clrTo>
                  <a:srgbClr val="FFFFFF">
                    <a:alpha val="0"/>
                  </a:srgbClr>
                </a:clrTo>
              </a:clrChange>
            </a:blip>
            <a:srcRect/>
            <a:stretch>
              <a:fillRect/>
            </a:stretch>
          </p:blipFill>
          <p:spPr bwMode="auto">
            <a:xfrm>
              <a:off x="7792964" y="2335917"/>
              <a:ext cx="605424" cy="227718"/>
            </a:xfrm>
            <a:prstGeom prst="rect">
              <a:avLst/>
            </a:prstGeom>
            <a:noFill/>
            <a:ln w="9525">
              <a:noFill/>
              <a:miter lim="800000"/>
              <a:headEnd/>
              <a:tailEnd/>
            </a:ln>
          </p:spPr>
        </p:pic>
        <p:sp>
          <p:nvSpPr>
            <p:cNvPr id="176" name="Text Box 19"/>
            <p:cNvSpPr txBox="1">
              <a:spLocks noChangeArrowheads="1"/>
            </p:cNvSpPr>
            <p:nvPr/>
          </p:nvSpPr>
          <p:spPr bwMode="auto">
            <a:xfrm>
              <a:off x="1218160" y="2624519"/>
              <a:ext cx="677894" cy="115928"/>
            </a:xfrm>
            <a:prstGeom prst="rect">
              <a:avLst/>
            </a:prstGeom>
            <a:noFill/>
            <a:ln w="9525" algn="ctr">
              <a:noFill/>
              <a:miter lim="800000"/>
              <a:headEnd/>
              <a:tailEnd/>
            </a:ln>
          </p:spPr>
          <p:txBody>
            <a:bodyPr lIns="0" tIns="0" rIns="0" bIns="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defTabSz="600936"/>
              <a:r>
                <a:rPr lang="en-US" altLang="zh-CN" sz="800" dirty="0" smtClean="0">
                  <a:solidFill>
                    <a:schemeClr val="tx1">
                      <a:lumMod val="75000"/>
                      <a:lumOff val="25000"/>
                    </a:schemeClr>
                  </a:solidFill>
                  <a:latin typeface="Arial" pitchFamily="34" charset="0"/>
                  <a:ea typeface="华文细黑" pitchFamily="2" charset="-122"/>
                  <a:cs typeface="Arial" pitchFamily="34" charset="0"/>
                </a:rPr>
                <a:t>CX111</a:t>
              </a:r>
              <a:endParaRPr lang="en-US" altLang="zh-CN" sz="800" dirty="0">
                <a:solidFill>
                  <a:schemeClr val="tx1">
                    <a:lumMod val="75000"/>
                    <a:lumOff val="25000"/>
                  </a:schemeClr>
                </a:solidFill>
                <a:latin typeface="Arial" pitchFamily="34" charset="0"/>
                <a:ea typeface="华文细黑" pitchFamily="2" charset="-122"/>
                <a:cs typeface="Arial" pitchFamily="34" charset="0"/>
              </a:endParaRPr>
            </a:p>
          </p:txBody>
        </p:sp>
        <p:sp>
          <p:nvSpPr>
            <p:cNvPr id="179" name="Text Box 19"/>
            <p:cNvSpPr txBox="1">
              <a:spLocks noChangeArrowheads="1"/>
            </p:cNvSpPr>
            <p:nvPr/>
          </p:nvSpPr>
          <p:spPr bwMode="auto">
            <a:xfrm>
              <a:off x="2554140" y="2624519"/>
              <a:ext cx="677894" cy="246221"/>
            </a:xfrm>
            <a:prstGeom prst="rect">
              <a:avLst/>
            </a:prstGeom>
            <a:noFill/>
            <a:ln w="9525" algn="ctr">
              <a:noFill/>
              <a:miter lim="800000"/>
              <a:headEnd/>
              <a:tailEnd/>
            </a:ln>
          </p:spPr>
          <p:txBody>
            <a:bodyPr lIns="0" tIns="0" rIns="0" bIns="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defTabSz="600936"/>
              <a:r>
                <a:rPr lang="en-US" altLang="zh-CN" sz="800" dirty="0" smtClean="0">
                  <a:solidFill>
                    <a:schemeClr val="tx1">
                      <a:lumMod val="75000"/>
                      <a:lumOff val="25000"/>
                    </a:schemeClr>
                  </a:solidFill>
                  <a:latin typeface="Arial" pitchFamily="34" charset="0"/>
                  <a:ea typeface="华文细黑" pitchFamily="2" charset="-122"/>
                  <a:cs typeface="Arial" pitchFamily="34" charset="0"/>
                </a:rPr>
                <a:t>CX210</a:t>
              </a:r>
            </a:p>
            <a:p>
              <a:pPr algn="ctr" defTabSz="600936"/>
              <a:r>
                <a:rPr lang="en-US" altLang="zh-CN" sz="800" dirty="0" smtClean="0">
                  <a:solidFill>
                    <a:schemeClr val="tx1">
                      <a:lumMod val="75000"/>
                      <a:lumOff val="25000"/>
                    </a:schemeClr>
                  </a:solidFill>
                  <a:latin typeface="Arial" pitchFamily="34" charset="0"/>
                  <a:ea typeface="华文细黑" pitchFamily="2" charset="-122"/>
                  <a:cs typeface="Arial" pitchFamily="34" charset="0"/>
                </a:rPr>
                <a:t>8G FC</a:t>
              </a:r>
              <a:endParaRPr lang="en-US" altLang="zh-CN" sz="800" dirty="0">
                <a:solidFill>
                  <a:schemeClr val="tx1">
                    <a:lumMod val="75000"/>
                    <a:lumOff val="25000"/>
                  </a:schemeClr>
                </a:solidFill>
                <a:latin typeface="Arial" pitchFamily="34" charset="0"/>
                <a:ea typeface="华文细黑" pitchFamily="2" charset="-122"/>
                <a:cs typeface="Arial" pitchFamily="34" charset="0"/>
              </a:endParaRPr>
            </a:p>
          </p:txBody>
        </p:sp>
        <p:sp>
          <p:nvSpPr>
            <p:cNvPr id="181" name="Text Box 19"/>
            <p:cNvSpPr txBox="1">
              <a:spLocks noChangeArrowheads="1"/>
            </p:cNvSpPr>
            <p:nvPr/>
          </p:nvSpPr>
          <p:spPr bwMode="auto">
            <a:xfrm>
              <a:off x="7779255" y="2570703"/>
              <a:ext cx="774434" cy="231855"/>
            </a:xfrm>
            <a:prstGeom prst="rect">
              <a:avLst/>
            </a:prstGeom>
            <a:noFill/>
            <a:ln w="9525" algn="ctr">
              <a:noFill/>
              <a:miter lim="800000"/>
              <a:headEnd/>
              <a:tailEnd/>
            </a:ln>
          </p:spPr>
          <p:txBody>
            <a:bodyPr wrap="square" lIns="0" tIns="0" rIns="0" bIns="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defTabSz="600936"/>
              <a:r>
                <a:rPr lang="en-US" altLang="zh-CN" sz="800" dirty="0" smtClean="0">
                  <a:solidFill>
                    <a:schemeClr val="tx1">
                      <a:lumMod val="75000"/>
                      <a:lumOff val="25000"/>
                    </a:schemeClr>
                  </a:solidFill>
                  <a:latin typeface="微软雅黑" pitchFamily="34" charset="-122"/>
                  <a:ea typeface="微软雅黑" pitchFamily="34" charset="-122"/>
                  <a:cs typeface="Arial" pitchFamily="34" charset="0"/>
                </a:rPr>
                <a:t>GE+FC</a:t>
              </a:r>
              <a:endParaRPr lang="en-US" altLang="zh-CN" sz="800" dirty="0" smtClean="0">
                <a:solidFill>
                  <a:schemeClr val="tx1">
                    <a:lumMod val="75000"/>
                    <a:lumOff val="25000"/>
                  </a:schemeClr>
                </a:solidFill>
                <a:latin typeface="Arial" pitchFamily="34" charset="0"/>
                <a:ea typeface="华文细黑" pitchFamily="2" charset="-122"/>
                <a:cs typeface="Arial" pitchFamily="34" charset="0"/>
              </a:endParaRPr>
            </a:p>
            <a:p>
              <a:pPr algn="ctr" defTabSz="600936"/>
              <a:r>
                <a:rPr lang="en-US" altLang="zh-CN" sz="800" dirty="0" smtClean="0">
                  <a:solidFill>
                    <a:schemeClr val="tx1">
                      <a:lumMod val="75000"/>
                      <a:lumOff val="25000"/>
                    </a:schemeClr>
                  </a:solidFill>
                  <a:latin typeface="Arial" pitchFamily="34" charset="0"/>
                  <a:ea typeface="华文细黑" pitchFamily="2" charset="-122"/>
                  <a:cs typeface="Arial" pitchFamily="34" charset="0"/>
                </a:rPr>
                <a:t>CX915</a:t>
              </a:r>
              <a:endParaRPr lang="en-US" altLang="zh-CN" sz="800" dirty="0">
                <a:solidFill>
                  <a:schemeClr val="tx1">
                    <a:lumMod val="75000"/>
                    <a:lumOff val="25000"/>
                  </a:schemeClr>
                </a:solidFill>
                <a:latin typeface="Arial" pitchFamily="34" charset="0"/>
                <a:ea typeface="华文细黑" pitchFamily="2" charset="-122"/>
                <a:cs typeface="Arial" pitchFamily="34" charset="0"/>
              </a:endParaRPr>
            </a:p>
          </p:txBody>
        </p:sp>
        <p:sp>
          <p:nvSpPr>
            <p:cNvPr id="182" name="Text Box 19"/>
            <p:cNvSpPr txBox="1">
              <a:spLocks noChangeArrowheads="1"/>
            </p:cNvSpPr>
            <p:nvPr/>
          </p:nvSpPr>
          <p:spPr bwMode="auto">
            <a:xfrm>
              <a:off x="6360558" y="2630836"/>
              <a:ext cx="677894" cy="115928"/>
            </a:xfrm>
            <a:prstGeom prst="rect">
              <a:avLst/>
            </a:prstGeom>
            <a:noFill/>
            <a:ln w="9525" algn="ctr">
              <a:noFill/>
              <a:miter lim="800000"/>
              <a:headEnd/>
              <a:tailEnd/>
            </a:ln>
          </p:spPr>
          <p:txBody>
            <a:bodyPr lIns="0" tIns="0" rIns="0" bIns="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defTabSz="600936"/>
              <a:r>
                <a:rPr lang="en-US" altLang="zh-CN" sz="800" dirty="0" smtClean="0">
                  <a:solidFill>
                    <a:schemeClr val="tx1">
                      <a:lumMod val="75000"/>
                      <a:lumOff val="25000"/>
                    </a:schemeClr>
                  </a:solidFill>
                  <a:latin typeface="Arial" pitchFamily="34" charset="0"/>
                  <a:ea typeface="华文细黑" pitchFamily="2" charset="-122"/>
                  <a:cs typeface="Arial" pitchFamily="34" charset="0"/>
                </a:rPr>
                <a:t>CX710</a:t>
              </a:r>
              <a:endParaRPr lang="en-US" altLang="zh-CN" sz="800" dirty="0">
                <a:solidFill>
                  <a:schemeClr val="tx1">
                    <a:lumMod val="75000"/>
                    <a:lumOff val="25000"/>
                  </a:schemeClr>
                </a:solidFill>
                <a:latin typeface="Arial" pitchFamily="34" charset="0"/>
                <a:ea typeface="华文细黑" pitchFamily="2" charset="-122"/>
                <a:cs typeface="Arial" pitchFamily="34" charset="0"/>
              </a:endParaRPr>
            </a:p>
          </p:txBody>
        </p:sp>
        <p:pic>
          <p:nvPicPr>
            <p:cNvPr id="183" name="1061437849"/>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6383569" y="2371547"/>
              <a:ext cx="599927" cy="152250"/>
            </a:xfrm>
            <a:prstGeom prst="rect">
              <a:avLst/>
            </a:prstGeom>
            <a:noFill/>
            <a:ln w="9525">
              <a:noFill/>
              <a:miter lim="800000"/>
              <a:headEnd/>
              <a:tailEnd/>
            </a:ln>
          </p:spPr>
        </p:pic>
        <p:pic>
          <p:nvPicPr>
            <p:cNvPr id="185" name="图片 184" descr="CX210_左侧"/>
            <p:cNvPicPr/>
            <p:nvPr/>
          </p:nvPicPr>
          <p:blipFill>
            <a:blip r:embed="rId19" cstate="print">
              <a:clrChange>
                <a:clrFrom>
                  <a:srgbClr val="FFFFFF"/>
                </a:clrFrom>
                <a:clrTo>
                  <a:srgbClr val="FFFFFF">
                    <a:alpha val="0"/>
                  </a:srgbClr>
                </a:clrTo>
              </a:clrChange>
            </a:blip>
            <a:srcRect/>
            <a:stretch>
              <a:fillRect/>
            </a:stretch>
          </p:blipFill>
          <p:spPr bwMode="auto">
            <a:xfrm>
              <a:off x="3173009" y="2348195"/>
              <a:ext cx="514379" cy="215798"/>
            </a:xfrm>
            <a:prstGeom prst="rect">
              <a:avLst/>
            </a:prstGeom>
            <a:noFill/>
            <a:ln w="9525">
              <a:noFill/>
              <a:miter lim="800000"/>
              <a:headEnd/>
              <a:tailEnd/>
            </a:ln>
          </p:spPr>
        </p:pic>
        <p:sp>
          <p:nvSpPr>
            <p:cNvPr id="189" name="Text Box 19"/>
            <p:cNvSpPr txBox="1">
              <a:spLocks noChangeArrowheads="1"/>
            </p:cNvSpPr>
            <p:nvPr/>
          </p:nvSpPr>
          <p:spPr bwMode="auto">
            <a:xfrm>
              <a:off x="3081808" y="2630836"/>
              <a:ext cx="677894" cy="246221"/>
            </a:xfrm>
            <a:prstGeom prst="rect">
              <a:avLst/>
            </a:prstGeom>
            <a:noFill/>
            <a:ln w="9525" algn="ctr">
              <a:noFill/>
              <a:miter lim="800000"/>
              <a:headEnd/>
              <a:tailEnd/>
            </a:ln>
          </p:spPr>
          <p:txBody>
            <a:bodyPr lIns="0" tIns="0" rIns="0" bIns="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defTabSz="600936"/>
              <a:r>
                <a:rPr lang="en-US" altLang="zh-CN" sz="800" dirty="0" smtClean="0">
                  <a:solidFill>
                    <a:schemeClr val="tx1">
                      <a:lumMod val="75000"/>
                      <a:lumOff val="25000"/>
                    </a:schemeClr>
                  </a:solidFill>
                  <a:latin typeface="Arial" pitchFamily="34" charset="0"/>
                  <a:ea typeface="华文细黑" pitchFamily="2" charset="-122"/>
                  <a:cs typeface="Arial" pitchFamily="34" charset="0"/>
                </a:rPr>
                <a:t>CX220</a:t>
              </a:r>
            </a:p>
            <a:p>
              <a:pPr algn="ctr" defTabSz="600936"/>
              <a:r>
                <a:rPr lang="en-US" altLang="zh-CN" sz="800" dirty="0" smtClean="0">
                  <a:solidFill>
                    <a:schemeClr val="tx1">
                      <a:lumMod val="75000"/>
                      <a:lumOff val="25000"/>
                    </a:schemeClr>
                  </a:solidFill>
                  <a:latin typeface="Arial" pitchFamily="34" charset="0"/>
                  <a:ea typeface="华文细黑" pitchFamily="2" charset="-122"/>
                  <a:cs typeface="Arial" pitchFamily="34" charset="0"/>
                </a:rPr>
                <a:t>16G FC</a:t>
              </a:r>
              <a:endParaRPr lang="en-US" altLang="zh-CN" sz="800" dirty="0">
                <a:solidFill>
                  <a:schemeClr val="tx1">
                    <a:lumMod val="75000"/>
                    <a:lumOff val="25000"/>
                  </a:schemeClr>
                </a:solidFill>
                <a:latin typeface="Arial" pitchFamily="34" charset="0"/>
                <a:ea typeface="华文细黑" pitchFamily="2" charset="-122"/>
                <a:cs typeface="Arial" pitchFamily="34" charset="0"/>
              </a:endParaRPr>
            </a:p>
          </p:txBody>
        </p:sp>
      </p:grpSp>
      <p:cxnSp>
        <p:nvCxnSpPr>
          <p:cNvPr id="156" name="Straight Connector 79"/>
          <p:cNvCxnSpPr>
            <a:cxnSpLocks noChangeShapeType="1"/>
          </p:cNvCxnSpPr>
          <p:nvPr/>
        </p:nvCxnSpPr>
        <p:spPr bwMode="auto">
          <a:xfrm>
            <a:off x="5089107" y="2581203"/>
            <a:ext cx="5558" cy="536115"/>
          </a:xfrm>
          <a:prstGeom prst="line">
            <a:avLst/>
          </a:prstGeom>
          <a:noFill/>
          <a:ln w="6350" algn="ctr">
            <a:solidFill>
              <a:srgbClr val="B2B2B2"/>
            </a:solidFill>
            <a:prstDash val="solid"/>
            <a:round/>
            <a:headEnd/>
            <a:tailEnd/>
          </a:ln>
        </p:spPr>
      </p:cxnSp>
      <p:sp>
        <p:nvSpPr>
          <p:cNvPr id="160" name="TextBox 112"/>
          <p:cNvSpPr txBox="1">
            <a:spLocks noChangeArrowheads="1"/>
          </p:cNvSpPr>
          <p:nvPr/>
        </p:nvSpPr>
        <p:spPr bwMode="auto">
          <a:xfrm>
            <a:off x="5092700" y="2715895"/>
            <a:ext cx="1142999" cy="438150"/>
          </a:xfrm>
          <a:prstGeom prst="rect">
            <a:avLst/>
          </a:prstGeom>
          <a:noFill/>
          <a:ln w="9525">
            <a:noFill/>
            <a:miter lim="800000"/>
            <a:headEnd/>
            <a:tailEnd/>
          </a:ln>
        </p:spPr>
        <p:txBody>
          <a:bodyPr wrap="square" lIns="68542" tIns="34271" rIns="68542" bIns="34271">
            <a:spAutoFit/>
          </a:bodyPr>
          <a:lstStyle/>
          <a:p>
            <a:pPr eaLnBrk="0" hangingPunct="0">
              <a:buSzPct val="100000"/>
            </a:pPr>
            <a:r>
              <a:rPr lang="zh-CN" altLang="zh-CN" sz="600" dirty="0">
                <a:solidFill>
                  <a:srgbClr val="C00000"/>
                </a:solidFill>
                <a:latin typeface="+mj-lt"/>
                <a:ea typeface="微软雅黑" pitchFamily="34" charset="-122"/>
                <a:cs typeface="Arial" pitchFamily="34" charset="0"/>
                <a:sym typeface="Calibri" pitchFamily="34" charset="0"/>
              </a:rPr>
              <a:t>Full-width storage </a:t>
            </a:r>
            <a:r>
              <a:rPr lang="en-US" altLang="zh-CN" sz="600" dirty="0">
                <a:solidFill>
                  <a:srgbClr val="C00000"/>
                </a:solidFill>
                <a:latin typeface="+mj-lt"/>
                <a:ea typeface="微软雅黑" pitchFamily="34" charset="-122"/>
                <a:cs typeface="Arial" pitchFamily="34" charset="0"/>
                <a:sym typeface="Calibri" pitchFamily="34" charset="0"/>
              </a:rPr>
              <a:t>expansion node</a:t>
            </a:r>
            <a:endParaRPr lang="zh-CN" altLang="zh-CN" sz="600" dirty="0">
              <a:solidFill>
                <a:srgbClr val="C00000"/>
              </a:solidFill>
              <a:latin typeface="+mj-lt"/>
              <a:ea typeface="微软雅黑" pitchFamily="34" charset="-122"/>
              <a:cs typeface="Arial" pitchFamily="34" charset="0"/>
              <a:sym typeface="Calibri" pitchFamily="34" charset="0"/>
            </a:endParaRPr>
          </a:p>
          <a:p>
            <a:pPr eaLnBrk="0" hangingPunct="0">
              <a:buSzPct val="100000"/>
            </a:pPr>
            <a:r>
              <a:rPr lang="zh-CN" altLang="zh-CN" sz="600" dirty="0">
                <a:solidFill>
                  <a:srgbClr val="7F7F7F"/>
                </a:solidFill>
                <a:latin typeface="+mj-lt"/>
                <a:ea typeface="微软雅黑" pitchFamily="34" charset="-122"/>
                <a:cs typeface="Arial" pitchFamily="34" charset="0"/>
                <a:sym typeface="Calibri" pitchFamily="34" charset="0"/>
              </a:rPr>
              <a:t>Large memory</a:t>
            </a:r>
          </a:p>
          <a:p>
            <a:pPr eaLnBrk="0" hangingPunct="0">
              <a:buSzPct val="100000"/>
            </a:pPr>
            <a:r>
              <a:rPr lang="zh-CN" altLang="zh-CN" sz="600" dirty="0">
                <a:solidFill>
                  <a:srgbClr val="7F7F7F"/>
                </a:solidFill>
                <a:latin typeface="+mj-lt"/>
                <a:ea typeface="微软雅黑" pitchFamily="34" charset="-122"/>
                <a:cs typeface="Arial" pitchFamily="34" charset="0"/>
                <a:sym typeface="Calibri" pitchFamily="34" charset="0"/>
              </a:rPr>
              <a:t>Large storage</a:t>
            </a:r>
          </a:p>
        </p:txBody>
      </p:sp>
      <p:sp>
        <p:nvSpPr>
          <p:cNvPr id="171" name="Text Box 19"/>
          <p:cNvSpPr txBox="1">
            <a:spLocks noChangeArrowheads="1"/>
          </p:cNvSpPr>
          <p:nvPr/>
        </p:nvSpPr>
        <p:spPr bwMode="auto">
          <a:xfrm>
            <a:off x="5004451" y="2289137"/>
            <a:ext cx="1110555"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Arial" pitchFamily="34" charset="0"/>
                <a:ea typeface="华文细黑" pitchFamily="2" charset="-122"/>
                <a:cs typeface="Arial" pitchFamily="34" charset="0"/>
              </a:rPr>
              <a:t>CH226 V3</a:t>
            </a:r>
            <a:endParaRPr lang="en-US" altLang="zh-CN" sz="1000" dirty="0">
              <a:solidFill>
                <a:schemeClr val="tx1">
                  <a:lumMod val="75000"/>
                  <a:lumOff val="25000"/>
                </a:schemeClr>
              </a:solidFill>
              <a:latin typeface="Arial" pitchFamily="34" charset="0"/>
              <a:ea typeface="华文细黑" pitchFamily="2" charset="-122"/>
              <a:cs typeface="Arial" pitchFamily="34" charset="0"/>
            </a:endParaRPr>
          </a:p>
        </p:txBody>
      </p:sp>
      <p:pic>
        <p:nvPicPr>
          <p:cNvPr id="177" name="Picture 3"/>
          <p:cNvPicPr>
            <a:picLocks noChangeAspect="1" noChangeArrowheads="1"/>
          </p:cNvPicPr>
          <p:nvPr/>
        </p:nvPicPr>
        <p:blipFill>
          <a:blip r:embed="rId22" cstate="print"/>
          <a:srcRect/>
          <a:stretch>
            <a:fillRect/>
          </a:stretch>
        </p:blipFill>
        <p:spPr bwMode="auto">
          <a:xfrm>
            <a:off x="5150169" y="2575879"/>
            <a:ext cx="914081" cy="136624"/>
          </a:xfrm>
          <a:prstGeom prst="rect">
            <a:avLst/>
          </a:prstGeom>
          <a:noFill/>
          <a:ln w="9525">
            <a:noFill/>
            <a:miter lim="800000"/>
            <a:headEnd/>
            <a:tailEnd/>
          </a:ln>
          <a:effectLst/>
        </p:spPr>
      </p:pic>
    </p:spTree>
    <p:extLst>
      <p:ext uri="{BB962C8B-B14F-4D97-AF65-F5344CB8AC3E}">
        <p14:creationId xmlns:p14="http://schemas.microsoft.com/office/powerpoint/2010/main" val="1704744868"/>
      </p:ext>
    </p:extLst>
  </p:cSld>
  <p:clrMapOvr>
    <a:masterClrMapping/>
  </p:clrMapOvr>
  <p:transition advClick="0" advTm="8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srcRect/>
          <a:stretch>
            <a:fillRect/>
          </a:stretch>
        </p:blipFill>
        <p:spPr bwMode="auto">
          <a:xfrm>
            <a:off x="5384800" y="0"/>
            <a:ext cx="3759200" cy="4965700"/>
          </a:xfrm>
          <a:prstGeom prst="rect">
            <a:avLst/>
          </a:prstGeom>
          <a:noFill/>
          <a:ln w="9525">
            <a:noFill/>
            <a:miter lim="800000"/>
            <a:headEnd/>
            <a:tailEnd/>
          </a:ln>
        </p:spPr>
      </p:pic>
      <p:sp>
        <p:nvSpPr>
          <p:cNvPr id="6" name="Title 2"/>
          <p:cNvSpPr txBox="1">
            <a:spLocks/>
          </p:cNvSpPr>
          <p:nvPr/>
        </p:nvSpPr>
        <p:spPr>
          <a:xfrm>
            <a:off x="229470" y="317711"/>
            <a:ext cx="7632700" cy="342689"/>
          </a:xfrm>
          <a:prstGeom prst="rect">
            <a:avLst/>
          </a:prstGeom>
        </p:spPr>
        <p:txBody>
          <a:bodyPr/>
          <a:lstStyle/>
          <a:p>
            <a:pPr lvl="0" eaLnBrk="0" hangingPunct="0">
              <a:defRPr/>
            </a:pPr>
            <a:r>
              <a:rPr lang="en-US" altLang="zh-CN" sz="2000" b="1" kern="0" smtClean="0">
                <a:solidFill>
                  <a:srgbClr val="C00000"/>
                </a:solidFill>
                <a:latin typeface="Arial" pitchFamily="34" charset="0"/>
                <a:ea typeface="微软雅黑" pitchFamily="34" charset="-122"/>
              </a:rPr>
              <a:t>Configuring Product</a:t>
            </a:r>
            <a:endParaRPr lang="en-US" altLang="zh-CN" sz="2000" b="1" kern="0" dirty="0">
              <a:solidFill>
                <a:srgbClr val="C00000"/>
              </a:solidFill>
              <a:latin typeface="Arial" pitchFamily="34" charset="0"/>
              <a:ea typeface="微软雅黑" pitchFamily="34" charset="-122"/>
            </a:endParaRPr>
          </a:p>
        </p:txBody>
      </p:sp>
      <p:sp>
        <p:nvSpPr>
          <p:cNvPr id="7" name="TextBox 6"/>
          <p:cNvSpPr txBox="1"/>
          <p:nvPr/>
        </p:nvSpPr>
        <p:spPr>
          <a:xfrm>
            <a:off x="269241" y="773748"/>
            <a:ext cx="3301273" cy="2337752"/>
          </a:xfrm>
          <a:prstGeom prst="rect">
            <a:avLst/>
          </a:prstGeom>
          <a:noFill/>
        </p:spPr>
        <p:txBody>
          <a:bodyPr wrap="square" lIns="72000" tIns="36000" rIns="72000" bIns="36000" rtlCol="0">
            <a:noAutofit/>
          </a:bodyPr>
          <a:lstStyle/>
          <a:p>
            <a:pPr marL="266700" indent="-266700">
              <a:buFont typeface="Wingdings" pitchFamily="2" charset="2"/>
              <a:buChar char="l"/>
            </a:pPr>
            <a:r>
              <a:rPr lang="en-US" altLang="zh-CN" sz="1400" smtClean="0">
                <a:latin typeface="Arial" pitchFamily="34" charset="0"/>
                <a:ea typeface="华文细黑" pitchFamily="2" charset="-122"/>
              </a:rPr>
              <a:t>In Product Parameter page, config all items one by one accourding to customer requirements.</a:t>
            </a:r>
          </a:p>
          <a:p>
            <a:pPr marL="266700" indent="-266700">
              <a:buFont typeface="Wingdings" pitchFamily="2" charset="2"/>
              <a:buChar char="l"/>
            </a:pPr>
            <a:r>
              <a:rPr lang="en-US" altLang="zh-CN" sz="1400" smtClean="0">
                <a:latin typeface="Arial" pitchFamily="34" charset="0"/>
                <a:ea typeface="华文细黑" pitchFamily="2" charset="-122"/>
              </a:rPr>
              <a:t>Please remember to save it.</a:t>
            </a:r>
          </a:p>
          <a:p>
            <a:pPr marL="266700" indent="-266700">
              <a:buFont typeface="Wingdings" pitchFamily="2" charset="2"/>
              <a:buChar char="l"/>
            </a:pPr>
            <a:r>
              <a:rPr lang="en-US" altLang="zh-CN" sz="1400" smtClean="0">
                <a:latin typeface="Arial" pitchFamily="34" charset="0"/>
                <a:ea typeface="华文细黑" pitchFamily="2" charset="-122"/>
              </a:rPr>
              <a:t>NOTICE: Mezz card of blade server should match with swich module of E9000 chassis in the same plane.</a:t>
            </a:r>
            <a:br>
              <a:rPr lang="en-US" altLang="zh-CN" sz="1400" smtClean="0">
                <a:latin typeface="Arial" pitchFamily="34" charset="0"/>
                <a:ea typeface="华文细黑" pitchFamily="2" charset="-122"/>
              </a:rPr>
            </a:br>
            <a:r>
              <a:rPr lang="en-US" altLang="zh-CN" sz="1400" smtClean="0">
                <a:latin typeface="Arial" pitchFamily="34" charset="0"/>
                <a:ea typeface="华文细黑" pitchFamily="2" charset="-122"/>
              </a:rPr>
              <a:t>Please get the detail information from the configuration help.</a:t>
            </a:r>
            <a:br>
              <a:rPr lang="en-US" altLang="zh-CN" sz="1400" smtClean="0">
                <a:latin typeface="Arial" pitchFamily="34" charset="0"/>
                <a:ea typeface="华文细黑" pitchFamily="2" charset="-122"/>
              </a:rPr>
            </a:br>
            <a:r>
              <a:rPr lang="en-US" altLang="zh-CN" sz="1400" smtClean="0">
                <a:latin typeface="Arial" pitchFamily="34" charset="0"/>
                <a:ea typeface="华文细黑" pitchFamily="2" charset="-122"/>
              </a:rPr>
              <a:t>This example configuration is CX310+MZ510.</a:t>
            </a:r>
          </a:p>
          <a:p>
            <a:pPr marL="266700" indent="-266700">
              <a:buFont typeface="Wingdings" pitchFamily="2" charset="2"/>
              <a:buChar char="l"/>
            </a:pPr>
            <a:endParaRPr lang="zh-CN" altLang="en-US" sz="1400" dirty="0" smtClean="0">
              <a:latin typeface="Arial" pitchFamily="34" charset="0"/>
              <a:ea typeface="华文细黑" pitchFamily="2" charset="-122"/>
            </a:endParaRPr>
          </a:p>
        </p:txBody>
      </p:sp>
      <p:pic>
        <p:nvPicPr>
          <p:cNvPr id="8" name="Picture 4"/>
          <p:cNvPicPr>
            <a:picLocks noChangeAspect="1" noChangeArrowheads="1"/>
          </p:cNvPicPr>
          <p:nvPr/>
        </p:nvPicPr>
        <p:blipFill>
          <a:blip r:embed="rId2" cstate="print"/>
          <a:srcRect/>
          <a:stretch>
            <a:fillRect/>
          </a:stretch>
        </p:blipFill>
        <p:spPr bwMode="auto">
          <a:xfrm>
            <a:off x="5384800" y="114300"/>
            <a:ext cx="3759200" cy="496570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3771900" y="812359"/>
            <a:ext cx="2520000" cy="3725438"/>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6517122" y="812359"/>
            <a:ext cx="2520000" cy="3651583"/>
          </a:xfrm>
          <a:prstGeom prst="rect">
            <a:avLst/>
          </a:prstGeom>
          <a:noFill/>
          <a:ln w="9525">
            <a:noFill/>
            <a:miter lim="800000"/>
            <a:headEnd/>
            <a:tailEnd/>
          </a:ln>
        </p:spPr>
      </p:pic>
      <p:pic>
        <p:nvPicPr>
          <p:cNvPr id="11" name="Picture 4"/>
          <p:cNvPicPr>
            <a:picLocks noChangeAspect="1" noChangeArrowheads="1"/>
          </p:cNvPicPr>
          <p:nvPr/>
        </p:nvPicPr>
        <p:blipFill>
          <a:blip r:embed="rId5" cstate="print"/>
          <a:srcRect/>
          <a:stretch>
            <a:fillRect/>
          </a:stretch>
        </p:blipFill>
        <p:spPr bwMode="auto">
          <a:xfrm>
            <a:off x="3628390" y="2196943"/>
            <a:ext cx="2753360" cy="2005364"/>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2" name="矩形 11"/>
          <p:cNvSpPr/>
          <p:nvPr/>
        </p:nvSpPr>
        <p:spPr bwMode="auto">
          <a:xfrm>
            <a:off x="5086350" y="1691834"/>
            <a:ext cx="1200150" cy="88900"/>
          </a:xfrm>
          <a:prstGeom prst="rect">
            <a:avLst/>
          </a:prstGeom>
          <a:solidFill>
            <a:srgbClr val="FFCCCC">
              <a:alpha val="31000"/>
            </a:srgb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72000" tIns="36000" rIns="72000" bIns="36000" numCol="1" rtlCol="0" anchor="t" anchorCtr="0" compatLnSpc="1">
            <a:prstTxWarp prst="textNoShape">
              <a:avLst/>
            </a:prstTxWarp>
          </a:bodyPr>
          <a:lstStyle/>
          <a:p>
            <a:pPr algn="ctr">
              <a:buClr>
                <a:srgbClr val="CC9900"/>
              </a:buClr>
            </a:pPr>
            <a:endParaRPr lang="zh-CN" altLang="en-US" sz="1000" dirty="0" smtClean="0">
              <a:latin typeface="+mn-ea"/>
              <a:ea typeface="+mn-ea"/>
            </a:endParaRPr>
          </a:p>
        </p:txBody>
      </p:sp>
      <p:sp>
        <p:nvSpPr>
          <p:cNvPr id="13" name="矩形 12"/>
          <p:cNvSpPr/>
          <p:nvPr/>
        </p:nvSpPr>
        <p:spPr bwMode="auto">
          <a:xfrm>
            <a:off x="7835900" y="3158684"/>
            <a:ext cx="1200150" cy="88900"/>
          </a:xfrm>
          <a:prstGeom prst="rect">
            <a:avLst/>
          </a:prstGeom>
          <a:solidFill>
            <a:srgbClr val="FFCCCC">
              <a:alpha val="31000"/>
            </a:srgb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72000" tIns="36000" rIns="72000" bIns="36000" numCol="1" rtlCol="0" anchor="t" anchorCtr="0" compatLnSpc="1">
            <a:prstTxWarp prst="textNoShape">
              <a:avLst/>
            </a:prstTxWarp>
          </a:bodyPr>
          <a:lstStyle/>
          <a:p>
            <a:pPr algn="ctr">
              <a:buClr>
                <a:srgbClr val="CC9900"/>
              </a:buClr>
            </a:pPr>
            <a:endParaRPr lang="zh-CN" altLang="en-US" sz="1000" dirty="0" smtClean="0">
              <a:latin typeface="+mn-ea"/>
              <a:ea typeface="+mn-ea"/>
            </a:endParaRPr>
          </a:p>
        </p:txBody>
      </p:sp>
      <p:sp>
        <p:nvSpPr>
          <p:cNvPr id="14" name="任意多边形 13"/>
          <p:cNvSpPr/>
          <p:nvPr/>
        </p:nvSpPr>
        <p:spPr bwMode="auto">
          <a:xfrm>
            <a:off x="6280150" y="1748984"/>
            <a:ext cx="1543050" cy="1454150"/>
          </a:xfrm>
          <a:custGeom>
            <a:avLst/>
            <a:gdLst>
              <a:gd name="connsiteX0" fmla="*/ 0 w 1543050"/>
              <a:gd name="connsiteY0" fmla="*/ 0 h 1454150"/>
              <a:gd name="connsiteX1" fmla="*/ 266700 w 1543050"/>
              <a:gd name="connsiteY1" fmla="*/ 184150 h 1454150"/>
              <a:gd name="connsiteX2" fmla="*/ 1066800 w 1543050"/>
              <a:gd name="connsiteY2" fmla="*/ 1085850 h 1454150"/>
              <a:gd name="connsiteX3" fmla="*/ 1543050 w 1543050"/>
              <a:gd name="connsiteY3" fmla="*/ 1454150 h 1454150"/>
            </a:gdLst>
            <a:ahLst/>
            <a:cxnLst>
              <a:cxn ang="0">
                <a:pos x="connsiteX0" y="connsiteY0"/>
              </a:cxn>
              <a:cxn ang="0">
                <a:pos x="connsiteX1" y="connsiteY1"/>
              </a:cxn>
              <a:cxn ang="0">
                <a:pos x="connsiteX2" y="connsiteY2"/>
              </a:cxn>
              <a:cxn ang="0">
                <a:pos x="connsiteX3" y="connsiteY3"/>
              </a:cxn>
            </a:cxnLst>
            <a:rect l="l" t="t" r="r" b="b"/>
            <a:pathLst>
              <a:path w="1543050" h="1454150">
                <a:moveTo>
                  <a:pt x="0" y="0"/>
                </a:moveTo>
                <a:cubicBezTo>
                  <a:pt x="44450" y="1587"/>
                  <a:pt x="88900" y="3175"/>
                  <a:pt x="266700" y="184150"/>
                </a:cubicBezTo>
                <a:cubicBezTo>
                  <a:pt x="444500" y="365125"/>
                  <a:pt x="854075" y="874183"/>
                  <a:pt x="1066800" y="1085850"/>
                </a:cubicBezTo>
                <a:cubicBezTo>
                  <a:pt x="1279525" y="1297517"/>
                  <a:pt x="1411287" y="1375833"/>
                  <a:pt x="1543050" y="1454150"/>
                </a:cubicBezTo>
              </a:path>
            </a:pathLst>
          </a:custGeom>
          <a:noFill/>
          <a:ln>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5" name="矩形 14"/>
          <p:cNvSpPr/>
          <p:nvPr/>
        </p:nvSpPr>
        <p:spPr bwMode="auto">
          <a:xfrm>
            <a:off x="4794250" y="2904684"/>
            <a:ext cx="158750" cy="82550"/>
          </a:xfrm>
          <a:prstGeom prst="rect">
            <a:avLst/>
          </a:prstGeom>
          <a:solidFill>
            <a:srgbClr val="FFCCCC">
              <a:alpha val="31000"/>
            </a:srgbClr>
          </a:solidFill>
          <a:ln w="9525">
            <a:solidFill>
              <a:srgbClr val="FFC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72000" tIns="36000" rIns="72000" bIns="36000" numCol="1" rtlCol="0" anchor="t" anchorCtr="0" compatLnSpc="1">
            <a:prstTxWarp prst="textNoShape">
              <a:avLst/>
            </a:prstTxWarp>
          </a:bodyPr>
          <a:lstStyle/>
          <a:p>
            <a:pPr algn="ctr">
              <a:buClr>
                <a:srgbClr val="CC9900"/>
              </a:buClr>
            </a:pPr>
            <a:endParaRPr lang="zh-CN" altLang="en-US" sz="1000" dirty="0" smtClean="0">
              <a:latin typeface="+mn-ea"/>
              <a:ea typeface="+mn-ea"/>
            </a:endParaRPr>
          </a:p>
        </p:txBody>
      </p:sp>
      <p:sp>
        <p:nvSpPr>
          <p:cNvPr id="16" name="椭圆 15"/>
          <p:cNvSpPr/>
          <p:nvPr/>
        </p:nvSpPr>
        <p:spPr bwMode="auto">
          <a:xfrm>
            <a:off x="7486650" y="3171384"/>
            <a:ext cx="120650" cy="88900"/>
          </a:xfrm>
          <a:prstGeom prst="ellipse">
            <a:avLst/>
          </a:prstGeom>
          <a:solidFill>
            <a:srgbClr val="FFCCCC">
              <a:alpha val="31000"/>
            </a:srgbClr>
          </a:solidFill>
          <a:ln w="9525">
            <a:solidFill>
              <a:srgbClr val="FFC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72000" tIns="36000" rIns="72000" bIns="36000" numCol="1" rtlCol="0" anchor="t" anchorCtr="0" compatLnSpc="1">
            <a:prstTxWarp prst="textNoShape">
              <a:avLst/>
            </a:prstTxWarp>
          </a:bodyPr>
          <a:lstStyle/>
          <a:p>
            <a:pPr algn="ctr">
              <a:buClr>
                <a:srgbClr val="CC9900"/>
              </a:buClr>
            </a:pPr>
            <a:endParaRPr lang="zh-CN" altLang="en-US" sz="1000" dirty="0" smtClean="0">
              <a:latin typeface="+mn-ea"/>
              <a:ea typeface="+mn-ea"/>
            </a:endParaRPr>
          </a:p>
        </p:txBody>
      </p:sp>
      <p:sp>
        <p:nvSpPr>
          <p:cNvPr id="17" name="椭圆 16"/>
          <p:cNvSpPr/>
          <p:nvPr/>
        </p:nvSpPr>
        <p:spPr bwMode="auto">
          <a:xfrm>
            <a:off x="4749800" y="1698184"/>
            <a:ext cx="120650" cy="88900"/>
          </a:xfrm>
          <a:prstGeom prst="ellipse">
            <a:avLst/>
          </a:prstGeom>
          <a:solidFill>
            <a:srgbClr val="FFCCCC">
              <a:alpha val="31000"/>
            </a:srgbClr>
          </a:solidFill>
          <a:ln w="9525">
            <a:solidFill>
              <a:srgbClr val="FFC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72000" tIns="36000" rIns="72000" bIns="36000" numCol="1" rtlCol="0" anchor="t" anchorCtr="0" compatLnSpc="1">
            <a:prstTxWarp prst="textNoShape">
              <a:avLst/>
            </a:prstTxWarp>
          </a:bodyPr>
          <a:lstStyle/>
          <a:p>
            <a:pPr algn="ctr">
              <a:buClr>
                <a:srgbClr val="CC9900"/>
              </a:buClr>
            </a:pPr>
            <a:endParaRPr lang="zh-CN" altLang="en-US" sz="1000" dirty="0" smtClean="0">
              <a:latin typeface="+mn-ea"/>
              <a:ea typeface="+mn-ea"/>
            </a:endParaRPr>
          </a:p>
        </p:txBody>
      </p:sp>
      <p:sp>
        <p:nvSpPr>
          <p:cNvPr id="18" name="矩形 17"/>
          <p:cNvSpPr/>
          <p:nvPr/>
        </p:nvSpPr>
        <p:spPr bwMode="auto">
          <a:xfrm>
            <a:off x="3638550" y="2209994"/>
            <a:ext cx="2747010" cy="2025650"/>
          </a:xfrm>
          <a:prstGeom prst="rect">
            <a:avLst/>
          </a:prstGeom>
          <a:noFill/>
          <a:ln w="9525">
            <a:solidFill>
              <a:srgbClr val="FFC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a:ext uri="{909E8E84-426E-40DD-AFC4-6F175D3DCCD1}">
              <a14:hiddenFill xmlns:a14="http://schemas.microsoft.com/office/drawing/2010/main">
                <a:solidFill>
                  <a:schemeClr val="accent1"/>
                </a:solidFill>
              </a14:hiddenFill>
            </a:ext>
          </a:extLst>
        </p:spPr>
        <p:txBody>
          <a:bodyPr vert="horz" wrap="square" lIns="72000" tIns="36000" rIns="72000" bIns="36000" numCol="1" rtlCol="0" anchor="t" anchorCtr="0" compatLnSpc="1">
            <a:prstTxWarp prst="textNoShape">
              <a:avLst/>
            </a:prstTxWarp>
          </a:bodyPr>
          <a:lstStyle/>
          <a:p>
            <a:pPr algn="ctr">
              <a:buClr>
                <a:srgbClr val="CC9900"/>
              </a:buClr>
            </a:pPr>
            <a:endParaRPr lang="zh-CN" altLang="en-US" sz="1000" dirty="0" smtClean="0">
              <a:latin typeface="+mn-ea"/>
              <a:ea typeface="+mn-ea"/>
            </a:endParaRPr>
          </a:p>
        </p:txBody>
      </p:sp>
      <p:sp>
        <p:nvSpPr>
          <p:cNvPr id="19" name="任意多边形 18"/>
          <p:cNvSpPr/>
          <p:nvPr/>
        </p:nvSpPr>
        <p:spPr bwMode="auto">
          <a:xfrm>
            <a:off x="4518660" y="1789624"/>
            <a:ext cx="251460" cy="419100"/>
          </a:xfrm>
          <a:custGeom>
            <a:avLst/>
            <a:gdLst>
              <a:gd name="connsiteX0" fmla="*/ 251460 w 251460"/>
              <a:gd name="connsiteY0" fmla="*/ 0 h 419100"/>
              <a:gd name="connsiteX1" fmla="*/ 76200 w 251460"/>
              <a:gd name="connsiteY1" fmla="*/ 266700 h 419100"/>
              <a:gd name="connsiteX2" fmla="*/ 0 w 251460"/>
              <a:gd name="connsiteY2" fmla="*/ 419100 h 419100"/>
            </a:gdLst>
            <a:ahLst/>
            <a:cxnLst>
              <a:cxn ang="0">
                <a:pos x="connsiteX0" y="connsiteY0"/>
              </a:cxn>
              <a:cxn ang="0">
                <a:pos x="connsiteX1" y="connsiteY1"/>
              </a:cxn>
              <a:cxn ang="0">
                <a:pos x="connsiteX2" y="connsiteY2"/>
              </a:cxn>
            </a:cxnLst>
            <a:rect l="l" t="t" r="r" b="b"/>
            <a:pathLst>
              <a:path w="251460" h="419100">
                <a:moveTo>
                  <a:pt x="251460" y="0"/>
                </a:moveTo>
                <a:cubicBezTo>
                  <a:pt x="184785" y="98425"/>
                  <a:pt x="118110" y="196850"/>
                  <a:pt x="76200" y="266700"/>
                </a:cubicBezTo>
                <a:cubicBezTo>
                  <a:pt x="34290" y="336550"/>
                  <a:pt x="17145" y="377825"/>
                  <a:pt x="0" y="419100"/>
                </a:cubicBezTo>
              </a:path>
            </a:pathLst>
          </a:custGeom>
          <a:noFill/>
          <a:ln>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20" name="任意多边形 19"/>
          <p:cNvSpPr/>
          <p:nvPr/>
        </p:nvSpPr>
        <p:spPr bwMode="auto">
          <a:xfrm>
            <a:off x="6385560" y="2917384"/>
            <a:ext cx="1104900" cy="297180"/>
          </a:xfrm>
          <a:custGeom>
            <a:avLst/>
            <a:gdLst>
              <a:gd name="connsiteX0" fmla="*/ 0 w 1104900"/>
              <a:gd name="connsiteY0" fmla="*/ 0 h 297180"/>
              <a:gd name="connsiteX1" fmla="*/ 556260 w 1104900"/>
              <a:gd name="connsiteY1" fmla="*/ 160020 h 297180"/>
              <a:gd name="connsiteX2" fmla="*/ 1104900 w 1104900"/>
              <a:gd name="connsiteY2" fmla="*/ 297180 h 297180"/>
            </a:gdLst>
            <a:ahLst/>
            <a:cxnLst>
              <a:cxn ang="0">
                <a:pos x="connsiteX0" y="connsiteY0"/>
              </a:cxn>
              <a:cxn ang="0">
                <a:pos x="connsiteX1" y="connsiteY1"/>
              </a:cxn>
              <a:cxn ang="0">
                <a:pos x="connsiteX2" y="connsiteY2"/>
              </a:cxn>
            </a:cxnLst>
            <a:rect l="l" t="t" r="r" b="b"/>
            <a:pathLst>
              <a:path w="1104900" h="297180">
                <a:moveTo>
                  <a:pt x="0" y="0"/>
                </a:moveTo>
                <a:lnTo>
                  <a:pt x="556260" y="160020"/>
                </a:lnTo>
                <a:cubicBezTo>
                  <a:pt x="740410" y="209550"/>
                  <a:pt x="1104900" y="297180"/>
                  <a:pt x="1104900" y="297180"/>
                </a:cubicBezTo>
              </a:path>
            </a:pathLst>
          </a:custGeom>
          <a:noFill/>
          <a:ln>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21" name="TextBox 20"/>
          <p:cNvSpPr txBox="1"/>
          <p:nvPr/>
        </p:nvSpPr>
        <p:spPr>
          <a:xfrm>
            <a:off x="3783965" y="535624"/>
            <a:ext cx="2376000" cy="254952"/>
          </a:xfrm>
          <a:prstGeom prst="rect">
            <a:avLst/>
          </a:prstGeom>
          <a:noFill/>
        </p:spPr>
        <p:txBody>
          <a:bodyPr wrap="square" lIns="72000" tIns="36000" rIns="72000" bIns="36000" rtlCol="0">
            <a:noAutofit/>
          </a:bodyPr>
          <a:lstStyle/>
          <a:p>
            <a:pPr marL="266700" indent="-266700">
              <a:spcAft>
                <a:spcPts val="600"/>
              </a:spcAft>
            </a:pPr>
            <a:r>
              <a:rPr lang="en-US" altLang="zh-CN" sz="1400" b="1"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华文细黑" pitchFamily="2" charset="-122"/>
              </a:rPr>
              <a:t>E9000 Chassis</a:t>
            </a:r>
            <a:endParaRPr lang="zh-CN" altLang="en-US" sz="14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华文细黑" pitchFamily="2" charset="-122"/>
            </a:endParaRPr>
          </a:p>
        </p:txBody>
      </p:sp>
      <p:sp>
        <p:nvSpPr>
          <p:cNvPr id="22" name="TextBox 21"/>
          <p:cNvSpPr txBox="1"/>
          <p:nvPr/>
        </p:nvSpPr>
        <p:spPr>
          <a:xfrm>
            <a:off x="6517640" y="535624"/>
            <a:ext cx="1908000" cy="254952"/>
          </a:xfrm>
          <a:prstGeom prst="rect">
            <a:avLst/>
          </a:prstGeom>
          <a:noFill/>
        </p:spPr>
        <p:txBody>
          <a:bodyPr wrap="square" lIns="72000" tIns="36000" rIns="72000" bIns="36000" rtlCol="0">
            <a:noAutofit/>
          </a:bodyPr>
          <a:lstStyle/>
          <a:p>
            <a:pPr marL="266700" indent="-266700">
              <a:spcAft>
                <a:spcPts val="600"/>
              </a:spcAft>
            </a:pPr>
            <a:r>
              <a:rPr lang="en-US" altLang="zh-CN" sz="1400" b="1"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华文细黑" pitchFamily="2" charset="-122"/>
              </a:rPr>
              <a:t>CH220 V3</a:t>
            </a:r>
            <a:endParaRPr lang="zh-CN" altLang="en-US" sz="14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华文细黑"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517900" y="1252836"/>
            <a:ext cx="5276850" cy="2963564"/>
          </a:xfrm>
          <a:prstGeom prst="rect">
            <a:avLst/>
          </a:prstGeom>
          <a:noFill/>
          <a:ln w="9525">
            <a:noFill/>
            <a:miter lim="800000"/>
            <a:headEnd/>
            <a:tailEnd/>
          </a:ln>
        </p:spPr>
      </p:pic>
      <p:sp>
        <p:nvSpPr>
          <p:cNvPr id="3" name="Title 2"/>
          <p:cNvSpPr txBox="1">
            <a:spLocks/>
          </p:cNvSpPr>
          <p:nvPr/>
        </p:nvSpPr>
        <p:spPr>
          <a:xfrm>
            <a:off x="229470" y="317711"/>
            <a:ext cx="7632700" cy="342689"/>
          </a:xfrm>
          <a:prstGeom prst="rect">
            <a:avLst/>
          </a:prstGeom>
        </p:spPr>
        <p:txBody>
          <a:bodyPr/>
          <a:lstStyle/>
          <a:p>
            <a:pPr lvl="0" eaLnBrk="0" hangingPunct="0">
              <a:defRPr/>
            </a:pPr>
            <a:r>
              <a:rPr lang="en-US" altLang="zh-CN" sz="2000" b="1" kern="0" smtClean="0">
                <a:solidFill>
                  <a:srgbClr val="C00000"/>
                </a:solidFill>
                <a:latin typeface="Arial" pitchFamily="34" charset="0"/>
                <a:ea typeface="微软雅黑" pitchFamily="34" charset="-122"/>
              </a:rPr>
              <a:t>Configuring Service</a:t>
            </a:r>
            <a:endParaRPr lang="en-US" altLang="zh-CN" sz="2000" b="1" kern="0" dirty="0">
              <a:solidFill>
                <a:srgbClr val="C00000"/>
              </a:solidFill>
              <a:latin typeface="Arial" pitchFamily="34" charset="0"/>
              <a:ea typeface="微软雅黑" pitchFamily="34" charset="-122"/>
            </a:endParaRPr>
          </a:p>
        </p:txBody>
      </p:sp>
      <p:sp>
        <p:nvSpPr>
          <p:cNvPr id="4" name="TextBox 3"/>
          <p:cNvSpPr txBox="1"/>
          <p:nvPr/>
        </p:nvSpPr>
        <p:spPr>
          <a:xfrm>
            <a:off x="269241" y="773748"/>
            <a:ext cx="2943859" cy="2337752"/>
          </a:xfrm>
          <a:prstGeom prst="rect">
            <a:avLst/>
          </a:prstGeom>
          <a:noFill/>
        </p:spPr>
        <p:txBody>
          <a:bodyPr wrap="square" lIns="72000" tIns="36000" rIns="72000" bIns="36000" rtlCol="0">
            <a:noAutofit/>
          </a:bodyPr>
          <a:lstStyle/>
          <a:p>
            <a:pPr marL="266700" indent="-266700">
              <a:buFont typeface="Wingdings" pitchFamily="2" charset="2"/>
              <a:buChar char="l"/>
            </a:pPr>
            <a:r>
              <a:rPr lang="en-US" altLang="zh-CN" sz="1400" smtClean="0">
                <a:latin typeface="Arial" pitchFamily="34" charset="0"/>
                <a:ea typeface="华文细黑" pitchFamily="2" charset="-122"/>
              </a:rPr>
              <a:t>After configuring product, go to Service Parameter page to config the service of this device, and save the modification.</a:t>
            </a:r>
            <a:endParaRPr lang="zh-CN" altLang="en-US" sz="1400" dirty="0" smtClean="0">
              <a:latin typeface="Arial" pitchFamily="34" charset="0"/>
              <a:ea typeface="华文细黑"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29470" y="317711"/>
            <a:ext cx="7632700" cy="342689"/>
          </a:xfrm>
          <a:prstGeom prst="rect">
            <a:avLst/>
          </a:prstGeom>
        </p:spPr>
        <p:txBody>
          <a:bodyPr/>
          <a:lstStyle/>
          <a:p>
            <a:pPr lvl="0" eaLnBrk="0" hangingPunct="0">
              <a:defRPr/>
            </a:pPr>
            <a:r>
              <a:rPr lang="en-US" altLang="zh-CN" sz="2000" b="1" kern="0" smtClean="0">
                <a:solidFill>
                  <a:srgbClr val="C00000"/>
                </a:solidFill>
                <a:latin typeface="Arial" pitchFamily="34" charset="0"/>
                <a:ea typeface="微软雅黑" pitchFamily="34" charset="-122"/>
              </a:rPr>
              <a:t>Double Confirm the Result</a:t>
            </a:r>
            <a:endParaRPr lang="en-US" altLang="zh-CN" sz="2000" b="1" kern="0" dirty="0">
              <a:solidFill>
                <a:srgbClr val="C00000"/>
              </a:solidFill>
              <a:latin typeface="Arial" pitchFamily="34" charset="0"/>
              <a:ea typeface="微软雅黑" pitchFamily="34" charset="-122"/>
            </a:endParaRPr>
          </a:p>
        </p:txBody>
      </p:sp>
      <p:sp>
        <p:nvSpPr>
          <p:cNvPr id="4" name="TextBox 3"/>
          <p:cNvSpPr txBox="1"/>
          <p:nvPr/>
        </p:nvSpPr>
        <p:spPr>
          <a:xfrm>
            <a:off x="269241" y="773748"/>
            <a:ext cx="8201659" cy="2337752"/>
          </a:xfrm>
          <a:prstGeom prst="rect">
            <a:avLst/>
          </a:prstGeom>
          <a:noFill/>
        </p:spPr>
        <p:txBody>
          <a:bodyPr wrap="square" lIns="72000" tIns="36000" rIns="72000" bIns="36000" rtlCol="0">
            <a:noAutofit/>
          </a:bodyPr>
          <a:lstStyle/>
          <a:p>
            <a:pPr marL="266700" indent="-266700">
              <a:buFont typeface="Wingdings" pitchFamily="2" charset="2"/>
              <a:buChar char="l"/>
            </a:pPr>
            <a:r>
              <a:rPr lang="en-US" altLang="zh-CN" sz="1400" smtClean="0">
                <a:latin typeface="Arial" pitchFamily="34" charset="0"/>
                <a:ea typeface="华文细黑" pitchFamily="2" charset="-122"/>
              </a:rPr>
              <a:t>In</a:t>
            </a:r>
            <a:r>
              <a:rPr lang="zh-CN" altLang="en-US" sz="1400" smtClean="0">
                <a:latin typeface="Arial" pitchFamily="34" charset="0"/>
                <a:ea typeface="华文细黑" pitchFamily="2" charset="-122"/>
              </a:rPr>
              <a:t> </a:t>
            </a:r>
            <a:r>
              <a:rPr lang="en-US" altLang="zh-CN" sz="1400" smtClean="0">
                <a:latin typeface="Arial" pitchFamily="34" charset="0"/>
                <a:ea typeface="华文细黑" pitchFamily="2" charset="-122"/>
              </a:rPr>
              <a:t>Config Result page, you can double confirm the configuration result.</a:t>
            </a:r>
          </a:p>
          <a:p>
            <a:pPr marL="266700" indent="-266700">
              <a:buFont typeface="Wingdings" pitchFamily="2" charset="2"/>
              <a:buChar char="l"/>
            </a:pPr>
            <a:r>
              <a:rPr lang="en-US" altLang="zh-CN" sz="1400" smtClean="0">
                <a:latin typeface="Arial" pitchFamily="34" charset="0"/>
                <a:ea typeface="华文细黑" pitchFamily="2" charset="-122"/>
              </a:rPr>
              <a:t>The manual modification on this page is </a:t>
            </a:r>
            <a:r>
              <a:rPr lang="en-US" altLang="zh-CN" sz="1400" smtClean="0">
                <a:solidFill>
                  <a:srgbClr val="C00000"/>
                </a:solidFill>
                <a:latin typeface="Arial" pitchFamily="34" charset="0"/>
                <a:ea typeface="华文细黑" pitchFamily="2" charset="-122"/>
              </a:rPr>
              <a:t>NOT</a:t>
            </a:r>
            <a:r>
              <a:rPr lang="en-US" altLang="zh-CN" sz="1400" smtClean="0">
                <a:latin typeface="Arial" pitchFamily="34" charset="0"/>
                <a:ea typeface="华文细黑" pitchFamily="2" charset="-122"/>
              </a:rPr>
              <a:t> recommended.</a:t>
            </a:r>
            <a:endParaRPr lang="zh-CN" altLang="en-US" sz="1400" dirty="0" smtClean="0">
              <a:latin typeface="Arial" pitchFamily="34" charset="0"/>
              <a:ea typeface="华文细黑" pitchFamily="2" charset="-122"/>
            </a:endParaRPr>
          </a:p>
        </p:txBody>
      </p:sp>
      <p:pic>
        <p:nvPicPr>
          <p:cNvPr id="5" name="Picture 2"/>
          <p:cNvPicPr>
            <a:picLocks noChangeAspect="1" noChangeArrowheads="1"/>
          </p:cNvPicPr>
          <p:nvPr/>
        </p:nvPicPr>
        <p:blipFill>
          <a:blip r:embed="rId2" cstate="print"/>
          <a:srcRect/>
          <a:stretch>
            <a:fillRect/>
          </a:stretch>
        </p:blipFill>
        <p:spPr bwMode="auto">
          <a:xfrm>
            <a:off x="2733158" y="1424212"/>
            <a:ext cx="5979511" cy="324394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2786327" y="1612900"/>
            <a:ext cx="5976673" cy="3046516"/>
          </a:xfrm>
          <a:prstGeom prst="rect">
            <a:avLst/>
          </a:prstGeom>
          <a:noFill/>
          <a:ln w="9525">
            <a:noFill/>
            <a:miter lim="800000"/>
            <a:headEnd/>
            <a:tailEnd/>
          </a:ln>
        </p:spPr>
      </p:pic>
      <p:sp>
        <p:nvSpPr>
          <p:cNvPr id="3" name="Title 2"/>
          <p:cNvSpPr txBox="1">
            <a:spLocks/>
          </p:cNvSpPr>
          <p:nvPr/>
        </p:nvSpPr>
        <p:spPr>
          <a:xfrm>
            <a:off x="229470" y="317711"/>
            <a:ext cx="7632700" cy="342689"/>
          </a:xfrm>
          <a:prstGeom prst="rect">
            <a:avLst/>
          </a:prstGeom>
        </p:spPr>
        <p:txBody>
          <a:bodyPr/>
          <a:lstStyle/>
          <a:p>
            <a:pPr lvl="0" eaLnBrk="0" hangingPunct="0">
              <a:defRPr/>
            </a:pPr>
            <a:r>
              <a:rPr lang="en-US" altLang="zh-CN" sz="2000" b="1" kern="0" smtClean="0">
                <a:solidFill>
                  <a:srgbClr val="C00000"/>
                </a:solidFill>
                <a:latin typeface="Arial" pitchFamily="34" charset="0"/>
                <a:ea typeface="微软雅黑" pitchFamily="34" charset="-122"/>
              </a:rPr>
              <a:t>Go Back to Configuration List</a:t>
            </a:r>
            <a:endParaRPr lang="en-US" altLang="zh-CN" sz="2000" b="1" kern="0" dirty="0">
              <a:solidFill>
                <a:srgbClr val="C00000"/>
              </a:solidFill>
              <a:latin typeface="Arial" pitchFamily="34" charset="0"/>
              <a:ea typeface="微软雅黑" pitchFamily="34" charset="-122"/>
            </a:endParaRPr>
          </a:p>
        </p:txBody>
      </p:sp>
      <p:sp>
        <p:nvSpPr>
          <p:cNvPr id="4" name="TextBox 3"/>
          <p:cNvSpPr txBox="1"/>
          <p:nvPr/>
        </p:nvSpPr>
        <p:spPr>
          <a:xfrm>
            <a:off x="269241" y="773748"/>
            <a:ext cx="8404859" cy="2337752"/>
          </a:xfrm>
          <a:prstGeom prst="rect">
            <a:avLst/>
          </a:prstGeom>
          <a:noFill/>
        </p:spPr>
        <p:txBody>
          <a:bodyPr wrap="square" lIns="72000" tIns="36000" rIns="72000" bIns="36000" rtlCol="0">
            <a:noAutofit/>
          </a:bodyPr>
          <a:lstStyle/>
          <a:p>
            <a:pPr marL="266700" indent="-266700">
              <a:buFont typeface="Wingdings" pitchFamily="2" charset="2"/>
              <a:buChar char="l"/>
            </a:pPr>
            <a:r>
              <a:rPr lang="en-US" altLang="zh-CN" sz="1400" smtClean="0">
                <a:latin typeface="Arial" pitchFamily="34" charset="0"/>
                <a:ea typeface="华文细黑" pitchFamily="2" charset="-122"/>
              </a:rPr>
              <a:t>If there are several configurations in this quotation, you can switch their configuration page by clicking their name in the configuration list.</a:t>
            </a:r>
          </a:p>
          <a:p>
            <a:pPr marL="266700" indent="-266700">
              <a:buFont typeface="Wingdings" pitchFamily="2" charset="2"/>
              <a:buChar char="l"/>
            </a:pPr>
            <a:r>
              <a:rPr lang="en-US" altLang="zh-CN" sz="1400" smtClean="0">
                <a:latin typeface="Arial" pitchFamily="34" charset="0"/>
                <a:ea typeface="华文细黑" pitchFamily="2" charset="-122"/>
              </a:rPr>
              <a:t>After all configuratoin are completed, please click</a:t>
            </a:r>
            <a:r>
              <a:rPr lang="zh-CN" altLang="en-US" sz="1400" smtClean="0">
                <a:latin typeface="Arial" pitchFamily="34" charset="0"/>
                <a:ea typeface="华文细黑" pitchFamily="2" charset="-122"/>
              </a:rPr>
              <a:t> </a:t>
            </a:r>
            <a:r>
              <a:rPr lang="en-US" altLang="zh-CN" sz="1400" smtClean="0">
                <a:latin typeface="Arial" pitchFamily="34" charset="0"/>
                <a:ea typeface="华文细黑" pitchFamily="2" charset="-122"/>
              </a:rPr>
              <a:t>‘Back to Configuration List of Quotation (Draft)’</a:t>
            </a:r>
            <a:endParaRPr lang="zh-CN" altLang="en-US" sz="1400" dirty="0" smtClean="0">
              <a:latin typeface="Arial" pitchFamily="34" charset="0"/>
              <a:ea typeface="华文细黑" pitchFamily="2" charset="-122"/>
            </a:endParaRPr>
          </a:p>
        </p:txBody>
      </p:sp>
      <p:sp>
        <p:nvSpPr>
          <p:cNvPr id="5" name="矩形 4"/>
          <p:cNvSpPr/>
          <p:nvPr/>
        </p:nvSpPr>
        <p:spPr bwMode="auto">
          <a:xfrm>
            <a:off x="2641600" y="2413000"/>
            <a:ext cx="965200" cy="990600"/>
          </a:xfrm>
          <a:prstGeom prst="rect">
            <a:avLst/>
          </a:prstGeom>
          <a:solidFill>
            <a:srgbClr val="FFCCCC">
              <a:alpha val="31000"/>
            </a:srgb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72000" tIns="36000" rIns="72000" bIns="36000" numCol="1" rtlCol="0" anchor="t" anchorCtr="0" compatLnSpc="1">
            <a:prstTxWarp prst="textNoShape">
              <a:avLst/>
            </a:prstTxWarp>
          </a:bodyPr>
          <a:lstStyle/>
          <a:p>
            <a:pPr algn="ctr">
              <a:buClr>
                <a:srgbClr val="CC9900"/>
              </a:buClr>
            </a:pPr>
            <a:endParaRPr lang="zh-CN" altLang="en-US" sz="1000" dirty="0" smtClean="0">
              <a:latin typeface="+mn-ea"/>
              <a:ea typeface="+mn-ea"/>
            </a:endParaRPr>
          </a:p>
        </p:txBody>
      </p:sp>
      <p:sp>
        <p:nvSpPr>
          <p:cNvPr id="6" name="矩形 5"/>
          <p:cNvSpPr/>
          <p:nvPr/>
        </p:nvSpPr>
        <p:spPr bwMode="auto">
          <a:xfrm>
            <a:off x="6858000" y="1816100"/>
            <a:ext cx="2070100" cy="317500"/>
          </a:xfrm>
          <a:prstGeom prst="rect">
            <a:avLst/>
          </a:prstGeom>
          <a:solidFill>
            <a:srgbClr val="FFCCCC">
              <a:alpha val="31000"/>
            </a:srgb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72000" tIns="36000" rIns="72000" bIns="36000" numCol="1" rtlCol="0" anchor="t" anchorCtr="0" compatLnSpc="1">
            <a:prstTxWarp prst="textNoShape">
              <a:avLst/>
            </a:prstTxWarp>
          </a:bodyPr>
          <a:lstStyle/>
          <a:p>
            <a:pPr algn="ctr">
              <a:buClr>
                <a:srgbClr val="CC9900"/>
              </a:buClr>
            </a:pPr>
            <a:endParaRPr lang="zh-CN" altLang="en-US" sz="1000" dirty="0" smtClean="0">
              <a:latin typeface="+mn-ea"/>
              <a:ea typeface="+mn-ea"/>
            </a:endParaRPr>
          </a:p>
        </p:txBody>
      </p:sp>
      <p:sp>
        <p:nvSpPr>
          <p:cNvPr id="7" name="圆角矩形标注 6"/>
          <p:cNvSpPr/>
          <p:nvPr/>
        </p:nvSpPr>
        <p:spPr bwMode="auto">
          <a:xfrm>
            <a:off x="5880932" y="2279211"/>
            <a:ext cx="2564568" cy="568800"/>
          </a:xfrm>
          <a:prstGeom prst="wedgeRoundRectCallout">
            <a:avLst>
              <a:gd name="adj1" fmla="val -7405"/>
              <a:gd name="adj2" fmla="val -76327"/>
              <a:gd name="adj3" fmla="val 16667"/>
            </a:avLst>
          </a:prstGeom>
          <a:solidFill>
            <a:srgbClr val="159DCD"/>
          </a:solidFill>
          <a:ln w="6350">
            <a:solidFill>
              <a:schemeClr val="bg1"/>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90000" tIns="36000" rIns="72000" bIns="36000" numCol="1" rtlCol="0" anchor="ctr" anchorCtr="0" compatLnSpc="1">
            <a:prstTxWarp prst="textNoShape">
              <a:avLst/>
            </a:prstTxWarp>
          </a:bodyPr>
          <a:lstStyle/>
          <a:p>
            <a:pPr marL="6350" indent="-6350" defTabSz="801688" fontAlgn="auto">
              <a:spcBef>
                <a:spcPts val="0"/>
              </a:spcBef>
              <a:spcAft>
                <a:spcPts val="0"/>
              </a:spcAft>
              <a:defRPr/>
            </a:pPr>
            <a:r>
              <a:rPr lang="en-US" altLang="zh-CN" sz="1000" kern="0" smtClean="0">
                <a:solidFill>
                  <a:srgbClr val="FFFFFF"/>
                </a:solidFill>
                <a:latin typeface="Arial" pitchFamily="34" charset="0"/>
                <a:ea typeface="华文细黑" pitchFamily="2" charset="-122"/>
                <a:cs typeface="Arial" pitchFamily="34" charset="0"/>
                <a:sym typeface="FrutigerNext LT Regular" pitchFamily="34" charset="0"/>
              </a:rPr>
              <a:t>Go back to configuration list of quotation</a:t>
            </a:r>
            <a:endParaRPr lang="zh-CN" altLang="en-US" sz="1000" kern="0" dirty="0" smtClean="0">
              <a:solidFill>
                <a:srgbClr val="FFFFFF"/>
              </a:solidFill>
              <a:latin typeface="Arial" pitchFamily="34" charset="0"/>
              <a:ea typeface="华文细黑" pitchFamily="2" charset="-122"/>
              <a:cs typeface="Arial" pitchFamily="34" charset="0"/>
              <a:sym typeface="FrutigerNext LT Regular" pitchFamily="34" charset="0"/>
            </a:endParaRPr>
          </a:p>
        </p:txBody>
      </p:sp>
      <p:sp>
        <p:nvSpPr>
          <p:cNvPr id="8" name="圆角矩形标注 7"/>
          <p:cNvSpPr/>
          <p:nvPr/>
        </p:nvSpPr>
        <p:spPr bwMode="auto">
          <a:xfrm>
            <a:off x="2210632" y="3581401"/>
            <a:ext cx="1764468" cy="495300"/>
          </a:xfrm>
          <a:prstGeom prst="wedgeRoundRectCallout">
            <a:avLst>
              <a:gd name="adj1" fmla="val -21457"/>
              <a:gd name="adj2" fmla="val -88679"/>
              <a:gd name="adj3" fmla="val 16667"/>
            </a:avLst>
          </a:prstGeom>
          <a:solidFill>
            <a:srgbClr val="159DCD"/>
          </a:solidFill>
          <a:ln w="6350">
            <a:solidFill>
              <a:schemeClr val="bg1"/>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90000" tIns="36000" rIns="72000" bIns="36000" numCol="1" rtlCol="0" anchor="ctr" anchorCtr="0" compatLnSpc="1">
            <a:prstTxWarp prst="textNoShape">
              <a:avLst/>
            </a:prstTxWarp>
          </a:bodyPr>
          <a:lstStyle/>
          <a:p>
            <a:pPr marL="6350" indent="-6350" defTabSz="801688" fontAlgn="auto">
              <a:spcBef>
                <a:spcPts val="0"/>
              </a:spcBef>
              <a:spcAft>
                <a:spcPts val="0"/>
              </a:spcAft>
              <a:defRPr/>
            </a:pPr>
            <a:r>
              <a:rPr lang="en-US" altLang="zh-CN" sz="1000" kern="0" smtClean="0">
                <a:solidFill>
                  <a:srgbClr val="FFFFFF"/>
                </a:solidFill>
                <a:latin typeface="Arial" pitchFamily="34" charset="0"/>
                <a:ea typeface="华文细黑" pitchFamily="2" charset="-122"/>
                <a:cs typeface="Arial" pitchFamily="34" charset="0"/>
                <a:sym typeface="FrutigerNext LT Regular" pitchFamily="34" charset="0"/>
              </a:rPr>
              <a:t>Configuration List</a:t>
            </a:r>
            <a:endParaRPr lang="zh-CN" altLang="en-US" sz="1000" kern="0" dirty="0" smtClean="0">
              <a:solidFill>
                <a:srgbClr val="FFFFFF"/>
              </a:solidFill>
              <a:latin typeface="Arial" pitchFamily="34" charset="0"/>
              <a:ea typeface="华文细黑" pitchFamily="2" charset="-122"/>
              <a:cs typeface="Arial" pitchFamily="34" charset="0"/>
              <a:sym typeface="FrutigerNext LT Regular"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2692401" y="1217813"/>
            <a:ext cx="5784850" cy="3443087"/>
          </a:xfrm>
          <a:prstGeom prst="rect">
            <a:avLst/>
          </a:prstGeom>
          <a:noFill/>
          <a:ln w="9525">
            <a:noFill/>
            <a:miter lim="800000"/>
            <a:headEnd/>
            <a:tailEnd/>
          </a:ln>
        </p:spPr>
      </p:pic>
      <p:sp>
        <p:nvSpPr>
          <p:cNvPr id="3" name="矩形 2"/>
          <p:cNvSpPr/>
          <p:nvPr/>
        </p:nvSpPr>
        <p:spPr bwMode="auto">
          <a:xfrm>
            <a:off x="5105400" y="3670300"/>
            <a:ext cx="508000" cy="952500"/>
          </a:xfrm>
          <a:prstGeom prst="rect">
            <a:avLst/>
          </a:prstGeom>
          <a:solidFill>
            <a:srgbClr val="FFCCCC">
              <a:alpha val="31000"/>
            </a:srgb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72000" tIns="36000" rIns="72000" bIns="36000" numCol="1" rtlCol="0" anchor="t" anchorCtr="0" compatLnSpc="1">
            <a:prstTxWarp prst="textNoShape">
              <a:avLst/>
            </a:prstTxWarp>
          </a:bodyPr>
          <a:lstStyle/>
          <a:p>
            <a:pPr algn="ctr">
              <a:buClr>
                <a:srgbClr val="CC9900"/>
              </a:buClr>
            </a:pPr>
            <a:endParaRPr lang="zh-CN" altLang="en-US" sz="1000" dirty="0" smtClean="0">
              <a:latin typeface="+mn-ea"/>
              <a:ea typeface="+mn-ea"/>
            </a:endParaRPr>
          </a:p>
        </p:txBody>
      </p:sp>
      <p:sp>
        <p:nvSpPr>
          <p:cNvPr id="4" name="圆角矩形标注 3"/>
          <p:cNvSpPr/>
          <p:nvPr/>
        </p:nvSpPr>
        <p:spPr bwMode="auto">
          <a:xfrm>
            <a:off x="5804732" y="4076701"/>
            <a:ext cx="1764468" cy="330199"/>
          </a:xfrm>
          <a:prstGeom prst="wedgeRoundRectCallout">
            <a:avLst>
              <a:gd name="adj1" fmla="val -62483"/>
              <a:gd name="adj2" fmla="val 6194"/>
              <a:gd name="adj3" fmla="val 16667"/>
            </a:avLst>
          </a:prstGeom>
          <a:solidFill>
            <a:srgbClr val="159DCD"/>
          </a:solidFill>
          <a:ln w="6350">
            <a:solidFill>
              <a:schemeClr val="bg1"/>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90000" tIns="36000" rIns="72000" bIns="36000" numCol="1" rtlCol="0" anchor="ctr" anchorCtr="0" compatLnSpc="1">
            <a:prstTxWarp prst="textNoShape">
              <a:avLst/>
            </a:prstTxWarp>
          </a:bodyPr>
          <a:lstStyle/>
          <a:p>
            <a:pPr marL="6350" indent="-6350" defTabSz="801688" fontAlgn="auto">
              <a:spcBef>
                <a:spcPts val="0"/>
              </a:spcBef>
              <a:spcAft>
                <a:spcPts val="0"/>
              </a:spcAft>
              <a:defRPr/>
            </a:pPr>
            <a:r>
              <a:rPr lang="en-US" altLang="zh-CN" sz="1000" kern="0" smtClean="0">
                <a:solidFill>
                  <a:srgbClr val="FFFFFF"/>
                </a:solidFill>
                <a:latin typeface="Arial" pitchFamily="34" charset="0"/>
                <a:ea typeface="华文细黑" pitchFamily="2" charset="-122"/>
                <a:cs typeface="Arial" pitchFamily="34" charset="0"/>
                <a:sym typeface="FrutigerNext LT Regular" pitchFamily="34" charset="0"/>
              </a:rPr>
              <a:t>Set sites and quantity</a:t>
            </a:r>
            <a:endParaRPr lang="zh-CN" altLang="en-US" sz="1000" kern="0" dirty="0" smtClean="0">
              <a:solidFill>
                <a:srgbClr val="FFFFFF"/>
              </a:solidFill>
              <a:latin typeface="Arial" pitchFamily="34" charset="0"/>
              <a:ea typeface="华文细黑" pitchFamily="2" charset="-122"/>
              <a:cs typeface="Arial" pitchFamily="34" charset="0"/>
              <a:sym typeface="FrutigerNext LT Regular" pitchFamily="34" charset="0"/>
            </a:endParaRPr>
          </a:p>
        </p:txBody>
      </p:sp>
      <p:sp>
        <p:nvSpPr>
          <p:cNvPr id="5" name="Title 2"/>
          <p:cNvSpPr txBox="1">
            <a:spLocks/>
          </p:cNvSpPr>
          <p:nvPr/>
        </p:nvSpPr>
        <p:spPr>
          <a:xfrm>
            <a:off x="229470" y="317711"/>
            <a:ext cx="7632700" cy="342689"/>
          </a:xfrm>
          <a:prstGeom prst="rect">
            <a:avLst/>
          </a:prstGeom>
        </p:spPr>
        <p:txBody>
          <a:bodyPr/>
          <a:lstStyle/>
          <a:p>
            <a:pPr lvl="0" eaLnBrk="0" hangingPunct="0">
              <a:defRPr/>
            </a:pPr>
            <a:r>
              <a:rPr lang="en-US" altLang="zh-CN" sz="2000" b="1" kern="0" smtClean="0">
                <a:solidFill>
                  <a:srgbClr val="C00000"/>
                </a:solidFill>
                <a:latin typeface="Arial" pitchFamily="34" charset="0"/>
                <a:ea typeface="微软雅黑" pitchFamily="34" charset="-122"/>
              </a:rPr>
              <a:t>Set Sites</a:t>
            </a:r>
            <a:endParaRPr lang="en-US" altLang="zh-CN" sz="2000" b="1" kern="0" dirty="0">
              <a:solidFill>
                <a:srgbClr val="C00000"/>
              </a:solidFill>
              <a:latin typeface="Arial" pitchFamily="34" charset="0"/>
              <a:ea typeface="微软雅黑" pitchFamily="34" charset="-122"/>
            </a:endParaRPr>
          </a:p>
        </p:txBody>
      </p:sp>
      <p:sp>
        <p:nvSpPr>
          <p:cNvPr id="6" name="矩形 5"/>
          <p:cNvSpPr/>
          <p:nvPr/>
        </p:nvSpPr>
        <p:spPr bwMode="auto">
          <a:xfrm>
            <a:off x="6273800" y="2908300"/>
            <a:ext cx="673100" cy="342900"/>
          </a:xfrm>
          <a:prstGeom prst="rect">
            <a:avLst/>
          </a:prstGeom>
          <a:solidFill>
            <a:srgbClr val="FFCCCC">
              <a:alpha val="31000"/>
            </a:srgb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72000" tIns="36000" rIns="72000" bIns="36000" numCol="1" rtlCol="0" anchor="t" anchorCtr="0" compatLnSpc="1">
            <a:prstTxWarp prst="textNoShape">
              <a:avLst/>
            </a:prstTxWarp>
          </a:bodyPr>
          <a:lstStyle/>
          <a:p>
            <a:pPr algn="ctr">
              <a:buClr>
                <a:srgbClr val="CC9900"/>
              </a:buClr>
            </a:pPr>
            <a:endParaRPr lang="zh-CN" altLang="en-US" sz="1000" dirty="0" smtClean="0">
              <a:latin typeface="+mn-ea"/>
              <a:ea typeface="+mn-ea"/>
            </a:endParaRPr>
          </a:p>
        </p:txBody>
      </p:sp>
      <p:sp>
        <p:nvSpPr>
          <p:cNvPr id="7" name="圆角矩形标注 6"/>
          <p:cNvSpPr/>
          <p:nvPr/>
        </p:nvSpPr>
        <p:spPr bwMode="auto">
          <a:xfrm>
            <a:off x="6147632" y="2324099"/>
            <a:ext cx="1764468" cy="381001"/>
          </a:xfrm>
          <a:prstGeom prst="wedgeRoundRectCallout">
            <a:avLst>
              <a:gd name="adj1" fmla="val -30094"/>
              <a:gd name="adj2" fmla="val 90808"/>
              <a:gd name="adj3" fmla="val 16667"/>
            </a:avLst>
          </a:prstGeom>
          <a:solidFill>
            <a:srgbClr val="159DCD"/>
          </a:solidFill>
          <a:ln w="6350">
            <a:solidFill>
              <a:schemeClr val="bg1"/>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p:spPr>
        <p:txBody>
          <a:bodyPr vert="horz" wrap="square" lIns="90000" tIns="36000" rIns="72000" bIns="36000" numCol="1" rtlCol="0" anchor="ctr" anchorCtr="0" compatLnSpc="1">
            <a:prstTxWarp prst="textNoShape">
              <a:avLst/>
            </a:prstTxWarp>
          </a:bodyPr>
          <a:lstStyle/>
          <a:p>
            <a:pPr marL="6350" indent="-6350" defTabSz="801688" fontAlgn="auto">
              <a:spcBef>
                <a:spcPts val="0"/>
              </a:spcBef>
              <a:spcAft>
                <a:spcPts val="0"/>
              </a:spcAft>
              <a:defRPr/>
            </a:pPr>
            <a:r>
              <a:rPr lang="en-US" altLang="zh-CN" sz="1000" kern="0" smtClean="0">
                <a:solidFill>
                  <a:srgbClr val="FFFFFF"/>
                </a:solidFill>
                <a:latin typeface="Arial" pitchFamily="34" charset="0"/>
                <a:ea typeface="华文细黑" pitchFamily="2" charset="-122"/>
                <a:cs typeface="Arial" pitchFamily="34" charset="0"/>
                <a:sym typeface="FrutigerNext LT Regular" pitchFamily="34" charset="0"/>
              </a:rPr>
              <a:t>Model &amp; Site Management</a:t>
            </a:r>
            <a:endParaRPr lang="zh-CN" altLang="en-US" sz="1000" kern="0" dirty="0" smtClean="0">
              <a:solidFill>
                <a:srgbClr val="FFFFFF"/>
              </a:solidFill>
              <a:latin typeface="Arial" pitchFamily="34" charset="0"/>
              <a:ea typeface="华文细黑" pitchFamily="2" charset="-122"/>
              <a:cs typeface="Arial" pitchFamily="34" charset="0"/>
              <a:sym typeface="FrutigerNext LT Regular" pitchFamily="34" charset="0"/>
            </a:endParaRPr>
          </a:p>
        </p:txBody>
      </p:sp>
      <p:sp>
        <p:nvSpPr>
          <p:cNvPr id="8" name="TextBox 7"/>
          <p:cNvSpPr txBox="1"/>
          <p:nvPr/>
        </p:nvSpPr>
        <p:spPr>
          <a:xfrm>
            <a:off x="269241" y="773748"/>
            <a:ext cx="5699759" cy="648652"/>
          </a:xfrm>
          <a:prstGeom prst="rect">
            <a:avLst/>
          </a:prstGeom>
          <a:noFill/>
        </p:spPr>
        <p:txBody>
          <a:bodyPr wrap="square" lIns="72000" tIns="36000" rIns="72000" bIns="36000" rtlCol="0">
            <a:noAutofit/>
          </a:bodyPr>
          <a:lstStyle/>
          <a:p>
            <a:pPr marL="266700" indent="-266700">
              <a:buFont typeface="Wingdings" pitchFamily="2" charset="2"/>
              <a:buChar char="l"/>
            </a:pPr>
            <a:r>
              <a:rPr lang="en-US" altLang="zh-CN" sz="1400" smtClean="0">
                <a:latin typeface="Arial" pitchFamily="34" charset="0"/>
                <a:ea typeface="华文细黑" pitchFamily="2" charset="-122"/>
              </a:rPr>
              <a:t>Set sites and quantities.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29470" y="317711"/>
            <a:ext cx="7632700" cy="342689"/>
          </a:xfrm>
          <a:prstGeom prst="rect">
            <a:avLst/>
          </a:prstGeom>
        </p:spPr>
        <p:txBody>
          <a:bodyPr/>
          <a:lstStyle/>
          <a:p>
            <a:pPr lvl="0" eaLnBrk="0" hangingPunct="0">
              <a:defRPr/>
            </a:pPr>
            <a:r>
              <a:rPr lang="en-US" altLang="zh-CN" sz="2000" b="1" kern="0" smtClean="0">
                <a:solidFill>
                  <a:srgbClr val="C00000"/>
                </a:solidFill>
                <a:latin typeface="Arial" pitchFamily="34" charset="0"/>
                <a:ea typeface="微软雅黑" pitchFamily="34" charset="-122"/>
              </a:rPr>
              <a:t>Set INCOTERMS and discounts</a:t>
            </a:r>
            <a:endParaRPr lang="en-US" altLang="zh-CN" sz="2000" b="1" kern="0" dirty="0">
              <a:solidFill>
                <a:srgbClr val="C00000"/>
              </a:solidFill>
              <a:latin typeface="Arial" pitchFamily="34" charset="0"/>
              <a:ea typeface="微软雅黑" pitchFamily="34" charset="-122"/>
            </a:endParaRPr>
          </a:p>
        </p:txBody>
      </p:sp>
      <p:sp>
        <p:nvSpPr>
          <p:cNvPr id="4" name="TextBox 3"/>
          <p:cNvSpPr txBox="1"/>
          <p:nvPr/>
        </p:nvSpPr>
        <p:spPr>
          <a:xfrm>
            <a:off x="269241" y="773748"/>
            <a:ext cx="5699759" cy="648652"/>
          </a:xfrm>
          <a:prstGeom prst="rect">
            <a:avLst/>
          </a:prstGeom>
          <a:noFill/>
        </p:spPr>
        <p:txBody>
          <a:bodyPr wrap="square" lIns="72000" tIns="36000" rIns="72000" bIns="36000" rtlCol="0">
            <a:noAutofit/>
          </a:bodyPr>
          <a:lstStyle/>
          <a:p>
            <a:pPr marL="266700" indent="-266700">
              <a:buFont typeface="Wingdings" pitchFamily="2" charset="2"/>
              <a:buChar char="l"/>
            </a:pPr>
            <a:r>
              <a:rPr lang="en-US" altLang="zh-CN" sz="1400" smtClean="0">
                <a:latin typeface="Arial" pitchFamily="34" charset="0"/>
                <a:ea typeface="华文细黑" pitchFamily="2" charset="-122"/>
              </a:rPr>
              <a:t>Set INCOTERMS and discounts in step 3.</a:t>
            </a:r>
          </a:p>
          <a:p>
            <a:pPr marL="266700" indent="-266700">
              <a:buFont typeface="Wingdings" pitchFamily="2" charset="2"/>
              <a:buChar char="l"/>
            </a:pPr>
            <a:endParaRPr lang="zh-CN" altLang="en-US" sz="1400" dirty="0" smtClean="0">
              <a:latin typeface="Arial" pitchFamily="34" charset="0"/>
              <a:ea typeface="华文细黑" pitchFamily="2" charset="-122"/>
            </a:endParaRPr>
          </a:p>
        </p:txBody>
      </p:sp>
      <p:pic>
        <p:nvPicPr>
          <p:cNvPr id="11267" name="Picture 3"/>
          <p:cNvPicPr>
            <a:picLocks noChangeAspect="1" noChangeArrowheads="1"/>
          </p:cNvPicPr>
          <p:nvPr/>
        </p:nvPicPr>
        <p:blipFill>
          <a:blip r:embed="rId2" cstate="print"/>
          <a:srcRect/>
          <a:stretch>
            <a:fillRect/>
          </a:stretch>
        </p:blipFill>
        <p:spPr bwMode="auto">
          <a:xfrm>
            <a:off x="3098800" y="1066800"/>
            <a:ext cx="5797549" cy="357844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971800" y="1465788"/>
            <a:ext cx="5946933" cy="3220512"/>
          </a:xfrm>
          <a:prstGeom prst="rect">
            <a:avLst/>
          </a:prstGeom>
          <a:noFill/>
          <a:ln w="9525">
            <a:noFill/>
            <a:miter lim="800000"/>
            <a:headEnd/>
            <a:tailEnd/>
          </a:ln>
        </p:spPr>
      </p:pic>
      <p:sp>
        <p:nvSpPr>
          <p:cNvPr id="3" name="Title 2"/>
          <p:cNvSpPr txBox="1">
            <a:spLocks/>
          </p:cNvSpPr>
          <p:nvPr/>
        </p:nvSpPr>
        <p:spPr>
          <a:xfrm>
            <a:off x="229470" y="317711"/>
            <a:ext cx="7632700" cy="342689"/>
          </a:xfrm>
          <a:prstGeom prst="rect">
            <a:avLst/>
          </a:prstGeom>
        </p:spPr>
        <p:txBody>
          <a:bodyPr/>
          <a:lstStyle/>
          <a:p>
            <a:pPr lvl="0" eaLnBrk="0" hangingPunct="0">
              <a:defRPr/>
            </a:pPr>
            <a:r>
              <a:rPr lang="en-US" altLang="zh-CN" sz="2000" b="1" kern="0" smtClean="0">
                <a:solidFill>
                  <a:srgbClr val="C00000"/>
                </a:solidFill>
                <a:latin typeface="Arial" pitchFamily="34" charset="0"/>
                <a:ea typeface="微软雅黑" pitchFamily="34" charset="-122"/>
              </a:rPr>
              <a:t>Submit Quotation</a:t>
            </a:r>
            <a:endParaRPr lang="en-US" altLang="zh-CN" sz="2000" b="1" kern="0" dirty="0">
              <a:solidFill>
                <a:srgbClr val="C00000"/>
              </a:solidFill>
              <a:latin typeface="Arial" pitchFamily="34" charset="0"/>
              <a:ea typeface="微软雅黑" pitchFamily="34" charset="-122"/>
            </a:endParaRPr>
          </a:p>
        </p:txBody>
      </p:sp>
      <p:sp>
        <p:nvSpPr>
          <p:cNvPr id="4" name="TextBox 3"/>
          <p:cNvSpPr txBox="1"/>
          <p:nvPr/>
        </p:nvSpPr>
        <p:spPr>
          <a:xfrm>
            <a:off x="269241" y="773748"/>
            <a:ext cx="8595359" cy="648652"/>
          </a:xfrm>
          <a:prstGeom prst="rect">
            <a:avLst/>
          </a:prstGeom>
          <a:noFill/>
        </p:spPr>
        <p:txBody>
          <a:bodyPr wrap="square" lIns="72000" tIns="36000" rIns="72000" bIns="36000" rtlCol="0">
            <a:noAutofit/>
          </a:bodyPr>
          <a:lstStyle/>
          <a:p>
            <a:pPr marL="266700" indent="-266700">
              <a:buFont typeface="Wingdings" pitchFamily="2" charset="2"/>
              <a:buChar char="l"/>
            </a:pPr>
            <a:r>
              <a:rPr lang="en-US" altLang="zh-CN" sz="1400" smtClean="0">
                <a:latin typeface="Arial" pitchFamily="34" charset="0"/>
                <a:ea typeface="华文细黑" pitchFamily="2" charset="-122"/>
              </a:rPr>
              <a:t>In the last step, you can submit this quotation.</a:t>
            </a:r>
          </a:p>
          <a:p>
            <a:pPr marL="266700" indent="-266700">
              <a:buFont typeface="Wingdings" pitchFamily="2" charset="2"/>
              <a:buChar char="l"/>
            </a:pPr>
            <a:r>
              <a:rPr lang="en-US" altLang="zh-CN" sz="1400" smtClean="0">
                <a:latin typeface="Arial" pitchFamily="34" charset="0"/>
                <a:ea typeface="华文细黑" pitchFamily="2" charset="-122"/>
              </a:rPr>
              <a:t>If you need other sct users to help completing the quotaiton, you can share this quotation to him(her).</a:t>
            </a:r>
          </a:p>
          <a:p>
            <a:pPr marL="266700" indent="-266700">
              <a:buFont typeface="Wingdings" pitchFamily="2" charset="2"/>
              <a:buChar char="l"/>
            </a:pPr>
            <a:r>
              <a:rPr lang="en-US" altLang="zh-CN" sz="1400" smtClean="0">
                <a:latin typeface="Arial" pitchFamily="34" charset="0"/>
                <a:ea typeface="华文细黑" pitchFamily="2" charset="-122"/>
              </a:rPr>
              <a:t>You can expert BOQ and show it to customer.</a:t>
            </a:r>
            <a:endParaRPr lang="zh-CN" altLang="en-US" sz="1400" dirty="0" smtClean="0">
              <a:latin typeface="Arial" pitchFamily="34" charset="0"/>
              <a:ea typeface="华文细黑"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advTm="8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2"/>
          <p:cNvSpPr txBox="1">
            <a:spLocks/>
          </p:cNvSpPr>
          <p:nvPr/>
        </p:nvSpPr>
        <p:spPr>
          <a:xfrm>
            <a:off x="229470" y="317711"/>
            <a:ext cx="7632700" cy="745784"/>
          </a:xfrm>
          <a:prstGeom prst="rect">
            <a:avLst/>
          </a:prstGeom>
        </p:spPr>
        <p:txBody>
          <a:bodyPr/>
          <a:lstStyle/>
          <a:p>
            <a:pPr lvl="0">
              <a:spcBef>
                <a:spcPct val="30000"/>
              </a:spcBef>
              <a:defRPr/>
            </a:pPr>
            <a:r>
              <a:rPr lang="en-US" altLang="zh-CN" sz="2000" b="1" kern="0" dirty="0" smtClean="0">
                <a:solidFill>
                  <a:srgbClr val="C00000"/>
                </a:solidFill>
                <a:latin typeface="+mn-lt"/>
                <a:ea typeface="微软雅黑" pitchFamily="34" charset="-122"/>
              </a:rPr>
              <a:t>E9000</a:t>
            </a:r>
            <a:r>
              <a:rPr lang="zh-CN" altLang="en-US" sz="2000" b="1" kern="0" dirty="0" smtClean="0">
                <a:solidFill>
                  <a:srgbClr val="C00000"/>
                </a:solidFill>
                <a:latin typeface="+mn-lt"/>
                <a:ea typeface="微软雅黑" pitchFamily="34" charset="-122"/>
              </a:rPr>
              <a:t> </a:t>
            </a:r>
            <a:r>
              <a:rPr lang="en-US" altLang="zh-CN" sz="2000" b="1" kern="0" dirty="0" smtClean="0">
                <a:solidFill>
                  <a:srgbClr val="C00000"/>
                </a:solidFill>
                <a:latin typeface="+mn-lt"/>
                <a:ea typeface="微软雅黑" pitchFamily="34" charset="-122"/>
              </a:rPr>
              <a:t>Chassis</a:t>
            </a:r>
            <a:endParaRPr lang="zh-CN" altLang="en-US" sz="2000" b="1" kern="0" dirty="0" smtClean="0">
              <a:solidFill>
                <a:srgbClr val="C00000"/>
              </a:solidFill>
              <a:latin typeface="+mn-lt"/>
              <a:ea typeface="微软雅黑" pitchFamily="34" charset="-122"/>
            </a:endParaRPr>
          </a:p>
        </p:txBody>
      </p:sp>
      <p:sp>
        <p:nvSpPr>
          <p:cNvPr id="34" name="矩形 33"/>
          <p:cNvSpPr/>
          <p:nvPr/>
        </p:nvSpPr>
        <p:spPr bwMode="auto">
          <a:xfrm>
            <a:off x="869643" y="1095375"/>
            <a:ext cx="7893357" cy="189547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36" name="矩形 35"/>
          <p:cNvSpPr/>
          <p:nvPr/>
        </p:nvSpPr>
        <p:spPr bwMode="auto">
          <a:xfrm>
            <a:off x="869643" y="879832"/>
            <a:ext cx="7893357"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37" name="Text Box 70"/>
          <p:cNvSpPr txBox="1">
            <a:spLocks noChangeArrowheads="1"/>
          </p:cNvSpPr>
          <p:nvPr/>
        </p:nvSpPr>
        <p:spPr bwMode="auto">
          <a:xfrm>
            <a:off x="361912" y="866775"/>
            <a:ext cx="459838" cy="2133600"/>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E9000</a:t>
            </a:r>
            <a:r>
              <a:rPr lang="zh-CN" altLang="en-US" sz="1000" dirty="0" smtClean="0">
                <a:solidFill>
                  <a:srgbClr val="FFFFFF"/>
                </a:solidFill>
                <a:latin typeface="+mn-lt"/>
                <a:ea typeface="微软雅黑" pitchFamily="34" charset="-122"/>
                <a:cs typeface="Arial" pitchFamily="34" charset="0"/>
              </a:rPr>
              <a:t> </a:t>
            </a:r>
            <a:r>
              <a:rPr lang="en-US" altLang="zh-CN" sz="1000" dirty="0" smtClean="0">
                <a:solidFill>
                  <a:srgbClr val="FFFFFF"/>
                </a:solidFill>
                <a:latin typeface="+mn-lt"/>
                <a:ea typeface="微软雅黑" pitchFamily="34" charset="-122"/>
                <a:cs typeface="Arial" pitchFamily="34" charset="0"/>
              </a:rPr>
              <a:t>chassis</a:t>
            </a:r>
            <a:endParaRPr lang="en-US" altLang="zh-CN" sz="1000" dirty="0">
              <a:solidFill>
                <a:srgbClr val="FFFFFF"/>
              </a:solidFill>
              <a:latin typeface="+mn-lt"/>
              <a:ea typeface="微软雅黑" pitchFamily="34" charset="-122"/>
              <a:cs typeface="Arial" pitchFamily="34" charset="0"/>
            </a:endParaRPr>
          </a:p>
        </p:txBody>
      </p:sp>
      <p:sp>
        <p:nvSpPr>
          <p:cNvPr id="38" name="Text Box 69"/>
          <p:cNvSpPr txBox="1">
            <a:spLocks noChangeArrowheads="1"/>
          </p:cNvSpPr>
          <p:nvPr/>
        </p:nvSpPr>
        <p:spPr bwMode="auto">
          <a:xfrm>
            <a:off x="361912" y="3067050"/>
            <a:ext cx="458116" cy="1552575"/>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defTabSz="600936">
              <a:spcBef>
                <a:spcPct val="50000"/>
              </a:spcBef>
            </a:pPr>
            <a:r>
              <a:rPr lang="en-US" altLang="zh-CN" sz="1000" dirty="0" smtClean="0">
                <a:solidFill>
                  <a:srgbClr val="FFFFFF"/>
                </a:solidFill>
                <a:latin typeface="+mn-lt"/>
                <a:ea typeface="微软雅黑" pitchFamily="34" charset="-122"/>
                <a:cs typeface="Arial" pitchFamily="34" charset="0"/>
              </a:rPr>
              <a:t>specification</a:t>
            </a:r>
            <a:endParaRPr lang="en-US" altLang="zh-CN" sz="1000" dirty="0">
              <a:solidFill>
                <a:srgbClr val="FFFFFF"/>
              </a:solidFill>
              <a:latin typeface="+mn-lt"/>
              <a:ea typeface="微软雅黑" pitchFamily="34" charset="-122"/>
              <a:cs typeface="Arial" pitchFamily="34" charset="0"/>
            </a:endParaRPr>
          </a:p>
        </p:txBody>
      </p:sp>
      <p:sp>
        <p:nvSpPr>
          <p:cNvPr id="41" name="矩形 40"/>
          <p:cNvSpPr/>
          <p:nvPr/>
        </p:nvSpPr>
        <p:spPr bwMode="auto">
          <a:xfrm>
            <a:off x="869643" y="3286125"/>
            <a:ext cx="7914047" cy="1333500"/>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28600" lvl="1" indent="-228600">
              <a:spcBef>
                <a:spcPts val="0"/>
              </a:spcBef>
              <a:buFont typeface="Arial" pitchFamily="34" charset="0"/>
              <a:buChar char="•"/>
              <a:defRPr/>
            </a:pPr>
            <a:r>
              <a:rPr lang="en-US" altLang="zh-CN" sz="1050" dirty="0" smtClean="0">
                <a:solidFill>
                  <a:schemeClr val="tx1">
                    <a:lumMod val="75000"/>
                    <a:lumOff val="25000"/>
                  </a:schemeClr>
                </a:solidFill>
                <a:latin typeface="+mn-lt"/>
                <a:ea typeface="微软雅黑" pitchFamily="34" charset="-122"/>
                <a:sym typeface="Calibri" pitchFamily="34" charset="0"/>
              </a:rPr>
              <a:t>Installed in a standard 19-inch rack, the E9000 is </a:t>
            </a:r>
            <a:r>
              <a:rPr lang="en-US" altLang="zh-CN" sz="1050" b="1" dirty="0" smtClean="0">
                <a:solidFill>
                  <a:srgbClr val="C00000"/>
                </a:solidFill>
                <a:latin typeface="+mn-lt"/>
                <a:ea typeface="微软雅黑" pitchFamily="34" charset="-122"/>
                <a:sym typeface="Calibri" pitchFamily="34" charset="0"/>
              </a:rPr>
              <a:t>12 U high</a:t>
            </a:r>
            <a:r>
              <a:rPr lang="en-US" altLang="zh-CN" sz="1050" dirty="0" smtClean="0">
                <a:solidFill>
                  <a:schemeClr val="tx1">
                    <a:lumMod val="75000"/>
                    <a:lumOff val="25000"/>
                  </a:schemeClr>
                </a:solidFill>
                <a:latin typeface="+mn-lt"/>
                <a:ea typeface="微软雅黑" pitchFamily="34" charset="-122"/>
                <a:sym typeface="Calibri" pitchFamily="34" charset="0"/>
              </a:rPr>
              <a:t>. Its dimensions are: 530.2 mm x 442 mm x 840 mm (H x W x D)</a:t>
            </a:r>
          </a:p>
          <a:p>
            <a:pPr marL="228600" lvl="1" indent="-228600">
              <a:spcBef>
                <a:spcPts val="0"/>
              </a:spcBef>
              <a:buFont typeface="Arial" pitchFamily="34" charset="0"/>
              <a:buChar char="•"/>
              <a:defRPr/>
            </a:pPr>
            <a:r>
              <a:rPr lang="en-US" altLang="zh-CN" sz="1050" dirty="0" smtClean="0">
                <a:solidFill>
                  <a:schemeClr val="tx1">
                    <a:lumMod val="75000"/>
                    <a:lumOff val="25000"/>
                  </a:schemeClr>
                </a:solidFill>
                <a:latin typeface="+mn-lt"/>
                <a:ea typeface="微软雅黑" pitchFamily="34" charset="-122"/>
                <a:sym typeface="Calibri" pitchFamily="34" charset="0"/>
              </a:rPr>
              <a:t>An E9000 chassis houses </a:t>
            </a:r>
            <a:r>
              <a:rPr lang="en-US" altLang="zh-CN" sz="1050" b="1" dirty="0" smtClean="0">
                <a:solidFill>
                  <a:srgbClr val="C00000"/>
                </a:solidFill>
                <a:latin typeface="+mn-lt"/>
                <a:ea typeface="微软雅黑" pitchFamily="34" charset="-122"/>
                <a:sym typeface="Calibri" pitchFamily="34" charset="0"/>
              </a:rPr>
              <a:t>16 half-width slots or 8 full-width slots</a:t>
            </a:r>
          </a:p>
          <a:p>
            <a:pPr marL="228600" lvl="1" indent="-228600">
              <a:spcBef>
                <a:spcPts val="0"/>
              </a:spcBef>
              <a:buFont typeface="Arial" pitchFamily="34" charset="0"/>
              <a:buChar char="•"/>
              <a:defRPr/>
            </a:pPr>
            <a:r>
              <a:rPr lang="en-US" altLang="zh-CN" sz="1050" b="1" dirty="0" smtClean="0">
                <a:solidFill>
                  <a:srgbClr val="C00000"/>
                </a:solidFill>
                <a:latin typeface="+mn-lt"/>
                <a:ea typeface="微软雅黑" pitchFamily="34" charset="-122"/>
                <a:sym typeface="Calibri" pitchFamily="34" charset="0"/>
              </a:rPr>
              <a:t>Management modules support 1+1 redundancy</a:t>
            </a:r>
            <a:r>
              <a:rPr lang="en-US" altLang="zh-CN" sz="1050" dirty="0" smtClean="0">
                <a:solidFill>
                  <a:srgbClr val="C00000"/>
                </a:solidFill>
                <a:latin typeface="+mn-lt"/>
                <a:ea typeface="微软雅黑" pitchFamily="34" charset="-122"/>
                <a:sym typeface="Calibri" pitchFamily="34" charset="0"/>
              </a:rPr>
              <a:t> </a:t>
            </a:r>
            <a:r>
              <a:rPr lang="en-US" altLang="zh-CN" sz="1050" dirty="0" smtClean="0">
                <a:solidFill>
                  <a:schemeClr val="tx1">
                    <a:lumMod val="75000"/>
                    <a:lumOff val="25000"/>
                  </a:schemeClr>
                </a:solidFill>
                <a:latin typeface="+mn-lt"/>
                <a:ea typeface="微软雅黑" pitchFamily="34" charset="-122"/>
                <a:sym typeface="Calibri" pitchFamily="34" charset="0"/>
              </a:rPr>
              <a:t>and management protocols and interfaces such as IPMI 2.0, SOL, SSL, SSH, and web</a:t>
            </a:r>
          </a:p>
          <a:p>
            <a:pPr marL="228600" lvl="1" indent="-228600">
              <a:spcBef>
                <a:spcPts val="0"/>
              </a:spcBef>
              <a:buFont typeface="Arial" pitchFamily="34" charset="0"/>
              <a:buChar char="•"/>
              <a:defRPr/>
            </a:pPr>
            <a:r>
              <a:rPr lang="en-US" altLang="zh-CN" sz="1050" dirty="0" smtClean="0">
                <a:solidFill>
                  <a:schemeClr val="tx1">
                    <a:lumMod val="75000"/>
                    <a:lumOff val="25000"/>
                  </a:schemeClr>
                </a:solidFill>
                <a:latin typeface="+mn-lt"/>
                <a:ea typeface="微软雅黑" pitchFamily="34" charset="-122"/>
                <a:sym typeface="Calibri" pitchFamily="34" charset="0"/>
              </a:rPr>
              <a:t>Supports up to </a:t>
            </a:r>
            <a:r>
              <a:rPr lang="en-US" altLang="zh-CN" sz="1050" b="1" dirty="0" smtClean="0">
                <a:solidFill>
                  <a:srgbClr val="C00000"/>
                </a:solidFill>
                <a:latin typeface="+mn-lt"/>
                <a:ea typeface="微软雅黑" pitchFamily="34" charset="-122"/>
                <a:sym typeface="Calibri" pitchFamily="34" charset="0"/>
              </a:rPr>
              <a:t>6 Platinum PSMs </a:t>
            </a:r>
            <a:r>
              <a:rPr lang="en-US" altLang="zh-CN" sz="1050" dirty="0" smtClean="0">
                <a:solidFill>
                  <a:schemeClr val="tx1">
                    <a:lumMod val="75000"/>
                    <a:lumOff val="25000"/>
                  </a:schemeClr>
                </a:solidFill>
                <a:latin typeface="+mn-lt"/>
                <a:ea typeface="微软雅黑" pitchFamily="34" charset="-122"/>
                <a:sym typeface="Calibri" pitchFamily="34" charset="0"/>
              </a:rPr>
              <a:t>(AC 3000 W/DC 2500 W) in </a:t>
            </a:r>
            <a:r>
              <a:rPr lang="en-US" altLang="zh-CN" sz="1050" b="1" dirty="0" smtClean="0">
                <a:solidFill>
                  <a:srgbClr val="C00000"/>
                </a:solidFill>
                <a:latin typeface="+mn-lt"/>
                <a:ea typeface="微软雅黑" pitchFamily="34" charset="-122"/>
                <a:sym typeface="Calibri" pitchFamily="34" charset="0"/>
              </a:rPr>
              <a:t>N+N/N+M redundancy </a:t>
            </a:r>
            <a:r>
              <a:rPr lang="en-US" altLang="zh-CN" sz="1050" dirty="0" smtClean="0">
                <a:solidFill>
                  <a:schemeClr val="tx1">
                    <a:lumMod val="75000"/>
                    <a:lumOff val="25000"/>
                  </a:schemeClr>
                </a:solidFill>
                <a:latin typeface="+mn-lt"/>
                <a:ea typeface="微软雅黑" pitchFamily="34" charset="-122"/>
                <a:sym typeface="Calibri" pitchFamily="34" charset="0"/>
              </a:rPr>
              <a:t>with up to 95% efficiency under 50% load and supports dynamic management for PSMs in the hibernation state</a:t>
            </a:r>
          </a:p>
          <a:p>
            <a:pPr marL="228600" lvl="1" indent="-228600">
              <a:spcBef>
                <a:spcPts val="0"/>
              </a:spcBef>
              <a:buFont typeface="Arial" pitchFamily="34" charset="0"/>
              <a:buChar char="•"/>
              <a:defRPr/>
            </a:pPr>
            <a:r>
              <a:rPr lang="en-US" altLang="zh-CN" sz="1050" dirty="0" smtClean="0">
                <a:solidFill>
                  <a:schemeClr val="tx1">
                    <a:lumMod val="75000"/>
                    <a:lumOff val="25000"/>
                  </a:schemeClr>
                </a:solidFill>
                <a:latin typeface="+mn-lt"/>
                <a:ea typeface="微软雅黑" pitchFamily="34" charset="-122"/>
                <a:sym typeface="Calibri" pitchFamily="34" charset="0"/>
              </a:rPr>
              <a:t>Provides </a:t>
            </a:r>
            <a:r>
              <a:rPr lang="en-US" altLang="zh-CN" sz="1050" b="1" dirty="0" smtClean="0">
                <a:solidFill>
                  <a:srgbClr val="C00000"/>
                </a:solidFill>
                <a:latin typeface="+mn-lt"/>
                <a:ea typeface="微软雅黑" pitchFamily="34" charset="-122"/>
                <a:sym typeface="Calibri" pitchFamily="34" charset="0"/>
              </a:rPr>
              <a:t>14 fan modules(3 groups) </a:t>
            </a:r>
            <a:r>
              <a:rPr lang="en-US" altLang="zh-CN" sz="1050" dirty="0" smtClean="0">
                <a:solidFill>
                  <a:schemeClr val="tx1">
                    <a:lumMod val="75000"/>
                    <a:lumOff val="25000"/>
                  </a:schemeClr>
                </a:solidFill>
                <a:latin typeface="+mn-lt"/>
                <a:ea typeface="微软雅黑" pitchFamily="34" charset="-122"/>
                <a:sym typeface="Calibri" pitchFamily="34" charset="0"/>
              </a:rPr>
              <a:t>and  </a:t>
            </a:r>
            <a:r>
              <a:rPr lang="en-US" altLang="zh-CN" sz="1050" b="1" dirty="0" smtClean="0">
                <a:solidFill>
                  <a:srgbClr val="C00000"/>
                </a:solidFill>
                <a:latin typeface="+mn-lt"/>
                <a:ea typeface="微软雅黑" pitchFamily="34" charset="-122"/>
                <a:sym typeface="Calibri" pitchFamily="34" charset="0"/>
              </a:rPr>
              <a:t>every group supports single-fan failures</a:t>
            </a:r>
            <a:endParaRPr lang="en-US" altLang="zh-CN" sz="1050" b="1" dirty="0">
              <a:solidFill>
                <a:srgbClr val="C00000"/>
              </a:solidFill>
              <a:latin typeface="+mn-lt"/>
              <a:ea typeface="微软雅黑" pitchFamily="34" charset="-122"/>
              <a:sym typeface="Calibri" pitchFamily="34" charset="0"/>
            </a:endParaRPr>
          </a:p>
        </p:txBody>
      </p:sp>
      <p:sp>
        <p:nvSpPr>
          <p:cNvPr id="42" name="矩形 41"/>
          <p:cNvSpPr/>
          <p:nvPr/>
        </p:nvSpPr>
        <p:spPr bwMode="auto">
          <a:xfrm>
            <a:off x="869643" y="3064867"/>
            <a:ext cx="7914047"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grpSp>
        <p:nvGrpSpPr>
          <p:cNvPr id="2" name="组合 46"/>
          <p:cNvGrpSpPr/>
          <p:nvPr/>
        </p:nvGrpSpPr>
        <p:grpSpPr>
          <a:xfrm>
            <a:off x="1488696" y="1114424"/>
            <a:ext cx="3303251" cy="1864283"/>
            <a:chOff x="717171" y="876299"/>
            <a:chExt cx="3303251" cy="1864283"/>
          </a:xfrm>
        </p:grpSpPr>
        <p:sp>
          <p:nvSpPr>
            <p:cNvPr id="48" name="矩形 47"/>
            <p:cNvSpPr/>
            <p:nvPr/>
          </p:nvSpPr>
          <p:spPr bwMode="auto">
            <a:xfrm>
              <a:off x="2778997" y="1008403"/>
              <a:ext cx="1230313" cy="261938"/>
            </a:xfrm>
            <a:prstGeom prst="rect">
              <a:avLst/>
            </a:prstGeom>
            <a:noFill/>
            <a:ln w="12700" cap="flat" cmpd="sng" algn="ctr">
              <a:noFill/>
              <a:prstDash val="solid"/>
              <a:round/>
              <a:headEnd type="none" w="med" len="med"/>
              <a:tailEnd type="none" w="med" len="med"/>
            </a:ln>
            <a:effectLst/>
          </p:spPr>
          <p:txBody>
            <a:bodyPr lIns="36000" tIns="36000" rIns="36000" bIns="36000"/>
            <a:lstStyle/>
            <a:p>
              <a:pPr eaLnBrk="0" fontAlgn="base" hangingPunct="0">
                <a:spcBef>
                  <a:spcPct val="0"/>
                </a:spcBef>
                <a:spcAft>
                  <a:spcPct val="0"/>
                </a:spcAft>
                <a:defRPr/>
              </a:pPr>
              <a:r>
                <a:rPr lang="en-US" altLang="zh-CN" sz="1000" dirty="0" smtClean="0">
                  <a:solidFill>
                    <a:srgbClr val="000000"/>
                  </a:solidFill>
                  <a:latin typeface="+mn-lt"/>
                  <a:ea typeface="微软雅黑" pitchFamily="34" charset="-122"/>
                </a:rPr>
                <a:t>Half width slot</a:t>
              </a:r>
              <a:endParaRPr lang="zh-CN" altLang="en-US" sz="1000" dirty="0">
                <a:solidFill>
                  <a:srgbClr val="000000"/>
                </a:solidFill>
                <a:latin typeface="+mn-lt"/>
                <a:ea typeface="微软雅黑" pitchFamily="34" charset="-122"/>
              </a:endParaRPr>
            </a:p>
          </p:txBody>
        </p:sp>
        <p:sp>
          <p:nvSpPr>
            <p:cNvPr id="49" name="矩形 48"/>
            <p:cNvSpPr/>
            <p:nvPr/>
          </p:nvSpPr>
          <p:spPr bwMode="auto">
            <a:xfrm>
              <a:off x="2778997" y="2020435"/>
              <a:ext cx="1241425" cy="283369"/>
            </a:xfrm>
            <a:prstGeom prst="rect">
              <a:avLst/>
            </a:prstGeom>
            <a:noFill/>
            <a:ln w="12700" cap="flat" cmpd="sng" algn="ctr">
              <a:noFill/>
              <a:prstDash val="solid"/>
              <a:round/>
              <a:headEnd type="none" w="med" len="med"/>
              <a:tailEnd type="none" w="med" len="med"/>
            </a:ln>
            <a:effectLst/>
          </p:spPr>
          <p:txBody>
            <a:bodyPr lIns="36000" tIns="36000" rIns="36000" bIns="36000"/>
            <a:lstStyle/>
            <a:p>
              <a:pPr eaLnBrk="0" fontAlgn="base" hangingPunct="0">
                <a:spcBef>
                  <a:spcPct val="0"/>
                </a:spcBef>
                <a:spcAft>
                  <a:spcPct val="0"/>
                </a:spcAft>
                <a:defRPr/>
              </a:pPr>
              <a:r>
                <a:rPr lang="en-US" altLang="zh-CN" sz="1000" dirty="0" smtClean="0">
                  <a:solidFill>
                    <a:srgbClr val="000000"/>
                  </a:solidFill>
                  <a:latin typeface="+mn-lt"/>
                  <a:ea typeface="微软雅黑" pitchFamily="34" charset="-122"/>
                </a:rPr>
                <a:t>Full width slot</a:t>
              </a:r>
              <a:endParaRPr lang="zh-CN" altLang="en-US" sz="1000" dirty="0">
                <a:solidFill>
                  <a:srgbClr val="000000"/>
                </a:solidFill>
                <a:latin typeface="+mn-lt"/>
                <a:ea typeface="微软雅黑" pitchFamily="34" charset="-122"/>
              </a:endParaRPr>
            </a:p>
          </p:txBody>
        </p:sp>
        <p:grpSp>
          <p:nvGrpSpPr>
            <p:cNvPr id="3" name="组合 95"/>
            <p:cNvGrpSpPr/>
            <p:nvPr/>
          </p:nvGrpSpPr>
          <p:grpSpPr>
            <a:xfrm>
              <a:off x="717171" y="876299"/>
              <a:ext cx="2061826" cy="1864283"/>
              <a:chOff x="726696" y="876299"/>
              <a:chExt cx="2061826" cy="1864283"/>
            </a:xfrm>
          </p:grpSpPr>
          <p:pic>
            <p:nvPicPr>
              <p:cNvPr id="54" name="图片 53" descr="全宽 半宽.jpg"/>
              <p:cNvPicPr>
                <a:picLocks noChangeAspect="1"/>
              </p:cNvPicPr>
              <p:nvPr/>
            </p:nvPicPr>
            <p:blipFill>
              <a:blip r:embed="rId3" cstate="screen">
                <a:clrChange>
                  <a:clrFrom>
                    <a:srgbClr val="FFFFFF"/>
                  </a:clrFrom>
                  <a:clrTo>
                    <a:srgbClr val="FFFFFF">
                      <a:alpha val="0"/>
                    </a:srgbClr>
                  </a:clrTo>
                </a:clrChange>
                <a:grayscl/>
              </a:blip>
              <a:stretch>
                <a:fillRect/>
              </a:stretch>
            </p:blipFill>
            <p:spPr>
              <a:xfrm>
                <a:off x="726696" y="876299"/>
                <a:ext cx="1694803" cy="1864283"/>
              </a:xfrm>
              <a:prstGeom prst="rect">
                <a:avLst/>
              </a:prstGeom>
            </p:spPr>
          </p:pic>
          <p:cxnSp>
            <p:nvCxnSpPr>
              <p:cNvPr id="55" name="直接连接符 54"/>
              <p:cNvCxnSpPr>
                <a:stCxn id="60" idx="3"/>
                <a:endCxn id="48" idx="1"/>
              </p:cNvCxnSpPr>
              <p:nvPr/>
            </p:nvCxnSpPr>
            <p:spPr bwMode="auto">
              <a:xfrm flipV="1">
                <a:off x="2238375" y="1139372"/>
                <a:ext cx="550147" cy="127453"/>
              </a:xfrm>
              <a:prstGeom prst="line">
                <a:avLst/>
              </a:prstGeom>
              <a:noFill/>
              <a:ln w="28575">
                <a:solidFill>
                  <a:schemeClr val="accent5">
                    <a:lumMod val="75000"/>
                  </a:schemeClr>
                </a:solidFill>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矩形 55"/>
              <p:cNvSpPr/>
              <p:nvPr/>
            </p:nvSpPr>
            <p:spPr bwMode="auto">
              <a:xfrm>
                <a:off x="847725" y="2219325"/>
                <a:ext cx="1381125" cy="161925"/>
              </a:xfrm>
              <a:prstGeom prst="rect">
                <a:avLst/>
              </a:prstGeom>
              <a:solidFill>
                <a:schemeClr val="accent5">
                  <a:lumMod val="75000"/>
                  <a:alpha val="52000"/>
                </a:schemeClr>
              </a:solidFill>
              <a:ln w="28575">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cxnSp>
            <p:nvCxnSpPr>
              <p:cNvPr id="59" name="直接连接符 58"/>
              <p:cNvCxnSpPr>
                <a:stCxn id="56" idx="3"/>
                <a:endCxn id="49" idx="1"/>
              </p:cNvCxnSpPr>
              <p:nvPr/>
            </p:nvCxnSpPr>
            <p:spPr bwMode="auto">
              <a:xfrm flipV="1">
                <a:off x="2228850" y="2162120"/>
                <a:ext cx="559672" cy="138168"/>
              </a:xfrm>
              <a:prstGeom prst="line">
                <a:avLst/>
              </a:prstGeom>
              <a:noFill/>
              <a:ln w="28575">
                <a:solidFill>
                  <a:schemeClr val="accent5">
                    <a:lumMod val="75000"/>
                  </a:schemeClr>
                </a:solidFill>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矩形 59"/>
              <p:cNvSpPr/>
              <p:nvPr/>
            </p:nvSpPr>
            <p:spPr bwMode="auto">
              <a:xfrm>
                <a:off x="1581151" y="1181100"/>
                <a:ext cx="657224" cy="171450"/>
              </a:xfrm>
              <a:prstGeom prst="rect">
                <a:avLst/>
              </a:prstGeom>
              <a:solidFill>
                <a:schemeClr val="accent5">
                  <a:lumMod val="75000"/>
                  <a:alpha val="52000"/>
                </a:schemeClr>
              </a:solidFill>
              <a:ln w="28575">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grpSp>
      </p:grpSp>
      <p:cxnSp>
        <p:nvCxnSpPr>
          <p:cNvPr id="64" name="Straight Connector 79"/>
          <p:cNvCxnSpPr>
            <a:cxnSpLocks noChangeShapeType="1"/>
          </p:cNvCxnSpPr>
          <p:nvPr/>
        </p:nvCxnSpPr>
        <p:spPr bwMode="auto">
          <a:xfrm>
            <a:off x="4621590" y="1181100"/>
            <a:ext cx="0" cy="1685925"/>
          </a:xfrm>
          <a:prstGeom prst="line">
            <a:avLst/>
          </a:prstGeom>
          <a:noFill/>
          <a:ln w="6350" algn="ctr">
            <a:solidFill>
              <a:srgbClr val="B2B2B2"/>
            </a:solidFill>
            <a:prstDash val="solid"/>
            <a:round/>
            <a:headEnd/>
            <a:tailEnd/>
          </a:ln>
        </p:spPr>
      </p:cxnSp>
      <p:grpSp>
        <p:nvGrpSpPr>
          <p:cNvPr id="4" name="组合 66"/>
          <p:cNvGrpSpPr/>
          <p:nvPr/>
        </p:nvGrpSpPr>
        <p:grpSpPr>
          <a:xfrm>
            <a:off x="4705350" y="1066800"/>
            <a:ext cx="4124325" cy="1971458"/>
            <a:chOff x="3952875" y="809625"/>
            <a:chExt cx="4124325" cy="1971458"/>
          </a:xfrm>
        </p:grpSpPr>
        <p:pic>
          <p:nvPicPr>
            <p:cNvPr id="70" name="图片 69" descr="后正视图-LIUA.jpg"/>
            <p:cNvPicPr>
              <a:picLocks noChangeAspect="1"/>
            </p:cNvPicPr>
            <p:nvPr/>
          </p:nvPicPr>
          <p:blipFill>
            <a:blip r:embed="rId4" cstate="screen">
              <a:clrChange>
                <a:clrFrom>
                  <a:srgbClr val="FFFFFF"/>
                </a:clrFrom>
                <a:clrTo>
                  <a:srgbClr val="FFFFFF">
                    <a:alpha val="0"/>
                  </a:srgbClr>
                </a:clrTo>
              </a:clrChange>
              <a:grayscl/>
            </a:blip>
            <a:stretch>
              <a:fillRect/>
            </a:stretch>
          </p:blipFill>
          <p:spPr>
            <a:xfrm>
              <a:off x="5020311" y="809625"/>
              <a:ext cx="1847213" cy="1971458"/>
            </a:xfrm>
            <a:prstGeom prst="rect">
              <a:avLst/>
            </a:prstGeom>
          </p:spPr>
        </p:pic>
        <p:grpSp>
          <p:nvGrpSpPr>
            <p:cNvPr id="5" name="组合 97"/>
            <p:cNvGrpSpPr/>
            <p:nvPr/>
          </p:nvGrpSpPr>
          <p:grpSpPr>
            <a:xfrm>
              <a:off x="3952875" y="989353"/>
              <a:ext cx="4124325" cy="1563347"/>
              <a:chOff x="3933825" y="989353"/>
              <a:chExt cx="4124325" cy="1563347"/>
            </a:xfrm>
          </p:grpSpPr>
          <p:sp>
            <p:nvSpPr>
              <p:cNvPr id="72" name="矩形 71"/>
              <p:cNvSpPr/>
              <p:nvPr/>
            </p:nvSpPr>
            <p:spPr bwMode="auto">
              <a:xfrm>
                <a:off x="3933825" y="1621575"/>
                <a:ext cx="952500" cy="288131"/>
              </a:xfrm>
              <a:prstGeom prst="rect">
                <a:avLst/>
              </a:prstGeom>
              <a:noFill/>
              <a:ln w="12700" cap="flat" cmpd="sng" algn="ctr">
                <a:noFill/>
                <a:prstDash val="solid"/>
                <a:round/>
                <a:headEnd type="none" w="med" len="med"/>
                <a:tailEnd type="none" w="med" len="med"/>
              </a:ln>
              <a:effectLst/>
            </p:spPr>
            <p:txBody>
              <a:bodyPr lIns="36000" tIns="36000" rIns="36000" bIns="36000"/>
              <a:lstStyle/>
              <a:p>
                <a:pPr algn="r" eaLnBrk="0" fontAlgn="base" hangingPunct="0">
                  <a:spcBef>
                    <a:spcPct val="0"/>
                  </a:spcBef>
                  <a:spcAft>
                    <a:spcPct val="0"/>
                  </a:spcAft>
                  <a:defRPr/>
                </a:pPr>
                <a:r>
                  <a:rPr lang="en-US" altLang="zh-CN" sz="1000" dirty="0" smtClean="0">
                    <a:solidFill>
                      <a:srgbClr val="000000"/>
                    </a:solidFill>
                    <a:latin typeface="+mn-lt"/>
                    <a:ea typeface="微软雅黑" pitchFamily="34" charset="-122"/>
                  </a:rPr>
                  <a:t>Management module</a:t>
                </a:r>
                <a:endParaRPr lang="zh-CN" altLang="en-US" sz="1000" dirty="0">
                  <a:solidFill>
                    <a:srgbClr val="000000"/>
                  </a:solidFill>
                  <a:latin typeface="+mn-lt"/>
                  <a:ea typeface="微软雅黑" pitchFamily="34" charset="-122"/>
                </a:endParaRPr>
              </a:p>
            </p:txBody>
          </p:sp>
          <p:sp>
            <p:nvSpPr>
              <p:cNvPr id="74" name="矩形 73"/>
              <p:cNvSpPr/>
              <p:nvPr/>
            </p:nvSpPr>
            <p:spPr bwMode="auto">
              <a:xfrm>
                <a:off x="7079535" y="1119131"/>
                <a:ext cx="978615" cy="314325"/>
              </a:xfrm>
              <a:prstGeom prst="rect">
                <a:avLst/>
              </a:prstGeom>
              <a:noFill/>
              <a:ln w="12700" cap="flat" cmpd="sng" algn="ctr">
                <a:noFill/>
                <a:prstDash val="solid"/>
                <a:round/>
                <a:headEnd type="none" w="med" len="med"/>
                <a:tailEnd type="none" w="med" len="med"/>
              </a:ln>
              <a:effectLst/>
            </p:spPr>
            <p:txBody>
              <a:bodyPr lIns="36000" tIns="36000" rIns="36000" bIns="36000"/>
              <a:lstStyle/>
              <a:p>
                <a:pPr eaLnBrk="0" fontAlgn="base" hangingPunct="0">
                  <a:spcBef>
                    <a:spcPct val="0"/>
                  </a:spcBef>
                  <a:spcAft>
                    <a:spcPct val="0"/>
                  </a:spcAft>
                  <a:defRPr/>
                </a:pPr>
                <a:r>
                  <a:rPr lang="en-US" altLang="zh-CN" sz="1000" dirty="0" smtClean="0">
                    <a:solidFill>
                      <a:srgbClr val="000000"/>
                    </a:solidFill>
                    <a:latin typeface="+mn-lt"/>
                    <a:ea typeface="微软雅黑" pitchFamily="34" charset="-122"/>
                  </a:rPr>
                  <a:t>Switch</a:t>
                </a:r>
              </a:p>
              <a:p>
                <a:pPr eaLnBrk="0" fontAlgn="base" hangingPunct="0">
                  <a:spcBef>
                    <a:spcPct val="0"/>
                  </a:spcBef>
                  <a:spcAft>
                    <a:spcPct val="0"/>
                  </a:spcAft>
                  <a:defRPr/>
                </a:pPr>
                <a:r>
                  <a:rPr lang="en-US" altLang="zh-CN" sz="1000" dirty="0" smtClean="0">
                    <a:solidFill>
                      <a:srgbClr val="000000"/>
                    </a:solidFill>
                    <a:latin typeface="+mn-lt"/>
                    <a:ea typeface="微软雅黑" pitchFamily="34" charset="-122"/>
                  </a:rPr>
                  <a:t>module</a:t>
                </a:r>
                <a:endParaRPr lang="zh-CN" altLang="en-US" sz="1000" dirty="0">
                  <a:solidFill>
                    <a:srgbClr val="000000"/>
                  </a:solidFill>
                  <a:latin typeface="+mn-lt"/>
                  <a:ea typeface="微软雅黑" pitchFamily="34" charset="-122"/>
                </a:endParaRPr>
              </a:p>
            </p:txBody>
          </p:sp>
          <p:sp>
            <p:nvSpPr>
              <p:cNvPr id="75" name="矩形 74"/>
              <p:cNvSpPr/>
              <p:nvPr/>
            </p:nvSpPr>
            <p:spPr bwMode="auto">
              <a:xfrm>
                <a:off x="7079536" y="1707300"/>
                <a:ext cx="911940" cy="270272"/>
              </a:xfrm>
              <a:prstGeom prst="rect">
                <a:avLst/>
              </a:prstGeom>
              <a:noFill/>
              <a:ln w="12700" cap="flat" cmpd="sng" algn="ctr">
                <a:noFill/>
                <a:prstDash val="solid"/>
                <a:round/>
                <a:headEnd type="none" w="med" len="med"/>
                <a:tailEnd type="none" w="med" len="med"/>
              </a:ln>
              <a:effectLst/>
            </p:spPr>
            <p:txBody>
              <a:bodyPr lIns="36000" tIns="36000" rIns="36000" bIns="36000"/>
              <a:lstStyle/>
              <a:p>
                <a:pPr eaLnBrk="0" fontAlgn="base" hangingPunct="0">
                  <a:spcBef>
                    <a:spcPct val="0"/>
                  </a:spcBef>
                  <a:spcAft>
                    <a:spcPct val="0"/>
                  </a:spcAft>
                  <a:defRPr/>
                </a:pPr>
                <a:r>
                  <a:rPr lang="en-US" altLang="zh-CN" sz="1000" dirty="0" smtClean="0">
                    <a:solidFill>
                      <a:srgbClr val="000000"/>
                    </a:solidFill>
                    <a:latin typeface="+mn-lt"/>
                    <a:ea typeface="微软雅黑" pitchFamily="34" charset="-122"/>
                  </a:rPr>
                  <a:t>Power  </a:t>
                </a:r>
              </a:p>
              <a:p>
                <a:pPr eaLnBrk="0" fontAlgn="base" hangingPunct="0">
                  <a:spcBef>
                    <a:spcPct val="0"/>
                  </a:spcBef>
                  <a:spcAft>
                    <a:spcPct val="0"/>
                  </a:spcAft>
                  <a:defRPr/>
                </a:pPr>
                <a:r>
                  <a:rPr lang="en-US" altLang="zh-CN" sz="1000" dirty="0" smtClean="0">
                    <a:solidFill>
                      <a:srgbClr val="000000"/>
                    </a:solidFill>
                    <a:latin typeface="+mn-lt"/>
                    <a:ea typeface="微软雅黑" pitchFamily="34" charset="-122"/>
                  </a:rPr>
                  <a:t>supply module</a:t>
                </a:r>
                <a:endParaRPr lang="zh-CN" altLang="en-US" sz="1000" dirty="0">
                  <a:solidFill>
                    <a:srgbClr val="000000"/>
                  </a:solidFill>
                  <a:latin typeface="+mn-lt"/>
                  <a:ea typeface="微软雅黑" pitchFamily="34" charset="-122"/>
                </a:endParaRPr>
              </a:p>
            </p:txBody>
          </p:sp>
          <p:sp>
            <p:nvSpPr>
              <p:cNvPr id="76" name="矩形 75"/>
              <p:cNvSpPr/>
              <p:nvPr/>
            </p:nvSpPr>
            <p:spPr bwMode="auto">
              <a:xfrm>
                <a:off x="4019252" y="989353"/>
                <a:ext cx="867073" cy="242887"/>
              </a:xfrm>
              <a:prstGeom prst="rect">
                <a:avLst/>
              </a:prstGeom>
              <a:noFill/>
              <a:ln w="12700" cap="flat" cmpd="sng" algn="ctr">
                <a:noFill/>
                <a:prstDash val="solid"/>
                <a:round/>
                <a:headEnd type="none" w="med" len="med"/>
                <a:tailEnd type="none" w="med" len="med"/>
              </a:ln>
              <a:effectLst/>
            </p:spPr>
            <p:txBody>
              <a:bodyPr lIns="36000" tIns="36000" rIns="36000" bIns="36000"/>
              <a:lstStyle/>
              <a:p>
                <a:pPr algn="r" eaLnBrk="0" fontAlgn="base" hangingPunct="0">
                  <a:spcBef>
                    <a:spcPct val="0"/>
                  </a:spcBef>
                  <a:spcAft>
                    <a:spcPct val="0"/>
                  </a:spcAft>
                  <a:defRPr/>
                </a:pPr>
                <a:r>
                  <a:rPr lang="en-US" altLang="zh-CN" sz="1000" dirty="0" smtClean="0">
                    <a:solidFill>
                      <a:srgbClr val="000000"/>
                    </a:solidFill>
                    <a:latin typeface="+mn-lt"/>
                    <a:ea typeface="微软雅黑" pitchFamily="34" charset="-122"/>
                  </a:rPr>
                  <a:t>Fan</a:t>
                </a:r>
              </a:p>
              <a:p>
                <a:pPr algn="r" eaLnBrk="0" fontAlgn="base" hangingPunct="0">
                  <a:spcBef>
                    <a:spcPct val="0"/>
                  </a:spcBef>
                  <a:spcAft>
                    <a:spcPct val="0"/>
                  </a:spcAft>
                  <a:defRPr/>
                </a:pPr>
                <a:r>
                  <a:rPr lang="en-US" altLang="zh-CN" sz="1000" dirty="0" smtClean="0">
                    <a:solidFill>
                      <a:srgbClr val="000000"/>
                    </a:solidFill>
                    <a:latin typeface="+mn-lt"/>
                    <a:ea typeface="微软雅黑" pitchFamily="34" charset="-122"/>
                  </a:rPr>
                  <a:t>module</a:t>
                </a:r>
                <a:endParaRPr lang="zh-CN" altLang="en-US" sz="1000" dirty="0">
                  <a:solidFill>
                    <a:srgbClr val="000000"/>
                  </a:solidFill>
                  <a:latin typeface="+mn-lt"/>
                  <a:ea typeface="微软雅黑" pitchFamily="34" charset="-122"/>
                </a:endParaRPr>
              </a:p>
            </p:txBody>
          </p:sp>
          <p:sp>
            <p:nvSpPr>
              <p:cNvPr id="77" name="矩形 76"/>
              <p:cNvSpPr/>
              <p:nvPr/>
            </p:nvSpPr>
            <p:spPr bwMode="auto">
              <a:xfrm>
                <a:off x="5657850" y="1247775"/>
                <a:ext cx="95251" cy="609600"/>
              </a:xfrm>
              <a:prstGeom prst="rect">
                <a:avLst/>
              </a:prstGeom>
              <a:solidFill>
                <a:schemeClr val="accent5">
                  <a:lumMod val="75000"/>
                  <a:alpha val="52000"/>
                </a:schemeClr>
              </a:solidFill>
              <a:ln w="28575">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mn-lt"/>
                  <a:ea typeface="宋体" charset="-122"/>
                </a:endParaRPr>
              </a:p>
            </p:txBody>
          </p:sp>
          <p:sp>
            <p:nvSpPr>
              <p:cNvPr id="78" name="矩形 77"/>
              <p:cNvSpPr/>
              <p:nvPr/>
            </p:nvSpPr>
            <p:spPr bwMode="auto">
              <a:xfrm>
                <a:off x="5657850" y="1905000"/>
                <a:ext cx="95251" cy="609600"/>
              </a:xfrm>
              <a:prstGeom prst="rect">
                <a:avLst/>
              </a:prstGeom>
              <a:solidFill>
                <a:schemeClr val="accent5">
                  <a:lumMod val="75000"/>
                  <a:alpha val="52000"/>
                </a:schemeClr>
              </a:solidFill>
              <a:ln w="28575">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mn-lt"/>
                  <a:ea typeface="宋体" charset="-122"/>
                </a:endParaRPr>
              </a:p>
            </p:txBody>
          </p:sp>
          <p:cxnSp>
            <p:nvCxnSpPr>
              <p:cNvPr id="82" name="直接连接符 81"/>
              <p:cNvCxnSpPr>
                <a:stCxn id="72" idx="3"/>
                <a:endCxn id="78" idx="1"/>
              </p:cNvCxnSpPr>
              <p:nvPr/>
            </p:nvCxnSpPr>
            <p:spPr bwMode="auto">
              <a:xfrm>
                <a:off x="4886325" y="1765641"/>
                <a:ext cx="771525" cy="444159"/>
              </a:xfrm>
              <a:prstGeom prst="line">
                <a:avLst/>
              </a:prstGeom>
              <a:noFill/>
              <a:ln w="28575">
                <a:solidFill>
                  <a:schemeClr val="accent5">
                    <a:lumMod val="75000"/>
                  </a:schemeClr>
                </a:solidFill>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矩形 84"/>
              <p:cNvSpPr/>
              <p:nvPr/>
            </p:nvSpPr>
            <p:spPr bwMode="auto">
              <a:xfrm>
                <a:off x="6134100" y="1228725"/>
                <a:ext cx="85726" cy="1323975"/>
              </a:xfrm>
              <a:prstGeom prst="rect">
                <a:avLst/>
              </a:prstGeom>
              <a:solidFill>
                <a:schemeClr val="accent5">
                  <a:lumMod val="75000"/>
                  <a:alpha val="52000"/>
                </a:schemeClr>
              </a:solidFill>
              <a:ln w="28575">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mn-lt"/>
                  <a:ea typeface="宋体" charset="-122"/>
                </a:endParaRPr>
              </a:p>
            </p:txBody>
          </p:sp>
          <p:cxnSp>
            <p:nvCxnSpPr>
              <p:cNvPr id="86" name="直接连接符 85"/>
              <p:cNvCxnSpPr>
                <a:stCxn id="85" idx="3"/>
                <a:endCxn id="74" idx="1"/>
              </p:cNvCxnSpPr>
              <p:nvPr/>
            </p:nvCxnSpPr>
            <p:spPr bwMode="auto">
              <a:xfrm flipV="1">
                <a:off x="6219826" y="1276294"/>
                <a:ext cx="859709" cy="614419"/>
              </a:xfrm>
              <a:prstGeom prst="line">
                <a:avLst/>
              </a:prstGeom>
              <a:noFill/>
              <a:ln w="28575">
                <a:solidFill>
                  <a:schemeClr val="accent5">
                    <a:lumMod val="75000"/>
                  </a:schemeClr>
                </a:solidFill>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矩形 88"/>
              <p:cNvSpPr/>
              <p:nvPr/>
            </p:nvSpPr>
            <p:spPr bwMode="auto">
              <a:xfrm>
                <a:off x="6524625" y="1952625"/>
                <a:ext cx="142875" cy="447675"/>
              </a:xfrm>
              <a:prstGeom prst="rect">
                <a:avLst/>
              </a:prstGeom>
              <a:solidFill>
                <a:schemeClr val="accent5">
                  <a:lumMod val="75000"/>
                  <a:alpha val="52000"/>
                </a:schemeClr>
              </a:solidFill>
              <a:ln w="28575">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mn-lt"/>
                  <a:ea typeface="宋体" charset="-122"/>
                </a:endParaRPr>
              </a:p>
            </p:txBody>
          </p:sp>
          <p:cxnSp>
            <p:nvCxnSpPr>
              <p:cNvPr id="90" name="直接连接符 89"/>
              <p:cNvCxnSpPr>
                <a:stCxn id="89" idx="3"/>
                <a:endCxn id="75" idx="1"/>
              </p:cNvCxnSpPr>
              <p:nvPr/>
            </p:nvCxnSpPr>
            <p:spPr bwMode="auto">
              <a:xfrm flipV="1">
                <a:off x="6667500" y="1842436"/>
                <a:ext cx="412036" cy="334027"/>
              </a:xfrm>
              <a:prstGeom prst="line">
                <a:avLst/>
              </a:prstGeom>
              <a:noFill/>
              <a:ln w="28575">
                <a:solidFill>
                  <a:schemeClr val="accent5">
                    <a:lumMod val="75000"/>
                  </a:schemeClr>
                </a:solidFill>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矩形 90"/>
              <p:cNvSpPr/>
              <p:nvPr/>
            </p:nvSpPr>
            <p:spPr bwMode="auto">
              <a:xfrm>
                <a:off x="5372100" y="1209675"/>
                <a:ext cx="238125" cy="276225"/>
              </a:xfrm>
              <a:prstGeom prst="rect">
                <a:avLst/>
              </a:prstGeom>
              <a:solidFill>
                <a:schemeClr val="accent5">
                  <a:lumMod val="75000"/>
                  <a:alpha val="52000"/>
                </a:schemeClr>
              </a:solidFill>
              <a:ln w="28575">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mn-lt"/>
                  <a:ea typeface="宋体" charset="-122"/>
                </a:endParaRPr>
              </a:p>
            </p:txBody>
          </p:sp>
          <p:cxnSp>
            <p:nvCxnSpPr>
              <p:cNvPr id="92" name="直接连接符 91"/>
              <p:cNvCxnSpPr>
                <a:stCxn id="76" idx="3"/>
                <a:endCxn id="91" idx="1"/>
              </p:cNvCxnSpPr>
              <p:nvPr/>
            </p:nvCxnSpPr>
            <p:spPr bwMode="auto">
              <a:xfrm>
                <a:off x="4886325" y="1110797"/>
                <a:ext cx="485775" cy="236991"/>
              </a:xfrm>
              <a:prstGeom prst="line">
                <a:avLst/>
              </a:prstGeom>
              <a:noFill/>
              <a:ln w="28575">
                <a:solidFill>
                  <a:schemeClr val="accent5">
                    <a:lumMod val="75000"/>
                  </a:schemeClr>
                </a:solidFill>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93" name="Text Box 19"/>
          <p:cNvSpPr txBox="1">
            <a:spLocks noChangeArrowheads="1"/>
          </p:cNvSpPr>
          <p:nvPr/>
        </p:nvSpPr>
        <p:spPr bwMode="auto">
          <a:xfrm>
            <a:off x="2403889" y="914362"/>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Front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
        <p:nvSpPr>
          <p:cNvPr id="95" name="Text Box 19"/>
          <p:cNvSpPr txBox="1">
            <a:spLocks noChangeArrowheads="1"/>
          </p:cNvSpPr>
          <p:nvPr/>
        </p:nvSpPr>
        <p:spPr bwMode="auto">
          <a:xfrm>
            <a:off x="6404389" y="914362"/>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Rear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
        <p:nvSpPr>
          <p:cNvPr id="97" name="Text Box 19"/>
          <p:cNvSpPr txBox="1">
            <a:spLocks noChangeArrowheads="1"/>
          </p:cNvSpPr>
          <p:nvPr/>
        </p:nvSpPr>
        <p:spPr bwMode="auto">
          <a:xfrm>
            <a:off x="3850483" y="3114637"/>
            <a:ext cx="1562100"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Chassis specification</a:t>
            </a:r>
            <a:endParaRPr lang="en-US" altLang="zh-CN" sz="1000" dirty="0">
              <a:solidFill>
                <a:schemeClr val="tx1">
                  <a:lumMod val="75000"/>
                  <a:lumOff val="25000"/>
                </a:schemeClr>
              </a:solidFill>
              <a:latin typeface="+mn-lt"/>
              <a:ea typeface="微软雅黑" pitchFamily="34" charset="-122"/>
              <a:cs typeface="Arial" pitchFamily="34" charset="0"/>
            </a:endParaRPr>
          </a:p>
        </p:txBody>
      </p:sp>
      <p:sp>
        <p:nvSpPr>
          <p:cNvPr id="43" name="TextBox 42"/>
          <p:cNvSpPr txBox="1"/>
          <p:nvPr/>
        </p:nvSpPr>
        <p:spPr>
          <a:xfrm>
            <a:off x="8243846" y="1768897"/>
            <a:ext cx="359900" cy="209143"/>
          </a:xfrm>
          <a:prstGeom prst="rect">
            <a:avLst/>
          </a:prstGeom>
          <a:noFill/>
        </p:spPr>
        <p:txBody>
          <a:bodyPr wrap="square" lIns="69961" tIns="34980" rIns="69961" bIns="34980" rtlCol="0">
            <a:spAutoFit/>
          </a:bodyPr>
          <a:lstStyle/>
          <a:p>
            <a:pPr algn="ctr"/>
            <a:r>
              <a:rPr lang="en-US" altLang="zh-CN" sz="900" dirty="0" smtClean="0">
                <a:solidFill>
                  <a:schemeClr val="bg1"/>
                </a:solidFill>
                <a:latin typeface="微软雅黑" pitchFamily="34" charset="-122"/>
                <a:ea typeface="微软雅黑" pitchFamily="34" charset="-122"/>
              </a:rPr>
              <a:t>2X</a:t>
            </a:r>
            <a:endParaRPr lang="zh-CN" altLang="en-US" sz="900" dirty="0">
              <a:solidFill>
                <a:schemeClr val="bg1"/>
              </a:solidFill>
              <a:latin typeface="微软雅黑" pitchFamily="34" charset="-122"/>
              <a:ea typeface="微软雅黑" pitchFamily="34" charset="-122"/>
            </a:endParaRPr>
          </a:p>
        </p:txBody>
      </p:sp>
      <p:sp>
        <p:nvSpPr>
          <p:cNvPr id="44" name="TextBox 43"/>
          <p:cNvSpPr txBox="1"/>
          <p:nvPr/>
        </p:nvSpPr>
        <p:spPr>
          <a:xfrm>
            <a:off x="8217942" y="2199862"/>
            <a:ext cx="411708" cy="209143"/>
          </a:xfrm>
          <a:prstGeom prst="rect">
            <a:avLst/>
          </a:prstGeom>
          <a:noFill/>
        </p:spPr>
        <p:txBody>
          <a:bodyPr wrap="square" lIns="69961" tIns="34980" rIns="69961" bIns="34980" rtlCol="0">
            <a:spAutoFit/>
          </a:bodyPr>
          <a:lstStyle/>
          <a:p>
            <a:pPr algn="ctr"/>
            <a:r>
              <a:rPr lang="en-US" altLang="zh-CN" sz="900" dirty="0" smtClean="0">
                <a:solidFill>
                  <a:schemeClr val="bg1"/>
                </a:solidFill>
                <a:latin typeface="微软雅黑" pitchFamily="34" charset="-122"/>
                <a:ea typeface="微软雅黑" pitchFamily="34" charset="-122"/>
              </a:rPr>
              <a:t>3X</a:t>
            </a:r>
            <a:endParaRPr lang="zh-CN" altLang="en-US" sz="900" dirty="0">
              <a:solidFill>
                <a:schemeClr val="bg1"/>
              </a:solidFill>
              <a:latin typeface="微软雅黑" pitchFamily="34" charset="-122"/>
              <a:ea typeface="微软雅黑" pitchFamily="34" charset="-122"/>
            </a:endParaRPr>
          </a:p>
        </p:txBody>
      </p:sp>
      <p:sp>
        <p:nvSpPr>
          <p:cNvPr id="51" name="TextBox 50"/>
          <p:cNvSpPr txBox="1"/>
          <p:nvPr/>
        </p:nvSpPr>
        <p:spPr>
          <a:xfrm>
            <a:off x="8240021" y="2636937"/>
            <a:ext cx="367548" cy="209143"/>
          </a:xfrm>
          <a:prstGeom prst="rect">
            <a:avLst/>
          </a:prstGeom>
          <a:noFill/>
        </p:spPr>
        <p:txBody>
          <a:bodyPr wrap="square" lIns="69961" tIns="34980" rIns="69961" bIns="34980" rtlCol="0">
            <a:spAutoFit/>
          </a:bodyPr>
          <a:lstStyle/>
          <a:p>
            <a:pPr algn="ctr"/>
            <a:r>
              <a:rPr lang="en-US" altLang="zh-CN" sz="900" dirty="0" smtClean="0">
                <a:solidFill>
                  <a:schemeClr val="bg1"/>
                </a:solidFill>
                <a:latin typeface="微软雅黑" pitchFamily="34" charset="-122"/>
                <a:ea typeface="微软雅黑" pitchFamily="34" charset="-122"/>
              </a:rPr>
              <a:t>4E</a:t>
            </a:r>
            <a:endParaRPr lang="zh-CN" altLang="en-US" sz="900" dirty="0">
              <a:solidFill>
                <a:schemeClr val="bg1"/>
              </a:solidFill>
              <a:latin typeface="微软雅黑" pitchFamily="34" charset="-122"/>
              <a:ea typeface="微软雅黑" pitchFamily="34" charset="-122"/>
            </a:endParaRPr>
          </a:p>
        </p:txBody>
      </p:sp>
      <p:grpSp>
        <p:nvGrpSpPr>
          <p:cNvPr id="6" name="组合 51"/>
          <p:cNvGrpSpPr/>
          <p:nvPr/>
        </p:nvGrpSpPr>
        <p:grpSpPr>
          <a:xfrm>
            <a:off x="6448425" y="1266825"/>
            <a:ext cx="666751" cy="1657350"/>
            <a:chOff x="6438900" y="1238250"/>
            <a:chExt cx="666751" cy="1819275"/>
          </a:xfrm>
        </p:grpSpPr>
        <p:sp>
          <p:nvSpPr>
            <p:cNvPr id="57" name="矩形 56"/>
            <p:cNvSpPr/>
            <p:nvPr/>
          </p:nvSpPr>
          <p:spPr bwMode="auto">
            <a:xfrm>
              <a:off x="6515100" y="1514475"/>
              <a:ext cx="85726" cy="1323975"/>
            </a:xfrm>
            <a:prstGeom prst="rect">
              <a:avLst/>
            </a:prstGeom>
            <a:noFill/>
            <a:ln w="28575">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mn-lt"/>
                <a:ea typeface="宋体" charset="-122"/>
              </a:endParaRPr>
            </a:p>
          </p:txBody>
        </p:sp>
        <p:grpSp>
          <p:nvGrpSpPr>
            <p:cNvPr id="7" name="组合 59"/>
            <p:cNvGrpSpPr/>
            <p:nvPr/>
          </p:nvGrpSpPr>
          <p:grpSpPr>
            <a:xfrm>
              <a:off x="6810375" y="1238250"/>
              <a:ext cx="295276" cy="247650"/>
              <a:chOff x="3314700" y="1552575"/>
              <a:chExt cx="295276" cy="247650"/>
            </a:xfrm>
          </p:grpSpPr>
          <p:sp>
            <p:nvSpPr>
              <p:cNvPr id="84" name="椭圆 83"/>
              <p:cNvSpPr/>
              <p:nvPr/>
            </p:nvSpPr>
            <p:spPr bwMode="auto">
              <a:xfrm>
                <a:off x="3314700" y="1552575"/>
                <a:ext cx="247650" cy="247650"/>
              </a:xfrm>
              <a:prstGeom prst="ellipse">
                <a:avLst/>
              </a:prstGeom>
              <a:solidFill>
                <a:srgbClr val="C0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1050" b="0" i="0" u="none" strike="noStrike" cap="none" normalizeH="0" baseline="0" dirty="0" smtClean="0">
                  <a:ln>
                    <a:noFill/>
                  </a:ln>
                  <a:solidFill>
                    <a:schemeClr val="tx1"/>
                  </a:solidFill>
                  <a:effectLst/>
                  <a:latin typeface="Arial" charset="0"/>
                  <a:ea typeface="宋体" charset="-122"/>
                </a:endParaRPr>
              </a:p>
            </p:txBody>
          </p:sp>
          <p:sp>
            <p:nvSpPr>
              <p:cNvPr id="87" name="矩形 86"/>
              <p:cNvSpPr/>
              <p:nvPr/>
            </p:nvSpPr>
            <p:spPr bwMode="auto">
              <a:xfrm>
                <a:off x="3326686" y="1566806"/>
                <a:ext cx="283290" cy="195319"/>
              </a:xfrm>
              <a:prstGeom prst="rect">
                <a:avLst/>
              </a:prstGeom>
              <a:noFill/>
              <a:ln w="12700" cap="flat" cmpd="sng" algn="ctr">
                <a:noFill/>
                <a:prstDash val="solid"/>
                <a:round/>
                <a:headEnd type="none" w="med" len="med"/>
                <a:tailEnd type="none" w="med" len="med"/>
              </a:ln>
              <a:effectLst/>
            </p:spPr>
            <p:txBody>
              <a:bodyPr lIns="36000" tIns="36000" rIns="36000" bIns="36000"/>
              <a:lstStyle/>
              <a:p>
                <a:pPr eaLnBrk="0" fontAlgn="base" hangingPunct="0">
                  <a:spcBef>
                    <a:spcPct val="0"/>
                  </a:spcBef>
                  <a:spcAft>
                    <a:spcPct val="0"/>
                  </a:spcAft>
                  <a:defRPr/>
                </a:pPr>
                <a:r>
                  <a:rPr lang="en-US" altLang="zh-CN" sz="1000" dirty="0" smtClean="0">
                    <a:solidFill>
                      <a:schemeClr val="bg1"/>
                    </a:solidFill>
                    <a:latin typeface="+mn-lt"/>
                    <a:ea typeface="微软雅黑" pitchFamily="34" charset="-122"/>
                  </a:rPr>
                  <a:t>E4</a:t>
                </a:r>
                <a:endParaRPr lang="zh-CN" altLang="en-US" sz="1000" dirty="0">
                  <a:solidFill>
                    <a:schemeClr val="bg1"/>
                  </a:solidFill>
                  <a:latin typeface="+mn-lt"/>
                  <a:ea typeface="微软雅黑" pitchFamily="34" charset="-122"/>
                </a:endParaRPr>
              </a:p>
            </p:txBody>
          </p:sp>
        </p:grpSp>
        <p:grpSp>
          <p:nvGrpSpPr>
            <p:cNvPr id="8" name="组合 60"/>
            <p:cNvGrpSpPr/>
            <p:nvPr/>
          </p:nvGrpSpPr>
          <p:grpSpPr>
            <a:xfrm>
              <a:off x="6438900" y="2809875"/>
              <a:ext cx="295276" cy="247650"/>
              <a:chOff x="3314700" y="1552575"/>
              <a:chExt cx="295276" cy="247650"/>
            </a:xfrm>
          </p:grpSpPr>
          <p:sp>
            <p:nvSpPr>
              <p:cNvPr id="81" name="椭圆 80"/>
              <p:cNvSpPr/>
              <p:nvPr/>
            </p:nvSpPr>
            <p:spPr bwMode="auto">
              <a:xfrm>
                <a:off x="3314700" y="1552575"/>
                <a:ext cx="247650" cy="247650"/>
              </a:xfrm>
              <a:prstGeom prst="ellipse">
                <a:avLst/>
              </a:prstGeom>
              <a:solidFill>
                <a:srgbClr val="C0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1050" b="0" i="0" u="none" strike="noStrike" cap="none" normalizeH="0" baseline="0" dirty="0" smtClean="0">
                  <a:ln>
                    <a:noFill/>
                  </a:ln>
                  <a:solidFill>
                    <a:schemeClr val="tx1"/>
                  </a:solidFill>
                  <a:effectLst/>
                  <a:latin typeface="Arial" charset="0"/>
                  <a:ea typeface="宋体" charset="-122"/>
                </a:endParaRPr>
              </a:p>
            </p:txBody>
          </p:sp>
          <p:sp>
            <p:nvSpPr>
              <p:cNvPr id="83" name="矩形 82"/>
              <p:cNvSpPr/>
              <p:nvPr/>
            </p:nvSpPr>
            <p:spPr bwMode="auto">
              <a:xfrm>
                <a:off x="3326686" y="1566806"/>
                <a:ext cx="283290" cy="195319"/>
              </a:xfrm>
              <a:prstGeom prst="rect">
                <a:avLst/>
              </a:prstGeom>
              <a:noFill/>
              <a:ln w="12700" cap="flat" cmpd="sng" algn="ctr">
                <a:noFill/>
                <a:prstDash val="solid"/>
                <a:round/>
                <a:headEnd type="none" w="med" len="med"/>
                <a:tailEnd type="none" w="med" len="med"/>
              </a:ln>
              <a:effectLst/>
            </p:spPr>
            <p:txBody>
              <a:bodyPr lIns="36000" tIns="36000" rIns="36000" bIns="36000"/>
              <a:lstStyle/>
              <a:p>
                <a:pPr eaLnBrk="0" fontAlgn="base" hangingPunct="0">
                  <a:spcBef>
                    <a:spcPct val="0"/>
                  </a:spcBef>
                  <a:spcAft>
                    <a:spcPct val="0"/>
                  </a:spcAft>
                  <a:defRPr/>
                </a:pPr>
                <a:r>
                  <a:rPr lang="en-US" altLang="zh-CN" sz="1000" dirty="0" smtClean="0">
                    <a:solidFill>
                      <a:schemeClr val="bg1"/>
                    </a:solidFill>
                    <a:latin typeface="+mn-lt"/>
                    <a:ea typeface="微软雅黑" pitchFamily="34" charset="-122"/>
                  </a:rPr>
                  <a:t>E1</a:t>
                </a:r>
                <a:endParaRPr lang="zh-CN" altLang="en-US" sz="1000" dirty="0">
                  <a:solidFill>
                    <a:schemeClr val="bg1"/>
                  </a:solidFill>
                  <a:latin typeface="+mn-lt"/>
                  <a:ea typeface="微软雅黑" pitchFamily="34" charset="-122"/>
                </a:endParaRPr>
              </a:p>
            </p:txBody>
          </p:sp>
        </p:grpSp>
        <p:sp>
          <p:nvSpPr>
            <p:cNvPr id="62" name="矩形 61"/>
            <p:cNvSpPr/>
            <p:nvPr/>
          </p:nvSpPr>
          <p:spPr bwMode="auto">
            <a:xfrm>
              <a:off x="6886575" y="1447800"/>
              <a:ext cx="85726" cy="1323975"/>
            </a:xfrm>
            <a:prstGeom prst="rect">
              <a:avLst/>
            </a:prstGeom>
            <a:noFill/>
            <a:ln w="28575">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mn-lt"/>
                <a:ea typeface="宋体" charset="-122"/>
              </a:endParaRPr>
            </a:p>
          </p:txBody>
        </p:sp>
        <p:sp>
          <p:nvSpPr>
            <p:cNvPr id="63" name="矩形 62"/>
            <p:cNvSpPr/>
            <p:nvPr/>
          </p:nvSpPr>
          <p:spPr bwMode="auto">
            <a:xfrm>
              <a:off x="6638925" y="1447800"/>
              <a:ext cx="85726" cy="1323975"/>
            </a:xfrm>
            <a:prstGeom prst="rect">
              <a:avLst/>
            </a:prstGeom>
            <a:noFill/>
            <a:ln w="28575">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mn-lt"/>
                <a:ea typeface="宋体" charset="-122"/>
              </a:endParaRPr>
            </a:p>
          </p:txBody>
        </p:sp>
        <p:sp>
          <p:nvSpPr>
            <p:cNvPr id="65" name="矩形 64"/>
            <p:cNvSpPr/>
            <p:nvPr/>
          </p:nvSpPr>
          <p:spPr bwMode="auto">
            <a:xfrm>
              <a:off x="6762750" y="1524000"/>
              <a:ext cx="85726" cy="1323975"/>
            </a:xfrm>
            <a:prstGeom prst="rect">
              <a:avLst/>
            </a:prstGeom>
            <a:noFill/>
            <a:ln w="28575">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atin typeface="+mn-lt"/>
                <a:ea typeface="宋体" charset="-122"/>
              </a:endParaRPr>
            </a:p>
          </p:txBody>
        </p:sp>
        <p:grpSp>
          <p:nvGrpSpPr>
            <p:cNvPr id="9" name="组合 71"/>
            <p:cNvGrpSpPr/>
            <p:nvPr/>
          </p:nvGrpSpPr>
          <p:grpSpPr>
            <a:xfrm>
              <a:off x="6686550" y="2809875"/>
              <a:ext cx="295276" cy="247650"/>
              <a:chOff x="3314700" y="1552575"/>
              <a:chExt cx="295276" cy="247650"/>
            </a:xfrm>
          </p:grpSpPr>
          <p:sp>
            <p:nvSpPr>
              <p:cNvPr id="79" name="椭圆 78"/>
              <p:cNvSpPr/>
              <p:nvPr/>
            </p:nvSpPr>
            <p:spPr bwMode="auto">
              <a:xfrm>
                <a:off x="3314700" y="1552575"/>
                <a:ext cx="247650" cy="247650"/>
              </a:xfrm>
              <a:prstGeom prst="ellipse">
                <a:avLst/>
              </a:prstGeom>
              <a:solidFill>
                <a:srgbClr val="C0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1050" b="0" i="0" u="none" strike="noStrike" cap="none" normalizeH="0" baseline="0" dirty="0" smtClean="0">
                  <a:ln>
                    <a:noFill/>
                  </a:ln>
                  <a:solidFill>
                    <a:schemeClr val="tx1"/>
                  </a:solidFill>
                  <a:effectLst/>
                  <a:latin typeface="Arial" charset="0"/>
                  <a:ea typeface="宋体" charset="-122"/>
                </a:endParaRPr>
              </a:p>
            </p:txBody>
          </p:sp>
          <p:sp>
            <p:nvSpPr>
              <p:cNvPr id="80" name="矩形 79"/>
              <p:cNvSpPr/>
              <p:nvPr/>
            </p:nvSpPr>
            <p:spPr bwMode="auto">
              <a:xfrm>
                <a:off x="3326686" y="1566806"/>
                <a:ext cx="283290" cy="195319"/>
              </a:xfrm>
              <a:prstGeom prst="rect">
                <a:avLst/>
              </a:prstGeom>
              <a:noFill/>
              <a:ln w="12700" cap="flat" cmpd="sng" algn="ctr">
                <a:noFill/>
                <a:prstDash val="solid"/>
                <a:round/>
                <a:headEnd type="none" w="med" len="med"/>
                <a:tailEnd type="none" w="med" len="med"/>
              </a:ln>
              <a:effectLst/>
            </p:spPr>
            <p:txBody>
              <a:bodyPr lIns="36000" tIns="36000" rIns="36000" bIns="36000"/>
              <a:lstStyle/>
              <a:p>
                <a:pPr eaLnBrk="0" fontAlgn="base" hangingPunct="0">
                  <a:spcBef>
                    <a:spcPct val="0"/>
                  </a:spcBef>
                  <a:spcAft>
                    <a:spcPct val="0"/>
                  </a:spcAft>
                  <a:defRPr/>
                </a:pPr>
                <a:r>
                  <a:rPr lang="en-US" altLang="zh-CN" sz="1000" dirty="0" smtClean="0">
                    <a:solidFill>
                      <a:schemeClr val="bg1"/>
                    </a:solidFill>
                    <a:latin typeface="+mn-lt"/>
                    <a:ea typeface="微软雅黑" pitchFamily="34" charset="-122"/>
                  </a:rPr>
                  <a:t>X3</a:t>
                </a:r>
                <a:endParaRPr lang="zh-CN" altLang="en-US" sz="1000" dirty="0">
                  <a:solidFill>
                    <a:schemeClr val="bg1"/>
                  </a:solidFill>
                  <a:latin typeface="+mn-lt"/>
                  <a:ea typeface="微软雅黑" pitchFamily="34" charset="-122"/>
                </a:endParaRPr>
              </a:p>
            </p:txBody>
          </p:sp>
        </p:grpSp>
        <p:grpSp>
          <p:nvGrpSpPr>
            <p:cNvPr id="10" name="组合 74"/>
            <p:cNvGrpSpPr/>
            <p:nvPr/>
          </p:nvGrpSpPr>
          <p:grpSpPr>
            <a:xfrm>
              <a:off x="6562725" y="1238250"/>
              <a:ext cx="295276" cy="247650"/>
              <a:chOff x="3314700" y="1552575"/>
              <a:chExt cx="295276" cy="247650"/>
            </a:xfrm>
          </p:grpSpPr>
          <p:sp>
            <p:nvSpPr>
              <p:cNvPr id="69" name="椭圆 68"/>
              <p:cNvSpPr/>
              <p:nvPr/>
            </p:nvSpPr>
            <p:spPr bwMode="auto">
              <a:xfrm>
                <a:off x="3314700" y="1552575"/>
                <a:ext cx="247650" cy="247650"/>
              </a:xfrm>
              <a:prstGeom prst="ellipse">
                <a:avLst/>
              </a:prstGeom>
              <a:solidFill>
                <a:srgbClr val="C0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zh-CN" altLang="en-US" sz="1050" b="0" i="0" u="none" strike="noStrike" cap="none" normalizeH="0" baseline="0" dirty="0" smtClean="0">
                  <a:ln>
                    <a:noFill/>
                  </a:ln>
                  <a:solidFill>
                    <a:schemeClr val="tx1"/>
                  </a:solidFill>
                  <a:effectLst/>
                  <a:latin typeface="Arial" charset="0"/>
                  <a:ea typeface="宋体" charset="-122"/>
                </a:endParaRPr>
              </a:p>
            </p:txBody>
          </p:sp>
          <p:sp>
            <p:nvSpPr>
              <p:cNvPr id="73" name="矩形 72"/>
              <p:cNvSpPr/>
              <p:nvPr/>
            </p:nvSpPr>
            <p:spPr bwMode="auto">
              <a:xfrm>
                <a:off x="3326686" y="1566806"/>
                <a:ext cx="283290" cy="195319"/>
              </a:xfrm>
              <a:prstGeom prst="rect">
                <a:avLst/>
              </a:prstGeom>
              <a:noFill/>
              <a:ln w="12700" cap="flat" cmpd="sng" algn="ctr">
                <a:noFill/>
                <a:prstDash val="solid"/>
                <a:round/>
                <a:headEnd type="none" w="med" len="med"/>
                <a:tailEnd type="none" w="med" len="med"/>
              </a:ln>
              <a:effectLst/>
            </p:spPr>
            <p:txBody>
              <a:bodyPr lIns="36000" tIns="36000" rIns="36000" bIns="36000"/>
              <a:lstStyle/>
              <a:p>
                <a:pPr eaLnBrk="0" fontAlgn="base" hangingPunct="0">
                  <a:spcBef>
                    <a:spcPct val="0"/>
                  </a:spcBef>
                  <a:spcAft>
                    <a:spcPct val="0"/>
                  </a:spcAft>
                  <a:defRPr/>
                </a:pPr>
                <a:r>
                  <a:rPr lang="en-US" altLang="zh-CN" sz="1000" dirty="0" smtClean="0">
                    <a:solidFill>
                      <a:schemeClr val="bg1"/>
                    </a:solidFill>
                    <a:latin typeface="+mn-lt"/>
                    <a:ea typeface="微软雅黑" pitchFamily="34" charset="-122"/>
                  </a:rPr>
                  <a:t>X2</a:t>
                </a:r>
                <a:endParaRPr lang="zh-CN" altLang="en-US" sz="1000" dirty="0">
                  <a:solidFill>
                    <a:schemeClr val="bg1"/>
                  </a:solidFill>
                  <a:latin typeface="+mn-lt"/>
                  <a:ea typeface="微软雅黑" pitchFamily="34" charset="-122"/>
                </a:endParaRPr>
              </a:p>
            </p:txBody>
          </p:sp>
        </p:grpSp>
      </p:grpSp>
    </p:spTree>
  </p:cSld>
  <p:clrMapOvr>
    <a:masterClrMapping/>
  </p:clrMapOvr>
  <p:transition advClick="0" advTm="8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860119" y="2143125"/>
            <a:ext cx="2768906" cy="164782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7" name="矩形 6"/>
          <p:cNvSpPr/>
          <p:nvPr/>
        </p:nvSpPr>
        <p:spPr bwMode="auto">
          <a:xfrm>
            <a:off x="860119" y="1095375"/>
            <a:ext cx="2768906" cy="94297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9" name="Text Box 70"/>
          <p:cNvSpPr txBox="1">
            <a:spLocks noChangeArrowheads="1"/>
          </p:cNvSpPr>
          <p:nvPr/>
        </p:nvSpPr>
        <p:spPr bwMode="auto">
          <a:xfrm>
            <a:off x="361912" y="866775"/>
            <a:ext cx="459838" cy="2933700"/>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CH140 product view</a:t>
            </a:r>
          </a:p>
        </p:txBody>
      </p:sp>
      <p:sp>
        <p:nvSpPr>
          <p:cNvPr id="14" name="矩形 13"/>
          <p:cNvSpPr/>
          <p:nvPr/>
        </p:nvSpPr>
        <p:spPr bwMode="auto">
          <a:xfrm>
            <a:off x="861177" y="8798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5" name="矩形 14"/>
          <p:cNvSpPr/>
          <p:nvPr/>
        </p:nvSpPr>
        <p:spPr bwMode="auto">
          <a:xfrm>
            <a:off x="861177" y="20990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8" name="Title 2"/>
          <p:cNvSpPr txBox="1">
            <a:spLocks/>
          </p:cNvSpPr>
          <p:nvPr/>
        </p:nvSpPr>
        <p:spPr>
          <a:xfrm>
            <a:off x="229470" y="317711"/>
            <a:ext cx="7632700" cy="745784"/>
          </a:xfrm>
          <a:prstGeom prst="rect">
            <a:avLst/>
          </a:prstGeom>
        </p:spPr>
        <p:txBody>
          <a:bodyPr/>
          <a:lstStyle/>
          <a:p>
            <a:r>
              <a:rPr lang="en-US" altLang="zh-CN" sz="2000" b="1" dirty="0" smtClean="0">
                <a:solidFill>
                  <a:srgbClr val="C00000"/>
                </a:solidFill>
                <a:latin typeface="微软雅黑" panose="020B0503020204020204" pitchFamily="34" charset="-122"/>
                <a:ea typeface="微软雅黑" panose="020B0503020204020204" pitchFamily="34" charset="-122"/>
                <a:cs typeface="Arial" pitchFamily="34" charset="0"/>
              </a:rPr>
              <a:t>CH140 V3 Half Width Twin Computing Node</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1" name="矩形 20"/>
          <p:cNvSpPr/>
          <p:nvPr/>
        </p:nvSpPr>
        <p:spPr bwMode="auto">
          <a:xfrm>
            <a:off x="860117" y="3878793"/>
            <a:ext cx="7818215" cy="760941"/>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77800" indent="-177800">
              <a:lnSpc>
                <a:spcPct val="150000"/>
              </a:lnSpc>
              <a:buFont typeface="Arial" pitchFamily="34" charset="0"/>
              <a:buChar char="•"/>
            </a:pPr>
            <a:r>
              <a:rPr lang="en-US" altLang="zh-CN" sz="1000" b="1" dirty="0" smtClean="0">
                <a:solidFill>
                  <a:srgbClr val="C00000"/>
                </a:solidFill>
                <a:latin typeface="+mn-lt"/>
                <a:ea typeface="微软雅黑" pitchFamily="34" charset="-122"/>
                <a:cs typeface="Arial" pitchFamily="34" charset="0"/>
              </a:rPr>
              <a:t>High performance </a:t>
            </a:r>
            <a:r>
              <a:rPr lang="en-US" altLang="zh-CN" sz="1000" b="1" dirty="0" smtClean="0">
                <a:solidFill>
                  <a:srgbClr val="000000"/>
                </a:solidFill>
                <a:latin typeface="+mn-lt"/>
                <a:ea typeface="微软雅黑" pitchFamily="34" charset="-122"/>
                <a:cs typeface="Arial" pitchFamily="34" charset="0"/>
              </a:rPr>
              <a:t>: </a:t>
            </a:r>
            <a:r>
              <a:rPr lang="en-US" altLang="zh-CN" sz="1000" dirty="0" smtClean="0">
                <a:solidFill>
                  <a:srgbClr val="000000"/>
                </a:solidFill>
                <a:latin typeface="+mn-lt"/>
                <a:ea typeface="微软雅黑" pitchFamily="34" charset="-122"/>
                <a:cs typeface="Arial" pitchFamily="34" charset="0"/>
              </a:rPr>
              <a:t>CH140</a:t>
            </a:r>
            <a:r>
              <a:rPr lang="en-US" altLang="zh-CN" sz="1000" b="1" dirty="0" smtClean="0">
                <a:solidFill>
                  <a:srgbClr val="000000"/>
                </a:solidFill>
                <a:latin typeface="+mn-lt"/>
                <a:ea typeface="微软雅黑" pitchFamily="34" charset="-122"/>
                <a:cs typeface="Arial" pitchFamily="34" charset="0"/>
              </a:rPr>
              <a:t> V3 </a:t>
            </a:r>
            <a:r>
              <a:rPr lang="en-US" altLang="zh-CN" sz="1000" dirty="0" smtClean="0">
                <a:solidFill>
                  <a:srgbClr val="000000"/>
                </a:solidFill>
                <a:latin typeface="+mn-lt"/>
                <a:ea typeface="微软雅黑" pitchFamily="34" charset="-122"/>
                <a:cs typeface="Arial" pitchFamily="34" charset="0"/>
              </a:rPr>
              <a:t>support 4 maximum 145W E5-2600 v3 processors (18 cores at 2.3GHz) </a:t>
            </a:r>
          </a:p>
          <a:p>
            <a:pPr marL="177800" indent="-177800">
              <a:lnSpc>
                <a:spcPct val="150000"/>
              </a:lnSpc>
              <a:buFont typeface="Arial" pitchFamily="34" charset="0"/>
              <a:buChar char="•"/>
            </a:pPr>
            <a:r>
              <a:rPr lang="en-US" altLang="zh-CN" sz="1000" b="1" dirty="0" smtClean="0">
                <a:solidFill>
                  <a:srgbClr val="C00000"/>
                </a:solidFill>
                <a:latin typeface="+mn-lt"/>
                <a:ea typeface="微软雅黑" pitchFamily="34" charset="-122"/>
                <a:cs typeface="Arial" pitchFamily="34" charset="0"/>
              </a:rPr>
              <a:t>Ultra-high computing density</a:t>
            </a:r>
            <a:r>
              <a:rPr lang="en-US" altLang="zh-CN" sz="1000" b="1" dirty="0" smtClean="0">
                <a:solidFill>
                  <a:srgbClr val="000000"/>
                </a:solidFill>
                <a:latin typeface="+mn-lt"/>
                <a:ea typeface="微软雅黑" pitchFamily="34" charset="-122"/>
                <a:cs typeface="Arial" pitchFamily="34" charset="0"/>
              </a:rPr>
              <a:t>: </a:t>
            </a:r>
            <a:r>
              <a:rPr lang="en-US" altLang="zh-CN" sz="1000" dirty="0" smtClean="0">
                <a:solidFill>
                  <a:srgbClr val="000000"/>
                </a:solidFill>
                <a:latin typeface="+mn-lt"/>
                <a:ea typeface="微软雅黑" pitchFamily="34" charset="-122"/>
                <a:cs typeface="Arial" pitchFamily="34" charset="0"/>
              </a:rPr>
              <a:t>One chassis supports </a:t>
            </a:r>
            <a:r>
              <a:rPr lang="en-US" altLang="zh-CN" sz="1000" b="1" dirty="0" smtClean="0">
                <a:solidFill>
                  <a:srgbClr val="C00000"/>
                </a:solidFill>
                <a:latin typeface="+mn-lt"/>
                <a:ea typeface="微软雅黑" pitchFamily="34" charset="-122"/>
                <a:cs typeface="Arial" pitchFamily="34" charset="0"/>
              </a:rPr>
              <a:t>32*2P</a:t>
            </a:r>
            <a:r>
              <a:rPr lang="zh-CN" altLang="en-US" sz="1000" dirty="0" smtClean="0">
                <a:solidFill>
                  <a:srgbClr val="000000"/>
                </a:solidFill>
                <a:latin typeface="+mn-lt"/>
                <a:ea typeface="微软雅黑" pitchFamily="34" charset="-122"/>
                <a:cs typeface="Arial" pitchFamily="34" charset="0"/>
              </a:rPr>
              <a:t> </a:t>
            </a:r>
            <a:r>
              <a:rPr lang="en-US" altLang="zh-CN" sz="1000" dirty="0" smtClean="0">
                <a:solidFill>
                  <a:srgbClr val="000000"/>
                </a:solidFill>
                <a:latin typeface="+mn-lt"/>
                <a:ea typeface="微软雅黑" pitchFamily="34" charset="-122"/>
                <a:cs typeface="Arial" pitchFamily="34" charset="0"/>
              </a:rPr>
              <a:t>notes</a:t>
            </a:r>
            <a:r>
              <a:rPr lang="zh-CN" altLang="en-US" sz="1000" dirty="0" smtClean="0">
                <a:solidFill>
                  <a:srgbClr val="000000"/>
                </a:solidFill>
                <a:latin typeface="+mn-lt"/>
                <a:ea typeface="微软雅黑" pitchFamily="34" charset="-122"/>
                <a:cs typeface="Arial" pitchFamily="34" charset="0"/>
              </a:rPr>
              <a:t>、</a:t>
            </a:r>
            <a:r>
              <a:rPr lang="en-US" altLang="zh-CN" sz="1000" b="1" dirty="0" smtClean="0">
                <a:solidFill>
                  <a:srgbClr val="C00000"/>
                </a:solidFill>
                <a:latin typeface="+mn-lt"/>
                <a:ea typeface="微软雅黑" pitchFamily="34" charset="-122"/>
                <a:cs typeface="Arial" pitchFamily="34" charset="0"/>
              </a:rPr>
              <a:t>64*</a:t>
            </a:r>
            <a:r>
              <a:rPr lang="en-US" altLang="zh-CN" sz="1000" dirty="0">
                <a:solidFill>
                  <a:srgbClr val="000000"/>
                </a:solidFill>
                <a:latin typeface="+mn-lt"/>
                <a:ea typeface="微软雅黑" pitchFamily="34" charset="-122"/>
                <a:cs typeface="Arial" pitchFamily="34" charset="0"/>
              </a:rPr>
              <a:t> </a:t>
            </a:r>
            <a:r>
              <a:rPr lang="en-US" altLang="zh-CN" sz="1000" dirty="0" err="1" smtClean="0">
                <a:solidFill>
                  <a:srgbClr val="000000"/>
                </a:solidFill>
                <a:latin typeface="+mn-lt"/>
                <a:ea typeface="微软雅黑" pitchFamily="34" charset="-122"/>
                <a:cs typeface="Arial" pitchFamily="34" charset="0"/>
              </a:rPr>
              <a:t>Haswell</a:t>
            </a:r>
            <a:r>
              <a:rPr lang="en-US" altLang="zh-CN" sz="1000" dirty="0" smtClean="0">
                <a:solidFill>
                  <a:srgbClr val="000000"/>
                </a:solidFill>
                <a:latin typeface="+mn-lt"/>
                <a:ea typeface="微软雅黑" pitchFamily="34" charset="-122"/>
                <a:cs typeface="Arial" pitchFamily="34" charset="0"/>
              </a:rPr>
              <a:t> EP 145W CPU, industry highest density</a:t>
            </a:r>
            <a:endParaRPr lang="en-US" altLang="zh-CN" sz="1000" dirty="0" smtClean="0">
              <a:latin typeface="+mn-lt"/>
              <a:ea typeface="微软雅黑" pitchFamily="34" charset="-122"/>
            </a:endParaRPr>
          </a:p>
          <a:p>
            <a:pPr marL="177800" indent="-177800">
              <a:lnSpc>
                <a:spcPct val="150000"/>
              </a:lnSpc>
              <a:buFont typeface="Arial" pitchFamily="34" charset="0"/>
              <a:buChar char="•"/>
            </a:pPr>
            <a:r>
              <a:rPr lang="en-US" altLang="zh-CN" sz="1000" b="1" dirty="0" smtClean="0">
                <a:solidFill>
                  <a:srgbClr val="C00000"/>
                </a:solidFill>
                <a:latin typeface="+mn-lt"/>
                <a:ea typeface="微软雅黑" pitchFamily="34" charset="-122"/>
                <a:cs typeface="Arial" pitchFamily="34" charset="0"/>
              </a:rPr>
              <a:t>Single node maintenance</a:t>
            </a:r>
          </a:p>
        </p:txBody>
      </p:sp>
      <p:sp>
        <p:nvSpPr>
          <p:cNvPr id="22" name="Text Box 70"/>
          <p:cNvSpPr txBox="1">
            <a:spLocks noChangeArrowheads="1"/>
          </p:cNvSpPr>
          <p:nvPr/>
        </p:nvSpPr>
        <p:spPr bwMode="auto">
          <a:xfrm>
            <a:off x="361911" y="3886202"/>
            <a:ext cx="459838" cy="761917"/>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Highlights</a:t>
            </a:r>
            <a:endParaRPr lang="en-US" altLang="zh-CN" sz="1000" dirty="0">
              <a:solidFill>
                <a:srgbClr val="FFFFFF"/>
              </a:solidFill>
              <a:latin typeface="+mn-lt"/>
              <a:ea typeface="微软雅黑" pitchFamily="34" charset="-122"/>
              <a:cs typeface="Arial" pitchFamily="34" charset="0"/>
            </a:endParaRPr>
          </a:p>
        </p:txBody>
      </p:sp>
      <p:pic>
        <p:nvPicPr>
          <p:cNvPr id="1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91140" y="1151466"/>
            <a:ext cx="2356577" cy="821780"/>
          </a:xfrm>
          <a:prstGeom prst="rect">
            <a:avLst/>
          </a:prstGeom>
          <a:noFill/>
          <a:ln w="9525">
            <a:noFill/>
            <a:miter lim="800000"/>
            <a:headEnd/>
            <a:tailEnd/>
          </a:ln>
        </p:spPr>
      </p:pic>
      <p:sp>
        <p:nvSpPr>
          <p:cNvPr id="23" name="Text Box 19"/>
          <p:cNvSpPr txBox="1">
            <a:spLocks noChangeArrowheads="1"/>
          </p:cNvSpPr>
          <p:nvPr/>
        </p:nvSpPr>
        <p:spPr bwMode="auto">
          <a:xfrm>
            <a:off x="1868903" y="914362"/>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Front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
        <p:nvSpPr>
          <p:cNvPr id="30" name="Text Box 19"/>
          <p:cNvSpPr txBox="1">
            <a:spLocks noChangeArrowheads="1"/>
          </p:cNvSpPr>
          <p:nvPr/>
        </p:nvSpPr>
        <p:spPr bwMode="auto">
          <a:xfrm>
            <a:off x="1704976" y="2128271"/>
            <a:ext cx="1047750"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Isometric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graphicFrame>
        <p:nvGraphicFramePr>
          <p:cNvPr id="31" name="表格 30"/>
          <p:cNvGraphicFramePr>
            <a:graphicFrameLocks noGrp="1"/>
          </p:cNvGraphicFramePr>
          <p:nvPr>
            <p:extLst>
              <p:ext uri="{D42A27DB-BD31-4B8C-83A1-F6EECF244321}">
                <p14:modId xmlns:p14="http://schemas.microsoft.com/office/powerpoint/2010/main" val="2138174198"/>
              </p:ext>
            </p:extLst>
          </p:nvPr>
        </p:nvGraphicFramePr>
        <p:xfrm>
          <a:off x="3815972" y="850713"/>
          <a:ext cx="4844955" cy="2949762"/>
        </p:xfrm>
        <a:graphic>
          <a:graphicData uri="http://schemas.openxmlformats.org/drawingml/2006/table">
            <a:tbl>
              <a:tblPr/>
              <a:tblGrid>
                <a:gridCol w="1537078"/>
                <a:gridCol w="3307877"/>
              </a:tblGrid>
              <a:tr h="227368">
                <a:tc>
                  <a:txBody>
                    <a:bodyPr/>
                    <a:lstStyle/>
                    <a:p>
                      <a:r>
                        <a:rPr lang="en-US" altLang="zh-CN" sz="900" dirty="0" smtClean="0">
                          <a:solidFill>
                            <a:schemeClr val="bg1"/>
                          </a:solidFill>
                          <a:latin typeface="+mn-lt"/>
                          <a:ea typeface="微软雅黑" pitchFamily="34" charset="-122"/>
                        </a:rPr>
                        <a:t>Form</a:t>
                      </a:r>
                      <a:r>
                        <a:rPr lang="en-US" altLang="zh-CN" sz="900" baseline="0" dirty="0" smtClean="0">
                          <a:solidFill>
                            <a:schemeClr val="bg1"/>
                          </a:solidFill>
                          <a:latin typeface="+mn-lt"/>
                          <a:ea typeface="微软雅黑" pitchFamily="34" charset="-122"/>
                        </a:rPr>
                        <a:t> factor</a:t>
                      </a:r>
                      <a:endParaRPr lang="zh-CN" altLang="en-US" sz="900" dirty="0">
                        <a:solidFill>
                          <a:schemeClr val="bg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bg1"/>
                          </a:solidFill>
                          <a:latin typeface="+mn-lt"/>
                          <a:ea typeface="微软雅黑" pitchFamily="34" charset="-122"/>
                          <a:cs typeface="微软雅黑" pitchFamily="18" charset="0"/>
                        </a:rPr>
                        <a:t>Half</a:t>
                      </a:r>
                      <a:r>
                        <a:rPr lang="en-US" altLang="zh-CN" sz="900" baseline="0" dirty="0" smtClean="0">
                          <a:solidFill>
                            <a:schemeClr val="bg1"/>
                          </a:solidFill>
                          <a:latin typeface="+mn-lt"/>
                          <a:ea typeface="微软雅黑" pitchFamily="34" charset="-122"/>
                          <a:cs typeface="微软雅黑" pitchFamily="18" charset="0"/>
                        </a:rPr>
                        <a:t>-width 2</a:t>
                      </a:r>
                      <a:r>
                        <a:rPr lang="zh-CN" altLang="en-US" sz="900" baseline="0" dirty="0" smtClean="0">
                          <a:solidFill>
                            <a:schemeClr val="bg1"/>
                          </a:solidFill>
                          <a:latin typeface="+mn-lt"/>
                          <a:ea typeface="微软雅黑" pitchFamily="34" charset="-122"/>
                          <a:cs typeface="微软雅黑" pitchFamily="18" charset="0"/>
                        </a:rPr>
                        <a:t>*</a:t>
                      </a:r>
                      <a:r>
                        <a:rPr lang="en-US" altLang="zh-CN" sz="900" baseline="0" dirty="0" smtClean="0">
                          <a:solidFill>
                            <a:schemeClr val="bg1"/>
                          </a:solidFill>
                          <a:latin typeface="+mn-lt"/>
                          <a:ea typeface="微软雅黑" pitchFamily="34" charset="-122"/>
                          <a:cs typeface="微软雅黑" pitchFamily="18" charset="0"/>
                        </a:rPr>
                        <a:t>2-socket computing node</a:t>
                      </a:r>
                      <a:endParaRPr lang="en-US" altLang="zh-CN" sz="900" dirty="0" smtClean="0">
                        <a:solidFill>
                          <a:schemeClr val="bg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227368">
                <a:tc>
                  <a:txBody>
                    <a:bodyPr/>
                    <a:lstStyle/>
                    <a:p>
                      <a:r>
                        <a:rPr lang="en-US" altLang="zh-CN" sz="900" dirty="0" smtClean="0">
                          <a:solidFill>
                            <a:schemeClr val="tx1"/>
                          </a:solidFill>
                          <a:latin typeface="+mn-lt"/>
                          <a:ea typeface="微软雅黑" pitchFamily="34" charset="-122"/>
                        </a:rPr>
                        <a:t>Number of CPUs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2</a:t>
                      </a:r>
                      <a:r>
                        <a:rPr lang="zh-CN" altLang="en-US" sz="900" dirty="0" smtClean="0">
                          <a:solidFill>
                            <a:schemeClr val="tx1"/>
                          </a:solidFill>
                          <a:latin typeface="+mn-lt"/>
                          <a:ea typeface="微软雅黑" pitchFamily="34" charset="-122"/>
                          <a:cs typeface="微软雅黑" pitchFamily="18" charset="0"/>
                        </a:rPr>
                        <a:t>*（</a:t>
                      </a:r>
                      <a:r>
                        <a:rPr lang="en-US" altLang="zh-CN" sz="900" dirty="0" smtClean="0">
                          <a:solidFill>
                            <a:schemeClr val="tx1"/>
                          </a:solidFill>
                          <a:latin typeface="+mn-lt"/>
                          <a:ea typeface="微软雅黑" pitchFamily="34" charset="-122"/>
                          <a:cs typeface="微软雅黑" pitchFamily="18" charset="0"/>
                        </a:rPr>
                        <a:t>1</a:t>
                      </a:r>
                      <a:r>
                        <a:rPr lang="en-US" altLang="zh-CN" sz="900" baseline="0" dirty="0" smtClean="0">
                          <a:solidFill>
                            <a:schemeClr val="tx1"/>
                          </a:solidFill>
                          <a:latin typeface="+mn-lt"/>
                          <a:ea typeface="微软雅黑" pitchFamily="34" charset="-122"/>
                          <a:cs typeface="微软雅黑" pitchFamily="18" charset="0"/>
                        </a:rPr>
                        <a:t> or </a:t>
                      </a:r>
                      <a:r>
                        <a:rPr lang="en-US" altLang="zh-CN" sz="900" dirty="0" smtClean="0">
                          <a:solidFill>
                            <a:schemeClr val="tx1"/>
                          </a:solidFill>
                          <a:latin typeface="+mn-lt"/>
                          <a:ea typeface="微软雅黑" pitchFamily="34" charset="-122"/>
                          <a:cs typeface="微软雅黑" pitchFamily="18" charset="0"/>
                        </a:rPr>
                        <a:t>2 </a:t>
                      </a:r>
                      <a:r>
                        <a:rPr lang="zh-CN" altLang="en-US" sz="900" dirty="0" smtClean="0">
                          <a:solidFill>
                            <a:schemeClr val="tx1"/>
                          </a:solidFill>
                          <a:latin typeface="+mn-lt"/>
                          <a:ea typeface="微软雅黑" pitchFamily="34" charset="-122"/>
                          <a:cs typeface="微软雅黑" pitchFamily="18" charset="0"/>
                        </a:rPr>
                        <a:t>）</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44210">
                <a:tc>
                  <a:txBody>
                    <a:bodyPr/>
                    <a:lstStyle/>
                    <a:p>
                      <a:r>
                        <a:rPr lang="en-US" altLang="zh-CN" sz="900" dirty="0" smtClean="0">
                          <a:solidFill>
                            <a:schemeClr val="tx1"/>
                          </a:solidFill>
                          <a:latin typeface="+mn-lt"/>
                          <a:ea typeface="微软雅黑" pitchFamily="34" charset="-122"/>
                        </a:rPr>
                        <a:t>Processor model</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baseline="0" dirty="0" smtClean="0">
                          <a:solidFill>
                            <a:schemeClr val="tx1"/>
                          </a:solidFill>
                          <a:latin typeface="+mn-lt"/>
                          <a:ea typeface="微软雅黑" pitchFamily="34" charset="-122"/>
                          <a:cs typeface="微软雅黑" pitchFamily="18" charset="0"/>
                        </a:rPr>
                        <a:t>E5-2600 v3 Series CPU</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44210">
                <a:tc>
                  <a:txBody>
                    <a:bodyPr/>
                    <a:lstStyle/>
                    <a:p>
                      <a:r>
                        <a:rPr lang="en-US" altLang="zh-CN" sz="900" dirty="0" smtClean="0">
                          <a:solidFill>
                            <a:schemeClr val="tx1"/>
                          </a:solidFill>
                          <a:latin typeface="+mn-lt"/>
                          <a:ea typeface="微软雅黑" pitchFamily="34" charset="-122"/>
                        </a:rPr>
                        <a:t>Number of DIMMs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ts val="1200"/>
                        </a:lnSpc>
                        <a:tabLst>
                          <a:tab pos="88900" algn="l"/>
                        </a:tabLst>
                      </a:pPr>
                      <a:r>
                        <a:rPr lang="en-US" altLang="zh-CN" sz="900" dirty="0" smtClean="0">
                          <a:solidFill>
                            <a:schemeClr val="tx1"/>
                          </a:solidFill>
                          <a:latin typeface="+mn-lt"/>
                          <a:ea typeface="微软雅黑" pitchFamily="34" charset="-122"/>
                        </a:rPr>
                        <a:t>Each 2S</a:t>
                      </a:r>
                      <a:r>
                        <a:rPr lang="en-US" altLang="zh-CN" sz="900" baseline="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node provides</a:t>
                      </a:r>
                      <a:r>
                        <a:rPr lang="en-US" altLang="zh-CN" sz="900" baseline="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8</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DDR4 DIMMs</a:t>
                      </a:r>
                      <a:endParaRPr lang="zh-CN" altLang="en-US" sz="900" dirty="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44210">
                <a:tc>
                  <a:txBody>
                    <a:bodyPr/>
                    <a:lstStyle/>
                    <a:p>
                      <a:r>
                        <a:rPr lang="en-US" altLang="zh-CN" sz="900" dirty="0" smtClean="0">
                          <a:solidFill>
                            <a:schemeClr val="tx1"/>
                          </a:solidFill>
                          <a:latin typeface="+mn-lt"/>
                          <a:ea typeface="微软雅黑" pitchFamily="34" charset="-122"/>
                        </a:rPr>
                        <a:t>Internal</a:t>
                      </a:r>
                      <a:r>
                        <a:rPr lang="en-US" altLang="zh-CN" sz="900" baseline="0" dirty="0" smtClean="0">
                          <a:solidFill>
                            <a:schemeClr val="tx1"/>
                          </a:solidFill>
                          <a:latin typeface="+mn-lt"/>
                          <a:ea typeface="微软雅黑" pitchFamily="34" charset="-122"/>
                        </a:rPr>
                        <a:t> Storage</a:t>
                      </a:r>
                      <a:endParaRPr lang="en-US" altLang="zh-CN" sz="900" dirty="0" smtClean="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Each 2S node:</a:t>
                      </a:r>
                    </a:p>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1 2.5 inch SSD/SAS/SATA</a:t>
                      </a:r>
                    </a:p>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2 x</a:t>
                      </a:r>
                      <a:r>
                        <a:rPr lang="en-US" altLang="zh-CN" sz="900" baseline="0" dirty="0" smtClean="0">
                          <a:solidFill>
                            <a:schemeClr val="tx1"/>
                          </a:solidFill>
                          <a:latin typeface="+mn-lt"/>
                          <a:ea typeface="微软雅黑" pitchFamily="34" charset="-122"/>
                          <a:cs typeface="微软雅黑" pitchFamily="18" charset="0"/>
                        </a:rPr>
                        <a:t> Micro SD cards, supporting RAID 1</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78596">
                <a:tc>
                  <a:txBody>
                    <a:bodyPr/>
                    <a:lstStyle/>
                    <a:p>
                      <a:r>
                        <a:rPr lang="en-US" altLang="zh-CN" sz="900" dirty="0" err="1" smtClean="0">
                          <a:solidFill>
                            <a:schemeClr val="tx1"/>
                          </a:solidFill>
                          <a:latin typeface="+mn-lt"/>
                          <a:ea typeface="微软雅黑" pitchFamily="34" charset="-122"/>
                        </a:rPr>
                        <a:t>PCIe</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expansion</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en-US" altLang="zh-CN" sz="900" kern="1200" dirty="0" smtClean="0">
                          <a:solidFill>
                            <a:schemeClr val="tx1"/>
                          </a:solidFill>
                          <a:latin typeface="+mn-lt"/>
                          <a:ea typeface="微软雅黑" pitchFamily="34" charset="-122"/>
                          <a:cs typeface="微软雅黑" pitchFamily="18" charset="0"/>
                        </a:rPr>
                        <a:t>Each node provides </a:t>
                      </a:r>
                      <a:r>
                        <a:rPr lang="it-IT" altLang="zh-CN" sz="900" kern="1200" dirty="0" smtClean="0">
                          <a:solidFill>
                            <a:schemeClr val="tx1"/>
                          </a:solidFill>
                          <a:latin typeface="+mn-lt"/>
                          <a:ea typeface="微软雅黑" pitchFamily="34" charset="-122"/>
                          <a:cs typeface="微软雅黑" pitchFamily="18" charset="0"/>
                        </a:rPr>
                        <a:t>2 PCIe x8 MEZZ modules</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996490">
                <a:tc>
                  <a:txBody>
                    <a:bodyPr/>
                    <a:lstStyle/>
                    <a:p>
                      <a:r>
                        <a:rPr lang="en-US" altLang="zh-CN" sz="900" dirty="0" smtClean="0">
                          <a:solidFill>
                            <a:schemeClr val="tx1"/>
                          </a:solidFill>
                          <a:latin typeface="+mn-lt"/>
                          <a:ea typeface="微软雅黑" pitchFamily="34" charset="-122"/>
                        </a:rPr>
                        <a:t>Operating systems supported</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ts val="900"/>
                        </a:lnSpc>
                        <a:tabLst/>
                      </a:pPr>
                      <a:r>
                        <a:rPr lang="en-US" altLang="zh-CN" sz="900" dirty="0" smtClean="0">
                          <a:solidFill>
                            <a:schemeClr val="tx1"/>
                          </a:solidFill>
                          <a:latin typeface="+mn-lt"/>
                          <a:ea typeface="微软雅黑" pitchFamily="34" charset="-122"/>
                          <a:cs typeface="微软雅黑" pitchFamily="18" charset="0"/>
                        </a:rPr>
                        <a:t>Microsoft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Windows</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Sever</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2008</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/2012</a:t>
                      </a:r>
                    </a:p>
                    <a:p>
                      <a:pPr algn="l">
                        <a:lnSpc>
                          <a:spcPts val="1300"/>
                        </a:lnSpc>
                        <a:tabLst/>
                      </a:pPr>
                      <a:r>
                        <a:rPr lang="en-US" altLang="zh-CN" sz="900" dirty="0" smtClean="0">
                          <a:solidFill>
                            <a:schemeClr val="tx1"/>
                          </a:solidFill>
                          <a:latin typeface="+mn-lt"/>
                          <a:ea typeface="微软雅黑" pitchFamily="34" charset="-122"/>
                          <a:cs typeface="微软雅黑" pitchFamily="18" charset="0"/>
                        </a:rPr>
                        <a:t>Red</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Hat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p>
                    <a:p>
                      <a:pPr algn="l">
                        <a:lnSpc>
                          <a:spcPts val="1300"/>
                        </a:lnSpc>
                        <a:tabLst/>
                      </a:pPr>
                      <a:r>
                        <a:rPr lang="en-US" altLang="zh-CN" sz="900" dirty="0" smtClean="0">
                          <a:solidFill>
                            <a:schemeClr val="tx1"/>
                          </a:solidFill>
                          <a:latin typeface="+mn-lt"/>
                          <a:ea typeface="微软雅黑" pitchFamily="34" charset="-122"/>
                          <a:cs typeface="微软雅黑" pitchFamily="18" charset="0"/>
                        </a:rPr>
                        <a:t>SUSE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Server</a:t>
                      </a:r>
                    </a:p>
                    <a:p>
                      <a:pPr algn="l"/>
                      <a:r>
                        <a:rPr lang="en-US" altLang="zh-CN" sz="900" dirty="0" smtClean="0">
                          <a:solidFill>
                            <a:schemeClr val="tx1"/>
                          </a:solidFill>
                          <a:latin typeface="+mn-lt"/>
                          <a:ea typeface="微软雅黑" pitchFamily="34" charset="-122"/>
                          <a:cs typeface="微软雅黑" pitchFamily="18" charset="0"/>
                        </a:rPr>
                        <a:t>Citrix </a:t>
                      </a:r>
                      <a:r>
                        <a:rPr lang="en-US" altLang="zh-CN" sz="900" dirty="0" err="1" smtClean="0">
                          <a:solidFill>
                            <a:schemeClr val="tx1"/>
                          </a:solidFill>
                          <a:latin typeface="+mn-lt"/>
                          <a:ea typeface="微软雅黑" pitchFamily="34" charset="-122"/>
                          <a:cs typeface="微软雅黑" pitchFamily="18" charset="0"/>
                        </a:rPr>
                        <a:t>XenServer</a:t>
                      </a:r>
                      <a:endParaRPr lang="zh-CN" altLang="zh-CN" sz="900" dirty="0" smtClean="0">
                        <a:solidFill>
                          <a:schemeClr val="tx1"/>
                        </a:solidFill>
                        <a:latin typeface="+mn-lt"/>
                        <a:ea typeface="微软雅黑" pitchFamily="34" charset="-122"/>
                        <a:cs typeface="微软雅黑" pitchFamily="18" charset="0"/>
                      </a:endParaRPr>
                    </a:p>
                    <a:p>
                      <a:pPr algn="l"/>
                      <a:r>
                        <a:rPr lang="en-US" altLang="zh-CN" sz="900" dirty="0" smtClean="0">
                          <a:solidFill>
                            <a:schemeClr val="tx1"/>
                          </a:solidFill>
                          <a:latin typeface="+mn-lt"/>
                          <a:ea typeface="微软雅黑" pitchFamily="34" charset="-122"/>
                          <a:cs typeface="微软雅黑" pitchFamily="18" charset="0"/>
                        </a:rPr>
                        <a:t>VMware  ESX</a:t>
                      </a:r>
                    </a:p>
                    <a:p>
                      <a:pPr algn="l"/>
                      <a:r>
                        <a:rPr lang="en-US" altLang="zh-CN" sz="900" dirty="0" smtClean="0">
                          <a:solidFill>
                            <a:schemeClr val="tx1"/>
                          </a:solidFill>
                          <a:latin typeface="+mn-lt"/>
                          <a:ea typeface="微软雅黑" pitchFamily="34" charset="-122"/>
                          <a:cs typeface="微软雅黑" pitchFamily="18" charset="0"/>
                        </a:rPr>
                        <a:t>……</a:t>
                      </a:r>
                      <a:endParaRPr lang="zh-CN" altLang="zh-CN" sz="900" dirty="0" smtClean="0">
                        <a:solidFill>
                          <a:schemeClr val="tx1"/>
                        </a:solidFill>
                        <a:latin typeface="+mn-lt"/>
                        <a:ea typeface="微软雅黑" pitchFamily="34" charset="-122"/>
                        <a:cs typeface="微软雅黑" pitchFamily="18" charset="0"/>
                      </a:endParaRPr>
                    </a:p>
                  </a:txBody>
                  <a:tcPr marT="34290" marB="34290" anchor="ctr">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3168">
                <a:tc>
                  <a:txBody>
                    <a:bodyPr/>
                    <a:lstStyle/>
                    <a:p>
                      <a:r>
                        <a:rPr lang="en-US" altLang="zh-CN" sz="900" dirty="0" smtClean="0">
                          <a:solidFill>
                            <a:schemeClr val="tx1"/>
                          </a:solidFill>
                          <a:latin typeface="+mn-lt"/>
                          <a:ea typeface="微软雅黑" pitchFamily="34" charset="-122"/>
                        </a:rPr>
                        <a:t>Operating</a:t>
                      </a:r>
                      <a:r>
                        <a:rPr lang="en-US" altLang="zh-CN" sz="900" baseline="0" dirty="0" smtClean="0">
                          <a:solidFill>
                            <a:schemeClr val="tx1"/>
                          </a:solidFill>
                          <a:latin typeface="+mn-lt"/>
                          <a:ea typeface="微软雅黑" pitchFamily="34" charset="-122"/>
                        </a:rPr>
                        <a:t> temperatures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rPr>
                        <a:t>5℃-35℃</a:t>
                      </a:r>
                      <a:endParaRPr lang="zh-CN" altLang="en-US" sz="900" dirty="0" smtClean="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grpSp>
        <p:nvGrpSpPr>
          <p:cNvPr id="2" name="组合 31"/>
          <p:cNvGrpSpPr/>
          <p:nvPr/>
        </p:nvGrpSpPr>
        <p:grpSpPr>
          <a:xfrm>
            <a:off x="1041399" y="2578916"/>
            <a:ext cx="2444426" cy="1077625"/>
            <a:chOff x="1041399" y="2578916"/>
            <a:chExt cx="2444426" cy="1077625"/>
          </a:xfrm>
        </p:grpSpPr>
        <p:grpSp>
          <p:nvGrpSpPr>
            <p:cNvPr id="3" name="组合 32"/>
            <p:cNvGrpSpPr/>
            <p:nvPr/>
          </p:nvGrpSpPr>
          <p:grpSpPr>
            <a:xfrm>
              <a:off x="1041399" y="2578916"/>
              <a:ext cx="2260601" cy="1077625"/>
              <a:chOff x="882649" y="2438400"/>
              <a:chExt cx="2555371" cy="1218141"/>
            </a:xfrm>
          </p:grpSpPr>
          <p:pic>
            <p:nvPicPr>
              <p:cNvPr id="36" name="Picture 2" descr="D:\工作\0云计算\0服务器\3E9000\产品图片\ch140\IMG_0244.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882649" y="2438400"/>
                <a:ext cx="2555371" cy="1218141"/>
              </a:xfrm>
              <a:prstGeom prst="rect">
                <a:avLst/>
              </a:prstGeom>
              <a:noFill/>
            </p:spPr>
          </p:pic>
          <p:sp>
            <p:nvSpPr>
              <p:cNvPr id="37" name="矩形 36"/>
              <p:cNvSpPr/>
              <p:nvPr/>
            </p:nvSpPr>
            <p:spPr bwMode="auto">
              <a:xfrm>
                <a:off x="2366435" y="2528357"/>
                <a:ext cx="772582" cy="502709"/>
              </a:xfrm>
              <a:prstGeom prst="rect">
                <a:avLst/>
              </a:prstGeom>
              <a:solidFill>
                <a:schemeClr val="accent5">
                  <a:lumMod val="75000"/>
                  <a:alpha val="52000"/>
                </a:schemeClr>
              </a:solidFill>
              <a:ln w="28575">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38" name="矩形 37"/>
              <p:cNvSpPr/>
              <p:nvPr/>
            </p:nvSpPr>
            <p:spPr bwMode="auto">
              <a:xfrm>
                <a:off x="1511302" y="3078691"/>
                <a:ext cx="772582" cy="502709"/>
              </a:xfrm>
              <a:prstGeom prst="rect">
                <a:avLst/>
              </a:prstGeom>
              <a:solidFill>
                <a:schemeClr val="accent5">
                  <a:lumMod val="75000"/>
                  <a:alpha val="52000"/>
                </a:schemeClr>
              </a:solidFill>
              <a:ln w="28575">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39" name="矩形 38"/>
              <p:cNvSpPr/>
              <p:nvPr/>
            </p:nvSpPr>
            <p:spPr bwMode="auto">
              <a:xfrm>
                <a:off x="1668828" y="3227731"/>
                <a:ext cx="674345" cy="261938"/>
              </a:xfrm>
              <a:prstGeom prst="rect">
                <a:avLst/>
              </a:prstGeom>
              <a:noFill/>
              <a:ln w="12700" cap="flat" cmpd="sng" algn="ctr">
                <a:noFill/>
                <a:prstDash val="solid"/>
                <a:round/>
                <a:headEnd type="none" w="med" len="med"/>
                <a:tailEnd type="none" w="med" len="med"/>
              </a:ln>
              <a:effectLst/>
            </p:spPr>
            <p:txBody>
              <a:bodyPr lIns="36000" tIns="36000" rIns="36000" bIns="36000"/>
              <a:lstStyle/>
              <a:p>
                <a:pPr eaLnBrk="0" fontAlgn="base" hangingPunct="0">
                  <a:spcBef>
                    <a:spcPct val="0"/>
                  </a:spcBef>
                  <a:spcAft>
                    <a:spcPct val="0"/>
                  </a:spcAft>
                  <a:defRPr/>
                </a:pPr>
                <a:r>
                  <a:rPr lang="en-US" altLang="zh-CN" sz="800" dirty="0" smtClean="0">
                    <a:solidFill>
                      <a:srgbClr val="000000"/>
                    </a:solidFill>
                    <a:latin typeface="微软雅黑" pitchFamily="34" charset="-122"/>
                    <a:ea typeface="微软雅黑" pitchFamily="34" charset="-122"/>
                  </a:rPr>
                  <a:t>4DIMMs</a:t>
                </a:r>
                <a:endParaRPr lang="zh-CN" altLang="en-US" sz="800" dirty="0">
                  <a:solidFill>
                    <a:srgbClr val="000000"/>
                  </a:solidFill>
                  <a:latin typeface="微软雅黑" pitchFamily="34" charset="-122"/>
                  <a:ea typeface="微软雅黑" pitchFamily="34" charset="-122"/>
                </a:endParaRPr>
              </a:p>
            </p:txBody>
          </p:sp>
          <p:sp>
            <p:nvSpPr>
              <p:cNvPr id="40" name="矩形 39"/>
              <p:cNvSpPr/>
              <p:nvPr/>
            </p:nvSpPr>
            <p:spPr bwMode="auto">
              <a:xfrm>
                <a:off x="1079502" y="2985558"/>
                <a:ext cx="349248" cy="545042"/>
              </a:xfrm>
              <a:prstGeom prst="rect">
                <a:avLst/>
              </a:prstGeom>
              <a:solidFill>
                <a:schemeClr val="accent5">
                  <a:lumMod val="75000"/>
                  <a:alpha val="52000"/>
                </a:schemeClr>
              </a:solidFill>
              <a:ln w="28575">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41" name="矩形 40"/>
              <p:cNvSpPr/>
              <p:nvPr/>
            </p:nvSpPr>
            <p:spPr bwMode="auto">
              <a:xfrm rot="16200000">
                <a:off x="907444" y="3106672"/>
                <a:ext cx="638477" cy="261938"/>
              </a:xfrm>
              <a:prstGeom prst="rect">
                <a:avLst/>
              </a:prstGeom>
              <a:noFill/>
              <a:ln w="12700" cap="flat" cmpd="sng" algn="ctr">
                <a:noFill/>
                <a:prstDash val="solid"/>
                <a:round/>
                <a:headEnd type="none" w="med" len="med"/>
                <a:tailEnd type="none" w="med" len="med"/>
              </a:ln>
              <a:effectLst/>
            </p:spPr>
            <p:txBody>
              <a:bodyPr lIns="36000" tIns="36000" rIns="36000" bIns="36000"/>
              <a:lstStyle/>
              <a:p>
                <a:pPr eaLnBrk="0" fontAlgn="base" hangingPunct="0">
                  <a:spcBef>
                    <a:spcPct val="0"/>
                  </a:spcBef>
                  <a:spcAft>
                    <a:spcPct val="0"/>
                  </a:spcAft>
                  <a:defRPr/>
                </a:pPr>
                <a:r>
                  <a:rPr lang="en-US" altLang="zh-CN" sz="800" dirty="0" smtClean="0">
                    <a:solidFill>
                      <a:srgbClr val="000000"/>
                    </a:solidFill>
                    <a:latin typeface="微软雅黑" pitchFamily="34" charset="-122"/>
                    <a:ea typeface="微软雅黑" pitchFamily="34" charset="-122"/>
                  </a:rPr>
                  <a:t>1*2.5inch</a:t>
                </a:r>
              </a:p>
              <a:p>
                <a:pPr eaLnBrk="0" fontAlgn="base" hangingPunct="0">
                  <a:spcBef>
                    <a:spcPct val="0"/>
                  </a:spcBef>
                  <a:spcAft>
                    <a:spcPct val="0"/>
                  </a:spcAft>
                  <a:defRPr/>
                </a:pPr>
                <a:r>
                  <a:rPr lang="en-US" altLang="zh-CN" sz="800" dirty="0" smtClean="0">
                    <a:solidFill>
                      <a:srgbClr val="000000"/>
                    </a:solidFill>
                    <a:latin typeface="微软雅黑" pitchFamily="34" charset="-122"/>
                    <a:ea typeface="微软雅黑" pitchFamily="34" charset="-122"/>
                  </a:rPr>
                  <a:t>HDD SSD</a:t>
                </a:r>
                <a:endParaRPr lang="zh-CN" altLang="en-US" sz="800" dirty="0">
                  <a:solidFill>
                    <a:srgbClr val="000000"/>
                  </a:solidFill>
                  <a:latin typeface="微软雅黑" pitchFamily="34" charset="-122"/>
                  <a:ea typeface="微软雅黑" pitchFamily="34" charset="-122"/>
                </a:endParaRPr>
              </a:p>
            </p:txBody>
          </p:sp>
          <p:sp>
            <p:nvSpPr>
              <p:cNvPr id="42" name="矩形 41"/>
              <p:cNvSpPr/>
              <p:nvPr/>
            </p:nvSpPr>
            <p:spPr bwMode="auto">
              <a:xfrm>
                <a:off x="2532416" y="2685863"/>
                <a:ext cx="674345" cy="261938"/>
              </a:xfrm>
              <a:prstGeom prst="rect">
                <a:avLst/>
              </a:prstGeom>
              <a:noFill/>
              <a:ln w="12700" cap="flat" cmpd="sng" algn="ctr">
                <a:noFill/>
                <a:prstDash val="solid"/>
                <a:round/>
                <a:headEnd type="none" w="med" len="med"/>
                <a:tailEnd type="none" w="med" len="med"/>
              </a:ln>
              <a:effectLst/>
            </p:spPr>
            <p:txBody>
              <a:bodyPr lIns="36000" tIns="36000" rIns="36000" bIns="36000"/>
              <a:lstStyle/>
              <a:p>
                <a:pPr eaLnBrk="0" fontAlgn="base" hangingPunct="0">
                  <a:spcBef>
                    <a:spcPct val="0"/>
                  </a:spcBef>
                  <a:spcAft>
                    <a:spcPct val="0"/>
                  </a:spcAft>
                  <a:defRPr/>
                </a:pPr>
                <a:r>
                  <a:rPr lang="en-US" altLang="zh-CN" sz="800" dirty="0" smtClean="0">
                    <a:solidFill>
                      <a:srgbClr val="000000"/>
                    </a:solidFill>
                    <a:latin typeface="微软雅黑" pitchFamily="34" charset="-122"/>
                    <a:ea typeface="微软雅黑" pitchFamily="34" charset="-122"/>
                  </a:rPr>
                  <a:t>4DIMMs</a:t>
                </a:r>
                <a:endParaRPr lang="zh-CN" altLang="en-US" sz="800" dirty="0">
                  <a:solidFill>
                    <a:srgbClr val="000000"/>
                  </a:solidFill>
                  <a:latin typeface="微软雅黑" pitchFamily="34" charset="-122"/>
                  <a:ea typeface="微软雅黑" pitchFamily="34" charset="-122"/>
                </a:endParaRPr>
              </a:p>
            </p:txBody>
          </p:sp>
        </p:grpSp>
        <p:sp>
          <p:nvSpPr>
            <p:cNvPr id="34" name="矩形 33"/>
            <p:cNvSpPr/>
            <p:nvPr/>
          </p:nvSpPr>
          <p:spPr bwMode="auto">
            <a:xfrm>
              <a:off x="3097492" y="2903938"/>
              <a:ext cx="146759" cy="276994"/>
            </a:xfrm>
            <a:prstGeom prst="rect">
              <a:avLst/>
            </a:prstGeom>
            <a:solidFill>
              <a:schemeClr val="accent5">
                <a:lumMod val="75000"/>
                <a:alpha val="52000"/>
              </a:schemeClr>
            </a:solidFill>
            <a:ln w="28575">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35" name="矩形 34"/>
            <p:cNvSpPr/>
            <p:nvPr/>
          </p:nvSpPr>
          <p:spPr bwMode="auto">
            <a:xfrm rot="16200000">
              <a:off x="3071685" y="2925131"/>
              <a:ext cx="596557" cy="231723"/>
            </a:xfrm>
            <a:prstGeom prst="rect">
              <a:avLst/>
            </a:prstGeom>
            <a:noFill/>
            <a:ln w="12700" cap="flat" cmpd="sng" algn="ctr">
              <a:noFill/>
              <a:prstDash val="solid"/>
              <a:round/>
              <a:headEnd type="none" w="med" len="med"/>
              <a:tailEnd type="none" w="med" len="med"/>
            </a:ln>
            <a:effectLst/>
          </p:spPr>
          <p:txBody>
            <a:bodyPr lIns="36000" tIns="36000" rIns="36000" bIns="36000"/>
            <a:lstStyle/>
            <a:p>
              <a:pPr algn="ctr" eaLnBrk="0" fontAlgn="base" hangingPunct="0">
                <a:spcBef>
                  <a:spcPct val="0"/>
                </a:spcBef>
                <a:spcAft>
                  <a:spcPct val="0"/>
                </a:spcAft>
                <a:defRPr/>
              </a:pPr>
              <a:r>
                <a:rPr lang="en-US" altLang="zh-CN" sz="800" dirty="0" smtClean="0">
                  <a:solidFill>
                    <a:srgbClr val="000000"/>
                  </a:solidFill>
                  <a:latin typeface="微软雅黑" pitchFamily="34" charset="-122"/>
                  <a:ea typeface="微软雅黑" pitchFamily="34" charset="-122"/>
                </a:rPr>
                <a:t>2 x Micro SD slots</a:t>
              </a:r>
              <a:endParaRPr lang="zh-CN" altLang="en-US" sz="800" dirty="0">
                <a:solidFill>
                  <a:srgbClr val="000000"/>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051127722"/>
      </p:ext>
    </p:extLst>
  </p:cSld>
  <p:clrMapOvr>
    <a:masterClrMapping/>
  </p:clrMapOvr>
  <p:transition advClick="0" advTm="8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860119" y="2143125"/>
            <a:ext cx="2768906" cy="164782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graphicFrame>
        <p:nvGraphicFramePr>
          <p:cNvPr id="36" name="表格 35"/>
          <p:cNvGraphicFramePr>
            <a:graphicFrameLocks noGrp="1"/>
          </p:cNvGraphicFramePr>
          <p:nvPr/>
        </p:nvGraphicFramePr>
        <p:xfrm>
          <a:off x="3835022" y="884164"/>
          <a:ext cx="4844955" cy="2918215"/>
        </p:xfrm>
        <a:graphic>
          <a:graphicData uri="http://schemas.openxmlformats.org/drawingml/2006/table">
            <a:tbl>
              <a:tblPr/>
              <a:tblGrid>
                <a:gridCol w="1445638"/>
                <a:gridCol w="3399317"/>
              </a:tblGrid>
              <a:tr h="212759">
                <a:tc>
                  <a:txBody>
                    <a:bodyPr/>
                    <a:lstStyle/>
                    <a:p>
                      <a:r>
                        <a:rPr lang="en-US" altLang="zh-CN" sz="900" dirty="0" smtClean="0">
                          <a:solidFill>
                            <a:schemeClr val="bg1"/>
                          </a:solidFill>
                          <a:latin typeface="+mn-lt"/>
                          <a:ea typeface="微软雅黑" pitchFamily="34" charset="-122"/>
                        </a:rPr>
                        <a:t>Form</a:t>
                      </a:r>
                      <a:r>
                        <a:rPr lang="en-US" altLang="zh-CN" sz="900" baseline="0" dirty="0" smtClean="0">
                          <a:solidFill>
                            <a:schemeClr val="bg1"/>
                          </a:solidFill>
                          <a:latin typeface="+mn-lt"/>
                          <a:ea typeface="微软雅黑" pitchFamily="34" charset="-122"/>
                        </a:rPr>
                        <a:t> factor</a:t>
                      </a:r>
                      <a:endParaRPr lang="zh-CN" altLang="en-US" sz="900" dirty="0">
                        <a:solidFill>
                          <a:schemeClr val="bg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bg1"/>
                          </a:solidFill>
                          <a:latin typeface="+mn-lt"/>
                          <a:ea typeface="微软雅黑" pitchFamily="34" charset="-122"/>
                          <a:cs typeface="微软雅黑" pitchFamily="18" charset="0"/>
                        </a:rPr>
                        <a:t>Half</a:t>
                      </a:r>
                      <a:r>
                        <a:rPr lang="en-US" altLang="zh-CN" sz="900" baseline="0" dirty="0" smtClean="0">
                          <a:solidFill>
                            <a:schemeClr val="bg1"/>
                          </a:solidFill>
                          <a:latin typeface="+mn-lt"/>
                          <a:ea typeface="微软雅黑" pitchFamily="34" charset="-122"/>
                          <a:cs typeface="微软雅黑" pitchFamily="18" charset="0"/>
                        </a:rPr>
                        <a:t>-width 2-socket computing node</a:t>
                      </a:r>
                      <a:endParaRPr lang="en-US" altLang="zh-CN" sz="900" dirty="0" smtClean="0">
                        <a:solidFill>
                          <a:schemeClr val="bg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212759">
                <a:tc>
                  <a:txBody>
                    <a:bodyPr/>
                    <a:lstStyle/>
                    <a:p>
                      <a:r>
                        <a:rPr lang="en-US" altLang="zh-CN" sz="900" dirty="0" smtClean="0">
                          <a:solidFill>
                            <a:schemeClr val="tx1"/>
                          </a:solidFill>
                          <a:latin typeface="+mn-lt"/>
                          <a:ea typeface="微软雅黑" pitchFamily="34" charset="-122"/>
                        </a:rPr>
                        <a:t>Number of CPUs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1</a:t>
                      </a:r>
                      <a:r>
                        <a:rPr lang="en-US" altLang="zh-CN" sz="900" baseline="0" dirty="0" smtClean="0">
                          <a:solidFill>
                            <a:schemeClr val="tx1"/>
                          </a:solidFill>
                          <a:latin typeface="+mn-lt"/>
                          <a:ea typeface="微软雅黑" pitchFamily="34" charset="-122"/>
                          <a:cs typeface="微软雅黑" pitchFamily="18" charset="0"/>
                        </a:rPr>
                        <a:t> or </a:t>
                      </a:r>
                      <a:r>
                        <a:rPr lang="en-US" altLang="zh-CN" sz="900" dirty="0" smtClean="0">
                          <a:solidFill>
                            <a:schemeClr val="tx1"/>
                          </a:solidFill>
                          <a:latin typeface="+mn-lt"/>
                          <a:ea typeface="微软雅黑" pitchFamily="34" charset="-122"/>
                          <a:cs typeface="微软雅黑" pitchFamily="18" charset="0"/>
                        </a:rPr>
                        <a:t>2 </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28519">
                <a:tc>
                  <a:txBody>
                    <a:bodyPr/>
                    <a:lstStyle/>
                    <a:p>
                      <a:r>
                        <a:rPr lang="en-US" altLang="zh-CN" sz="900" dirty="0" smtClean="0">
                          <a:solidFill>
                            <a:schemeClr val="tx1"/>
                          </a:solidFill>
                          <a:latin typeface="+mn-lt"/>
                          <a:ea typeface="微软雅黑" pitchFamily="34" charset="-122"/>
                        </a:rPr>
                        <a:t>Processor model</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Intel</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Xeon</a:t>
                      </a:r>
                      <a:r>
                        <a:rPr lang="en-US" altLang="zh-CN" sz="900" dirty="0" smtClean="0">
                          <a:solidFill>
                            <a:schemeClr val="tx1"/>
                          </a:solidFill>
                          <a:latin typeface="+mn-lt"/>
                          <a:ea typeface="微软雅黑" pitchFamily="34" charset="-122"/>
                          <a:cs typeface="Times New Roman" pitchFamily="18" charset="0"/>
                        </a:rPr>
                        <a:t> </a:t>
                      </a:r>
                      <a:r>
                        <a:rPr lang="en-US" altLang="zh-CN" sz="900" baseline="0" dirty="0" smtClean="0">
                          <a:solidFill>
                            <a:schemeClr val="tx1"/>
                          </a:solidFill>
                          <a:latin typeface="+mn-lt"/>
                          <a:ea typeface="微软雅黑" pitchFamily="34" charset="-122"/>
                          <a:cs typeface="微软雅黑" pitchFamily="18" charset="0"/>
                        </a:rPr>
                        <a:t>E5-2600 v3 Series CPU</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8519">
                <a:tc>
                  <a:txBody>
                    <a:bodyPr/>
                    <a:lstStyle/>
                    <a:p>
                      <a:r>
                        <a:rPr lang="en-US" altLang="zh-CN" sz="900" dirty="0" smtClean="0">
                          <a:solidFill>
                            <a:schemeClr val="tx1"/>
                          </a:solidFill>
                          <a:latin typeface="+mn-lt"/>
                          <a:ea typeface="微软雅黑" pitchFamily="34" charset="-122"/>
                        </a:rPr>
                        <a:t>Number of DIMMs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ts val="1200"/>
                        </a:lnSpc>
                        <a:tabLst>
                          <a:tab pos="88900" algn="l"/>
                        </a:tabLst>
                      </a:pPr>
                      <a:r>
                        <a:rPr lang="en-US" altLang="zh-CN" sz="900" dirty="0" smtClean="0">
                          <a:solidFill>
                            <a:schemeClr val="tx1"/>
                          </a:solidFill>
                          <a:latin typeface="+mn-lt"/>
                          <a:ea typeface="微软雅黑" pitchFamily="34" charset="-122"/>
                        </a:rPr>
                        <a:t>24</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DDR4 DIMMs,</a:t>
                      </a:r>
                      <a:r>
                        <a:rPr lang="en-US" altLang="zh-CN" sz="900" baseline="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providing a maximum capacity of 1.5TB</a:t>
                      </a:r>
                      <a:endParaRPr lang="zh-CN" altLang="en-US" sz="900" dirty="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28519">
                <a:tc>
                  <a:txBody>
                    <a:bodyPr/>
                    <a:lstStyle/>
                    <a:p>
                      <a:r>
                        <a:rPr lang="en-US" altLang="zh-CN" sz="900" dirty="0" smtClean="0">
                          <a:solidFill>
                            <a:schemeClr val="tx1"/>
                          </a:solidFill>
                          <a:latin typeface="+mn-lt"/>
                          <a:ea typeface="微软雅黑" pitchFamily="34" charset="-122"/>
                        </a:rPr>
                        <a:t>Number of HDDs</a:t>
                      </a: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2 x 2.5” SSDs</a:t>
                      </a:r>
                      <a:r>
                        <a:rPr lang="en-US" altLang="zh-CN" sz="900" baseline="0" dirty="0" smtClean="0">
                          <a:solidFill>
                            <a:schemeClr val="tx1"/>
                          </a:solidFill>
                          <a:latin typeface="+mn-lt"/>
                          <a:ea typeface="微软雅黑" pitchFamily="34" charset="-122"/>
                          <a:cs typeface="微软雅黑" pitchFamily="18" charset="0"/>
                        </a:rPr>
                        <a:t> or</a:t>
                      </a:r>
                      <a:r>
                        <a:rPr lang="en-US" altLang="zh-CN" sz="900" dirty="0" smtClean="0">
                          <a:solidFill>
                            <a:schemeClr val="tx1"/>
                          </a:solidFill>
                          <a:latin typeface="+mn-lt"/>
                          <a:ea typeface="微软雅黑" pitchFamily="34" charset="-122"/>
                          <a:cs typeface="微软雅黑" pitchFamily="18" charset="0"/>
                        </a:rPr>
                        <a:t> SAS</a:t>
                      </a:r>
                      <a:r>
                        <a:rPr lang="en-US" altLang="zh-CN" sz="900" baseline="0" dirty="0" smtClean="0">
                          <a:solidFill>
                            <a:schemeClr val="tx1"/>
                          </a:solidFill>
                          <a:latin typeface="+mn-lt"/>
                          <a:ea typeface="微软雅黑" pitchFamily="34" charset="-122"/>
                          <a:cs typeface="微软雅黑" pitchFamily="18" charset="0"/>
                        </a:rPr>
                        <a:t>/</a:t>
                      </a:r>
                      <a:r>
                        <a:rPr lang="en-US" altLang="zh-CN" sz="900" dirty="0" smtClean="0">
                          <a:solidFill>
                            <a:schemeClr val="tx1"/>
                          </a:solidFill>
                          <a:latin typeface="+mn-lt"/>
                          <a:ea typeface="微软雅黑" pitchFamily="34" charset="-122"/>
                          <a:cs typeface="微软雅黑" pitchFamily="18" charset="0"/>
                        </a:rPr>
                        <a:t>SATA HDDs,</a:t>
                      </a:r>
                      <a:r>
                        <a:rPr lang="en-US" altLang="zh-CN" sz="900" baseline="0" dirty="0" smtClean="0">
                          <a:solidFill>
                            <a:schemeClr val="tx1"/>
                          </a:solidFill>
                          <a:latin typeface="+mn-lt"/>
                          <a:ea typeface="微软雅黑" pitchFamily="34" charset="-122"/>
                          <a:cs typeface="微软雅黑" pitchFamily="18" charset="0"/>
                        </a:rPr>
                        <a:t> supporting 2 x </a:t>
                      </a:r>
                      <a:r>
                        <a:rPr lang="en-US" altLang="zh-CN" sz="900" baseline="0" dirty="0" err="1" smtClean="0">
                          <a:solidFill>
                            <a:schemeClr val="tx1"/>
                          </a:solidFill>
                          <a:latin typeface="+mn-lt"/>
                          <a:ea typeface="微软雅黑" pitchFamily="34" charset="-122"/>
                          <a:cs typeface="微软雅黑" pitchFamily="18" charset="0"/>
                        </a:rPr>
                        <a:t>PCIe</a:t>
                      </a:r>
                      <a:r>
                        <a:rPr lang="en-US" altLang="zh-CN" sz="900" baseline="0" dirty="0" smtClean="0">
                          <a:solidFill>
                            <a:schemeClr val="tx1"/>
                          </a:solidFill>
                          <a:latin typeface="+mn-lt"/>
                          <a:ea typeface="微软雅黑" pitchFamily="34" charset="-122"/>
                          <a:cs typeface="微软雅黑" pitchFamily="18" charset="0"/>
                        </a:rPr>
                        <a:t> SSDs</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2759">
                <a:tc>
                  <a:txBody>
                    <a:bodyPr/>
                    <a:lstStyle/>
                    <a:p>
                      <a:r>
                        <a:rPr lang="en-US" altLang="zh-CN" sz="900" dirty="0" smtClean="0">
                          <a:solidFill>
                            <a:schemeClr val="tx1"/>
                          </a:solidFill>
                          <a:latin typeface="+mn-lt"/>
                          <a:ea typeface="微软雅黑" pitchFamily="34" charset="-122"/>
                        </a:rPr>
                        <a:t>RAID</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support</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Support</a:t>
                      </a:r>
                      <a:r>
                        <a:rPr lang="en-US" altLang="zh-CN" sz="900" baseline="0" dirty="0" smtClean="0">
                          <a:solidFill>
                            <a:schemeClr val="tx1"/>
                          </a:solidFill>
                          <a:latin typeface="+mn-lt"/>
                          <a:ea typeface="微软雅黑" pitchFamily="34" charset="-122"/>
                          <a:cs typeface="微软雅黑" pitchFamily="18" charset="0"/>
                        </a:rPr>
                        <a:t> </a:t>
                      </a:r>
                      <a:r>
                        <a:rPr lang="en-US" altLang="zh-CN" sz="900" dirty="0" smtClean="0">
                          <a:solidFill>
                            <a:schemeClr val="tx1"/>
                          </a:solidFill>
                          <a:latin typeface="+mn-lt"/>
                          <a:ea typeface="微软雅黑" pitchFamily="34" charset="-122"/>
                          <a:cs typeface="微软雅黑" pitchFamily="18" charset="0"/>
                        </a:rPr>
                        <a:t>RAID 0 and 1</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54599">
                <a:tc>
                  <a:txBody>
                    <a:bodyPr/>
                    <a:lstStyle/>
                    <a:p>
                      <a:r>
                        <a:rPr lang="en-US" altLang="zh-CN" sz="900" dirty="0" err="1" smtClean="0">
                          <a:solidFill>
                            <a:schemeClr val="tx1"/>
                          </a:solidFill>
                          <a:latin typeface="+mn-lt"/>
                          <a:ea typeface="微软雅黑" pitchFamily="34" charset="-122"/>
                        </a:rPr>
                        <a:t>PCIe</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expansion</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it-IT" altLang="zh-CN" sz="900" kern="1200" dirty="0" smtClean="0">
                          <a:solidFill>
                            <a:schemeClr val="tx1"/>
                          </a:solidFill>
                          <a:latin typeface="+mn-lt"/>
                          <a:ea typeface="微软雅黑" pitchFamily="34" charset="-122"/>
                          <a:cs typeface="微软雅黑" pitchFamily="18" charset="0"/>
                        </a:rPr>
                        <a:t>2 PCIe x16 MEZZ modules</a:t>
                      </a:r>
                    </a:p>
                    <a:p>
                      <a:r>
                        <a:rPr lang="en-US" altLang="zh-CN" sz="900" kern="1200" dirty="0" smtClean="0">
                          <a:solidFill>
                            <a:schemeClr val="tx1"/>
                          </a:solidFill>
                          <a:latin typeface="+mn-lt"/>
                          <a:ea typeface="微软雅黑" pitchFamily="34" charset="-122"/>
                          <a:cs typeface="微软雅黑" pitchFamily="18" charset="0"/>
                        </a:rPr>
                        <a:t>1 standard </a:t>
                      </a:r>
                      <a:r>
                        <a:rPr lang="en-US" altLang="zh-CN" sz="900" kern="1200" dirty="0" err="1" smtClean="0">
                          <a:solidFill>
                            <a:schemeClr val="tx1"/>
                          </a:solidFill>
                          <a:latin typeface="+mn-lt"/>
                          <a:ea typeface="微软雅黑" pitchFamily="34" charset="-122"/>
                          <a:cs typeface="微软雅黑" pitchFamily="18" charset="0"/>
                        </a:rPr>
                        <a:t>PCIe</a:t>
                      </a:r>
                      <a:r>
                        <a:rPr lang="en-US" altLang="zh-CN" sz="900" kern="1200" dirty="0" smtClean="0">
                          <a:solidFill>
                            <a:schemeClr val="tx1"/>
                          </a:solidFill>
                          <a:latin typeface="+mn-lt"/>
                          <a:ea typeface="微软雅黑" pitchFamily="34" charset="-122"/>
                          <a:cs typeface="微软雅黑" pitchFamily="18" charset="0"/>
                        </a:rPr>
                        <a:t> x8 full-height half-length card</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14264">
                <a:tc>
                  <a:txBody>
                    <a:bodyPr/>
                    <a:lstStyle/>
                    <a:p>
                      <a:r>
                        <a:rPr lang="en-US" altLang="zh-CN" sz="900" dirty="0" smtClean="0">
                          <a:solidFill>
                            <a:schemeClr val="tx1"/>
                          </a:solidFill>
                          <a:latin typeface="+mn-lt"/>
                          <a:ea typeface="微软雅黑" pitchFamily="34" charset="-122"/>
                        </a:rPr>
                        <a:t>Operating systems supported</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ts val="900"/>
                        </a:lnSpc>
                        <a:tabLst/>
                      </a:pPr>
                      <a:r>
                        <a:rPr lang="en-US" altLang="zh-CN" sz="900" dirty="0" smtClean="0">
                          <a:solidFill>
                            <a:schemeClr val="tx1"/>
                          </a:solidFill>
                          <a:latin typeface="+mn-lt"/>
                          <a:ea typeface="微软雅黑" pitchFamily="34" charset="-122"/>
                          <a:cs typeface="微软雅黑" pitchFamily="18" charset="0"/>
                        </a:rPr>
                        <a:t>Microsoft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Windows</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Sever</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2008/2012</a:t>
                      </a:r>
                    </a:p>
                    <a:p>
                      <a:pPr>
                        <a:lnSpc>
                          <a:spcPts val="1300"/>
                        </a:lnSpc>
                        <a:tabLst/>
                      </a:pPr>
                      <a:r>
                        <a:rPr lang="en-US" altLang="zh-CN" sz="900" dirty="0" smtClean="0">
                          <a:solidFill>
                            <a:schemeClr val="tx1"/>
                          </a:solidFill>
                          <a:latin typeface="+mn-lt"/>
                          <a:ea typeface="微软雅黑" pitchFamily="34" charset="-122"/>
                          <a:cs typeface="微软雅黑" pitchFamily="18" charset="0"/>
                        </a:rPr>
                        <a:t>Red</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Hat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p>
                    <a:p>
                      <a:pPr>
                        <a:lnSpc>
                          <a:spcPts val="1300"/>
                        </a:lnSpc>
                        <a:tabLst/>
                      </a:pPr>
                      <a:r>
                        <a:rPr lang="en-US" altLang="zh-CN" sz="900" dirty="0" smtClean="0">
                          <a:solidFill>
                            <a:schemeClr val="tx1"/>
                          </a:solidFill>
                          <a:latin typeface="+mn-lt"/>
                          <a:ea typeface="微软雅黑" pitchFamily="34" charset="-122"/>
                          <a:cs typeface="微软雅黑" pitchFamily="18" charset="0"/>
                        </a:rPr>
                        <a:t>SUSE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Server</a:t>
                      </a:r>
                    </a:p>
                    <a:p>
                      <a:r>
                        <a:rPr lang="en-US" altLang="zh-CN" sz="900" dirty="0" smtClean="0">
                          <a:solidFill>
                            <a:schemeClr val="tx1"/>
                          </a:solidFill>
                          <a:latin typeface="+mn-lt"/>
                          <a:ea typeface="微软雅黑" pitchFamily="34" charset="-122"/>
                          <a:cs typeface="微软雅黑" pitchFamily="18" charset="0"/>
                        </a:rPr>
                        <a:t>Citrix </a:t>
                      </a:r>
                      <a:r>
                        <a:rPr lang="en-US" altLang="zh-CN" sz="900" dirty="0" err="1" smtClean="0">
                          <a:solidFill>
                            <a:schemeClr val="tx1"/>
                          </a:solidFill>
                          <a:latin typeface="+mn-lt"/>
                          <a:ea typeface="微软雅黑" pitchFamily="34" charset="-122"/>
                          <a:cs typeface="微软雅黑" pitchFamily="18" charset="0"/>
                        </a:rPr>
                        <a:t>XenServer</a:t>
                      </a:r>
                      <a:endParaRPr lang="zh-CN" altLang="zh-CN" sz="900" dirty="0" smtClean="0">
                        <a:solidFill>
                          <a:schemeClr val="tx1"/>
                        </a:solidFill>
                        <a:latin typeface="+mn-lt"/>
                        <a:ea typeface="微软雅黑" pitchFamily="34" charset="-122"/>
                        <a:cs typeface="微软雅黑" pitchFamily="18" charset="0"/>
                      </a:endParaRPr>
                    </a:p>
                    <a:p>
                      <a:r>
                        <a:rPr lang="en-US" altLang="zh-CN" sz="900" dirty="0" smtClean="0">
                          <a:solidFill>
                            <a:schemeClr val="tx1"/>
                          </a:solidFill>
                          <a:latin typeface="+mn-lt"/>
                          <a:ea typeface="微软雅黑" pitchFamily="34" charset="-122"/>
                          <a:cs typeface="微软雅黑" pitchFamily="18" charset="0"/>
                        </a:rPr>
                        <a:t>VMware  ESX</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12759">
                <a:tc>
                  <a:txBody>
                    <a:bodyPr/>
                    <a:lstStyle/>
                    <a:p>
                      <a:r>
                        <a:rPr lang="en-US" altLang="zh-CN" sz="900" dirty="0" smtClean="0">
                          <a:solidFill>
                            <a:schemeClr val="tx1"/>
                          </a:solidFill>
                          <a:latin typeface="+mn-lt"/>
                          <a:ea typeface="微软雅黑" pitchFamily="34" charset="-122"/>
                        </a:rPr>
                        <a:t>Operating</a:t>
                      </a:r>
                      <a:r>
                        <a:rPr lang="en-US" altLang="zh-CN" sz="900" baseline="0" dirty="0" smtClean="0">
                          <a:solidFill>
                            <a:schemeClr val="tx1"/>
                          </a:solidFill>
                          <a:latin typeface="+mn-lt"/>
                          <a:ea typeface="微软雅黑" pitchFamily="34" charset="-122"/>
                        </a:rPr>
                        <a:t> temperatures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rPr>
                        <a:t>5℃-40℃</a:t>
                      </a:r>
                      <a:endParaRPr lang="zh-CN" altLang="en-US" sz="900" dirty="0" smtClean="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2759">
                <a:tc>
                  <a:txBody>
                    <a:bodyPr/>
                    <a:lstStyle/>
                    <a:p>
                      <a:r>
                        <a:rPr lang="en-US" altLang="zh-CN" sz="900" dirty="0" smtClean="0">
                          <a:solidFill>
                            <a:schemeClr val="tx1"/>
                          </a:solidFill>
                          <a:latin typeface="+mn-lt"/>
                          <a:ea typeface="微软雅黑" pitchFamily="34" charset="-122"/>
                        </a:rPr>
                        <a:t>Dimensions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210</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mm</a:t>
                      </a:r>
                      <a:r>
                        <a:rPr lang="en-US" altLang="zh-CN" sz="900" baseline="0" dirty="0" smtClean="0">
                          <a:solidFill>
                            <a:schemeClr val="tx1"/>
                          </a:solidFill>
                          <a:latin typeface="+mn-lt"/>
                          <a:ea typeface="微软雅黑" pitchFamily="34" charset="-122"/>
                          <a:cs typeface="微软雅黑" pitchFamily="18" charset="0"/>
                        </a:rPr>
                        <a:t> x </a:t>
                      </a:r>
                      <a:r>
                        <a:rPr lang="en-US" altLang="zh-CN" sz="900" dirty="0" smtClean="0">
                          <a:solidFill>
                            <a:schemeClr val="tx1"/>
                          </a:solidFill>
                          <a:latin typeface="+mn-lt"/>
                          <a:ea typeface="微软雅黑" pitchFamily="34" charset="-122"/>
                          <a:cs typeface="微软雅黑" pitchFamily="18" charset="0"/>
                        </a:rPr>
                        <a:t>537.2mm</a:t>
                      </a:r>
                      <a:r>
                        <a:rPr lang="en-US" altLang="zh-CN" sz="900" baseline="0" dirty="0" smtClean="0">
                          <a:solidFill>
                            <a:schemeClr val="tx1"/>
                          </a:solidFill>
                          <a:latin typeface="+mn-lt"/>
                          <a:ea typeface="微软雅黑" pitchFamily="34" charset="-122"/>
                          <a:cs typeface="微软雅黑" pitchFamily="18" charset="0"/>
                        </a:rPr>
                        <a:t> x </a:t>
                      </a:r>
                      <a:r>
                        <a:rPr lang="en-US" altLang="zh-CN" sz="900" dirty="0" smtClean="0">
                          <a:solidFill>
                            <a:schemeClr val="tx1"/>
                          </a:solidFill>
                          <a:latin typeface="+mn-lt"/>
                          <a:ea typeface="微软雅黑" pitchFamily="34" charset="-122"/>
                          <a:cs typeface="微软雅黑" pitchFamily="18" charset="0"/>
                        </a:rPr>
                        <a:t>60.46mm</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7" name="矩形 6"/>
          <p:cNvSpPr/>
          <p:nvPr/>
        </p:nvSpPr>
        <p:spPr bwMode="auto">
          <a:xfrm>
            <a:off x="860119" y="1095375"/>
            <a:ext cx="2768906" cy="94297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9" name="Text Box 70"/>
          <p:cNvSpPr txBox="1">
            <a:spLocks noChangeArrowheads="1"/>
          </p:cNvSpPr>
          <p:nvPr/>
        </p:nvSpPr>
        <p:spPr bwMode="auto">
          <a:xfrm>
            <a:off x="361912" y="866775"/>
            <a:ext cx="459838" cy="2933700"/>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smtClean="0">
                <a:solidFill>
                  <a:srgbClr val="FFFFFF"/>
                </a:solidFill>
                <a:latin typeface="+mn-lt"/>
                <a:ea typeface="微软雅黑" pitchFamily="34" charset="-122"/>
                <a:cs typeface="Arial" pitchFamily="34" charset="0"/>
              </a:rPr>
              <a:t>CH121</a:t>
            </a:r>
            <a:r>
              <a:rPr lang="zh-CN" altLang="en-US" sz="1000" smtClean="0">
                <a:solidFill>
                  <a:srgbClr val="FFFFFF"/>
                </a:solidFill>
                <a:latin typeface="+mn-lt"/>
                <a:ea typeface="微软雅黑" pitchFamily="34" charset="-122"/>
                <a:cs typeface="Arial" pitchFamily="34" charset="0"/>
              </a:rPr>
              <a:t> </a:t>
            </a:r>
            <a:r>
              <a:rPr lang="en-US" altLang="zh-CN" sz="1000" dirty="0" smtClean="0">
                <a:solidFill>
                  <a:srgbClr val="FFFFFF"/>
                </a:solidFill>
                <a:latin typeface="+mn-lt"/>
                <a:ea typeface="微软雅黑" pitchFamily="34" charset="-122"/>
                <a:cs typeface="Arial" pitchFamily="34" charset="0"/>
              </a:rPr>
              <a:t>product view</a:t>
            </a:r>
            <a:endParaRPr lang="en-US" altLang="zh-CN" sz="1000" dirty="0">
              <a:solidFill>
                <a:srgbClr val="FFFFFF"/>
              </a:solidFill>
              <a:latin typeface="+mn-lt"/>
              <a:ea typeface="微软雅黑" pitchFamily="34" charset="-122"/>
              <a:cs typeface="Arial" pitchFamily="34" charset="0"/>
            </a:endParaRPr>
          </a:p>
        </p:txBody>
      </p:sp>
      <p:pic>
        <p:nvPicPr>
          <p:cNvPr id="11" name="Picture 3" descr="E:\E9000\七大件\照片\01 Blades(刀片)\012 CH121.png"/>
          <p:cNvPicPr>
            <a:picLocks noChangeAspect="1" noChangeArrowheads="1"/>
          </p:cNvPicPr>
          <p:nvPr/>
        </p:nvPicPr>
        <p:blipFill>
          <a:blip r:embed="rId3" cstate="print"/>
          <a:srcRect/>
          <a:stretch>
            <a:fillRect/>
          </a:stretch>
        </p:blipFill>
        <p:spPr bwMode="auto">
          <a:xfrm>
            <a:off x="1120967" y="2454987"/>
            <a:ext cx="2263529" cy="1231616"/>
          </a:xfrm>
          <a:prstGeom prst="rect">
            <a:avLst/>
          </a:prstGeom>
          <a:noFill/>
        </p:spPr>
      </p:pic>
      <p:sp>
        <p:nvSpPr>
          <p:cNvPr id="14" name="矩形 13"/>
          <p:cNvSpPr/>
          <p:nvPr/>
        </p:nvSpPr>
        <p:spPr bwMode="auto">
          <a:xfrm>
            <a:off x="861177" y="8798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5" name="矩形 14"/>
          <p:cNvSpPr/>
          <p:nvPr/>
        </p:nvSpPr>
        <p:spPr bwMode="auto">
          <a:xfrm>
            <a:off x="861177" y="20990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8" name="Title 2"/>
          <p:cNvSpPr txBox="1">
            <a:spLocks/>
          </p:cNvSpPr>
          <p:nvPr/>
        </p:nvSpPr>
        <p:spPr>
          <a:xfrm>
            <a:off x="229470" y="317711"/>
            <a:ext cx="7632700" cy="745784"/>
          </a:xfrm>
          <a:prstGeom prst="rect">
            <a:avLst/>
          </a:prstGeom>
        </p:spPr>
        <p:txBody>
          <a:bodyPr/>
          <a:lstStyle/>
          <a:p>
            <a:r>
              <a:rPr lang="en-US" altLang="zh-CN" sz="2000" b="1" dirty="0" smtClean="0">
                <a:solidFill>
                  <a:srgbClr val="C00000"/>
                </a:solidFill>
                <a:latin typeface="微软雅黑" panose="020B0503020204020204" pitchFamily="34" charset="-122"/>
                <a:ea typeface="微软雅黑" panose="020B0503020204020204" pitchFamily="34" charset="-122"/>
                <a:cs typeface="Arial" pitchFamily="34" charset="0"/>
              </a:rPr>
              <a:t>CH121</a:t>
            </a:r>
            <a:r>
              <a:rPr lang="zh-CN" altLang="en-US" sz="2000" b="1" dirty="0" smtClean="0">
                <a:solidFill>
                  <a:srgbClr val="C00000"/>
                </a:solidFill>
                <a:latin typeface="微软雅黑" panose="020B0503020204020204" pitchFamily="34" charset="-122"/>
                <a:ea typeface="微软雅黑" panose="020B0503020204020204" pitchFamily="34" charset="-122"/>
                <a:cs typeface="Arial" pitchFamily="34" charset="0"/>
              </a:rPr>
              <a:t> </a:t>
            </a:r>
            <a:r>
              <a:rPr lang="en-US" altLang="zh-CN" sz="2000" b="1" dirty="0" smtClean="0">
                <a:solidFill>
                  <a:srgbClr val="C00000"/>
                </a:solidFill>
                <a:latin typeface="微软雅黑" panose="020B0503020204020204" pitchFamily="34" charset="-122"/>
                <a:ea typeface="微软雅黑" panose="020B0503020204020204" pitchFamily="34" charset="-122"/>
                <a:cs typeface="Arial" pitchFamily="34" charset="0"/>
              </a:rPr>
              <a:t>V3 Half Width Computing Node</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19" name="Text Box 19"/>
          <p:cNvSpPr txBox="1">
            <a:spLocks noChangeArrowheads="1"/>
          </p:cNvSpPr>
          <p:nvPr/>
        </p:nvSpPr>
        <p:spPr bwMode="auto">
          <a:xfrm>
            <a:off x="1868903" y="914362"/>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Front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
        <p:nvSpPr>
          <p:cNvPr id="20" name="Text Box 19"/>
          <p:cNvSpPr txBox="1">
            <a:spLocks noChangeArrowheads="1"/>
          </p:cNvSpPr>
          <p:nvPr/>
        </p:nvSpPr>
        <p:spPr bwMode="auto">
          <a:xfrm>
            <a:off x="1704976" y="2128271"/>
            <a:ext cx="1047750"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Isometric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
        <p:nvSpPr>
          <p:cNvPr id="21" name="矩形 20"/>
          <p:cNvSpPr/>
          <p:nvPr/>
        </p:nvSpPr>
        <p:spPr bwMode="auto">
          <a:xfrm>
            <a:off x="860117" y="3878793"/>
            <a:ext cx="7818215" cy="760941"/>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77800" indent="-177800">
              <a:buFont typeface="Arial" pitchFamily="34" charset="0"/>
              <a:buChar char="•"/>
            </a:pPr>
            <a:r>
              <a:rPr lang="en-US" altLang="zh-CN" sz="1000" b="1" dirty="0" smtClean="0">
                <a:solidFill>
                  <a:srgbClr val="C00000"/>
                </a:solidFill>
                <a:ea typeface="微软雅黑" pitchFamily="34" charset="-122"/>
                <a:cs typeface="Arial" pitchFamily="34" charset="0"/>
              </a:rPr>
              <a:t>High performance</a:t>
            </a:r>
            <a:r>
              <a:rPr lang="en-US" altLang="zh-CN" sz="1000" b="1"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pitchFamily="34" charset="0"/>
              </a:rPr>
              <a:t>Half slot provides a dissipation capacity of 700W, supporting 2 x 145W E5 v3 processors</a:t>
            </a:r>
          </a:p>
          <a:p>
            <a:pPr marL="177800" indent="-177800">
              <a:buFont typeface="Arial" pitchFamily="34" charset="0"/>
              <a:buChar char="•"/>
            </a:pPr>
            <a:r>
              <a:rPr lang="en-US" altLang="zh-CN" sz="1000" b="1" dirty="0" smtClean="0">
                <a:solidFill>
                  <a:srgbClr val="C00000"/>
                </a:solidFill>
                <a:ea typeface="微软雅黑" pitchFamily="34" charset="-122"/>
                <a:cs typeface="Arial" pitchFamily="34" charset="0"/>
              </a:rPr>
              <a:t>Cost-effective large-memory</a:t>
            </a:r>
            <a:r>
              <a:rPr lang="en-US" altLang="zh-CN" sz="1000" b="1"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charset="0"/>
                <a:sym typeface="Calibri" pitchFamily="34" charset="0"/>
              </a:rPr>
              <a:t>Provides 24 DIMMs at 1.5 times the usual height that apply mainstream granules to double capacity with a total of up to 1.5 TB DDR4 memory capacity (most cost-effective for large-memory applications)</a:t>
            </a:r>
            <a:endParaRPr lang="en-US" altLang="zh-CN" sz="1000" dirty="0" smtClean="0">
              <a:solidFill>
                <a:srgbClr val="000000"/>
              </a:solidFill>
              <a:ea typeface="微软雅黑" pitchFamily="34" charset="-122"/>
              <a:cs typeface="Arial" pitchFamily="34" charset="0"/>
            </a:endParaRPr>
          </a:p>
          <a:p>
            <a:pPr marL="177800" indent="-177800">
              <a:buFont typeface="Arial" pitchFamily="34" charset="0"/>
              <a:buChar char="•"/>
            </a:pPr>
            <a:r>
              <a:rPr lang="en-US" altLang="zh-CN" sz="1000" b="1" dirty="0" smtClean="0">
                <a:solidFill>
                  <a:srgbClr val="C00000"/>
                </a:solidFill>
                <a:ea typeface="微软雅黑" pitchFamily="34" charset="-122"/>
                <a:cs typeface="Arial" pitchFamily="34" charset="0"/>
              </a:rPr>
              <a:t>Flexible </a:t>
            </a:r>
            <a:r>
              <a:rPr lang="en-US" altLang="zh-CN" sz="1000" b="1" dirty="0" err="1" smtClean="0">
                <a:solidFill>
                  <a:srgbClr val="C00000"/>
                </a:solidFill>
                <a:ea typeface="微软雅黑" pitchFamily="34" charset="-122"/>
                <a:cs typeface="Arial" pitchFamily="34" charset="0"/>
              </a:rPr>
              <a:t>PCIe</a:t>
            </a:r>
            <a:r>
              <a:rPr lang="en-US" altLang="zh-CN" sz="1000" b="1" dirty="0" smtClean="0">
                <a:solidFill>
                  <a:srgbClr val="C00000"/>
                </a:solidFill>
                <a:ea typeface="微软雅黑" pitchFamily="34" charset="-122"/>
                <a:cs typeface="Arial" pitchFamily="34" charset="0"/>
              </a:rPr>
              <a:t> expansion</a:t>
            </a:r>
            <a:r>
              <a:rPr lang="en-US" altLang="zh-CN" sz="1000" b="1"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pitchFamily="34" charset="0"/>
              </a:rPr>
              <a:t>support 1 standard FHHL </a:t>
            </a:r>
            <a:r>
              <a:rPr lang="en-US" altLang="zh-CN" sz="1000" dirty="0" err="1" smtClean="0">
                <a:solidFill>
                  <a:srgbClr val="000000"/>
                </a:solidFill>
                <a:ea typeface="微软雅黑" pitchFamily="34" charset="-122"/>
                <a:cs typeface="Arial" pitchFamily="34" charset="0"/>
              </a:rPr>
              <a:t>PCIe</a:t>
            </a:r>
            <a:r>
              <a:rPr lang="en-US" altLang="zh-CN" sz="1000" dirty="0" smtClean="0">
                <a:solidFill>
                  <a:srgbClr val="000000"/>
                </a:solidFill>
                <a:ea typeface="微软雅黑" pitchFamily="34" charset="-122"/>
                <a:cs typeface="Arial" pitchFamily="34" charset="0"/>
              </a:rPr>
              <a:t> card</a:t>
            </a:r>
            <a:r>
              <a:rPr lang="zh-CN" altLang="en-US" sz="1000" dirty="0" smtClean="0">
                <a:solidFill>
                  <a:srgbClr val="000000"/>
                </a:solidFill>
                <a:ea typeface="微软雅黑" pitchFamily="34" charset="-122"/>
                <a:cs typeface="Arial" pitchFamily="34" charset="0"/>
              </a:rPr>
              <a:t>，</a:t>
            </a:r>
            <a:r>
              <a:rPr lang="en-US" altLang="zh-CN" sz="1000" dirty="0" smtClean="0">
                <a:solidFill>
                  <a:srgbClr val="000000"/>
                </a:solidFill>
                <a:ea typeface="微软雅黑" pitchFamily="34" charset="-122"/>
                <a:cs typeface="Arial" pitchFamily="34" charset="0"/>
              </a:rPr>
              <a:t>users can choose proper </a:t>
            </a:r>
            <a:r>
              <a:rPr lang="en-US" altLang="zh-CN" sz="1000" dirty="0" err="1" smtClean="0">
                <a:solidFill>
                  <a:srgbClr val="000000"/>
                </a:solidFill>
                <a:ea typeface="微软雅黑" pitchFamily="34" charset="-122"/>
                <a:cs typeface="Arial" pitchFamily="34" charset="0"/>
              </a:rPr>
              <a:t>PCIe</a:t>
            </a:r>
            <a:r>
              <a:rPr lang="en-US" altLang="zh-CN" sz="1000" dirty="0" smtClean="0">
                <a:solidFill>
                  <a:srgbClr val="000000"/>
                </a:solidFill>
                <a:ea typeface="微软雅黑" pitchFamily="34" charset="-122"/>
                <a:cs typeface="Arial" pitchFamily="34" charset="0"/>
              </a:rPr>
              <a:t> acceleration solution for service optimization</a:t>
            </a:r>
            <a:endParaRPr lang="zh-CN" altLang="en-US" sz="1000" dirty="0">
              <a:solidFill>
                <a:srgbClr val="000000"/>
              </a:solidFill>
              <a:ea typeface="微软雅黑" pitchFamily="34" charset="-122"/>
              <a:cs typeface="Arial" pitchFamily="34" charset="0"/>
            </a:endParaRPr>
          </a:p>
        </p:txBody>
      </p:sp>
      <p:sp>
        <p:nvSpPr>
          <p:cNvPr id="22" name="Text Box 70"/>
          <p:cNvSpPr txBox="1">
            <a:spLocks noChangeArrowheads="1"/>
          </p:cNvSpPr>
          <p:nvPr/>
        </p:nvSpPr>
        <p:spPr bwMode="auto">
          <a:xfrm>
            <a:off x="361911" y="3886202"/>
            <a:ext cx="459838" cy="761917"/>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Highlights</a:t>
            </a:r>
            <a:endParaRPr lang="en-US" altLang="zh-CN" sz="1000" dirty="0">
              <a:solidFill>
                <a:srgbClr val="FFFFFF"/>
              </a:solidFill>
              <a:latin typeface="+mn-lt"/>
              <a:ea typeface="微软雅黑" pitchFamily="34" charset="-122"/>
              <a:cs typeface="Arial" pitchFamily="34" charset="0"/>
            </a:endParaRPr>
          </a:p>
        </p:txBody>
      </p:sp>
      <p:pic>
        <p:nvPicPr>
          <p:cNvPr id="16" name="图片 15" descr="D:\工作\0云计算\0服务器\3E9000\产品图片\E5 v3\CH121 V3\CH121 V3.png"/>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256665" y="1236468"/>
            <a:ext cx="2012315" cy="730474"/>
          </a:xfrm>
          <a:prstGeom prst="rect">
            <a:avLst/>
          </a:prstGeom>
          <a:noFill/>
          <a:ln>
            <a:noFill/>
          </a:ln>
        </p:spPr>
      </p:pic>
    </p:spTree>
  </p:cSld>
  <p:clrMapOvr>
    <a:masterClrMapping/>
  </p:clrMapOvr>
  <p:transition advClick="0" advTm="8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860119" y="2143125"/>
            <a:ext cx="2768906" cy="1760660"/>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7" name="矩形 6"/>
          <p:cNvSpPr/>
          <p:nvPr/>
        </p:nvSpPr>
        <p:spPr bwMode="auto">
          <a:xfrm>
            <a:off x="860119" y="1095375"/>
            <a:ext cx="2768906" cy="94297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9" name="Text Box 70"/>
          <p:cNvSpPr txBox="1">
            <a:spLocks noChangeArrowheads="1"/>
          </p:cNvSpPr>
          <p:nvPr/>
        </p:nvSpPr>
        <p:spPr bwMode="auto">
          <a:xfrm>
            <a:off x="361912" y="866775"/>
            <a:ext cx="459838" cy="3037010"/>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CH220/CH221</a:t>
            </a:r>
            <a:r>
              <a:rPr lang="zh-CN" altLang="en-US" sz="1000" dirty="0" smtClean="0">
                <a:solidFill>
                  <a:srgbClr val="FFFFFF"/>
                </a:solidFill>
                <a:latin typeface="+mn-lt"/>
                <a:ea typeface="微软雅黑" pitchFamily="34" charset="-122"/>
                <a:cs typeface="Arial" pitchFamily="34" charset="0"/>
              </a:rPr>
              <a:t> </a:t>
            </a:r>
            <a:r>
              <a:rPr lang="en-US" altLang="zh-CN" sz="1000" dirty="0" smtClean="0">
                <a:solidFill>
                  <a:srgbClr val="FFFFFF"/>
                </a:solidFill>
                <a:latin typeface="+mn-lt"/>
                <a:ea typeface="微软雅黑" pitchFamily="34" charset="-122"/>
                <a:cs typeface="Arial" pitchFamily="34" charset="0"/>
              </a:rPr>
              <a:t>product view</a:t>
            </a:r>
          </a:p>
        </p:txBody>
      </p:sp>
      <p:sp>
        <p:nvSpPr>
          <p:cNvPr id="14" name="矩形 13"/>
          <p:cNvSpPr/>
          <p:nvPr/>
        </p:nvSpPr>
        <p:spPr bwMode="auto">
          <a:xfrm>
            <a:off x="861177" y="8798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5" name="矩形 14"/>
          <p:cNvSpPr/>
          <p:nvPr/>
        </p:nvSpPr>
        <p:spPr bwMode="auto">
          <a:xfrm>
            <a:off x="861177" y="20990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8" name="Title 2"/>
          <p:cNvSpPr txBox="1">
            <a:spLocks/>
          </p:cNvSpPr>
          <p:nvPr/>
        </p:nvSpPr>
        <p:spPr>
          <a:xfrm>
            <a:off x="251591" y="317711"/>
            <a:ext cx="8476381" cy="745784"/>
          </a:xfrm>
          <a:prstGeom prst="rect">
            <a:avLst/>
          </a:prstGeom>
        </p:spPr>
        <p:txBody>
          <a:bodyPr/>
          <a:lstStyle/>
          <a:p>
            <a:r>
              <a:rPr lang="en-US" altLang="zh-CN" sz="2000" b="1" dirty="0" smtClean="0">
                <a:solidFill>
                  <a:srgbClr val="C00000"/>
                </a:solidFill>
                <a:latin typeface="微软雅黑" panose="020B0503020204020204" pitchFamily="34" charset="-122"/>
                <a:ea typeface="微软雅黑" panose="020B0503020204020204" pitchFamily="34" charset="-122"/>
                <a:cs typeface="Arial" pitchFamily="34" charset="0"/>
              </a:rPr>
              <a:t>CH220 V3 Full Width IO Expansion Node</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19" name="Text Box 19"/>
          <p:cNvSpPr txBox="1">
            <a:spLocks noChangeArrowheads="1"/>
          </p:cNvSpPr>
          <p:nvPr/>
        </p:nvSpPr>
        <p:spPr bwMode="auto">
          <a:xfrm>
            <a:off x="1900102" y="914362"/>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Front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
        <p:nvSpPr>
          <p:cNvPr id="20" name="Text Box 19"/>
          <p:cNvSpPr txBox="1">
            <a:spLocks noChangeArrowheads="1"/>
          </p:cNvSpPr>
          <p:nvPr/>
        </p:nvSpPr>
        <p:spPr bwMode="auto">
          <a:xfrm>
            <a:off x="1723291" y="2128271"/>
            <a:ext cx="1158387"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Isometric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
        <p:nvSpPr>
          <p:cNvPr id="21" name="矩形 20"/>
          <p:cNvSpPr/>
          <p:nvPr/>
        </p:nvSpPr>
        <p:spPr bwMode="auto">
          <a:xfrm>
            <a:off x="860117" y="3984297"/>
            <a:ext cx="7818215" cy="760941"/>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28600" indent="-228600">
              <a:buFont typeface="Arial" pitchFamily="34" charset="0"/>
              <a:buChar char="•"/>
            </a:pPr>
            <a:r>
              <a:rPr lang="en-US" altLang="zh-CN" sz="1000" b="1" dirty="0" smtClean="0">
                <a:solidFill>
                  <a:srgbClr val="C00000"/>
                </a:solidFill>
                <a:ea typeface="微软雅黑" pitchFamily="34" charset="-122"/>
                <a:cs typeface="Arial" pitchFamily="34" charset="0"/>
              </a:rPr>
              <a:t>Strong expansion capability</a:t>
            </a:r>
            <a:r>
              <a:rPr lang="en-US" altLang="zh-CN" sz="1000" b="1"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pitchFamily="34" charset="0"/>
              </a:rPr>
              <a:t>support standard </a:t>
            </a:r>
            <a:r>
              <a:rPr lang="en-US" altLang="zh-CN" sz="1000" dirty="0" err="1" smtClean="0">
                <a:solidFill>
                  <a:srgbClr val="000000"/>
                </a:solidFill>
                <a:ea typeface="微软雅黑" pitchFamily="34" charset="-122"/>
                <a:cs typeface="Arial" pitchFamily="34" charset="0"/>
              </a:rPr>
              <a:t>PCIe</a:t>
            </a:r>
            <a:r>
              <a:rPr lang="en-US" altLang="zh-CN" sz="1000" dirty="0" smtClean="0">
                <a:solidFill>
                  <a:srgbClr val="000000"/>
                </a:solidFill>
                <a:ea typeface="微软雅黑" pitchFamily="34" charset="-122"/>
                <a:cs typeface="Arial" pitchFamily="34" charset="0"/>
              </a:rPr>
              <a:t> card, a maximum of 6 </a:t>
            </a:r>
            <a:r>
              <a:rPr lang="en-US" altLang="zh-CN" sz="1000" dirty="0" err="1" smtClean="0">
                <a:solidFill>
                  <a:srgbClr val="000000"/>
                </a:solidFill>
                <a:ea typeface="微软雅黑" pitchFamily="34" charset="-122"/>
                <a:cs typeface="Arial" pitchFamily="34" charset="0"/>
              </a:rPr>
              <a:t>PCIe</a:t>
            </a:r>
            <a:r>
              <a:rPr lang="en-US" altLang="zh-CN" sz="1000" dirty="0" smtClean="0">
                <a:solidFill>
                  <a:srgbClr val="000000"/>
                </a:solidFill>
                <a:ea typeface="微软雅黑" pitchFamily="34" charset="-122"/>
                <a:cs typeface="Arial" pitchFamily="34" charset="0"/>
              </a:rPr>
              <a:t> cards are supported in one full width slot, industry Leading </a:t>
            </a:r>
            <a:r>
              <a:rPr lang="en-US" altLang="zh-CN" sz="1000" dirty="0" err="1" smtClean="0">
                <a:solidFill>
                  <a:srgbClr val="000000"/>
                </a:solidFill>
                <a:ea typeface="微软雅黑" pitchFamily="34" charset="-122"/>
                <a:cs typeface="Arial" pitchFamily="34" charset="0"/>
              </a:rPr>
              <a:t>PCIe</a:t>
            </a:r>
            <a:r>
              <a:rPr lang="en-US" altLang="zh-CN" sz="1000" dirty="0" smtClean="0">
                <a:solidFill>
                  <a:srgbClr val="000000"/>
                </a:solidFill>
                <a:ea typeface="微软雅黑" pitchFamily="34" charset="-122"/>
                <a:cs typeface="Arial" pitchFamily="34" charset="0"/>
              </a:rPr>
              <a:t> expansion capability</a:t>
            </a:r>
          </a:p>
          <a:p>
            <a:pPr marL="228600" indent="-228600">
              <a:buFont typeface="Arial" pitchFamily="34" charset="0"/>
              <a:buChar char="•"/>
            </a:pPr>
            <a:r>
              <a:rPr lang="en-US" altLang="zh-CN" sz="1000" b="1" dirty="0" smtClean="0">
                <a:solidFill>
                  <a:srgbClr val="C00000"/>
                </a:solidFill>
                <a:ea typeface="微软雅黑" pitchFamily="34" charset="-122"/>
                <a:cs typeface="Arial" pitchFamily="34" charset="0"/>
              </a:rPr>
              <a:t>High performance</a:t>
            </a:r>
            <a:r>
              <a:rPr lang="en-US" altLang="zh-CN" sz="1000" b="1"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pitchFamily="34" charset="0"/>
              </a:rPr>
              <a:t>full width slot provides a dissipation capacity of 1400W, adoption of 2 x FHFL GPU cards can greatly improve HPC application performance</a:t>
            </a:r>
          </a:p>
          <a:p>
            <a:pPr marL="228600" indent="-228600">
              <a:buFont typeface="Arial" pitchFamily="34" charset="0"/>
              <a:buChar char="•"/>
            </a:pPr>
            <a:r>
              <a:rPr lang="en-US" altLang="zh-CN" sz="1000" b="1" dirty="0" smtClean="0">
                <a:solidFill>
                  <a:srgbClr val="C00000"/>
                </a:solidFill>
                <a:ea typeface="微软雅黑" pitchFamily="34" charset="-122"/>
                <a:cs typeface="Arial" pitchFamily="34" charset="0"/>
              </a:rPr>
              <a:t>Cost-effective large-memory</a:t>
            </a:r>
            <a:r>
              <a:rPr lang="en-US" altLang="zh-CN" sz="1000"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charset="0"/>
                <a:sym typeface="Calibri" pitchFamily="34" charset="0"/>
              </a:rPr>
              <a:t>Provides 16 DIMMs at 1.5 times the usual height, most cost-effective for large-memory applications</a:t>
            </a:r>
            <a:endParaRPr lang="zh-CN" altLang="en-US" sz="1000" dirty="0">
              <a:solidFill>
                <a:srgbClr val="000000"/>
              </a:solidFill>
              <a:ea typeface="微软雅黑" pitchFamily="34" charset="-122"/>
              <a:cs typeface="Arial" pitchFamily="34" charset="0"/>
            </a:endParaRPr>
          </a:p>
        </p:txBody>
      </p:sp>
      <p:sp>
        <p:nvSpPr>
          <p:cNvPr id="22" name="Text Box 70"/>
          <p:cNvSpPr txBox="1">
            <a:spLocks noChangeArrowheads="1"/>
          </p:cNvSpPr>
          <p:nvPr/>
        </p:nvSpPr>
        <p:spPr bwMode="auto">
          <a:xfrm>
            <a:off x="361911" y="3991706"/>
            <a:ext cx="459838" cy="761917"/>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Highlights</a:t>
            </a:r>
            <a:endParaRPr lang="en-US" altLang="zh-CN" sz="1000" dirty="0">
              <a:solidFill>
                <a:srgbClr val="FFFFFF"/>
              </a:solidFill>
              <a:latin typeface="+mn-lt"/>
              <a:ea typeface="微软雅黑" pitchFamily="34" charset="-122"/>
              <a:cs typeface="Arial" pitchFamily="34" charset="0"/>
            </a:endParaRPr>
          </a:p>
        </p:txBody>
      </p:sp>
      <p:graphicFrame>
        <p:nvGraphicFramePr>
          <p:cNvPr id="23" name="表格 22"/>
          <p:cNvGraphicFramePr>
            <a:graphicFrameLocks noGrp="1"/>
          </p:cNvGraphicFramePr>
          <p:nvPr/>
        </p:nvGraphicFramePr>
        <p:xfrm>
          <a:off x="3825497" y="865113"/>
          <a:ext cx="4844955" cy="3032374"/>
        </p:xfrm>
        <a:graphic>
          <a:graphicData uri="http://schemas.openxmlformats.org/drawingml/2006/table">
            <a:tbl>
              <a:tblPr/>
              <a:tblGrid>
                <a:gridCol w="1502641"/>
                <a:gridCol w="3342314"/>
              </a:tblGrid>
              <a:tr h="170735">
                <a:tc>
                  <a:txBody>
                    <a:bodyPr/>
                    <a:lstStyle/>
                    <a:p>
                      <a:r>
                        <a:rPr lang="en-US" altLang="zh-CN" sz="900" dirty="0" smtClean="0">
                          <a:solidFill>
                            <a:schemeClr val="bg1"/>
                          </a:solidFill>
                          <a:latin typeface="+mn-lt"/>
                          <a:ea typeface="微软雅黑" pitchFamily="34" charset="-122"/>
                        </a:rPr>
                        <a:t>Form</a:t>
                      </a:r>
                      <a:r>
                        <a:rPr lang="en-US" altLang="zh-CN" sz="900" baseline="0" dirty="0" smtClean="0">
                          <a:solidFill>
                            <a:schemeClr val="bg1"/>
                          </a:solidFill>
                          <a:latin typeface="+mn-lt"/>
                          <a:ea typeface="微软雅黑" pitchFamily="34" charset="-122"/>
                        </a:rPr>
                        <a:t> factor</a:t>
                      </a:r>
                      <a:endParaRPr lang="zh-CN" altLang="en-US" sz="900" dirty="0">
                        <a:solidFill>
                          <a:schemeClr val="bg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bg1"/>
                          </a:solidFill>
                          <a:latin typeface="+mn-lt"/>
                          <a:ea typeface="微软雅黑" pitchFamily="34" charset="-122"/>
                          <a:cs typeface="微软雅黑" pitchFamily="18" charset="0"/>
                        </a:rPr>
                        <a:t>Full</a:t>
                      </a:r>
                      <a:r>
                        <a:rPr lang="en-US" altLang="zh-CN" sz="900" baseline="0" dirty="0" smtClean="0">
                          <a:solidFill>
                            <a:schemeClr val="bg1"/>
                          </a:solidFill>
                          <a:latin typeface="+mn-lt"/>
                          <a:ea typeface="微软雅黑" pitchFamily="34" charset="-122"/>
                          <a:cs typeface="微软雅黑" pitchFamily="18" charset="0"/>
                        </a:rPr>
                        <a:t>-width 2-socket computing node</a:t>
                      </a:r>
                      <a:endParaRPr lang="en-US" altLang="zh-CN" sz="900" dirty="0" smtClean="0">
                        <a:solidFill>
                          <a:schemeClr val="bg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170735">
                <a:tc>
                  <a:txBody>
                    <a:bodyPr/>
                    <a:lstStyle/>
                    <a:p>
                      <a:r>
                        <a:rPr lang="en-US" altLang="zh-CN" sz="900" dirty="0" smtClean="0">
                          <a:solidFill>
                            <a:schemeClr val="tx1"/>
                          </a:solidFill>
                          <a:latin typeface="+mn-lt"/>
                          <a:ea typeface="微软雅黑" pitchFamily="34" charset="-122"/>
                        </a:rPr>
                        <a:t>Number of CPUs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1</a:t>
                      </a:r>
                      <a:r>
                        <a:rPr lang="en-US" altLang="zh-CN" sz="900" baseline="0" dirty="0" smtClean="0">
                          <a:solidFill>
                            <a:schemeClr val="tx1"/>
                          </a:solidFill>
                          <a:latin typeface="+mn-lt"/>
                          <a:ea typeface="微软雅黑" pitchFamily="34" charset="-122"/>
                          <a:cs typeface="微软雅黑" pitchFamily="18" charset="0"/>
                        </a:rPr>
                        <a:t> or </a:t>
                      </a:r>
                      <a:r>
                        <a:rPr lang="en-US" altLang="zh-CN" sz="900" dirty="0" smtClean="0">
                          <a:solidFill>
                            <a:schemeClr val="tx1"/>
                          </a:solidFill>
                          <a:latin typeface="+mn-lt"/>
                          <a:ea typeface="微软雅黑" pitchFamily="34" charset="-122"/>
                          <a:cs typeface="微软雅黑" pitchFamily="18" charset="0"/>
                        </a:rPr>
                        <a:t>2 </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70735">
                <a:tc>
                  <a:txBody>
                    <a:bodyPr/>
                    <a:lstStyle/>
                    <a:p>
                      <a:r>
                        <a:rPr lang="en-US" altLang="zh-CN" sz="900" dirty="0" smtClean="0">
                          <a:solidFill>
                            <a:schemeClr val="tx1"/>
                          </a:solidFill>
                          <a:latin typeface="+mn-lt"/>
                          <a:ea typeface="微软雅黑" pitchFamily="34" charset="-122"/>
                        </a:rPr>
                        <a:t>Processor model</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Intel</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Xeon</a:t>
                      </a:r>
                      <a:r>
                        <a:rPr lang="en-US" altLang="zh-CN" sz="900" dirty="0" smtClean="0">
                          <a:solidFill>
                            <a:schemeClr val="tx1"/>
                          </a:solidFill>
                          <a:latin typeface="+mn-lt"/>
                          <a:ea typeface="微软雅黑" pitchFamily="34" charset="-122"/>
                          <a:cs typeface="Times New Roman" pitchFamily="18" charset="0"/>
                        </a:rPr>
                        <a:t> </a:t>
                      </a:r>
                      <a:r>
                        <a:rPr lang="en-US" altLang="zh-CN" sz="900" baseline="0" dirty="0" smtClean="0">
                          <a:solidFill>
                            <a:schemeClr val="tx1"/>
                          </a:solidFill>
                          <a:latin typeface="+mn-lt"/>
                          <a:ea typeface="微软雅黑" pitchFamily="34" charset="-122"/>
                          <a:cs typeface="微软雅黑" pitchFamily="18" charset="0"/>
                        </a:rPr>
                        <a:t>E5-2600 v3 Series CPU</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0735">
                <a:tc>
                  <a:txBody>
                    <a:bodyPr/>
                    <a:lstStyle/>
                    <a:p>
                      <a:r>
                        <a:rPr lang="en-US" altLang="zh-CN" sz="900" dirty="0" smtClean="0">
                          <a:solidFill>
                            <a:schemeClr val="tx1"/>
                          </a:solidFill>
                          <a:latin typeface="+mn-lt"/>
                          <a:ea typeface="微软雅黑" pitchFamily="34" charset="-122"/>
                        </a:rPr>
                        <a:t>Number of DIMMs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ts val="1200"/>
                        </a:lnSpc>
                        <a:tabLst>
                          <a:tab pos="88900" algn="l"/>
                        </a:tabLst>
                      </a:pPr>
                      <a:r>
                        <a:rPr lang="en-US" altLang="zh-CN" sz="900" dirty="0" smtClean="0">
                          <a:solidFill>
                            <a:schemeClr val="tx1"/>
                          </a:solidFill>
                          <a:latin typeface="+mn-lt"/>
                          <a:ea typeface="微软雅黑" pitchFamily="34" charset="-122"/>
                        </a:rPr>
                        <a:t>16</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DDR4 DIMMs,</a:t>
                      </a:r>
                      <a:r>
                        <a:rPr lang="en-US" altLang="zh-CN" sz="900" baseline="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providing a maximum capacity of 1TB</a:t>
                      </a:r>
                      <a:endParaRPr lang="zh-CN" altLang="en-US" sz="900" dirty="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94254">
                <a:tc>
                  <a:txBody>
                    <a:bodyPr/>
                    <a:lstStyle/>
                    <a:p>
                      <a:r>
                        <a:rPr lang="en-US" altLang="zh-CN" sz="900" dirty="0" smtClean="0">
                          <a:solidFill>
                            <a:schemeClr val="tx1"/>
                          </a:solidFill>
                          <a:latin typeface="+mn-lt"/>
                          <a:ea typeface="微软雅黑" pitchFamily="34" charset="-122"/>
                        </a:rPr>
                        <a:t>Number of HDDs</a:t>
                      </a: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2 x 2.5” SSDs</a:t>
                      </a:r>
                      <a:r>
                        <a:rPr lang="en-US" altLang="zh-CN" sz="900" baseline="0" dirty="0" smtClean="0">
                          <a:solidFill>
                            <a:schemeClr val="tx1"/>
                          </a:solidFill>
                          <a:latin typeface="+mn-lt"/>
                          <a:ea typeface="微软雅黑" pitchFamily="34" charset="-122"/>
                          <a:cs typeface="微软雅黑" pitchFamily="18" charset="0"/>
                        </a:rPr>
                        <a:t> or</a:t>
                      </a:r>
                      <a:r>
                        <a:rPr lang="en-US" altLang="zh-CN" sz="900" dirty="0" smtClean="0">
                          <a:solidFill>
                            <a:schemeClr val="tx1"/>
                          </a:solidFill>
                          <a:latin typeface="+mn-lt"/>
                          <a:ea typeface="微软雅黑" pitchFamily="34" charset="-122"/>
                          <a:cs typeface="微软雅黑" pitchFamily="18" charset="0"/>
                        </a:rPr>
                        <a:t> SAS</a:t>
                      </a:r>
                      <a:r>
                        <a:rPr lang="en-US" altLang="zh-CN" sz="900" baseline="0" dirty="0" smtClean="0">
                          <a:solidFill>
                            <a:schemeClr val="tx1"/>
                          </a:solidFill>
                          <a:latin typeface="+mn-lt"/>
                          <a:ea typeface="微软雅黑" pitchFamily="34" charset="-122"/>
                          <a:cs typeface="微软雅黑" pitchFamily="18" charset="0"/>
                        </a:rPr>
                        <a:t>/</a:t>
                      </a:r>
                      <a:r>
                        <a:rPr lang="en-US" altLang="zh-CN" sz="900" dirty="0" smtClean="0">
                          <a:solidFill>
                            <a:schemeClr val="tx1"/>
                          </a:solidFill>
                          <a:latin typeface="+mn-lt"/>
                          <a:ea typeface="微软雅黑" pitchFamily="34" charset="-122"/>
                          <a:cs typeface="微软雅黑" pitchFamily="18" charset="0"/>
                        </a:rPr>
                        <a:t>SATA HDDs,</a:t>
                      </a:r>
                      <a:r>
                        <a:rPr lang="en-US" altLang="zh-CN" sz="900" baseline="0" dirty="0" smtClean="0">
                          <a:solidFill>
                            <a:schemeClr val="tx1"/>
                          </a:solidFill>
                          <a:latin typeface="+mn-lt"/>
                          <a:ea typeface="微软雅黑" pitchFamily="34" charset="-122"/>
                          <a:cs typeface="微软雅黑" pitchFamily="18" charset="0"/>
                        </a:rPr>
                        <a:t> supporting 2 x </a:t>
                      </a:r>
                      <a:r>
                        <a:rPr lang="en-US" altLang="zh-CN" sz="900" baseline="0" dirty="0" err="1" smtClean="0">
                          <a:solidFill>
                            <a:schemeClr val="tx1"/>
                          </a:solidFill>
                          <a:latin typeface="+mn-lt"/>
                          <a:ea typeface="微软雅黑" pitchFamily="34" charset="-122"/>
                          <a:cs typeface="微软雅黑" pitchFamily="18" charset="0"/>
                        </a:rPr>
                        <a:t>PCIe</a:t>
                      </a:r>
                      <a:r>
                        <a:rPr lang="en-US" altLang="zh-CN" sz="900" baseline="0" dirty="0" smtClean="0">
                          <a:solidFill>
                            <a:schemeClr val="tx1"/>
                          </a:solidFill>
                          <a:latin typeface="+mn-lt"/>
                          <a:ea typeface="微软雅黑" pitchFamily="34" charset="-122"/>
                          <a:cs typeface="微软雅黑" pitchFamily="18" charset="0"/>
                        </a:rPr>
                        <a:t> SSDs</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0735">
                <a:tc>
                  <a:txBody>
                    <a:bodyPr/>
                    <a:lstStyle/>
                    <a:p>
                      <a:r>
                        <a:rPr lang="en-US" altLang="zh-CN" sz="900" dirty="0" smtClean="0">
                          <a:solidFill>
                            <a:schemeClr val="tx1"/>
                          </a:solidFill>
                          <a:latin typeface="+mn-lt"/>
                          <a:ea typeface="微软雅黑" pitchFamily="34" charset="-122"/>
                        </a:rPr>
                        <a:t>RAID</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support</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Support</a:t>
                      </a:r>
                      <a:r>
                        <a:rPr lang="en-US" altLang="zh-CN" sz="900" baseline="0" dirty="0" smtClean="0">
                          <a:solidFill>
                            <a:schemeClr val="tx1"/>
                          </a:solidFill>
                          <a:latin typeface="+mn-lt"/>
                          <a:ea typeface="微软雅黑" pitchFamily="34" charset="-122"/>
                          <a:cs typeface="微软雅黑" pitchFamily="18" charset="0"/>
                        </a:rPr>
                        <a:t> </a:t>
                      </a:r>
                      <a:r>
                        <a:rPr lang="en-US" altLang="zh-CN" sz="900" dirty="0" smtClean="0">
                          <a:solidFill>
                            <a:schemeClr val="tx1"/>
                          </a:solidFill>
                          <a:latin typeface="+mn-lt"/>
                          <a:ea typeface="微软雅黑" pitchFamily="34" charset="-122"/>
                          <a:cs typeface="微软雅黑" pitchFamily="18" charset="0"/>
                        </a:rPr>
                        <a:t>RAID 0 and 1</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98381">
                <a:tc>
                  <a:txBody>
                    <a:bodyPr/>
                    <a:lstStyle/>
                    <a:p>
                      <a:r>
                        <a:rPr lang="en-US" altLang="zh-CN" sz="900" dirty="0" err="1" smtClean="0">
                          <a:solidFill>
                            <a:schemeClr val="tx1"/>
                          </a:solidFill>
                          <a:latin typeface="+mn-lt"/>
                          <a:ea typeface="微软雅黑" pitchFamily="34" charset="-122"/>
                        </a:rPr>
                        <a:t>PCIe</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expansion</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it-IT" altLang="zh-CN" sz="900" kern="1200" dirty="0" smtClean="0">
                          <a:solidFill>
                            <a:schemeClr val="tx1"/>
                          </a:solidFill>
                          <a:latin typeface="+mn-lt"/>
                          <a:ea typeface="微软雅黑" pitchFamily="34" charset="-122"/>
                          <a:cs typeface="微软雅黑" pitchFamily="18" charset="0"/>
                        </a:rPr>
                        <a:t>4 MEZZ modules (2 x PCIe x16 + 2 x PCIe x8)</a:t>
                      </a:r>
                    </a:p>
                    <a:p>
                      <a:r>
                        <a:rPr lang="en-US" altLang="zh-CN" sz="900" kern="1200" dirty="0" smtClean="0">
                          <a:solidFill>
                            <a:schemeClr val="tx1"/>
                          </a:solidFill>
                          <a:latin typeface="+mn-lt"/>
                          <a:ea typeface="微软雅黑" pitchFamily="34" charset="-122"/>
                          <a:cs typeface="微软雅黑" pitchFamily="18" charset="0"/>
                        </a:rPr>
                        <a:t>6 STD.</a:t>
                      </a:r>
                      <a:r>
                        <a:rPr lang="en-US" altLang="zh-CN" sz="900" kern="1200" baseline="0" dirty="0" smtClean="0">
                          <a:solidFill>
                            <a:schemeClr val="tx1"/>
                          </a:solidFill>
                          <a:latin typeface="+mn-lt"/>
                          <a:ea typeface="微软雅黑" pitchFamily="34" charset="-122"/>
                          <a:cs typeface="微软雅黑" pitchFamily="18" charset="0"/>
                        </a:rPr>
                        <a:t> </a:t>
                      </a:r>
                      <a:r>
                        <a:rPr lang="en-US" altLang="zh-CN" sz="900" kern="1200" baseline="0" dirty="0" err="1" smtClean="0">
                          <a:solidFill>
                            <a:schemeClr val="tx1"/>
                          </a:solidFill>
                          <a:latin typeface="+mn-lt"/>
                          <a:ea typeface="微软雅黑" pitchFamily="34" charset="-122"/>
                          <a:cs typeface="微软雅黑" pitchFamily="18" charset="0"/>
                        </a:rPr>
                        <a:t>PCIe</a:t>
                      </a:r>
                      <a:r>
                        <a:rPr lang="en-US" altLang="zh-CN" sz="900" kern="1200" baseline="0" dirty="0" smtClean="0">
                          <a:solidFill>
                            <a:schemeClr val="tx1"/>
                          </a:solidFill>
                          <a:latin typeface="+mn-lt"/>
                          <a:ea typeface="微软雅黑" pitchFamily="34" charset="-122"/>
                          <a:cs typeface="微软雅黑" pitchFamily="18" charset="0"/>
                        </a:rPr>
                        <a:t> card slots:</a:t>
                      </a:r>
                    </a:p>
                    <a:p>
                      <a:r>
                        <a:rPr lang="en-US" altLang="zh-CN" sz="900" kern="1200" dirty="0" smtClean="0">
                          <a:solidFill>
                            <a:schemeClr val="tx1"/>
                          </a:solidFill>
                          <a:latin typeface="+mn-lt"/>
                          <a:ea typeface="微软雅黑" pitchFamily="34" charset="-122"/>
                          <a:cs typeface="微软雅黑" pitchFamily="18" charset="0"/>
                        </a:rPr>
                        <a:t>4 x </a:t>
                      </a:r>
                      <a:r>
                        <a:rPr lang="en-US" altLang="zh-CN" sz="900" kern="1200" dirty="0" err="1" smtClean="0">
                          <a:solidFill>
                            <a:schemeClr val="tx1"/>
                          </a:solidFill>
                          <a:latin typeface="+mn-lt"/>
                          <a:ea typeface="微软雅黑" pitchFamily="34" charset="-122"/>
                          <a:cs typeface="微软雅黑" pitchFamily="18" charset="0"/>
                        </a:rPr>
                        <a:t>PCIe</a:t>
                      </a:r>
                      <a:r>
                        <a:rPr lang="en-US" altLang="zh-CN" sz="900" kern="1200" dirty="0" smtClean="0">
                          <a:solidFill>
                            <a:schemeClr val="tx1"/>
                          </a:solidFill>
                          <a:latin typeface="+mn-lt"/>
                          <a:ea typeface="微软雅黑" pitchFamily="34" charset="-122"/>
                          <a:cs typeface="微软雅黑" pitchFamily="18" charset="0"/>
                        </a:rPr>
                        <a:t> x8 FHHL and</a:t>
                      </a:r>
                      <a:r>
                        <a:rPr lang="en-US" altLang="zh-CN" sz="900" kern="1200" baseline="0" dirty="0" smtClean="0">
                          <a:solidFill>
                            <a:schemeClr val="tx1"/>
                          </a:solidFill>
                          <a:latin typeface="+mn-lt"/>
                          <a:ea typeface="微软雅黑" pitchFamily="34" charset="-122"/>
                          <a:cs typeface="微软雅黑" pitchFamily="18" charset="0"/>
                        </a:rPr>
                        <a:t> </a:t>
                      </a:r>
                      <a:r>
                        <a:rPr lang="en-US" altLang="zh-CN" sz="900" kern="1200" dirty="0" smtClean="0">
                          <a:solidFill>
                            <a:schemeClr val="tx1"/>
                          </a:solidFill>
                          <a:latin typeface="+mn-lt"/>
                          <a:ea typeface="微软雅黑" pitchFamily="34" charset="-122"/>
                          <a:cs typeface="微软雅黑" pitchFamily="18" charset="0"/>
                        </a:rPr>
                        <a:t>2 x </a:t>
                      </a:r>
                      <a:r>
                        <a:rPr lang="en-US" altLang="zh-CN" sz="900" kern="1200" dirty="0" err="1" smtClean="0">
                          <a:solidFill>
                            <a:schemeClr val="tx1"/>
                          </a:solidFill>
                          <a:latin typeface="+mn-lt"/>
                          <a:ea typeface="微软雅黑" pitchFamily="34" charset="-122"/>
                          <a:cs typeface="微软雅黑" pitchFamily="18" charset="0"/>
                        </a:rPr>
                        <a:t>PCIe</a:t>
                      </a:r>
                      <a:r>
                        <a:rPr lang="en-US" altLang="zh-CN" sz="900" kern="1200" dirty="0" smtClean="0">
                          <a:solidFill>
                            <a:schemeClr val="tx1"/>
                          </a:solidFill>
                          <a:latin typeface="+mn-lt"/>
                          <a:ea typeface="微软雅黑" pitchFamily="34" charset="-122"/>
                          <a:cs typeface="微软雅黑" pitchFamily="18" charset="0"/>
                        </a:rPr>
                        <a:t> x16 FHFL</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53429">
                <a:tc>
                  <a:txBody>
                    <a:bodyPr/>
                    <a:lstStyle/>
                    <a:p>
                      <a:r>
                        <a:rPr lang="en-US" altLang="zh-CN" sz="900" dirty="0" smtClean="0">
                          <a:solidFill>
                            <a:schemeClr val="tx1"/>
                          </a:solidFill>
                          <a:latin typeface="+mn-lt"/>
                          <a:ea typeface="微软雅黑" pitchFamily="34" charset="-122"/>
                        </a:rPr>
                        <a:t>Operating systems supported</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ts val="900"/>
                        </a:lnSpc>
                        <a:tabLst/>
                      </a:pPr>
                      <a:r>
                        <a:rPr lang="en-US" altLang="zh-CN" sz="900" dirty="0" smtClean="0">
                          <a:solidFill>
                            <a:schemeClr val="tx1"/>
                          </a:solidFill>
                          <a:latin typeface="+mn-lt"/>
                          <a:ea typeface="微软雅黑" pitchFamily="34" charset="-122"/>
                          <a:cs typeface="微软雅黑" pitchFamily="18" charset="0"/>
                        </a:rPr>
                        <a:t>Microsoft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Windows</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Sever</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2008</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/2012</a:t>
                      </a:r>
                    </a:p>
                    <a:p>
                      <a:pPr>
                        <a:lnSpc>
                          <a:spcPts val="1300"/>
                        </a:lnSpc>
                        <a:tabLst/>
                      </a:pPr>
                      <a:r>
                        <a:rPr lang="en-US" altLang="zh-CN" sz="900" dirty="0" smtClean="0">
                          <a:solidFill>
                            <a:schemeClr val="tx1"/>
                          </a:solidFill>
                          <a:latin typeface="+mn-lt"/>
                          <a:ea typeface="微软雅黑" pitchFamily="34" charset="-122"/>
                          <a:cs typeface="微软雅黑" pitchFamily="18" charset="0"/>
                        </a:rPr>
                        <a:t>Red</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Hat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p>
                    <a:p>
                      <a:pPr>
                        <a:lnSpc>
                          <a:spcPts val="1300"/>
                        </a:lnSpc>
                        <a:tabLst/>
                      </a:pPr>
                      <a:r>
                        <a:rPr lang="en-US" altLang="zh-CN" sz="900" dirty="0" smtClean="0">
                          <a:solidFill>
                            <a:schemeClr val="tx1"/>
                          </a:solidFill>
                          <a:latin typeface="+mn-lt"/>
                          <a:ea typeface="微软雅黑" pitchFamily="34" charset="-122"/>
                          <a:cs typeface="微软雅黑" pitchFamily="18" charset="0"/>
                        </a:rPr>
                        <a:t>SUSE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Server</a:t>
                      </a:r>
                    </a:p>
                    <a:p>
                      <a:r>
                        <a:rPr lang="en-US" altLang="zh-CN" sz="900" dirty="0" smtClean="0">
                          <a:solidFill>
                            <a:schemeClr val="tx1"/>
                          </a:solidFill>
                          <a:latin typeface="+mn-lt"/>
                          <a:ea typeface="微软雅黑" pitchFamily="34" charset="-122"/>
                          <a:cs typeface="微软雅黑" pitchFamily="18" charset="0"/>
                        </a:rPr>
                        <a:t>Citrix </a:t>
                      </a:r>
                      <a:r>
                        <a:rPr lang="en-US" altLang="zh-CN" sz="900" dirty="0" err="1" smtClean="0">
                          <a:solidFill>
                            <a:schemeClr val="tx1"/>
                          </a:solidFill>
                          <a:latin typeface="+mn-lt"/>
                          <a:ea typeface="微软雅黑" pitchFamily="34" charset="-122"/>
                          <a:cs typeface="微软雅黑" pitchFamily="18" charset="0"/>
                        </a:rPr>
                        <a:t>XenServer</a:t>
                      </a:r>
                      <a:endParaRPr lang="zh-CN" altLang="zh-CN" sz="900" dirty="0" smtClean="0">
                        <a:solidFill>
                          <a:schemeClr val="tx1"/>
                        </a:solidFill>
                        <a:latin typeface="+mn-lt"/>
                        <a:ea typeface="微软雅黑" pitchFamily="34" charset="-122"/>
                        <a:cs typeface="微软雅黑" pitchFamily="18" charset="0"/>
                      </a:endParaRPr>
                    </a:p>
                    <a:p>
                      <a:r>
                        <a:rPr lang="en-US" altLang="zh-CN" sz="900" dirty="0" smtClean="0">
                          <a:solidFill>
                            <a:schemeClr val="tx1"/>
                          </a:solidFill>
                          <a:latin typeface="+mn-lt"/>
                          <a:ea typeface="微软雅黑" pitchFamily="34" charset="-122"/>
                          <a:cs typeface="微软雅黑" pitchFamily="18" charset="0"/>
                        </a:rPr>
                        <a:t>VMware  ESX</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70735">
                <a:tc>
                  <a:txBody>
                    <a:bodyPr/>
                    <a:lstStyle/>
                    <a:p>
                      <a:r>
                        <a:rPr lang="en-US" altLang="zh-CN" sz="900" dirty="0" smtClean="0">
                          <a:solidFill>
                            <a:schemeClr val="tx1"/>
                          </a:solidFill>
                          <a:latin typeface="+mn-lt"/>
                          <a:ea typeface="微软雅黑" pitchFamily="34" charset="-122"/>
                        </a:rPr>
                        <a:t>Operating</a:t>
                      </a:r>
                      <a:r>
                        <a:rPr lang="en-US" altLang="zh-CN" sz="900" baseline="0" dirty="0" smtClean="0">
                          <a:solidFill>
                            <a:schemeClr val="tx1"/>
                          </a:solidFill>
                          <a:latin typeface="+mn-lt"/>
                          <a:ea typeface="微软雅黑" pitchFamily="34" charset="-122"/>
                        </a:rPr>
                        <a:t> temperatures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rPr>
                        <a:t>5℃-40℃</a:t>
                      </a:r>
                      <a:endParaRPr lang="zh-CN" altLang="en-US" sz="900" dirty="0" smtClean="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0735">
                <a:tc>
                  <a:txBody>
                    <a:bodyPr/>
                    <a:lstStyle/>
                    <a:p>
                      <a:r>
                        <a:rPr lang="en-US" altLang="zh-CN" sz="900" dirty="0" smtClean="0">
                          <a:solidFill>
                            <a:schemeClr val="tx1"/>
                          </a:solidFill>
                          <a:latin typeface="+mn-lt"/>
                          <a:ea typeface="微软雅黑" pitchFamily="34" charset="-122"/>
                        </a:rPr>
                        <a:t>Dimensions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423</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mm</a:t>
                      </a:r>
                      <a:r>
                        <a:rPr lang="en-US" altLang="zh-CN" sz="900" baseline="0" dirty="0" smtClean="0">
                          <a:solidFill>
                            <a:schemeClr val="tx1"/>
                          </a:solidFill>
                          <a:latin typeface="+mn-lt"/>
                          <a:ea typeface="微软雅黑" pitchFamily="34" charset="-122"/>
                          <a:cs typeface="微软雅黑" pitchFamily="18" charset="0"/>
                        </a:rPr>
                        <a:t> x </a:t>
                      </a:r>
                      <a:r>
                        <a:rPr lang="en-US" altLang="zh-CN" sz="900" dirty="0" smtClean="0">
                          <a:solidFill>
                            <a:schemeClr val="tx1"/>
                          </a:solidFill>
                          <a:latin typeface="+mn-lt"/>
                          <a:ea typeface="微软雅黑" pitchFamily="34" charset="-122"/>
                          <a:cs typeface="微软雅黑" pitchFamily="18" charset="0"/>
                        </a:rPr>
                        <a:t>537.2mm x 60.46mm</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pic>
        <p:nvPicPr>
          <p:cNvPr id="24" name="图片 23" descr="D:\工作\0云计算\0服务器\3E9000\产品图片\E5 v3\CH220 V3\IMG_5965.JP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7605" y="1260870"/>
            <a:ext cx="2164715" cy="662282"/>
          </a:xfrm>
          <a:prstGeom prst="rect">
            <a:avLst/>
          </a:prstGeom>
          <a:noFill/>
          <a:ln>
            <a:noFill/>
          </a:ln>
        </p:spPr>
      </p:pic>
      <p:pic>
        <p:nvPicPr>
          <p:cNvPr id="1026" name="Picture 2" descr="D:\工作\0云计算\0服务器\3E9000\产品上市\E5 v3\E5 v3_R3版本\IMG_5976.JPG"/>
          <p:cNvPicPr>
            <a:picLocks noChangeAspect="1" noChangeArrowheads="1"/>
          </p:cNvPicPr>
          <p:nvPr/>
        </p:nvPicPr>
        <p:blipFill>
          <a:blip r:embed="rId4" cstate="screen"/>
          <a:srcRect/>
          <a:stretch>
            <a:fillRect/>
          </a:stretch>
        </p:blipFill>
        <p:spPr bwMode="auto">
          <a:xfrm>
            <a:off x="1055551" y="2864054"/>
            <a:ext cx="2423886" cy="779658"/>
          </a:xfrm>
          <a:prstGeom prst="rect">
            <a:avLst/>
          </a:prstGeom>
          <a:noFill/>
        </p:spPr>
      </p:pic>
    </p:spTree>
    <p:extLst>
      <p:ext uri="{BB962C8B-B14F-4D97-AF65-F5344CB8AC3E}">
        <p14:creationId xmlns:p14="http://schemas.microsoft.com/office/powerpoint/2010/main" val="508332091"/>
      </p:ext>
    </p:extLst>
  </p:cSld>
  <p:clrMapOvr>
    <a:masterClrMapping/>
  </p:clrMapOvr>
  <p:transition advClick="0" advTm="8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860119" y="2143125"/>
            <a:ext cx="2768906" cy="164782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7" name="矩形 6"/>
          <p:cNvSpPr/>
          <p:nvPr/>
        </p:nvSpPr>
        <p:spPr bwMode="auto">
          <a:xfrm>
            <a:off x="860119" y="1095375"/>
            <a:ext cx="2768906" cy="94297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9" name="Text Box 70"/>
          <p:cNvSpPr txBox="1">
            <a:spLocks noChangeArrowheads="1"/>
          </p:cNvSpPr>
          <p:nvPr/>
        </p:nvSpPr>
        <p:spPr bwMode="auto">
          <a:xfrm>
            <a:off x="361912" y="866775"/>
            <a:ext cx="459838" cy="2933700"/>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CH222</a:t>
            </a:r>
            <a:r>
              <a:rPr lang="zh-CN" altLang="en-US" sz="1000" dirty="0" smtClean="0">
                <a:solidFill>
                  <a:srgbClr val="FFFFFF"/>
                </a:solidFill>
                <a:latin typeface="+mn-lt"/>
                <a:ea typeface="微软雅黑" pitchFamily="34" charset="-122"/>
                <a:cs typeface="Arial" pitchFamily="34" charset="0"/>
              </a:rPr>
              <a:t> </a:t>
            </a:r>
            <a:r>
              <a:rPr lang="en-US" altLang="zh-CN" sz="1000" dirty="0" smtClean="0">
                <a:solidFill>
                  <a:srgbClr val="FFFFFF"/>
                </a:solidFill>
                <a:latin typeface="+mn-lt"/>
                <a:ea typeface="微软雅黑" pitchFamily="34" charset="-122"/>
                <a:cs typeface="Arial" pitchFamily="34" charset="0"/>
              </a:rPr>
              <a:t>product view</a:t>
            </a:r>
          </a:p>
        </p:txBody>
      </p:sp>
      <p:sp>
        <p:nvSpPr>
          <p:cNvPr id="14" name="矩形 13"/>
          <p:cNvSpPr/>
          <p:nvPr/>
        </p:nvSpPr>
        <p:spPr bwMode="auto">
          <a:xfrm>
            <a:off x="861177" y="8798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5" name="矩形 14"/>
          <p:cNvSpPr/>
          <p:nvPr/>
        </p:nvSpPr>
        <p:spPr bwMode="auto">
          <a:xfrm>
            <a:off x="861177" y="20990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8" name="Title 2"/>
          <p:cNvSpPr txBox="1">
            <a:spLocks/>
          </p:cNvSpPr>
          <p:nvPr/>
        </p:nvSpPr>
        <p:spPr>
          <a:xfrm>
            <a:off x="229470" y="317711"/>
            <a:ext cx="8914530" cy="745784"/>
          </a:xfrm>
          <a:prstGeom prst="rect">
            <a:avLst/>
          </a:prstGeom>
        </p:spPr>
        <p:txBody>
          <a:bodyPr/>
          <a:lstStyle/>
          <a:p>
            <a:r>
              <a:rPr lang="en-US" altLang="zh-CN" sz="2000" b="1" dirty="0" smtClean="0">
                <a:solidFill>
                  <a:srgbClr val="C00000"/>
                </a:solidFill>
                <a:latin typeface="微软雅黑" panose="020B0503020204020204" pitchFamily="34" charset="-122"/>
                <a:ea typeface="微软雅黑" panose="020B0503020204020204" pitchFamily="34" charset="-122"/>
                <a:cs typeface="Arial" pitchFamily="34" charset="0"/>
              </a:rPr>
              <a:t>CH222 </a:t>
            </a:r>
            <a:r>
              <a:rPr lang="en-US" altLang="zh-CN" sz="2000" b="1" dirty="0" smtClean="0">
                <a:solidFill>
                  <a:srgbClr val="C00000"/>
                </a:solidFill>
                <a:latin typeface="微软雅黑" panose="020B0503020204020204" pitchFamily="34" charset="-122"/>
                <a:ea typeface="微软雅黑" panose="020B0503020204020204" pitchFamily="34" charset="-122"/>
                <a:cs typeface="Arial" pitchFamily="34" charset="0"/>
              </a:rPr>
              <a:t>V3 </a:t>
            </a:r>
            <a:r>
              <a:rPr lang="en-US" altLang="zh-CN" sz="2000" b="1" dirty="0" smtClean="0">
                <a:solidFill>
                  <a:srgbClr val="C00000"/>
                </a:solidFill>
                <a:latin typeface="微软雅黑" panose="020B0503020204020204" pitchFamily="34" charset="-122"/>
                <a:ea typeface="微软雅黑" panose="020B0503020204020204" pitchFamily="34" charset="-122"/>
                <a:cs typeface="Arial" pitchFamily="34" charset="0"/>
              </a:rPr>
              <a:t>Full-Width Storage Expansion Node</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1" name="矩形 20"/>
          <p:cNvSpPr/>
          <p:nvPr/>
        </p:nvSpPr>
        <p:spPr bwMode="auto">
          <a:xfrm>
            <a:off x="860117" y="3878793"/>
            <a:ext cx="7818215" cy="760941"/>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28600" indent="-228600">
              <a:buFont typeface="Arial" pitchFamily="34" charset="0"/>
              <a:buChar char="•"/>
            </a:pPr>
            <a:r>
              <a:rPr lang="en-US" altLang="zh-CN" sz="1000" b="1" dirty="0" smtClean="0">
                <a:solidFill>
                  <a:srgbClr val="C00000"/>
                </a:solidFill>
                <a:ea typeface="微软雅黑" pitchFamily="34" charset="-122"/>
                <a:cs typeface="Arial" pitchFamily="34" charset="0"/>
              </a:rPr>
              <a:t>Ultra-Large storage: </a:t>
            </a:r>
            <a:r>
              <a:rPr lang="en-US" altLang="zh-CN" sz="1000" dirty="0" smtClean="0">
                <a:solidFill>
                  <a:srgbClr val="000000"/>
                </a:solidFill>
                <a:ea typeface="微软雅黑" pitchFamily="34" charset="-122"/>
                <a:cs typeface="Arial" pitchFamily="34" charset="0"/>
              </a:rPr>
              <a:t>Full width slot provides 15 x 2.5 inch HDD bays, providing a maximum capacity of 18TB, very suitable for applications of big data and </a:t>
            </a:r>
            <a:r>
              <a:rPr lang="en-US" altLang="zh-CN" sz="1000" dirty="0" err="1" smtClean="0">
                <a:solidFill>
                  <a:srgbClr val="000000"/>
                </a:solidFill>
                <a:ea typeface="微软雅黑" pitchFamily="34" charset="-122"/>
                <a:cs typeface="Arial" pitchFamily="34" charset="0"/>
              </a:rPr>
              <a:t>ServerSAN</a:t>
            </a:r>
            <a:endParaRPr lang="en-US" altLang="zh-CN" sz="1000" dirty="0" smtClean="0">
              <a:solidFill>
                <a:srgbClr val="000000"/>
              </a:solidFill>
              <a:ea typeface="微软雅黑" pitchFamily="34" charset="-122"/>
              <a:cs typeface="Arial" pitchFamily="34" charset="0"/>
            </a:endParaRPr>
          </a:p>
          <a:p>
            <a:pPr marL="228600" indent="-228600">
              <a:buFont typeface="Arial" pitchFamily="34" charset="0"/>
              <a:buChar char="•"/>
            </a:pPr>
            <a:r>
              <a:rPr lang="en-US" altLang="zh-CN" sz="1000" b="1" dirty="0" smtClean="0">
                <a:solidFill>
                  <a:srgbClr val="C00000"/>
                </a:solidFill>
                <a:ea typeface="微软雅黑" pitchFamily="34" charset="-122"/>
                <a:cs typeface="Arial" pitchFamily="34" charset="0"/>
              </a:rPr>
              <a:t>Flexible </a:t>
            </a:r>
            <a:r>
              <a:rPr lang="en-US" altLang="zh-CN" sz="1000" b="1" dirty="0" err="1" smtClean="0">
                <a:solidFill>
                  <a:srgbClr val="C00000"/>
                </a:solidFill>
                <a:ea typeface="微软雅黑" pitchFamily="34" charset="-122"/>
                <a:cs typeface="Arial" pitchFamily="34" charset="0"/>
              </a:rPr>
              <a:t>PCIe</a:t>
            </a:r>
            <a:r>
              <a:rPr lang="en-US" altLang="zh-CN" sz="1000" b="1" dirty="0" smtClean="0">
                <a:solidFill>
                  <a:srgbClr val="C00000"/>
                </a:solidFill>
                <a:ea typeface="微软雅黑" pitchFamily="34" charset="-122"/>
                <a:cs typeface="Arial" pitchFamily="34" charset="0"/>
              </a:rPr>
              <a:t> expansion</a:t>
            </a:r>
            <a:r>
              <a:rPr lang="en-US" altLang="zh-CN" sz="1000" b="1"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pitchFamily="34" charset="0"/>
              </a:rPr>
              <a:t>support 1 standard FHHL </a:t>
            </a:r>
            <a:r>
              <a:rPr lang="en-US" altLang="zh-CN" sz="1000" dirty="0" err="1" smtClean="0">
                <a:solidFill>
                  <a:srgbClr val="000000"/>
                </a:solidFill>
                <a:ea typeface="微软雅黑" pitchFamily="34" charset="-122"/>
                <a:cs typeface="Arial" pitchFamily="34" charset="0"/>
              </a:rPr>
              <a:t>PCIe</a:t>
            </a:r>
            <a:r>
              <a:rPr lang="en-US" altLang="zh-CN" sz="1000" dirty="0" smtClean="0">
                <a:solidFill>
                  <a:srgbClr val="000000"/>
                </a:solidFill>
                <a:ea typeface="微软雅黑" pitchFamily="34" charset="-122"/>
                <a:cs typeface="Arial" pitchFamily="34" charset="0"/>
              </a:rPr>
              <a:t> card</a:t>
            </a:r>
            <a:r>
              <a:rPr lang="zh-CN" altLang="en-US" sz="1000" dirty="0" smtClean="0">
                <a:solidFill>
                  <a:srgbClr val="000000"/>
                </a:solidFill>
                <a:ea typeface="微软雅黑" pitchFamily="34" charset="-122"/>
                <a:cs typeface="Arial" pitchFamily="34" charset="0"/>
              </a:rPr>
              <a:t>，</a:t>
            </a:r>
            <a:r>
              <a:rPr lang="en-US" altLang="zh-CN" sz="1000" dirty="0" smtClean="0">
                <a:solidFill>
                  <a:srgbClr val="000000"/>
                </a:solidFill>
                <a:ea typeface="微软雅黑" pitchFamily="34" charset="-122"/>
                <a:cs typeface="Arial" pitchFamily="34" charset="0"/>
              </a:rPr>
              <a:t>users can choose proper </a:t>
            </a:r>
            <a:r>
              <a:rPr lang="en-US" altLang="zh-CN" sz="1000" dirty="0" err="1" smtClean="0">
                <a:solidFill>
                  <a:srgbClr val="000000"/>
                </a:solidFill>
                <a:ea typeface="微软雅黑" pitchFamily="34" charset="-122"/>
                <a:cs typeface="Arial" pitchFamily="34" charset="0"/>
              </a:rPr>
              <a:t>PCIe</a:t>
            </a:r>
            <a:r>
              <a:rPr lang="en-US" altLang="zh-CN" sz="1000" dirty="0" smtClean="0">
                <a:solidFill>
                  <a:srgbClr val="000000"/>
                </a:solidFill>
                <a:ea typeface="微软雅黑" pitchFamily="34" charset="-122"/>
                <a:cs typeface="Arial" pitchFamily="34" charset="0"/>
              </a:rPr>
              <a:t> acceleration solution for service optimization</a:t>
            </a:r>
            <a:endParaRPr lang="zh-CN" altLang="en-US" sz="1000" dirty="0" smtClean="0">
              <a:solidFill>
                <a:srgbClr val="000000"/>
              </a:solidFill>
              <a:ea typeface="微软雅黑" pitchFamily="34" charset="-122"/>
              <a:cs typeface="Arial" pitchFamily="34" charset="0"/>
            </a:endParaRPr>
          </a:p>
          <a:p>
            <a:pPr marL="228600" indent="-228600">
              <a:buFont typeface="Arial" pitchFamily="34" charset="0"/>
              <a:buChar char="•"/>
            </a:pPr>
            <a:r>
              <a:rPr lang="en-US" altLang="zh-CN" sz="1000" b="1" dirty="0" smtClean="0">
                <a:solidFill>
                  <a:srgbClr val="C00000"/>
                </a:solidFill>
                <a:ea typeface="微软雅黑" pitchFamily="34" charset="-122"/>
                <a:cs typeface="Arial" pitchFamily="34" charset="0"/>
              </a:rPr>
              <a:t>Cost-effective large-memory</a:t>
            </a:r>
            <a:r>
              <a:rPr lang="en-US" altLang="zh-CN" sz="1000"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charset="0"/>
                <a:sym typeface="Calibri" pitchFamily="34" charset="0"/>
              </a:rPr>
              <a:t>Provides 24 DIMMs at 1.5 times the usual height, most cost-effective for large-memory applications</a:t>
            </a:r>
            <a:endParaRPr lang="zh-CN" altLang="en-US" sz="1000" dirty="0">
              <a:solidFill>
                <a:srgbClr val="000000"/>
              </a:solidFill>
              <a:ea typeface="微软雅黑" pitchFamily="34" charset="-122"/>
              <a:cs typeface="Arial" pitchFamily="34" charset="0"/>
            </a:endParaRPr>
          </a:p>
        </p:txBody>
      </p:sp>
      <p:sp>
        <p:nvSpPr>
          <p:cNvPr id="22" name="Text Box 70"/>
          <p:cNvSpPr txBox="1">
            <a:spLocks noChangeArrowheads="1"/>
          </p:cNvSpPr>
          <p:nvPr/>
        </p:nvSpPr>
        <p:spPr bwMode="auto">
          <a:xfrm>
            <a:off x="361911" y="3886202"/>
            <a:ext cx="459838" cy="761917"/>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Highlights</a:t>
            </a:r>
            <a:endParaRPr lang="en-US" altLang="zh-CN" sz="1000" dirty="0">
              <a:solidFill>
                <a:srgbClr val="FFFFFF"/>
              </a:solidFill>
              <a:latin typeface="+mn-lt"/>
              <a:ea typeface="微软雅黑" pitchFamily="34" charset="-122"/>
              <a:cs typeface="Arial" pitchFamily="34" charset="0"/>
            </a:endParaRPr>
          </a:p>
        </p:txBody>
      </p:sp>
      <p:pic>
        <p:nvPicPr>
          <p:cNvPr id="25" name="Picture 2" descr="E:\E9000\七大件\照片\01 Blades(刀片)\032 CH222.png"/>
          <p:cNvPicPr>
            <a:picLocks noChangeAspect="1" noChangeArrowheads="1"/>
          </p:cNvPicPr>
          <p:nvPr/>
        </p:nvPicPr>
        <p:blipFill>
          <a:blip r:embed="rId3" cstate="print"/>
          <a:srcRect/>
          <a:stretch>
            <a:fillRect/>
          </a:stretch>
        </p:blipFill>
        <p:spPr bwMode="auto">
          <a:xfrm>
            <a:off x="1029288" y="2584696"/>
            <a:ext cx="2365848" cy="1049694"/>
          </a:xfrm>
          <a:prstGeom prst="rect">
            <a:avLst/>
          </a:prstGeom>
          <a:noFill/>
        </p:spPr>
      </p:pic>
      <p:pic>
        <p:nvPicPr>
          <p:cNvPr id="26" name="Picture 3" descr="E:\E9000\七大件\照片\01 Blades(刀片)\031 CH222.png"/>
          <p:cNvPicPr>
            <a:picLocks noChangeAspect="1" noChangeArrowheads="1"/>
          </p:cNvPicPr>
          <p:nvPr/>
        </p:nvPicPr>
        <p:blipFill>
          <a:blip r:embed="rId4" cstate="print"/>
          <a:srcRect/>
          <a:stretch>
            <a:fillRect/>
          </a:stretch>
        </p:blipFill>
        <p:spPr bwMode="auto">
          <a:xfrm>
            <a:off x="1008560" y="1427398"/>
            <a:ext cx="2386573" cy="304099"/>
          </a:xfrm>
          <a:prstGeom prst="rect">
            <a:avLst/>
          </a:prstGeom>
          <a:noFill/>
        </p:spPr>
      </p:pic>
      <p:graphicFrame>
        <p:nvGraphicFramePr>
          <p:cNvPr id="16" name="表格 15"/>
          <p:cNvGraphicFramePr>
            <a:graphicFrameLocks noGrp="1"/>
          </p:cNvGraphicFramePr>
          <p:nvPr/>
        </p:nvGraphicFramePr>
        <p:xfrm>
          <a:off x="3816397" y="865113"/>
          <a:ext cx="4844955" cy="2940638"/>
        </p:xfrm>
        <a:graphic>
          <a:graphicData uri="http://schemas.openxmlformats.org/drawingml/2006/table">
            <a:tbl>
              <a:tblPr/>
              <a:tblGrid>
                <a:gridCol w="1537078"/>
                <a:gridCol w="3307877"/>
              </a:tblGrid>
              <a:tr h="206138">
                <a:tc>
                  <a:txBody>
                    <a:bodyPr/>
                    <a:lstStyle/>
                    <a:p>
                      <a:r>
                        <a:rPr lang="en-US" altLang="zh-CN" sz="900" dirty="0" smtClean="0">
                          <a:solidFill>
                            <a:schemeClr val="bg1"/>
                          </a:solidFill>
                          <a:latin typeface="+mn-lt"/>
                          <a:ea typeface="微软雅黑" pitchFamily="34" charset="-122"/>
                        </a:rPr>
                        <a:t>Form</a:t>
                      </a:r>
                      <a:r>
                        <a:rPr lang="en-US" altLang="zh-CN" sz="900" baseline="0" dirty="0" smtClean="0">
                          <a:solidFill>
                            <a:schemeClr val="bg1"/>
                          </a:solidFill>
                          <a:latin typeface="+mn-lt"/>
                          <a:ea typeface="微软雅黑" pitchFamily="34" charset="-122"/>
                        </a:rPr>
                        <a:t> factor</a:t>
                      </a:r>
                      <a:endParaRPr lang="zh-CN" altLang="en-US" sz="900" dirty="0">
                        <a:solidFill>
                          <a:schemeClr val="bg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bg1"/>
                          </a:solidFill>
                          <a:latin typeface="+mn-lt"/>
                          <a:ea typeface="微软雅黑" pitchFamily="34" charset="-122"/>
                          <a:cs typeface="微软雅黑" pitchFamily="18" charset="0"/>
                        </a:rPr>
                        <a:t>Full</a:t>
                      </a:r>
                      <a:r>
                        <a:rPr lang="en-US" altLang="zh-CN" sz="900" baseline="0" dirty="0" smtClean="0">
                          <a:solidFill>
                            <a:schemeClr val="bg1"/>
                          </a:solidFill>
                          <a:latin typeface="+mn-lt"/>
                          <a:ea typeface="微软雅黑" pitchFamily="34" charset="-122"/>
                          <a:cs typeface="微软雅黑" pitchFamily="18" charset="0"/>
                        </a:rPr>
                        <a:t>-width 2-socket computing node</a:t>
                      </a:r>
                      <a:endParaRPr lang="en-US" altLang="zh-CN" sz="900" dirty="0" smtClean="0">
                        <a:solidFill>
                          <a:schemeClr val="bg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206138">
                <a:tc>
                  <a:txBody>
                    <a:bodyPr/>
                    <a:lstStyle/>
                    <a:p>
                      <a:r>
                        <a:rPr lang="en-US" altLang="zh-CN" sz="900" dirty="0" smtClean="0">
                          <a:solidFill>
                            <a:schemeClr val="tx1"/>
                          </a:solidFill>
                          <a:latin typeface="+mn-lt"/>
                          <a:ea typeface="微软雅黑" pitchFamily="34" charset="-122"/>
                        </a:rPr>
                        <a:t>Number of CPUs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1</a:t>
                      </a:r>
                      <a:r>
                        <a:rPr lang="en-US" altLang="zh-CN" sz="900" baseline="0" dirty="0" smtClean="0">
                          <a:solidFill>
                            <a:schemeClr val="tx1"/>
                          </a:solidFill>
                          <a:latin typeface="+mn-lt"/>
                          <a:ea typeface="微软雅黑" pitchFamily="34" charset="-122"/>
                          <a:cs typeface="微软雅黑" pitchFamily="18" charset="0"/>
                        </a:rPr>
                        <a:t> or </a:t>
                      </a:r>
                      <a:r>
                        <a:rPr lang="en-US" altLang="zh-CN" sz="900" dirty="0" smtClean="0">
                          <a:solidFill>
                            <a:schemeClr val="tx1"/>
                          </a:solidFill>
                          <a:latin typeface="+mn-lt"/>
                          <a:ea typeface="微软雅黑" pitchFamily="34" charset="-122"/>
                          <a:cs typeface="微软雅黑" pitchFamily="18" charset="0"/>
                        </a:rPr>
                        <a:t>2 </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19442">
                <a:tc>
                  <a:txBody>
                    <a:bodyPr/>
                    <a:lstStyle/>
                    <a:p>
                      <a:r>
                        <a:rPr lang="en-US" altLang="zh-CN" sz="900" dirty="0" smtClean="0">
                          <a:solidFill>
                            <a:schemeClr val="tx1"/>
                          </a:solidFill>
                          <a:latin typeface="+mn-lt"/>
                          <a:ea typeface="微软雅黑" pitchFamily="34" charset="-122"/>
                        </a:rPr>
                        <a:t>Processor model</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Intel</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Xeon</a:t>
                      </a:r>
                      <a:r>
                        <a:rPr lang="en-US" altLang="zh-CN" sz="900" dirty="0" smtClean="0">
                          <a:solidFill>
                            <a:schemeClr val="tx1"/>
                          </a:solidFill>
                          <a:latin typeface="+mn-lt"/>
                          <a:ea typeface="微软雅黑" pitchFamily="34" charset="-122"/>
                          <a:cs typeface="Times New Roman" pitchFamily="18" charset="0"/>
                        </a:rPr>
                        <a:t> </a:t>
                      </a:r>
                      <a:r>
                        <a:rPr lang="en-US" altLang="zh-CN" sz="900" baseline="0" dirty="0" smtClean="0">
                          <a:solidFill>
                            <a:schemeClr val="tx1"/>
                          </a:solidFill>
                          <a:latin typeface="+mn-lt"/>
                          <a:ea typeface="微软雅黑" pitchFamily="34" charset="-122"/>
                          <a:cs typeface="微软雅黑" pitchFamily="18" charset="0"/>
                        </a:rPr>
                        <a:t>E5-2600 v3 Series CPU</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9442">
                <a:tc>
                  <a:txBody>
                    <a:bodyPr/>
                    <a:lstStyle/>
                    <a:p>
                      <a:r>
                        <a:rPr lang="en-US" altLang="zh-CN" sz="900" dirty="0" smtClean="0">
                          <a:solidFill>
                            <a:schemeClr val="tx1"/>
                          </a:solidFill>
                          <a:latin typeface="+mn-lt"/>
                          <a:ea typeface="微软雅黑" pitchFamily="34" charset="-122"/>
                        </a:rPr>
                        <a:t>Number of DIMMs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ts val="1200"/>
                        </a:lnSpc>
                        <a:tabLst>
                          <a:tab pos="88900" algn="l"/>
                        </a:tabLst>
                      </a:pPr>
                      <a:r>
                        <a:rPr lang="en-US" altLang="zh-CN" sz="900" dirty="0" smtClean="0">
                          <a:solidFill>
                            <a:schemeClr val="tx1"/>
                          </a:solidFill>
                          <a:latin typeface="+mn-lt"/>
                          <a:ea typeface="微软雅黑" pitchFamily="34" charset="-122"/>
                        </a:rPr>
                        <a:t>24</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DDR4 DIMMs,</a:t>
                      </a:r>
                      <a:r>
                        <a:rPr lang="en-US" altLang="zh-CN" sz="900" baseline="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providing a maximum capacity of 1.5TB</a:t>
                      </a:r>
                      <a:endParaRPr lang="zh-CN" altLang="en-US" sz="900" dirty="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09256">
                <a:tc>
                  <a:txBody>
                    <a:bodyPr/>
                    <a:lstStyle/>
                    <a:p>
                      <a:r>
                        <a:rPr lang="en-US" altLang="zh-CN" sz="900" dirty="0" smtClean="0">
                          <a:solidFill>
                            <a:schemeClr val="tx1"/>
                          </a:solidFill>
                          <a:latin typeface="+mn-lt"/>
                          <a:ea typeface="微软雅黑" pitchFamily="34" charset="-122"/>
                        </a:rPr>
                        <a:t>Number of HDDs</a:t>
                      </a: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15 x 2.5 inch SSDs</a:t>
                      </a:r>
                      <a:r>
                        <a:rPr lang="en-US" altLang="zh-CN" sz="900" baseline="0" dirty="0" smtClean="0">
                          <a:solidFill>
                            <a:schemeClr val="tx1"/>
                          </a:solidFill>
                          <a:latin typeface="+mn-lt"/>
                          <a:ea typeface="微软雅黑" pitchFamily="34" charset="-122"/>
                          <a:cs typeface="微软雅黑" pitchFamily="18" charset="0"/>
                        </a:rPr>
                        <a:t> or</a:t>
                      </a:r>
                      <a:r>
                        <a:rPr lang="en-US" altLang="zh-CN" sz="900" dirty="0" smtClean="0">
                          <a:solidFill>
                            <a:schemeClr val="tx1"/>
                          </a:solidFill>
                          <a:latin typeface="+mn-lt"/>
                          <a:ea typeface="微软雅黑" pitchFamily="34" charset="-122"/>
                          <a:cs typeface="微软雅黑" pitchFamily="18" charset="0"/>
                        </a:rPr>
                        <a:t> SAS</a:t>
                      </a:r>
                      <a:r>
                        <a:rPr lang="en-US" altLang="zh-CN" sz="900" baseline="0" dirty="0" smtClean="0">
                          <a:solidFill>
                            <a:schemeClr val="tx1"/>
                          </a:solidFill>
                          <a:latin typeface="+mn-lt"/>
                          <a:ea typeface="微软雅黑" pitchFamily="34" charset="-122"/>
                          <a:cs typeface="微软雅黑" pitchFamily="18" charset="0"/>
                        </a:rPr>
                        <a:t>/</a:t>
                      </a:r>
                      <a:r>
                        <a:rPr lang="en-US" altLang="zh-CN" sz="900" dirty="0" smtClean="0">
                          <a:solidFill>
                            <a:schemeClr val="tx1"/>
                          </a:solidFill>
                          <a:latin typeface="+mn-lt"/>
                          <a:ea typeface="微软雅黑" pitchFamily="34" charset="-122"/>
                          <a:cs typeface="微软雅黑" pitchFamily="18" charset="0"/>
                        </a:rPr>
                        <a:t>SATA HDDs</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06138">
                <a:tc>
                  <a:txBody>
                    <a:bodyPr/>
                    <a:lstStyle/>
                    <a:p>
                      <a:r>
                        <a:rPr lang="en-US" altLang="zh-CN" sz="900" dirty="0" smtClean="0">
                          <a:solidFill>
                            <a:schemeClr val="tx1"/>
                          </a:solidFill>
                          <a:latin typeface="+mn-lt"/>
                          <a:ea typeface="微软雅黑" pitchFamily="34" charset="-122"/>
                        </a:rPr>
                        <a:t>RAID</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support</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Support</a:t>
                      </a:r>
                      <a:r>
                        <a:rPr lang="en-US" altLang="zh-CN" sz="900" baseline="0" dirty="0" smtClean="0">
                          <a:solidFill>
                            <a:schemeClr val="tx1"/>
                          </a:solidFill>
                          <a:latin typeface="+mn-lt"/>
                          <a:ea typeface="微软雅黑" pitchFamily="34" charset="-122"/>
                          <a:cs typeface="微软雅黑" pitchFamily="18" charset="0"/>
                        </a:rPr>
                        <a:t> </a:t>
                      </a:r>
                      <a:r>
                        <a:rPr lang="en-US" altLang="zh-CN" sz="900" dirty="0" smtClean="0">
                          <a:solidFill>
                            <a:schemeClr val="tx1"/>
                          </a:solidFill>
                          <a:latin typeface="+mn-lt"/>
                          <a:ea typeface="微软雅黑" pitchFamily="34" charset="-122"/>
                          <a:cs typeface="微软雅黑" pitchFamily="18" charset="0"/>
                        </a:rPr>
                        <a:t>RAID 0,1,10,5,50,6,60,</a:t>
                      </a:r>
                      <a:r>
                        <a:rPr lang="en-US" altLang="zh-CN" sz="900" baseline="0" dirty="0" smtClean="0">
                          <a:solidFill>
                            <a:schemeClr val="tx1"/>
                          </a:solidFill>
                          <a:latin typeface="+mn-lt"/>
                          <a:ea typeface="微软雅黑" pitchFamily="34" charset="-122"/>
                          <a:cs typeface="微软雅黑" pitchFamily="18" charset="0"/>
                        </a:rPr>
                        <a:t> 1GB RAID cache</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43563">
                <a:tc>
                  <a:txBody>
                    <a:bodyPr/>
                    <a:lstStyle/>
                    <a:p>
                      <a:r>
                        <a:rPr lang="en-US" altLang="zh-CN" sz="900" dirty="0" err="1" smtClean="0">
                          <a:solidFill>
                            <a:schemeClr val="tx1"/>
                          </a:solidFill>
                          <a:latin typeface="+mn-lt"/>
                          <a:ea typeface="微软雅黑" pitchFamily="34" charset="-122"/>
                        </a:rPr>
                        <a:t>PCIe</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expansion</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it-IT" altLang="zh-CN" sz="900" kern="1200" dirty="0" smtClean="0">
                          <a:solidFill>
                            <a:schemeClr val="tx1"/>
                          </a:solidFill>
                          <a:latin typeface="+mn-lt"/>
                          <a:ea typeface="微软雅黑" pitchFamily="34" charset="-122"/>
                          <a:cs typeface="微软雅黑" pitchFamily="18" charset="0"/>
                        </a:rPr>
                        <a:t>2 PCIe x16 MEZZ modules</a:t>
                      </a:r>
                    </a:p>
                    <a:p>
                      <a:r>
                        <a:rPr lang="en-US" altLang="zh-CN" sz="900" kern="1200" dirty="0" smtClean="0">
                          <a:solidFill>
                            <a:schemeClr val="tx1"/>
                          </a:solidFill>
                          <a:latin typeface="+mn-lt"/>
                          <a:ea typeface="微软雅黑" pitchFamily="34" charset="-122"/>
                          <a:cs typeface="微软雅黑" pitchFamily="18" charset="0"/>
                        </a:rPr>
                        <a:t>1</a:t>
                      </a:r>
                      <a:r>
                        <a:rPr lang="en-US" altLang="zh-CN" sz="900" kern="1200" baseline="0" dirty="0" smtClean="0">
                          <a:solidFill>
                            <a:schemeClr val="tx1"/>
                          </a:solidFill>
                          <a:latin typeface="+mn-lt"/>
                          <a:ea typeface="微软雅黑" pitchFamily="34" charset="-122"/>
                          <a:cs typeface="微软雅黑" pitchFamily="18" charset="0"/>
                        </a:rPr>
                        <a:t> </a:t>
                      </a:r>
                      <a:r>
                        <a:rPr lang="en-US" altLang="zh-CN" sz="900" kern="1200" dirty="0" err="1" smtClean="0">
                          <a:solidFill>
                            <a:schemeClr val="tx1"/>
                          </a:solidFill>
                          <a:latin typeface="+mn-lt"/>
                          <a:ea typeface="微软雅黑" pitchFamily="34" charset="-122"/>
                          <a:cs typeface="微软雅黑" pitchFamily="18" charset="0"/>
                        </a:rPr>
                        <a:t>PCIe</a:t>
                      </a:r>
                      <a:r>
                        <a:rPr lang="en-US" altLang="zh-CN" sz="900" kern="1200" dirty="0" smtClean="0">
                          <a:solidFill>
                            <a:schemeClr val="tx1"/>
                          </a:solidFill>
                          <a:latin typeface="+mn-lt"/>
                          <a:ea typeface="微软雅黑" pitchFamily="34" charset="-122"/>
                          <a:cs typeface="微软雅黑" pitchFamily="18" charset="0"/>
                        </a:rPr>
                        <a:t> x16 FHHL</a:t>
                      </a:r>
                      <a:r>
                        <a:rPr lang="en-US" altLang="zh-CN" sz="900" kern="1200" baseline="0" dirty="0" smtClean="0">
                          <a:solidFill>
                            <a:schemeClr val="tx1"/>
                          </a:solidFill>
                          <a:latin typeface="+mn-lt"/>
                          <a:ea typeface="微软雅黑" pitchFamily="34" charset="-122"/>
                          <a:cs typeface="微软雅黑" pitchFamily="18" charset="0"/>
                        </a:rPr>
                        <a:t> card</a:t>
                      </a:r>
                      <a:endParaRPr lang="en-US" altLang="zh-CN" sz="900" kern="12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03445">
                <a:tc>
                  <a:txBody>
                    <a:bodyPr/>
                    <a:lstStyle/>
                    <a:p>
                      <a:r>
                        <a:rPr lang="en-US" altLang="zh-CN" sz="900" dirty="0" smtClean="0">
                          <a:solidFill>
                            <a:schemeClr val="tx1"/>
                          </a:solidFill>
                          <a:latin typeface="+mn-lt"/>
                          <a:ea typeface="微软雅黑" pitchFamily="34" charset="-122"/>
                        </a:rPr>
                        <a:t>Operating systems supported</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ts val="900"/>
                        </a:lnSpc>
                        <a:tabLst/>
                      </a:pPr>
                      <a:r>
                        <a:rPr lang="en-US" altLang="zh-CN" sz="900" dirty="0" smtClean="0">
                          <a:solidFill>
                            <a:schemeClr val="tx1"/>
                          </a:solidFill>
                          <a:latin typeface="+mn-lt"/>
                          <a:ea typeface="微软雅黑" pitchFamily="34" charset="-122"/>
                          <a:cs typeface="微软雅黑" pitchFamily="18" charset="0"/>
                        </a:rPr>
                        <a:t>Microsoft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Windows</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Sever</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2008</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 2012</a:t>
                      </a:r>
                    </a:p>
                    <a:p>
                      <a:pPr>
                        <a:lnSpc>
                          <a:spcPts val="1300"/>
                        </a:lnSpc>
                        <a:tabLst/>
                      </a:pPr>
                      <a:r>
                        <a:rPr lang="en-US" altLang="zh-CN" sz="900" dirty="0" smtClean="0">
                          <a:solidFill>
                            <a:schemeClr val="tx1"/>
                          </a:solidFill>
                          <a:latin typeface="+mn-lt"/>
                          <a:ea typeface="微软雅黑" pitchFamily="34" charset="-122"/>
                          <a:cs typeface="微软雅黑" pitchFamily="18" charset="0"/>
                        </a:rPr>
                        <a:t>Red</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Hat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p>
                    <a:p>
                      <a:pPr>
                        <a:lnSpc>
                          <a:spcPts val="1300"/>
                        </a:lnSpc>
                        <a:tabLst/>
                      </a:pPr>
                      <a:r>
                        <a:rPr lang="en-US" altLang="zh-CN" sz="900" dirty="0" smtClean="0">
                          <a:solidFill>
                            <a:schemeClr val="tx1"/>
                          </a:solidFill>
                          <a:latin typeface="+mn-lt"/>
                          <a:ea typeface="微软雅黑" pitchFamily="34" charset="-122"/>
                          <a:cs typeface="微软雅黑" pitchFamily="18" charset="0"/>
                        </a:rPr>
                        <a:t>SUSE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Server</a:t>
                      </a:r>
                    </a:p>
                    <a:p>
                      <a:r>
                        <a:rPr lang="en-US" altLang="zh-CN" sz="900" dirty="0" smtClean="0">
                          <a:solidFill>
                            <a:schemeClr val="tx1"/>
                          </a:solidFill>
                          <a:latin typeface="+mn-lt"/>
                          <a:ea typeface="微软雅黑" pitchFamily="34" charset="-122"/>
                          <a:cs typeface="微软雅黑" pitchFamily="18" charset="0"/>
                        </a:rPr>
                        <a:t>Citrix </a:t>
                      </a:r>
                      <a:r>
                        <a:rPr lang="en-US" altLang="zh-CN" sz="900" dirty="0" err="1" smtClean="0">
                          <a:solidFill>
                            <a:schemeClr val="tx1"/>
                          </a:solidFill>
                          <a:latin typeface="+mn-lt"/>
                          <a:ea typeface="微软雅黑" pitchFamily="34" charset="-122"/>
                          <a:cs typeface="微软雅黑" pitchFamily="18" charset="0"/>
                        </a:rPr>
                        <a:t>XenServer</a:t>
                      </a:r>
                      <a:endParaRPr lang="zh-CN" altLang="zh-CN" sz="900" dirty="0" smtClean="0">
                        <a:solidFill>
                          <a:schemeClr val="tx1"/>
                        </a:solidFill>
                        <a:latin typeface="+mn-lt"/>
                        <a:ea typeface="微软雅黑" pitchFamily="34" charset="-122"/>
                        <a:cs typeface="微软雅黑" pitchFamily="18" charset="0"/>
                      </a:endParaRPr>
                    </a:p>
                    <a:p>
                      <a:r>
                        <a:rPr lang="en-US" altLang="zh-CN" sz="900" dirty="0" smtClean="0">
                          <a:solidFill>
                            <a:schemeClr val="tx1"/>
                          </a:solidFill>
                          <a:latin typeface="+mn-lt"/>
                          <a:ea typeface="微软雅黑" pitchFamily="34" charset="-122"/>
                          <a:cs typeface="微软雅黑" pitchFamily="18" charset="0"/>
                        </a:rPr>
                        <a:t>VMware  ESX</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06138">
                <a:tc>
                  <a:txBody>
                    <a:bodyPr/>
                    <a:lstStyle/>
                    <a:p>
                      <a:r>
                        <a:rPr lang="en-US" altLang="zh-CN" sz="900" dirty="0" smtClean="0">
                          <a:solidFill>
                            <a:schemeClr val="tx1"/>
                          </a:solidFill>
                          <a:latin typeface="+mn-lt"/>
                          <a:ea typeface="微软雅黑" pitchFamily="34" charset="-122"/>
                        </a:rPr>
                        <a:t>Operating</a:t>
                      </a:r>
                      <a:r>
                        <a:rPr lang="en-US" altLang="zh-CN" sz="900" baseline="0" dirty="0" smtClean="0">
                          <a:solidFill>
                            <a:schemeClr val="tx1"/>
                          </a:solidFill>
                          <a:latin typeface="+mn-lt"/>
                          <a:ea typeface="微软雅黑" pitchFamily="34" charset="-122"/>
                        </a:rPr>
                        <a:t> temperatures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rPr>
                        <a:t>5℃-40℃</a:t>
                      </a:r>
                      <a:endParaRPr lang="zh-CN" altLang="en-US" sz="900" dirty="0" smtClean="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06138">
                <a:tc>
                  <a:txBody>
                    <a:bodyPr/>
                    <a:lstStyle/>
                    <a:p>
                      <a:r>
                        <a:rPr lang="en-US" altLang="zh-CN" sz="900" dirty="0" smtClean="0">
                          <a:solidFill>
                            <a:schemeClr val="tx1"/>
                          </a:solidFill>
                          <a:latin typeface="+mn-lt"/>
                          <a:ea typeface="微软雅黑" pitchFamily="34" charset="-122"/>
                        </a:rPr>
                        <a:t>Dimensions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423</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mm</a:t>
                      </a:r>
                      <a:r>
                        <a:rPr lang="en-US" altLang="zh-CN" sz="900" baseline="0" dirty="0" smtClean="0">
                          <a:solidFill>
                            <a:schemeClr val="tx1"/>
                          </a:solidFill>
                          <a:latin typeface="+mn-lt"/>
                          <a:ea typeface="微软雅黑" pitchFamily="34" charset="-122"/>
                          <a:cs typeface="微软雅黑" pitchFamily="18" charset="0"/>
                        </a:rPr>
                        <a:t> x </a:t>
                      </a:r>
                      <a:r>
                        <a:rPr lang="en-US" altLang="zh-CN" sz="900" dirty="0" smtClean="0">
                          <a:solidFill>
                            <a:schemeClr val="tx1"/>
                          </a:solidFill>
                          <a:latin typeface="+mn-lt"/>
                          <a:ea typeface="微软雅黑" pitchFamily="34" charset="-122"/>
                          <a:cs typeface="微软雅黑" pitchFamily="18" charset="0"/>
                        </a:rPr>
                        <a:t>537.2mm x 60.46mm</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17" name="Text Box 19"/>
          <p:cNvSpPr txBox="1">
            <a:spLocks noChangeArrowheads="1"/>
          </p:cNvSpPr>
          <p:nvPr/>
        </p:nvSpPr>
        <p:spPr bwMode="auto">
          <a:xfrm>
            <a:off x="1900102" y="914362"/>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Front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
        <p:nvSpPr>
          <p:cNvPr id="23" name="Text Box 19"/>
          <p:cNvSpPr txBox="1">
            <a:spLocks noChangeArrowheads="1"/>
          </p:cNvSpPr>
          <p:nvPr/>
        </p:nvSpPr>
        <p:spPr bwMode="auto">
          <a:xfrm>
            <a:off x="1740876" y="2128271"/>
            <a:ext cx="1017710"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Isometric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Tree>
    <p:extLst>
      <p:ext uri="{BB962C8B-B14F-4D97-AF65-F5344CB8AC3E}">
        <p14:creationId xmlns:p14="http://schemas.microsoft.com/office/powerpoint/2010/main" val="3357423164"/>
      </p:ext>
    </p:extLst>
  </p:cSld>
  <p:clrMapOvr>
    <a:masterClrMapping/>
  </p:clrMapOvr>
  <p:transition advClick="0" advTm="8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860119" y="2143125"/>
            <a:ext cx="2768906" cy="1760660"/>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7" name="矩形 6"/>
          <p:cNvSpPr/>
          <p:nvPr/>
        </p:nvSpPr>
        <p:spPr bwMode="auto">
          <a:xfrm>
            <a:off x="860119" y="1095375"/>
            <a:ext cx="2768906" cy="942975"/>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9" name="Text Box 70"/>
          <p:cNvSpPr txBox="1">
            <a:spLocks noChangeArrowheads="1"/>
          </p:cNvSpPr>
          <p:nvPr/>
        </p:nvSpPr>
        <p:spPr bwMode="auto">
          <a:xfrm>
            <a:off x="361912" y="866775"/>
            <a:ext cx="459838" cy="3037010"/>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CH220/CH221</a:t>
            </a:r>
            <a:r>
              <a:rPr lang="zh-CN" altLang="en-US" sz="1000" dirty="0" smtClean="0">
                <a:solidFill>
                  <a:srgbClr val="FFFFFF"/>
                </a:solidFill>
                <a:latin typeface="+mn-lt"/>
                <a:ea typeface="微软雅黑" pitchFamily="34" charset="-122"/>
                <a:cs typeface="Arial" pitchFamily="34" charset="0"/>
              </a:rPr>
              <a:t> </a:t>
            </a:r>
            <a:r>
              <a:rPr lang="en-US" altLang="zh-CN" sz="1000" dirty="0" smtClean="0">
                <a:solidFill>
                  <a:srgbClr val="FFFFFF"/>
                </a:solidFill>
                <a:latin typeface="+mn-lt"/>
                <a:ea typeface="微软雅黑" pitchFamily="34" charset="-122"/>
                <a:cs typeface="Arial" pitchFamily="34" charset="0"/>
              </a:rPr>
              <a:t>product view</a:t>
            </a:r>
          </a:p>
        </p:txBody>
      </p:sp>
      <p:sp>
        <p:nvSpPr>
          <p:cNvPr id="14" name="矩形 13"/>
          <p:cNvSpPr/>
          <p:nvPr/>
        </p:nvSpPr>
        <p:spPr bwMode="auto">
          <a:xfrm>
            <a:off x="861177" y="8798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5" name="矩形 14"/>
          <p:cNvSpPr/>
          <p:nvPr/>
        </p:nvSpPr>
        <p:spPr bwMode="auto">
          <a:xfrm>
            <a:off x="861177" y="2099032"/>
            <a:ext cx="2779490" cy="2165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18" name="Title 2"/>
          <p:cNvSpPr txBox="1">
            <a:spLocks/>
          </p:cNvSpPr>
          <p:nvPr/>
        </p:nvSpPr>
        <p:spPr>
          <a:xfrm>
            <a:off x="251591" y="317711"/>
            <a:ext cx="8476381" cy="745784"/>
          </a:xfrm>
          <a:prstGeom prst="rect">
            <a:avLst/>
          </a:prstGeom>
        </p:spPr>
        <p:txBody>
          <a:bodyPr/>
          <a:lstStyle/>
          <a:p>
            <a:r>
              <a:rPr lang="en-US" altLang="zh-CN" sz="2000" b="1" dirty="0" smtClean="0">
                <a:solidFill>
                  <a:srgbClr val="C00000"/>
                </a:solidFill>
                <a:latin typeface="微软雅黑" panose="020B0503020204020204" pitchFamily="34" charset="-122"/>
                <a:ea typeface="微软雅黑" panose="020B0503020204020204" pitchFamily="34" charset="-122"/>
                <a:cs typeface="Arial" pitchFamily="34" charset="0"/>
              </a:rPr>
              <a:t>CH220 V3 Full Width IO Expansion Node</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19" name="Text Box 19"/>
          <p:cNvSpPr txBox="1">
            <a:spLocks noChangeArrowheads="1"/>
          </p:cNvSpPr>
          <p:nvPr/>
        </p:nvSpPr>
        <p:spPr bwMode="auto">
          <a:xfrm>
            <a:off x="1900102" y="914362"/>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Front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
        <p:nvSpPr>
          <p:cNvPr id="20" name="Text Box 19"/>
          <p:cNvSpPr txBox="1">
            <a:spLocks noChangeArrowheads="1"/>
          </p:cNvSpPr>
          <p:nvPr/>
        </p:nvSpPr>
        <p:spPr bwMode="auto">
          <a:xfrm>
            <a:off x="1723291" y="2128271"/>
            <a:ext cx="1158387"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n-lt"/>
                <a:ea typeface="微软雅黑" pitchFamily="34" charset="-122"/>
                <a:cs typeface="Arial" pitchFamily="34" charset="0"/>
              </a:rPr>
              <a:t>Isometric view</a:t>
            </a:r>
            <a:endParaRPr lang="en-US" altLang="zh-CN" sz="1000" dirty="0">
              <a:solidFill>
                <a:schemeClr val="tx1">
                  <a:lumMod val="75000"/>
                  <a:lumOff val="25000"/>
                </a:schemeClr>
              </a:solidFill>
              <a:latin typeface="+mn-lt"/>
              <a:ea typeface="微软雅黑" pitchFamily="34" charset="-122"/>
              <a:cs typeface="Arial" pitchFamily="34" charset="0"/>
            </a:endParaRPr>
          </a:p>
        </p:txBody>
      </p:sp>
      <p:sp>
        <p:nvSpPr>
          <p:cNvPr id="21" name="矩形 20"/>
          <p:cNvSpPr/>
          <p:nvPr/>
        </p:nvSpPr>
        <p:spPr bwMode="auto">
          <a:xfrm>
            <a:off x="860117" y="3984297"/>
            <a:ext cx="7818215" cy="760941"/>
          </a:xfrm>
          <a:prstGeom prst="rect">
            <a:avLst/>
          </a:prstGeom>
          <a:solidFill>
            <a:srgbClr val="F9F9F9"/>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28600" indent="-228600">
              <a:buFont typeface="Arial" pitchFamily="34" charset="0"/>
              <a:buChar char="•"/>
            </a:pPr>
            <a:r>
              <a:rPr lang="en-US" altLang="zh-CN" sz="1000" b="1" dirty="0" smtClean="0">
                <a:solidFill>
                  <a:srgbClr val="C00000"/>
                </a:solidFill>
                <a:ea typeface="微软雅黑" pitchFamily="34" charset="-122"/>
                <a:cs typeface="Arial" pitchFamily="34" charset="0"/>
              </a:rPr>
              <a:t>Strong expansion capability</a:t>
            </a:r>
            <a:r>
              <a:rPr lang="en-US" altLang="zh-CN" sz="1000" b="1"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pitchFamily="34" charset="0"/>
              </a:rPr>
              <a:t>support standard </a:t>
            </a:r>
            <a:r>
              <a:rPr lang="en-US" altLang="zh-CN" sz="1000" dirty="0" err="1" smtClean="0">
                <a:solidFill>
                  <a:srgbClr val="000000"/>
                </a:solidFill>
                <a:ea typeface="微软雅黑" pitchFamily="34" charset="-122"/>
                <a:cs typeface="Arial" pitchFamily="34" charset="0"/>
              </a:rPr>
              <a:t>PCIe</a:t>
            </a:r>
            <a:r>
              <a:rPr lang="en-US" altLang="zh-CN" sz="1000" dirty="0" smtClean="0">
                <a:solidFill>
                  <a:srgbClr val="000000"/>
                </a:solidFill>
                <a:ea typeface="微软雅黑" pitchFamily="34" charset="-122"/>
                <a:cs typeface="Arial" pitchFamily="34" charset="0"/>
              </a:rPr>
              <a:t> card, a maximum of 6 </a:t>
            </a:r>
            <a:r>
              <a:rPr lang="en-US" altLang="zh-CN" sz="1000" dirty="0" err="1" smtClean="0">
                <a:solidFill>
                  <a:srgbClr val="000000"/>
                </a:solidFill>
                <a:ea typeface="微软雅黑" pitchFamily="34" charset="-122"/>
                <a:cs typeface="Arial" pitchFamily="34" charset="0"/>
              </a:rPr>
              <a:t>PCIe</a:t>
            </a:r>
            <a:r>
              <a:rPr lang="en-US" altLang="zh-CN" sz="1000" dirty="0" smtClean="0">
                <a:solidFill>
                  <a:srgbClr val="000000"/>
                </a:solidFill>
                <a:ea typeface="微软雅黑" pitchFamily="34" charset="-122"/>
                <a:cs typeface="Arial" pitchFamily="34" charset="0"/>
              </a:rPr>
              <a:t> cards are supported in one full width slot, industry Leading </a:t>
            </a:r>
            <a:r>
              <a:rPr lang="en-US" altLang="zh-CN" sz="1000" dirty="0" err="1" smtClean="0">
                <a:solidFill>
                  <a:srgbClr val="000000"/>
                </a:solidFill>
                <a:ea typeface="微软雅黑" pitchFamily="34" charset="-122"/>
                <a:cs typeface="Arial" pitchFamily="34" charset="0"/>
              </a:rPr>
              <a:t>PCIe</a:t>
            </a:r>
            <a:r>
              <a:rPr lang="en-US" altLang="zh-CN" sz="1000" dirty="0" smtClean="0">
                <a:solidFill>
                  <a:srgbClr val="000000"/>
                </a:solidFill>
                <a:ea typeface="微软雅黑" pitchFamily="34" charset="-122"/>
                <a:cs typeface="Arial" pitchFamily="34" charset="0"/>
              </a:rPr>
              <a:t> expansion capability</a:t>
            </a:r>
          </a:p>
          <a:p>
            <a:pPr marL="228600" indent="-228600">
              <a:buFont typeface="Arial" pitchFamily="34" charset="0"/>
              <a:buChar char="•"/>
            </a:pPr>
            <a:r>
              <a:rPr lang="en-US" altLang="zh-CN" sz="1000" b="1" dirty="0" smtClean="0">
                <a:solidFill>
                  <a:srgbClr val="C00000"/>
                </a:solidFill>
                <a:ea typeface="微软雅黑" pitchFamily="34" charset="-122"/>
                <a:cs typeface="Arial" pitchFamily="34" charset="0"/>
              </a:rPr>
              <a:t>High performance</a:t>
            </a:r>
            <a:r>
              <a:rPr lang="en-US" altLang="zh-CN" sz="1000" b="1"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pitchFamily="34" charset="0"/>
              </a:rPr>
              <a:t>full width slot provides a dissipation capacity of 1400W, adoption of 2 x FHFL GPU cards can greatly improve HPC application performance</a:t>
            </a:r>
          </a:p>
          <a:p>
            <a:pPr marL="228600" indent="-228600">
              <a:buFont typeface="Arial" pitchFamily="34" charset="0"/>
              <a:buChar char="•"/>
            </a:pPr>
            <a:r>
              <a:rPr lang="en-US" altLang="zh-CN" sz="1000" b="1" dirty="0" smtClean="0">
                <a:solidFill>
                  <a:srgbClr val="C00000"/>
                </a:solidFill>
                <a:ea typeface="微软雅黑" pitchFamily="34" charset="-122"/>
                <a:cs typeface="Arial" pitchFamily="34" charset="0"/>
              </a:rPr>
              <a:t>Cost-effective large-memory</a:t>
            </a:r>
            <a:r>
              <a:rPr lang="en-US" altLang="zh-CN" sz="1000" dirty="0" smtClean="0">
                <a:solidFill>
                  <a:srgbClr val="000000"/>
                </a:solidFill>
                <a:ea typeface="微软雅黑" pitchFamily="34" charset="-122"/>
                <a:cs typeface="Arial" pitchFamily="34" charset="0"/>
              </a:rPr>
              <a:t>: </a:t>
            </a:r>
            <a:r>
              <a:rPr lang="en-US" altLang="zh-CN" sz="1000" dirty="0" smtClean="0">
                <a:solidFill>
                  <a:srgbClr val="000000"/>
                </a:solidFill>
                <a:ea typeface="微软雅黑" pitchFamily="34" charset="-122"/>
                <a:cs typeface="Arial" charset="0"/>
                <a:sym typeface="Calibri" pitchFamily="34" charset="0"/>
              </a:rPr>
              <a:t>Provides 16 DIMMs at 1.5 times the usual height, most cost-effective for large-memory applications</a:t>
            </a:r>
            <a:endParaRPr lang="zh-CN" altLang="en-US" sz="1000" dirty="0">
              <a:solidFill>
                <a:srgbClr val="000000"/>
              </a:solidFill>
              <a:ea typeface="微软雅黑" pitchFamily="34" charset="-122"/>
              <a:cs typeface="Arial" pitchFamily="34" charset="0"/>
            </a:endParaRPr>
          </a:p>
        </p:txBody>
      </p:sp>
      <p:sp>
        <p:nvSpPr>
          <p:cNvPr id="22" name="Text Box 70"/>
          <p:cNvSpPr txBox="1">
            <a:spLocks noChangeArrowheads="1"/>
          </p:cNvSpPr>
          <p:nvPr/>
        </p:nvSpPr>
        <p:spPr bwMode="auto">
          <a:xfrm>
            <a:off x="361911" y="3991706"/>
            <a:ext cx="459838" cy="761917"/>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Highlights</a:t>
            </a:r>
            <a:endParaRPr lang="en-US" altLang="zh-CN" sz="1000" dirty="0">
              <a:solidFill>
                <a:srgbClr val="FFFFFF"/>
              </a:solidFill>
              <a:latin typeface="+mn-lt"/>
              <a:ea typeface="微软雅黑" pitchFamily="34" charset="-122"/>
              <a:cs typeface="Arial" pitchFamily="34" charset="0"/>
            </a:endParaRPr>
          </a:p>
        </p:txBody>
      </p:sp>
      <p:graphicFrame>
        <p:nvGraphicFramePr>
          <p:cNvPr id="23" name="表格 22"/>
          <p:cNvGraphicFramePr>
            <a:graphicFrameLocks noGrp="1"/>
          </p:cNvGraphicFramePr>
          <p:nvPr/>
        </p:nvGraphicFramePr>
        <p:xfrm>
          <a:off x="3825497" y="865113"/>
          <a:ext cx="4844955" cy="3032374"/>
        </p:xfrm>
        <a:graphic>
          <a:graphicData uri="http://schemas.openxmlformats.org/drawingml/2006/table">
            <a:tbl>
              <a:tblPr/>
              <a:tblGrid>
                <a:gridCol w="1502641"/>
                <a:gridCol w="3342314"/>
              </a:tblGrid>
              <a:tr h="170735">
                <a:tc>
                  <a:txBody>
                    <a:bodyPr/>
                    <a:lstStyle/>
                    <a:p>
                      <a:r>
                        <a:rPr lang="en-US" altLang="zh-CN" sz="900" dirty="0" smtClean="0">
                          <a:solidFill>
                            <a:schemeClr val="bg1"/>
                          </a:solidFill>
                          <a:latin typeface="+mn-lt"/>
                          <a:ea typeface="微软雅黑" pitchFamily="34" charset="-122"/>
                        </a:rPr>
                        <a:t>Form</a:t>
                      </a:r>
                      <a:r>
                        <a:rPr lang="en-US" altLang="zh-CN" sz="900" baseline="0" dirty="0" smtClean="0">
                          <a:solidFill>
                            <a:schemeClr val="bg1"/>
                          </a:solidFill>
                          <a:latin typeface="+mn-lt"/>
                          <a:ea typeface="微软雅黑" pitchFamily="34" charset="-122"/>
                        </a:rPr>
                        <a:t> factor</a:t>
                      </a:r>
                      <a:endParaRPr lang="zh-CN" altLang="en-US" sz="900" dirty="0">
                        <a:solidFill>
                          <a:schemeClr val="bg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bg1"/>
                          </a:solidFill>
                          <a:latin typeface="+mn-lt"/>
                          <a:ea typeface="微软雅黑" pitchFamily="34" charset="-122"/>
                          <a:cs typeface="微软雅黑" pitchFamily="18" charset="0"/>
                        </a:rPr>
                        <a:t>Full</a:t>
                      </a:r>
                      <a:r>
                        <a:rPr lang="en-US" altLang="zh-CN" sz="900" baseline="0" dirty="0" smtClean="0">
                          <a:solidFill>
                            <a:schemeClr val="bg1"/>
                          </a:solidFill>
                          <a:latin typeface="+mn-lt"/>
                          <a:ea typeface="微软雅黑" pitchFamily="34" charset="-122"/>
                          <a:cs typeface="微软雅黑" pitchFamily="18" charset="0"/>
                        </a:rPr>
                        <a:t>-width 2-socket computing node</a:t>
                      </a:r>
                      <a:endParaRPr lang="en-US" altLang="zh-CN" sz="900" dirty="0" smtClean="0">
                        <a:solidFill>
                          <a:schemeClr val="bg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170735">
                <a:tc>
                  <a:txBody>
                    <a:bodyPr/>
                    <a:lstStyle/>
                    <a:p>
                      <a:r>
                        <a:rPr lang="en-US" altLang="zh-CN" sz="900" dirty="0" smtClean="0">
                          <a:solidFill>
                            <a:schemeClr val="tx1"/>
                          </a:solidFill>
                          <a:latin typeface="+mn-lt"/>
                          <a:ea typeface="微软雅黑" pitchFamily="34" charset="-122"/>
                        </a:rPr>
                        <a:t>Number of CPUs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1</a:t>
                      </a:r>
                      <a:r>
                        <a:rPr lang="en-US" altLang="zh-CN" sz="900" baseline="0" dirty="0" smtClean="0">
                          <a:solidFill>
                            <a:schemeClr val="tx1"/>
                          </a:solidFill>
                          <a:latin typeface="+mn-lt"/>
                          <a:ea typeface="微软雅黑" pitchFamily="34" charset="-122"/>
                          <a:cs typeface="微软雅黑" pitchFamily="18" charset="0"/>
                        </a:rPr>
                        <a:t> or </a:t>
                      </a:r>
                      <a:r>
                        <a:rPr lang="en-US" altLang="zh-CN" sz="900" dirty="0" smtClean="0">
                          <a:solidFill>
                            <a:schemeClr val="tx1"/>
                          </a:solidFill>
                          <a:latin typeface="+mn-lt"/>
                          <a:ea typeface="微软雅黑" pitchFamily="34" charset="-122"/>
                          <a:cs typeface="微软雅黑" pitchFamily="18" charset="0"/>
                        </a:rPr>
                        <a:t>2 </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70735">
                <a:tc>
                  <a:txBody>
                    <a:bodyPr/>
                    <a:lstStyle/>
                    <a:p>
                      <a:r>
                        <a:rPr lang="en-US" altLang="zh-CN" sz="900" dirty="0" smtClean="0">
                          <a:solidFill>
                            <a:schemeClr val="tx1"/>
                          </a:solidFill>
                          <a:latin typeface="+mn-lt"/>
                          <a:ea typeface="微软雅黑" pitchFamily="34" charset="-122"/>
                        </a:rPr>
                        <a:t>Processor model</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Intel</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Xeon</a:t>
                      </a:r>
                      <a:r>
                        <a:rPr lang="en-US" altLang="zh-CN" sz="900" dirty="0" smtClean="0">
                          <a:solidFill>
                            <a:schemeClr val="tx1"/>
                          </a:solidFill>
                          <a:latin typeface="+mn-lt"/>
                          <a:ea typeface="微软雅黑" pitchFamily="34" charset="-122"/>
                          <a:cs typeface="Times New Roman" pitchFamily="18" charset="0"/>
                        </a:rPr>
                        <a:t> </a:t>
                      </a:r>
                      <a:r>
                        <a:rPr lang="en-US" altLang="zh-CN" sz="900" baseline="0" dirty="0" smtClean="0">
                          <a:solidFill>
                            <a:schemeClr val="tx1"/>
                          </a:solidFill>
                          <a:latin typeface="+mn-lt"/>
                          <a:ea typeface="微软雅黑" pitchFamily="34" charset="-122"/>
                          <a:cs typeface="微软雅黑" pitchFamily="18" charset="0"/>
                        </a:rPr>
                        <a:t>E5-2600 v3 Series CPU</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0735">
                <a:tc>
                  <a:txBody>
                    <a:bodyPr/>
                    <a:lstStyle/>
                    <a:p>
                      <a:r>
                        <a:rPr lang="en-US" altLang="zh-CN" sz="900" dirty="0" smtClean="0">
                          <a:solidFill>
                            <a:schemeClr val="tx1"/>
                          </a:solidFill>
                          <a:latin typeface="+mn-lt"/>
                          <a:ea typeface="微软雅黑" pitchFamily="34" charset="-122"/>
                        </a:rPr>
                        <a:t>Number of DIMMs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ts val="1200"/>
                        </a:lnSpc>
                        <a:tabLst>
                          <a:tab pos="88900" algn="l"/>
                        </a:tabLst>
                      </a:pPr>
                      <a:r>
                        <a:rPr lang="en-US" altLang="zh-CN" sz="900" dirty="0" smtClean="0">
                          <a:solidFill>
                            <a:schemeClr val="tx1"/>
                          </a:solidFill>
                          <a:latin typeface="+mn-lt"/>
                          <a:ea typeface="微软雅黑" pitchFamily="34" charset="-122"/>
                        </a:rPr>
                        <a:t>16</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DDR4 DIMMs,</a:t>
                      </a:r>
                      <a:r>
                        <a:rPr lang="en-US" altLang="zh-CN" sz="900" baseline="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providing a maximum capacity of 1TB</a:t>
                      </a:r>
                      <a:endParaRPr lang="zh-CN" altLang="en-US" sz="900" dirty="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94254">
                <a:tc>
                  <a:txBody>
                    <a:bodyPr/>
                    <a:lstStyle/>
                    <a:p>
                      <a:r>
                        <a:rPr lang="en-US" altLang="zh-CN" sz="900" dirty="0" smtClean="0">
                          <a:solidFill>
                            <a:schemeClr val="tx1"/>
                          </a:solidFill>
                          <a:latin typeface="+mn-lt"/>
                          <a:ea typeface="微软雅黑" pitchFamily="34" charset="-122"/>
                        </a:rPr>
                        <a:t>Number of HDDs</a:t>
                      </a: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tab pos="88900" algn="l"/>
                        </a:tabLst>
                        <a:defRPr/>
                      </a:pPr>
                      <a:r>
                        <a:rPr lang="en-US" altLang="zh-CN" sz="900" dirty="0" smtClean="0">
                          <a:solidFill>
                            <a:schemeClr val="tx1"/>
                          </a:solidFill>
                          <a:latin typeface="+mn-lt"/>
                          <a:ea typeface="微软雅黑" pitchFamily="34" charset="-122"/>
                          <a:cs typeface="微软雅黑" pitchFamily="18" charset="0"/>
                        </a:rPr>
                        <a:t>2 x 2.5” SSDs</a:t>
                      </a:r>
                      <a:r>
                        <a:rPr lang="en-US" altLang="zh-CN" sz="900" baseline="0" dirty="0" smtClean="0">
                          <a:solidFill>
                            <a:schemeClr val="tx1"/>
                          </a:solidFill>
                          <a:latin typeface="+mn-lt"/>
                          <a:ea typeface="微软雅黑" pitchFamily="34" charset="-122"/>
                          <a:cs typeface="微软雅黑" pitchFamily="18" charset="0"/>
                        </a:rPr>
                        <a:t> or</a:t>
                      </a:r>
                      <a:r>
                        <a:rPr lang="en-US" altLang="zh-CN" sz="900" dirty="0" smtClean="0">
                          <a:solidFill>
                            <a:schemeClr val="tx1"/>
                          </a:solidFill>
                          <a:latin typeface="+mn-lt"/>
                          <a:ea typeface="微软雅黑" pitchFamily="34" charset="-122"/>
                          <a:cs typeface="微软雅黑" pitchFamily="18" charset="0"/>
                        </a:rPr>
                        <a:t> SAS</a:t>
                      </a:r>
                      <a:r>
                        <a:rPr lang="en-US" altLang="zh-CN" sz="900" baseline="0" dirty="0" smtClean="0">
                          <a:solidFill>
                            <a:schemeClr val="tx1"/>
                          </a:solidFill>
                          <a:latin typeface="+mn-lt"/>
                          <a:ea typeface="微软雅黑" pitchFamily="34" charset="-122"/>
                          <a:cs typeface="微软雅黑" pitchFamily="18" charset="0"/>
                        </a:rPr>
                        <a:t>/</a:t>
                      </a:r>
                      <a:r>
                        <a:rPr lang="en-US" altLang="zh-CN" sz="900" dirty="0" smtClean="0">
                          <a:solidFill>
                            <a:schemeClr val="tx1"/>
                          </a:solidFill>
                          <a:latin typeface="+mn-lt"/>
                          <a:ea typeface="微软雅黑" pitchFamily="34" charset="-122"/>
                          <a:cs typeface="微软雅黑" pitchFamily="18" charset="0"/>
                        </a:rPr>
                        <a:t>SATA HDDs,</a:t>
                      </a:r>
                      <a:r>
                        <a:rPr lang="en-US" altLang="zh-CN" sz="900" baseline="0" dirty="0" smtClean="0">
                          <a:solidFill>
                            <a:schemeClr val="tx1"/>
                          </a:solidFill>
                          <a:latin typeface="+mn-lt"/>
                          <a:ea typeface="微软雅黑" pitchFamily="34" charset="-122"/>
                          <a:cs typeface="微软雅黑" pitchFamily="18" charset="0"/>
                        </a:rPr>
                        <a:t> supporting 2 x </a:t>
                      </a:r>
                      <a:r>
                        <a:rPr lang="en-US" altLang="zh-CN" sz="900" baseline="0" dirty="0" err="1" smtClean="0">
                          <a:solidFill>
                            <a:schemeClr val="tx1"/>
                          </a:solidFill>
                          <a:latin typeface="+mn-lt"/>
                          <a:ea typeface="微软雅黑" pitchFamily="34" charset="-122"/>
                          <a:cs typeface="微软雅黑" pitchFamily="18" charset="0"/>
                        </a:rPr>
                        <a:t>PCIe</a:t>
                      </a:r>
                      <a:r>
                        <a:rPr lang="en-US" altLang="zh-CN" sz="900" baseline="0" dirty="0" smtClean="0">
                          <a:solidFill>
                            <a:schemeClr val="tx1"/>
                          </a:solidFill>
                          <a:latin typeface="+mn-lt"/>
                          <a:ea typeface="微软雅黑" pitchFamily="34" charset="-122"/>
                          <a:cs typeface="微软雅黑" pitchFamily="18" charset="0"/>
                        </a:rPr>
                        <a:t> SSDs</a:t>
                      </a:r>
                      <a:endParaRPr lang="en-US" altLang="zh-CN" sz="900" dirty="0" smtClean="0">
                        <a:solidFill>
                          <a:schemeClr val="tx1"/>
                        </a:solidFill>
                        <a:latin typeface="+mn-lt"/>
                        <a:ea typeface="微软雅黑" pitchFamily="34" charset="-122"/>
                        <a:cs typeface="微软雅黑" pitchFamily="18" charset="0"/>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0735">
                <a:tc>
                  <a:txBody>
                    <a:bodyPr/>
                    <a:lstStyle/>
                    <a:p>
                      <a:r>
                        <a:rPr lang="en-US" altLang="zh-CN" sz="900" dirty="0" smtClean="0">
                          <a:solidFill>
                            <a:schemeClr val="tx1"/>
                          </a:solidFill>
                          <a:latin typeface="+mn-lt"/>
                          <a:ea typeface="微软雅黑" pitchFamily="34" charset="-122"/>
                        </a:rPr>
                        <a:t>RAID</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support</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Support</a:t>
                      </a:r>
                      <a:r>
                        <a:rPr lang="en-US" altLang="zh-CN" sz="900" baseline="0" dirty="0" smtClean="0">
                          <a:solidFill>
                            <a:schemeClr val="tx1"/>
                          </a:solidFill>
                          <a:latin typeface="+mn-lt"/>
                          <a:ea typeface="微软雅黑" pitchFamily="34" charset="-122"/>
                          <a:cs typeface="微软雅黑" pitchFamily="18" charset="0"/>
                        </a:rPr>
                        <a:t> </a:t>
                      </a:r>
                      <a:r>
                        <a:rPr lang="en-US" altLang="zh-CN" sz="900" dirty="0" smtClean="0">
                          <a:solidFill>
                            <a:schemeClr val="tx1"/>
                          </a:solidFill>
                          <a:latin typeface="+mn-lt"/>
                          <a:ea typeface="微软雅黑" pitchFamily="34" charset="-122"/>
                          <a:cs typeface="微软雅黑" pitchFamily="18" charset="0"/>
                        </a:rPr>
                        <a:t>RAID 0 and 1</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98381">
                <a:tc>
                  <a:txBody>
                    <a:bodyPr/>
                    <a:lstStyle/>
                    <a:p>
                      <a:r>
                        <a:rPr lang="en-US" altLang="zh-CN" sz="900" dirty="0" err="1" smtClean="0">
                          <a:solidFill>
                            <a:schemeClr val="tx1"/>
                          </a:solidFill>
                          <a:latin typeface="+mn-lt"/>
                          <a:ea typeface="微软雅黑" pitchFamily="34" charset="-122"/>
                        </a:rPr>
                        <a:t>PCIe</a:t>
                      </a:r>
                      <a:r>
                        <a:rPr lang="zh-CN" altLang="en-US" sz="900" dirty="0" smtClean="0">
                          <a:solidFill>
                            <a:schemeClr val="tx1"/>
                          </a:solidFill>
                          <a:latin typeface="+mn-lt"/>
                          <a:ea typeface="微软雅黑" pitchFamily="34" charset="-122"/>
                        </a:rPr>
                        <a:t> </a:t>
                      </a:r>
                      <a:r>
                        <a:rPr lang="en-US" altLang="zh-CN" sz="900" dirty="0" smtClean="0">
                          <a:solidFill>
                            <a:schemeClr val="tx1"/>
                          </a:solidFill>
                          <a:latin typeface="+mn-lt"/>
                          <a:ea typeface="微软雅黑" pitchFamily="34" charset="-122"/>
                        </a:rPr>
                        <a:t>expansion</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it-IT" altLang="zh-CN" sz="900" kern="1200" dirty="0" smtClean="0">
                          <a:solidFill>
                            <a:schemeClr val="tx1"/>
                          </a:solidFill>
                          <a:latin typeface="+mn-lt"/>
                          <a:ea typeface="微软雅黑" pitchFamily="34" charset="-122"/>
                          <a:cs typeface="微软雅黑" pitchFamily="18" charset="0"/>
                        </a:rPr>
                        <a:t>4 MEZZ modules (2 x PCIe x16 + 2 x PCIe x8)</a:t>
                      </a:r>
                    </a:p>
                    <a:p>
                      <a:r>
                        <a:rPr lang="en-US" altLang="zh-CN" sz="900" kern="1200" dirty="0" smtClean="0">
                          <a:solidFill>
                            <a:schemeClr val="tx1"/>
                          </a:solidFill>
                          <a:latin typeface="+mn-lt"/>
                          <a:ea typeface="微软雅黑" pitchFamily="34" charset="-122"/>
                          <a:cs typeface="微软雅黑" pitchFamily="18" charset="0"/>
                        </a:rPr>
                        <a:t>6 STD.</a:t>
                      </a:r>
                      <a:r>
                        <a:rPr lang="en-US" altLang="zh-CN" sz="900" kern="1200" baseline="0" dirty="0" smtClean="0">
                          <a:solidFill>
                            <a:schemeClr val="tx1"/>
                          </a:solidFill>
                          <a:latin typeface="+mn-lt"/>
                          <a:ea typeface="微软雅黑" pitchFamily="34" charset="-122"/>
                          <a:cs typeface="微软雅黑" pitchFamily="18" charset="0"/>
                        </a:rPr>
                        <a:t> </a:t>
                      </a:r>
                      <a:r>
                        <a:rPr lang="en-US" altLang="zh-CN" sz="900" kern="1200" baseline="0" dirty="0" err="1" smtClean="0">
                          <a:solidFill>
                            <a:schemeClr val="tx1"/>
                          </a:solidFill>
                          <a:latin typeface="+mn-lt"/>
                          <a:ea typeface="微软雅黑" pitchFamily="34" charset="-122"/>
                          <a:cs typeface="微软雅黑" pitchFamily="18" charset="0"/>
                        </a:rPr>
                        <a:t>PCIe</a:t>
                      </a:r>
                      <a:r>
                        <a:rPr lang="en-US" altLang="zh-CN" sz="900" kern="1200" baseline="0" dirty="0" smtClean="0">
                          <a:solidFill>
                            <a:schemeClr val="tx1"/>
                          </a:solidFill>
                          <a:latin typeface="+mn-lt"/>
                          <a:ea typeface="微软雅黑" pitchFamily="34" charset="-122"/>
                          <a:cs typeface="微软雅黑" pitchFamily="18" charset="0"/>
                        </a:rPr>
                        <a:t> card slots:</a:t>
                      </a:r>
                    </a:p>
                    <a:p>
                      <a:r>
                        <a:rPr lang="en-US" altLang="zh-CN" sz="900" kern="1200" dirty="0" smtClean="0">
                          <a:solidFill>
                            <a:schemeClr val="tx1"/>
                          </a:solidFill>
                          <a:latin typeface="+mn-lt"/>
                          <a:ea typeface="微软雅黑" pitchFamily="34" charset="-122"/>
                          <a:cs typeface="微软雅黑" pitchFamily="18" charset="0"/>
                        </a:rPr>
                        <a:t>4 x </a:t>
                      </a:r>
                      <a:r>
                        <a:rPr lang="en-US" altLang="zh-CN" sz="900" kern="1200" dirty="0" err="1" smtClean="0">
                          <a:solidFill>
                            <a:schemeClr val="tx1"/>
                          </a:solidFill>
                          <a:latin typeface="+mn-lt"/>
                          <a:ea typeface="微软雅黑" pitchFamily="34" charset="-122"/>
                          <a:cs typeface="微软雅黑" pitchFamily="18" charset="0"/>
                        </a:rPr>
                        <a:t>PCIe</a:t>
                      </a:r>
                      <a:r>
                        <a:rPr lang="en-US" altLang="zh-CN" sz="900" kern="1200" dirty="0" smtClean="0">
                          <a:solidFill>
                            <a:schemeClr val="tx1"/>
                          </a:solidFill>
                          <a:latin typeface="+mn-lt"/>
                          <a:ea typeface="微软雅黑" pitchFamily="34" charset="-122"/>
                          <a:cs typeface="微软雅黑" pitchFamily="18" charset="0"/>
                        </a:rPr>
                        <a:t> x8 FHHL and</a:t>
                      </a:r>
                      <a:r>
                        <a:rPr lang="en-US" altLang="zh-CN" sz="900" kern="1200" baseline="0" dirty="0" smtClean="0">
                          <a:solidFill>
                            <a:schemeClr val="tx1"/>
                          </a:solidFill>
                          <a:latin typeface="+mn-lt"/>
                          <a:ea typeface="微软雅黑" pitchFamily="34" charset="-122"/>
                          <a:cs typeface="微软雅黑" pitchFamily="18" charset="0"/>
                        </a:rPr>
                        <a:t> </a:t>
                      </a:r>
                      <a:r>
                        <a:rPr lang="en-US" altLang="zh-CN" sz="900" kern="1200" dirty="0" smtClean="0">
                          <a:solidFill>
                            <a:schemeClr val="tx1"/>
                          </a:solidFill>
                          <a:latin typeface="+mn-lt"/>
                          <a:ea typeface="微软雅黑" pitchFamily="34" charset="-122"/>
                          <a:cs typeface="微软雅黑" pitchFamily="18" charset="0"/>
                        </a:rPr>
                        <a:t>2 x </a:t>
                      </a:r>
                      <a:r>
                        <a:rPr lang="en-US" altLang="zh-CN" sz="900" kern="1200" dirty="0" err="1" smtClean="0">
                          <a:solidFill>
                            <a:schemeClr val="tx1"/>
                          </a:solidFill>
                          <a:latin typeface="+mn-lt"/>
                          <a:ea typeface="微软雅黑" pitchFamily="34" charset="-122"/>
                          <a:cs typeface="微软雅黑" pitchFamily="18" charset="0"/>
                        </a:rPr>
                        <a:t>PCIe</a:t>
                      </a:r>
                      <a:r>
                        <a:rPr lang="en-US" altLang="zh-CN" sz="900" kern="1200" dirty="0" smtClean="0">
                          <a:solidFill>
                            <a:schemeClr val="tx1"/>
                          </a:solidFill>
                          <a:latin typeface="+mn-lt"/>
                          <a:ea typeface="微软雅黑" pitchFamily="34" charset="-122"/>
                          <a:cs typeface="微软雅黑" pitchFamily="18" charset="0"/>
                        </a:rPr>
                        <a:t> x16 FHFL</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53429">
                <a:tc>
                  <a:txBody>
                    <a:bodyPr/>
                    <a:lstStyle/>
                    <a:p>
                      <a:r>
                        <a:rPr lang="en-US" altLang="zh-CN" sz="900" dirty="0" smtClean="0">
                          <a:solidFill>
                            <a:schemeClr val="tx1"/>
                          </a:solidFill>
                          <a:latin typeface="+mn-lt"/>
                          <a:ea typeface="微软雅黑" pitchFamily="34" charset="-122"/>
                        </a:rPr>
                        <a:t>Operating systems supported</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ts val="900"/>
                        </a:lnSpc>
                        <a:tabLst/>
                      </a:pPr>
                      <a:r>
                        <a:rPr lang="en-US" altLang="zh-CN" sz="900" dirty="0" smtClean="0">
                          <a:solidFill>
                            <a:schemeClr val="tx1"/>
                          </a:solidFill>
                          <a:latin typeface="+mn-lt"/>
                          <a:ea typeface="微软雅黑" pitchFamily="34" charset="-122"/>
                          <a:cs typeface="微软雅黑" pitchFamily="18" charset="0"/>
                        </a:rPr>
                        <a:t>Microsoft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Windows</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Sever</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2008</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/2012</a:t>
                      </a:r>
                    </a:p>
                    <a:p>
                      <a:pPr>
                        <a:lnSpc>
                          <a:spcPts val="1300"/>
                        </a:lnSpc>
                        <a:tabLst/>
                      </a:pPr>
                      <a:r>
                        <a:rPr lang="en-US" altLang="zh-CN" sz="900" dirty="0" smtClean="0">
                          <a:solidFill>
                            <a:schemeClr val="tx1"/>
                          </a:solidFill>
                          <a:latin typeface="+mn-lt"/>
                          <a:ea typeface="微软雅黑" pitchFamily="34" charset="-122"/>
                          <a:cs typeface="微软雅黑" pitchFamily="18" charset="0"/>
                        </a:rPr>
                        <a:t>Red</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Hat</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p>
                    <a:p>
                      <a:pPr>
                        <a:lnSpc>
                          <a:spcPts val="1300"/>
                        </a:lnSpc>
                        <a:tabLst/>
                      </a:pPr>
                      <a:r>
                        <a:rPr lang="en-US" altLang="zh-CN" sz="900" dirty="0" smtClean="0">
                          <a:solidFill>
                            <a:schemeClr val="tx1"/>
                          </a:solidFill>
                          <a:latin typeface="+mn-lt"/>
                          <a:ea typeface="微软雅黑" pitchFamily="34" charset="-122"/>
                          <a:cs typeface="微软雅黑" pitchFamily="18" charset="0"/>
                        </a:rPr>
                        <a:t>SUSE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Linux</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Enterprise</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Server</a:t>
                      </a:r>
                    </a:p>
                    <a:p>
                      <a:r>
                        <a:rPr lang="en-US" altLang="zh-CN" sz="900" dirty="0" smtClean="0">
                          <a:solidFill>
                            <a:schemeClr val="tx1"/>
                          </a:solidFill>
                          <a:latin typeface="+mn-lt"/>
                          <a:ea typeface="微软雅黑" pitchFamily="34" charset="-122"/>
                          <a:cs typeface="微软雅黑" pitchFamily="18" charset="0"/>
                        </a:rPr>
                        <a:t>Citrix </a:t>
                      </a:r>
                      <a:r>
                        <a:rPr lang="en-US" altLang="zh-CN" sz="900" dirty="0" err="1" smtClean="0">
                          <a:solidFill>
                            <a:schemeClr val="tx1"/>
                          </a:solidFill>
                          <a:latin typeface="+mn-lt"/>
                          <a:ea typeface="微软雅黑" pitchFamily="34" charset="-122"/>
                          <a:cs typeface="微软雅黑" pitchFamily="18" charset="0"/>
                        </a:rPr>
                        <a:t>XenServer</a:t>
                      </a:r>
                      <a:endParaRPr lang="zh-CN" altLang="zh-CN" sz="900" dirty="0" smtClean="0">
                        <a:solidFill>
                          <a:schemeClr val="tx1"/>
                        </a:solidFill>
                        <a:latin typeface="+mn-lt"/>
                        <a:ea typeface="微软雅黑" pitchFamily="34" charset="-122"/>
                        <a:cs typeface="微软雅黑" pitchFamily="18" charset="0"/>
                      </a:endParaRPr>
                    </a:p>
                    <a:p>
                      <a:r>
                        <a:rPr lang="en-US" altLang="zh-CN" sz="900" dirty="0" smtClean="0">
                          <a:solidFill>
                            <a:schemeClr val="tx1"/>
                          </a:solidFill>
                          <a:latin typeface="+mn-lt"/>
                          <a:ea typeface="微软雅黑" pitchFamily="34" charset="-122"/>
                          <a:cs typeface="微软雅黑" pitchFamily="18" charset="0"/>
                        </a:rPr>
                        <a:t>VMware  ESX</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70735">
                <a:tc>
                  <a:txBody>
                    <a:bodyPr/>
                    <a:lstStyle/>
                    <a:p>
                      <a:r>
                        <a:rPr lang="en-US" altLang="zh-CN" sz="900" dirty="0" smtClean="0">
                          <a:solidFill>
                            <a:schemeClr val="tx1"/>
                          </a:solidFill>
                          <a:latin typeface="+mn-lt"/>
                          <a:ea typeface="微软雅黑" pitchFamily="34" charset="-122"/>
                        </a:rPr>
                        <a:t>Operating</a:t>
                      </a:r>
                      <a:r>
                        <a:rPr lang="en-US" altLang="zh-CN" sz="900" baseline="0" dirty="0" smtClean="0">
                          <a:solidFill>
                            <a:schemeClr val="tx1"/>
                          </a:solidFill>
                          <a:latin typeface="+mn-lt"/>
                          <a:ea typeface="微软雅黑" pitchFamily="34" charset="-122"/>
                        </a:rPr>
                        <a:t> temperatures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rPr>
                        <a:t>5℃-40℃</a:t>
                      </a:r>
                      <a:endParaRPr lang="zh-CN" altLang="en-US" sz="900" dirty="0" smtClean="0">
                        <a:solidFill>
                          <a:schemeClr val="tx1"/>
                        </a:solidFill>
                        <a:latin typeface="+mn-lt"/>
                        <a:ea typeface="微软雅黑" pitchFamily="34" charset="-122"/>
                      </a:endParaRP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0735">
                <a:tc>
                  <a:txBody>
                    <a:bodyPr/>
                    <a:lstStyle/>
                    <a:p>
                      <a:r>
                        <a:rPr lang="en-US" altLang="zh-CN" sz="900" dirty="0" smtClean="0">
                          <a:solidFill>
                            <a:schemeClr val="tx1"/>
                          </a:solidFill>
                          <a:latin typeface="+mn-lt"/>
                          <a:ea typeface="微软雅黑" pitchFamily="34" charset="-122"/>
                        </a:rPr>
                        <a:t>Dimensions</a:t>
                      </a:r>
                      <a:endParaRPr lang="zh-CN" altLang="en-US" sz="900" dirty="0">
                        <a:solidFill>
                          <a:schemeClr val="tx1"/>
                        </a:solidFill>
                        <a:latin typeface="+mn-lt"/>
                        <a:ea typeface="微软雅黑" pitchFamily="34" charset="-122"/>
                      </a:endParaRPr>
                    </a:p>
                  </a:txBody>
                  <a:tcPr marT="34290" marB="3429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mn-lt"/>
                          <a:ea typeface="微软雅黑" pitchFamily="34" charset="-122"/>
                          <a:cs typeface="微软雅黑" pitchFamily="18" charset="0"/>
                        </a:rPr>
                        <a:t>423</a:t>
                      </a:r>
                      <a:r>
                        <a:rPr lang="en-US" altLang="zh-CN" sz="900" dirty="0" smtClean="0">
                          <a:solidFill>
                            <a:schemeClr val="tx1"/>
                          </a:solidFill>
                          <a:latin typeface="+mn-lt"/>
                          <a:ea typeface="微软雅黑" pitchFamily="34" charset="-122"/>
                          <a:cs typeface="Times New Roman" pitchFamily="18" charset="0"/>
                        </a:rPr>
                        <a:t> </a:t>
                      </a:r>
                      <a:r>
                        <a:rPr lang="en-US" altLang="zh-CN" sz="900" dirty="0" smtClean="0">
                          <a:solidFill>
                            <a:schemeClr val="tx1"/>
                          </a:solidFill>
                          <a:latin typeface="+mn-lt"/>
                          <a:ea typeface="微软雅黑" pitchFamily="34" charset="-122"/>
                          <a:cs typeface="微软雅黑" pitchFamily="18" charset="0"/>
                        </a:rPr>
                        <a:t>mm</a:t>
                      </a:r>
                      <a:r>
                        <a:rPr lang="en-US" altLang="zh-CN" sz="900" baseline="0" dirty="0" smtClean="0">
                          <a:solidFill>
                            <a:schemeClr val="tx1"/>
                          </a:solidFill>
                          <a:latin typeface="+mn-lt"/>
                          <a:ea typeface="微软雅黑" pitchFamily="34" charset="-122"/>
                          <a:cs typeface="微软雅黑" pitchFamily="18" charset="0"/>
                        </a:rPr>
                        <a:t> x </a:t>
                      </a:r>
                      <a:r>
                        <a:rPr lang="en-US" altLang="zh-CN" sz="900" dirty="0" smtClean="0">
                          <a:solidFill>
                            <a:schemeClr val="tx1"/>
                          </a:solidFill>
                          <a:latin typeface="+mn-lt"/>
                          <a:ea typeface="微软雅黑" pitchFamily="34" charset="-122"/>
                          <a:cs typeface="微软雅黑" pitchFamily="18" charset="0"/>
                        </a:rPr>
                        <a:t>537.2mm x 60.46mm</a:t>
                      </a:r>
                    </a:p>
                  </a:txBody>
                  <a:tcPr marT="34290" marB="3429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pic>
        <p:nvPicPr>
          <p:cNvPr id="24" name="图片 23" descr="D:\工作\0云计算\0服务器\3E9000\产品图片\E5 v3\CH220 V3\IMG_5965.JP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7605" y="1260870"/>
            <a:ext cx="2164715" cy="662282"/>
          </a:xfrm>
          <a:prstGeom prst="rect">
            <a:avLst/>
          </a:prstGeom>
          <a:noFill/>
          <a:ln>
            <a:noFill/>
          </a:ln>
        </p:spPr>
      </p:pic>
      <p:pic>
        <p:nvPicPr>
          <p:cNvPr id="1026" name="Picture 2" descr="D:\工作\0云计算\0服务器\3E9000\产品上市\E5 v3\E5 v3_R3版本\IMG_5976.JPG"/>
          <p:cNvPicPr>
            <a:picLocks noChangeAspect="1" noChangeArrowheads="1"/>
          </p:cNvPicPr>
          <p:nvPr/>
        </p:nvPicPr>
        <p:blipFill>
          <a:blip r:embed="rId4" cstate="screen"/>
          <a:srcRect/>
          <a:stretch>
            <a:fillRect/>
          </a:stretch>
        </p:blipFill>
        <p:spPr bwMode="auto">
          <a:xfrm>
            <a:off x="1055551" y="2864054"/>
            <a:ext cx="2423886" cy="779658"/>
          </a:xfrm>
          <a:prstGeom prst="rect">
            <a:avLst/>
          </a:prstGeom>
          <a:noFill/>
        </p:spPr>
      </p:pic>
    </p:spTree>
    <p:extLst>
      <p:ext uri="{BB962C8B-B14F-4D97-AF65-F5344CB8AC3E}">
        <p14:creationId xmlns:p14="http://schemas.microsoft.com/office/powerpoint/2010/main" val="1505654898"/>
      </p:ext>
    </p:extLst>
  </p:cSld>
  <p:clrMapOvr>
    <a:masterClrMapping/>
  </p:clrMapOvr>
  <p:transition advClick="0" advTm="8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ISPRING_SLIDE_ID" val="{EE40290F-8F3E-46CD-82CA-46001E31F6C3}"/>
  <p:tag name="TIMING" val="|13.239"/>
  <p:tag name="ISPRING_CUSTOM_TIMING_USED" val="1"/>
  <p:tag name="GENSWF_SLIDE_TITLE" val="Contents"/>
  <p:tag name="GENSWF_ADVANCE_TIME" val="13.24"/>
  <p:tag name="ISPRING_SLIDE_INDENT_LEVEL" val="0"/>
  <p:tag name="ISPRING_PRESENTER_ID" val="None"/>
</p:tagLst>
</file>

<file path=ppt/tags/tag3.xml><?xml version="1.0" encoding="utf-8"?>
<p:tagLst xmlns:a="http://schemas.openxmlformats.org/drawingml/2006/main" xmlns:r="http://schemas.openxmlformats.org/officeDocument/2006/relationships" xmlns:p="http://schemas.openxmlformats.org/presentationml/2006/main">
  <p:tag name="ISPRING_SLIDE_ID" val="{EE40290F-8F3E-46CD-82CA-46001E31F6C3}"/>
  <p:tag name="TIMING" val="|13.239"/>
  <p:tag name="ISPRING_CUSTOM_TIMING_USED" val="1"/>
  <p:tag name="GENSWF_SLIDE_TITLE" val="Contents"/>
  <p:tag name="GENSWF_ADVANCE_TIME" val="13.24"/>
  <p:tag name="ISPRING_SLIDE_INDENT_LEVEL" val="0"/>
  <p:tag name="ISPRING_PRESENTER_ID" val="None"/>
</p:tagLst>
</file>

<file path=ppt/tags/tag4.xml><?xml version="1.0" encoding="utf-8"?>
<p:tagLst xmlns:a="http://schemas.openxmlformats.org/drawingml/2006/main" xmlns:r="http://schemas.openxmlformats.org/officeDocument/2006/relationships" xmlns:p="http://schemas.openxmlformats.org/presentationml/2006/main">
  <p:tag name="ISPRING_SLIDE_ID" val="{EE40290F-8F3E-46CD-82CA-46001E31F6C3}"/>
  <p:tag name="TIMING" val="|13.239"/>
  <p:tag name="ISPRING_CUSTOM_TIMING_USED" val="1"/>
  <p:tag name="GENSWF_SLIDE_TITLE" val="Contents"/>
  <p:tag name="GENSWF_ADVANCE_TIME" val="13.24"/>
  <p:tag name="ISPRING_SLIDE_INDENT_LEVEL" val="0"/>
  <p:tag name="ISPRING_PRESENTER_ID" val="None"/>
</p:tagLst>
</file>

<file path=ppt/tags/tag5.xml><?xml version="1.0" encoding="utf-8"?>
<p:tagLst xmlns:a="http://schemas.openxmlformats.org/drawingml/2006/main" xmlns:r="http://schemas.openxmlformats.org/officeDocument/2006/relationships" xmlns:p="http://schemas.openxmlformats.org/presentationml/2006/main">
  <p:tag name="ISPRING_SLIDE_ID" val="{EE40290F-8F3E-46CD-82CA-46001E31F6C3}"/>
  <p:tag name="TIMING" val="|13.239"/>
  <p:tag name="ISPRING_CUSTOM_TIMING_USED" val="1"/>
  <p:tag name="GENSWF_SLIDE_TITLE" val="Contents"/>
  <p:tag name="GENSWF_ADVANCE_TIME" val="13.24"/>
  <p:tag name="ISPRING_SLIDE_INDENT_LEVEL" val="0"/>
  <p:tag name="ISPRING_PRESENTER_ID" val="None"/>
</p:tagLst>
</file>

<file path=ppt/theme/theme1.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SCT用户指南主题字体">
      <a:majorFont>
        <a:latin typeface="Arial"/>
        <a:ea typeface="华文细黑"/>
        <a:cs typeface="宋体"/>
      </a:majorFont>
      <a:minorFont>
        <a:latin typeface="Arial"/>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主题1">
  <a:themeElements>
    <a:clrScheme name="自定义 1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3F3F3F"/>
      </a:hlink>
      <a:folHlink>
        <a:srgbClr val="7F7F7F"/>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SCT用户指南主题字体">
      <a:majorFont>
        <a:latin typeface="Arial"/>
        <a:ea typeface="华文细黑"/>
        <a:cs typeface="宋体"/>
      </a:majorFont>
      <a:minorFont>
        <a:latin typeface="Arial"/>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SCT用户指南主题字体">
      <a:majorFont>
        <a:latin typeface="Arial"/>
        <a:ea typeface="华文细黑"/>
        <a:cs typeface="宋体"/>
      </a:majorFont>
      <a:minorFont>
        <a:latin typeface="Arial"/>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SCT用户指南主题字体">
      <a:majorFont>
        <a:latin typeface="Arial"/>
        <a:ea typeface="华文细黑"/>
        <a:cs typeface="宋体"/>
      </a:majorFont>
      <a:minorFont>
        <a:latin typeface="Arial"/>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SCT用户指南主题字体">
      <a:majorFont>
        <a:latin typeface="Arial"/>
        <a:ea typeface="华文细黑"/>
        <a:cs typeface="宋体"/>
      </a:majorFont>
      <a:minorFont>
        <a:latin typeface="Arial"/>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SCT用户指南主题字体">
      <a:majorFont>
        <a:latin typeface="Arial"/>
        <a:ea typeface="华文细黑"/>
        <a:cs typeface="宋体"/>
      </a:majorFont>
      <a:minorFont>
        <a:latin typeface="Arial"/>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alpha val="85000"/>
          </a:scheme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a:spPr>
      <a:bodyPr vert="horz" wrap="square" lIns="72000" tIns="36000" rIns="72000" bIns="36000" numCol="1" rtlCol="0" anchor="t" anchorCtr="0" compatLnSpc="1">
        <a:prstTxWarp prst="textNoShape">
          <a:avLst/>
        </a:prstTxWarp>
      </a:bodyPr>
      <a:lstStyle>
        <a:defPPr>
          <a:buClr>
            <a:srgbClr val="CC9900"/>
          </a:buClr>
          <a:defRPr sz="1000" dirty="0" smtClean="0">
            <a:latin typeface="+mn-ea"/>
            <a:ea typeface="+mn-ea"/>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alpha val="85000"/>
          </a:schemeClr>
        </a:solidFill>
        <a:ln w="9525">
          <a:solidFill>
            <a:srgbClr val="C00000">
              <a:alpha val="85000"/>
            </a:srgbClr>
          </a:solidFill>
        </a:ln>
        <a:effectLst>
          <a:outerShdw blurRad="50800" dist="38100" dir="2700000" algn="tl" rotWithShape="0">
            <a:prstClr val="black">
              <a:alpha val="40000"/>
            </a:prstClr>
          </a:outerShdw>
        </a:effectLst>
        <a:scene3d>
          <a:camera prst="orthographicFront"/>
          <a:lightRig rig="threePt" dir="t"/>
        </a:scene3d>
        <a:sp3d extrusionH="6350">
          <a:extrusionClr>
            <a:srgbClr val="C00000"/>
          </a:extrusionClr>
        </a:sp3d>
        <a:extLst/>
      </a:spPr>
      <a:bodyPr vert="horz" wrap="square" lIns="72000" tIns="36000" rIns="72000" bIns="36000" numCol="1" rtlCol="0" anchor="t" anchorCtr="0" compatLnSpc="1">
        <a:prstTxWarp prst="textNoShape">
          <a:avLst/>
        </a:prstTxWarp>
      </a:bodyPr>
      <a:lstStyle>
        <a:defPPr>
          <a:buClr>
            <a:srgbClr val="CC9900"/>
          </a:buClr>
          <a:defRPr sz="1000" dirty="0" smtClean="0">
            <a:latin typeface="+mn-ea"/>
            <a:ea typeface="+mn-ea"/>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32548</TotalTime>
  <Words>4476</Words>
  <Application>Microsoft Office PowerPoint</Application>
  <PresentationFormat>全屏显示(16:9)</PresentationFormat>
  <Paragraphs>846</Paragraphs>
  <Slides>37</Slides>
  <Notes>26</Notes>
  <HiddenSlides>0</HiddenSlides>
  <MMClips>0</MMClips>
  <ScaleCrop>false</ScaleCrop>
  <HeadingPairs>
    <vt:vector size="6" baseType="variant">
      <vt:variant>
        <vt:lpstr>已用的字体</vt:lpstr>
      </vt:variant>
      <vt:variant>
        <vt:i4>13</vt:i4>
      </vt:variant>
      <vt:variant>
        <vt:lpstr>主题</vt:lpstr>
      </vt:variant>
      <vt:variant>
        <vt:i4>11</vt:i4>
      </vt:variant>
      <vt:variant>
        <vt:lpstr>幻灯片标题</vt:lpstr>
      </vt:variant>
      <vt:variant>
        <vt:i4>37</vt:i4>
      </vt:variant>
    </vt:vector>
  </HeadingPairs>
  <TitlesOfParts>
    <vt:vector size="61" baseType="lpstr">
      <vt:lpstr>Arial Unicode MS</vt:lpstr>
      <vt:lpstr>ＭＳ Ｐゴシック</vt:lpstr>
      <vt:lpstr>仿宋</vt:lpstr>
      <vt:lpstr>黑体</vt:lpstr>
      <vt:lpstr>华文细黑</vt:lpstr>
      <vt:lpstr>宋体</vt:lpstr>
      <vt:lpstr>微软雅黑</vt:lpstr>
      <vt:lpstr>Arial</vt:lpstr>
      <vt:lpstr>Calibri</vt:lpstr>
      <vt:lpstr>FrutigerNext LT Medium</vt:lpstr>
      <vt:lpstr>FrutigerNext LT Regular</vt:lpstr>
      <vt:lpstr>Times New Roman</vt:lpstr>
      <vt:lpstr>Wingdings</vt:lpstr>
      <vt:lpstr>1_主题1</vt:lpstr>
      <vt:lpstr>8_主题1</vt:lpstr>
      <vt:lpstr>9_主题1</vt:lpstr>
      <vt:lpstr>2_自定义设计方案</vt:lpstr>
      <vt:lpstr>10_主题1</vt:lpstr>
      <vt:lpstr>11_主题1</vt:lpstr>
      <vt:lpstr>14_主题1</vt:lpstr>
      <vt:lpstr>16_主题1</vt:lpstr>
      <vt:lpstr>17_主题1</vt:lpstr>
      <vt:lpstr>12_主题1</vt:lpstr>
      <vt:lpstr>13_主题1</vt:lpstr>
      <vt:lpstr>PowerPoint 演示文稿</vt:lpstr>
      <vt:lpstr>Agenda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Agenda</vt:lpstr>
      <vt:lpstr>PowerPoint 演示文稿</vt:lpstr>
      <vt:lpstr>PowerPoint 演示文稿</vt:lpstr>
      <vt:lpstr>PowerPoint 演示文稿</vt:lpstr>
      <vt:lpstr>PowerPoint 演示文稿</vt:lpstr>
      <vt:lpstr>Mezz Card and Blade Compatibility Matrix</vt:lpstr>
      <vt:lpstr>Agenda</vt:lpstr>
      <vt:lpstr>UniSTAR</vt:lpstr>
      <vt:lpstr>PowerPoint 演示文稿</vt:lpstr>
      <vt:lpstr>PowerPoint 演示文稿</vt:lpstr>
      <vt:lpstr>PowerPoint 演示文稿</vt:lpstr>
      <vt:lpstr>PowerPoint 演示文稿</vt:lpstr>
      <vt:lpstr>Agenda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MC SYSTEM</dc:creator>
  <cp:lastModifiedBy>Fanzhen (Vincent)</cp:lastModifiedBy>
  <cp:revision>3212</cp:revision>
  <cp:lastPrinted>2011-04-14T06:54:53Z</cp:lastPrinted>
  <dcterms:created xsi:type="dcterms:W3CDTF">2010-09-30T06:00:50Z</dcterms:created>
  <dcterms:modified xsi:type="dcterms:W3CDTF">2015-10-08T02:37:50Z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(3)5ET0If8Ixnqasl5KFiuvhYZmjQrVrkYZ8kk3GNJ2KGKSkyLRSOYROOX38sL9FW76l/PxEybD_x000d_
M0ALKveWLsPpZ6+CYmIu3rUiv8tiD3wZfIQ+KmkwSCGoHMgLN3AacCf29YxAMyExNDkXyQGh_x000d_
L97uhrZqgQp5MJ+n4nex0KWc1XhJ1/JM/2yWvA6JKfmrH2SK69t5y9R+cs89SJRJwCFfJiTv_x000d_
mDOB+RUNI0WK2uOlF7</vt:lpwstr>
  </property>
  <property fmtid="{D5CDD505-2E9C-101B-9397-08002B2CF9AE}" pid="3" name="_ms_pID_7253431">
    <vt:lpwstr>hem2iHCK+DE9Ym/lDzF9xs8kCbd+ms6QXWbF5KG94KmQErc8VYnpC3_x000d_
XhgWyaXD5v5ejnj1xnFiBELAAj+Hy/rDIZxrtunLe9h8Ng91Pdll8J4ND1lT7buZUc/tSQw+_x000d_
2v4oz+zzJ3Wlk4HaTpa2xVbsnXLKUNAEiknDYudBK4WvUqmEFSGjdJE9YhqKMdpX8QHgz/Gn_x000d_
ZLCHJzTXkRrahabpRQb90rnGs9xuBbGthfGm</vt:lpwstr>
  </property>
  <property fmtid="{D5CDD505-2E9C-101B-9397-08002B2CF9AE}" pid="4" name="_ms_pID_7253432">
    <vt:lpwstr>d5TsU65zuWN2TF+IMmFANvrM9D0jKiK0plgb_x000d_
YBA2trWUV2+BTvpF5oen0dsO4dGdUgwHLedh8TDbOaTJUr62dbdnl8K77JhXLyZjwCjZhDZA_x000d_
w8uMOJtMCls0KxcT8S5raLnhUZJrb0egzozdQhnyrGDthFL+W7VXskV3sQj7DROmCGJrLLtV_x000d_
j+vsF6RdFsbkEw==</vt:lpwstr>
  </property>
  <property fmtid="{D5CDD505-2E9C-101B-9397-08002B2CF9AE}" pid="5" name="_ms_pID_7253433">
    <vt:lpwstr>xA5cWaLZs2XfvuCuDG_x000d_ fsyTviRfrf03RpsygR5e1zsWMLvJGKPLDbSyyDDKOlDFZli0</vt:lpwstr>
  </property>
  <property fmtid="{D5CDD505-2E9C-101B-9397-08002B2CF9AE}" pid="6" name="_new_ms_pID_72543">
    <vt:lpwstr>(3)TFd/N60kH99x3jm7Hi6uxfV5nC4arqLwn5AtDc+uc169jaNVQqe5HOpb4puA/OHMAPhkwVwf
FpCfZNwURy2P/7DHZ+d4PTrm70bSrWRLEwsOW7+M39l5/ewQVBUw5NilF1ki4WDJQid3YWMz
6z9sAN1yzOda0MQdfAYHPfuRn6rDAkuSO4nOo0TR36uoEbQ+298lpFoXDJ+mUWWdfQC/4mDr
wnDzRQkKyxhsSS1mcw</vt:lpwstr>
  </property>
  <property fmtid="{D5CDD505-2E9C-101B-9397-08002B2CF9AE}" pid="7" name="_new_ms_pID_725431">
    <vt:lpwstr>iMoVNWqZY322rTGhfQLN2BO7PKbC1m5Gm9i9TZ9kdL+QVx64qK2E2P
3/nEtMuB3+Yqv6kuZK83mEcotgA4T90quN0DlhfAicdoxHRPKhVrDkqZyLzY6YqTa4+26AP+
i6d8UsXJ+v/N17R9wMBtX+WZuBxRpG76jduVeRkvLtOitQzxQgRh+vjmyi7nwQK6kgu0LqSh
LRDfmq23nRKI+icdHkF6V+RO1ZXu/23WfNpA</vt:lpwstr>
  </property>
  <property fmtid="{D5CDD505-2E9C-101B-9397-08002B2CF9AE}" pid="8" name="_new_ms_pID_725432">
    <vt:lpwstr>GNy86COOJ8WbBhDuDk8k3rdAeh6lAUYhwCo+
E7+jOVhr+A5Sv2kjE9a49nWDLGsq07A7Ugs3Zs6kq3MTABs+9yvpbj1dccNNE6Mc3Lct/iuF
AtMS5RUSp4ivW7ni4dDf+VTdQ0HDrh9rVYYHmeIR1bt4L/SBCU+y7lxJF8W6XRaSoEFe/HDn
tuBHof+qOCPi4Acix7WJotDJNbIwpdrwtfE=</vt:lpwstr>
  </property>
  <property fmtid="{D5CDD505-2E9C-101B-9397-08002B2CF9AE}" pid="9" name="sflag">
    <vt:lpwstr>1444271568</vt:lpwstr>
  </property>
</Properties>
</file>