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7" r:id="rId2"/>
    <p:sldId id="438" r:id="rId3"/>
    <p:sldId id="424" r:id="rId4"/>
    <p:sldId id="400" r:id="rId5"/>
    <p:sldId id="401" r:id="rId6"/>
    <p:sldId id="449" r:id="rId7"/>
    <p:sldId id="447" r:id="rId8"/>
    <p:sldId id="448" r:id="rId9"/>
    <p:sldId id="441" r:id="rId10"/>
    <p:sldId id="431" r:id="rId11"/>
    <p:sldId id="445" r:id="rId12"/>
    <p:sldId id="446" r:id="rId13"/>
    <p:sldId id="432" r:id="rId14"/>
    <p:sldId id="349" r:id="rId15"/>
    <p:sldId id="318" r:id="rId1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65E"/>
    <a:srgbClr val="FF0000"/>
    <a:srgbClr val="FFFFFF"/>
    <a:srgbClr val="FFCC66"/>
    <a:srgbClr val="EBEBEB"/>
    <a:srgbClr val="171D5E"/>
    <a:srgbClr val="3399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8525" autoAdjust="0"/>
  </p:normalViewPr>
  <p:slideViewPr>
    <p:cSldViewPr snapToGrid="0" snapToObjects="1">
      <p:cViewPr varScale="1">
        <p:scale>
          <a:sx n="106" d="100"/>
          <a:sy n="106" d="100"/>
        </p:scale>
        <p:origin x="126" y="4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53A6D94-ACF9-42A0-85C5-BEDEB1BB10D6}" type="datetime1">
              <a:rPr lang="en-US"/>
              <a:pPr>
                <a:defRPr/>
              </a:pPr>
              <a:t>10/19/2017</a:t>
            </a:fld>
            <a:endParaRPr lang="en-US"/>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7955AAC-459B-41C9-B94E-28E6DAD1A99F}" type="slidenum">
              <a:rPr lang="en-US"/>
              <a:pPr>
                <a:defRPr/>
              </a:pPr>
              <a:t>‹#›</a:t>
            </a:fld>
            <a:endParaRPr lang="en-US"/>
          </a:p>
        </p:txBody>
      </p:sp>
    </p:spTree>
    <p:extLst>
      <p:ext uri="{BB962C8B-B14F-4D97-AF65-F5344CB8AC3E}">
        <p14:creationId xmlns:p14="http://schemas.microsoft.com/office/powerpoint/2010/main" val="6011904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A14CE669-BCD9-4EC6-AB02-5FF186CC1E39}" type="slidenum">
              <a:rPr lang="en-US" smtClean="0">
                <a:latin typeface="Arial" charset="0"/>
              </a:rPr>
              <a:pPr/>
              <a:t>2</a:t>
            </a:fld>
            <a:endParaRPr lang="en-US" smtClean="0">
              <a:latin typeface="Arial" charset="0"/>
            </a:endParaRPr>
          </a:p>
        </p:txBody>
      </p:sp>
    </p:spTree>
    <p:extLst>
      <p:ext uri="{BB962C8B-B14F-4D97-AF65-F5344CB8AC3E}">
        <p14:creationId xmlns:p14="http://schemas.microsoft.com/office/powerpoint/2010/main" val="332272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13</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19992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382588" y="685800"/>
            <a:ext cx="6096000" cy="3429000"/>
          </a:xfrm>
          <a:ln/>
        </p:spPr>
      </p:sp>
      <p:sp>
        <p:nvSpPr>
          <p:cNvPr id="296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7688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F13DA9D5-CE50-4E1E-9170-58D4F15D8561}" type="slidenum">
              <a:rPr lang="en-US" smtClean="0">
                <a:latin typeface="Arial" charset="0"/>
              </a:rPr>
              <a:pPr/>
              <a:t>5</a:t>
            </a:fld>
            <a:endParaRPr lang="en-US" smtClean="0">
              <a:latin typeface="Arial" charset="0"/>
            </a:endParaRPr>
          </a:p>
        </p:txBody>
      </p:sp>
    </p:spTree>
    <p:extLst>
      <p:ext uri="{BB962C8B-B14F-4D97-AF65-F5344CB8AC3E}">
        <p14:creationId xmlns:p14="http://schemas.microsoft.com/office/powerpoint/2010/main" val="163888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zh-CN" dirty="0" smtClean="0">
              <a:solidFill>
                <a:srgbClr val="000000"/>
              </a:solidFill>
              <a:latin typeface="Arial" panose="020B0604020202020204" pitchFamily="34" charset="0"/>
              <a:sym typeface="Arial" panose="020B0604020202020204" pitchFamily="34" charset="0"/>
            </a:endParaRPr>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defTabSz="490538" fontAlgn="base">
              <a:spcBef>
                <a:spcPct val="0"/>
              </a:spcBef>
              <a:spcAft>
                <a:spcPct val="0"/>
              </a:spcAft>
              <a:buSzPct val="100000"/>
            </a:pPr>
            <a:fld id="{8B951A50-20C3-49F1-95F6-FFFD1E8213B8}" type="slidenum">
              <a:rPr lang="zh-CN" altLang="zh-CN" sz="1200">
                <a:solidFill>
                  <a:srgbClr val="000000"/>
                </a:solidFill>
                <a:latin typeface="Arial" panose="020B0604020202020204" pitchFamily="34" charset="0"/>
                <a:ea typeface="微软雅黑" panose="020B0503020204020204" pitchFamily="34" charset="-122"/>
                <a:sym typeface="Arial" panose="020B0604020202020204" pitchFamily="34" charset="0"/>
              </a:rPr>
              <a:pPr defTabSz="490538" fontAlgn="base">
                <a:spcBef>
                  <a:spcPct val="0"/>
                </a:spcBef>
                <a:spcAft>
                  <a:spcPct val="0"/>
                </a:spcAft>
                <a:buSzPct val="100000"/>
              </a:pPr>
              <a:t>6</a:t>
            </a:fld>
            <a:endParaRPr lang="zh-CN"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5814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7</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405461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8</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61451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9</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91891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10</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91908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11</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97745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12</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05606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descr="cover_img_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913" y="0"/>
            <a:ext cx="705008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ide_b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3132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2093913" cy="1717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6" name="Rectangle 5"/>
          <p:cNvSpPr/>
          <p:nvPr userDrawn="1"/>
        </p:nvSpPr>
        <p:spPr>
          <a:xfrm>
            <a:off x="2093913" y="1717675"/>
            <a:ext cx="7050087" cy="187325"/>
          </a:xfrm>
          <a:prstGeom prst="rect">
            <a:avLst/>
          </a:prstGeom>
          <a:gradFill flip="none" rotWithShape="1">
            <a:gsLst>
              <a:gs pos="0">
                <a:srgbClr val="1A165E"/>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a:xfrm>
            <a:off x="0" y="1717675"/>
            <a:ext cx="2093913" cy="18732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8" name="Picture 5" descr="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900" y="255588"/>
            <a:ext cx="1885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hasCustomPrompt="1"/>
          </p:nvPr>
        </p:nvSpPr>
        <p:spPr>
          <a:xfrm>
            <a:off x="120984" y="2304548"/>
            <a:ext cx="9023016" cy="628650"/>
          </a:xfrm>
        </p:spPr>
        <p:txBody>
          <a:bodyPr anchor="t" anchorCtr="0">
            <a:normAutofit/>
          </a:bodyPr>
          <a:lstStyle>
            <a:lvl1pPr algn="ctr">
              <a:defRPr b="1">
                <a:solidFill>
                  <a:srgbClr val="1A165E"/>
                </a:solidFill>
              </a:defRPr>
            </a:lvl1pPr>
          </a:lstStyle>
          <a:p>
            <a:r>
              <a:rPr lang="en-US" dirty="0" smtClean="0"/>
              <a:t>Click to edit Title</a:t>
            </a:r>
            <a:endParaRPr lang="en-US" dirty="0"/>
          </a:p>
        </p:txBody>
      </p:sp>
      <p:sp>
        <p:nvSpPr>
          <p:cNvPr id="21" name="Content Placeholder 20"/>
          <p:cNvSpPr>
            <a:spLocks noGrp="1"/>
          </p:cNvSpPr>
          <p:nvPr>
            <p:ph sz="quarter" idx="10" hasCustomPrompt="1"/>
          </p:nvPr>
        </p:nvSpPr>
        <p:spPr>
          <a:xfrm>
            <a:off x="224588" y="3285040"/>
            <a:ext cx="8919411" cy="410159"/>
          </a:xfrm>
        </p:spPr>
        <p:txBody>
          <a:bodyPr lIns="91440" tIns="0" rIns="91440" bIns="0" anchor="t" anchorCtr="0">
            <a:noAutofit/>
          </a:bodyPr>
          <a:lstStyle>
            <a:lvl1pPr marL="0" indent="0" algn="ctr">
              <a:buNone/>
              <a:defRPr sz="1800" baseline="0">
                <a:solidFill>
                  <a:schemeClr val="accent4">
                    <a:lumMod val="50000"/>
                    <a:lumOff val="50000"/>
                  </a:schemeClr>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38558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9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347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1429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30249"/>
            <a:ext cx="4114800" cy="37373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030249"/>
            <a:ext cx="4114800" cy="37373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20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860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4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354350" y="779586"/>
            <a:ext cx="8398093" cy="39971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9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6311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46863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eader1"/>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13632"/>
          <a:stretch/>
        </p:blipFill>
        <p:spPr bwMode="auto">
          <a:xfrm>
            <a:off x="0" y="0"/>
            <a:ext cx="9144000" cy="81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04800" y="958934"/>
            <a:ext cx="8382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Title Placeholder 1"/>
          <p:cNvSpPr>
            <a:spLocks noGrp="1"/>
          </p:cNvSpPr>
          <p:nvPr>
            <p:ph type="title"/>
          </p:nvPr>
        </p:nvSpPr>
        <p:spPr bwMode="auto">
          <a:xfrm>
            <a:off x="76200" y="48126"/>
            <a:ext cx="7696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7" name="TextBox 6"/>
          <p:cNvSpPr txBox="1"/>
          <p:nvPr userDrawn="1"/>
        </p:nvSpPr>
        <p:spPr>
          <a:xfrm>
            <a:off x="7162800" y="4957763"/>
            <a:ext cx="1524000" cy="246062"/>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defRPr/>
            </a:pPr>
            <a:fld id="{2972F9E2-7F25-417A-909B-42F9F3A89986}" type="slidenum">
              <a:rPr lang="en-US" sz="1000" smtClean="0">
                <a:solidFill>
                  <a:srgbClr val="595959"/>
                </a:solidFill>
              </a:rPr>
              <a:pPr algn="r" eaLnBrk="1" hangingPunct="1">
                <a:defRPr/>
              </a:pPr>
              <a:t>‹#›</a:t>
            </a:fld>
            <a:endParaRPr lang="en-US" sz="1000" smtClean="0">
              <a:solidFill>
                <a:srgbClr val="595959"/>
              </a:solidFill>
            </a:endParaRPr>
          </a:p>
        </p:txBody>
      </p:sp>
      <p:pic>
        <p:nvPicPr>
          <p:cNvPr id="1031" name="Picture 7" descr="side_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813052"/>
            <a:ext cx="2317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6" r:id="rId1"/>
    <p:sldLayoutId id="2147484117" r:id="rId2"/>
    <p:sldLayoutId id="2147484118" r:id="rId3"/>
    <p:sldLayoutId id="2147484119" r:id="rId4"/>
    <p:sldLayoutId id="2147484120" r:id="rId5"/>
    <p:sldLayoutId id="2147484122" r:id="rId6"/>
    <p:sldLayoutId id="2147484123" r:id="rId7"/>
    <p:sldLayoutId id="2147484127" r:id="rId8"/>
    <p:sldLayoutId id="2147484128" r:id="rId9"/>
  </p:sldLayoutIdLst>
  <p:timing>
    <p:tnLst>
      <p:par>
        <p:cTn id="1" dur="indefinite" restart="never" nodeType="tmRoot"/>
      </p:par>
    </p:tnLst>
  </p:timing>
  <p:txStyles>
    <p:titleStyle>
      <a:lvl1pPr algn="l" defTabSz="457200" rtl="0" eaLnBrk="0" fontAlgn="base" hangingPunct="0">
        <a:spcBef>
          <a:spcPct val="0"/>
        </a:spcBef>
        <a:spcAft>
          <a:spcPct val="0"/>
        </a:spcAft>
        <a:defRPr sz="24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Arial" pitchFamily="34" charset="0"/>
        </a:defRPr>
      </a:lvl2pPr>
      <a:lvl3pPr algn="l" defTabSz="457200" rtl="0" eaLnBrk="0" fontAlgn="base" hangingPunct="0">
        <a:spcBef>
          <a:spcPct val="0"/>
        </a:spcBef>
        <a:spcAft>
          <a:spcPct val="0"/>
        </a:spcAft>
        <a:defRPr sz="3200">
          <a:solidFill>
            <a:schemeClr val="bg1"/>
          </a:solidFill>
          <a:latin typeface="Arial" pitchFamily="34" charset="0"/>
        </a:defRPr>
      </a:lvl3pPr>
      <a:lvl4pPr algn="l" defTabSz="457200" rtl="0" eaLnBrk="0" fontAlgn="base" hangingPunct="0">
        <a:spcBef>
          <a:spcPct val="0"/>
        </a:spcBef>
        <a:spcAft>
          <a:spcPct val="0"/>
        </a:spcAft>
        <a:defRPr sz="3200">
          <a:solidFill>
            <a:schemeClr val="bg1"/>
          </a:solidFill>
          <a:latin typeface="Arial" pitchFamily="34" charset="0"/>
        </a:defRPr>
      </a:lvl4pPr>
      <a:lvl5pPr algn="l" defTabSz="457200" rtl="0" eaLnBrk="0" fontAlgn="base" hangingPunct="0">
        <a:spcBef>
          <a:spcPct val="0"/>
        </a:spcBef>
        <a:spcAft>
          <a:spcPct val="0"/>
        </a:spcAft>
        <a:defRPr sz="3200">
          <a:solidFill>
            <a:schemeClr val="bg1"/>
          </a:solidFill>
          <a:latin typeface="Arial" pitchFamily="34" charset="0"/>
        </a:defRPr>
      </a:lvl5pPr>
      <a:lvl6pPr marL="457200" algn="l" defTabSz="457200" rtl="0" fontAlgn="base">
        <a:spcBef>
          <a:spcPct val="0"/>
        </a:spcBef>
        <a:spcAft>
          <a:spcPct val="0"/>
        </a:spcAft>
        <a:defRPr sz="3200">
          <a:solidFill>
            <a:schemeClr val="bg1"/>
          </a:solidFill>
          <a:latin typeface="Arial" pitchFamily="34" charset="0"/>
        </a:defRPr>
      </a:lvl6pPr>
      <a:lvl7pPr marL="914400" algn="l" defTabSz="457200" rtl="0" fontAlgn="base">
        <a:spcBef>
          <a:spcPct val="0"/>
        </a:spcBef>
        <a:spcAft>
          <a:spcPct val="0"/>
        </a:spcAft>
        <a:defRPr sz="3200">
          <a:solidFill>
            <a:schemeClr val="bg1"/>
          </a:solidFill>
          <a:latin typeface="Arial" pitchFamily="34" charset="0"/>
        </a:defRPr>
      </a:lvl7pPr>
      <a:lvl8pPr marL="1371600" algn="l" defTabSz="457200" rtl="0" fontAlgn="base">
        <a:spcBef>
          <a:spcPct val="0"/>
        </a:spcBef>
        <a:spcAft>
          <a:spcPct val="0"/>
        </a:spcAft>
        <a:defRPr sz="3200">
          <a:solidFill>
            <a:schemeClr val="bg1"/>
          </a:solidFill>
          <a:latin typeface="Arial" pitchFamily="34" charset="0"/>
        </a:defRPr>
      </a:lvl8pPr>
      <a:lvl9pPr marL="1828800" algn="l" defTabSz="457200" rtl="0" fontAlgn="base">
        <a:spcBef>
          <a:spcPct val="0"/>
        </a:spcBef>
        <a:spcAft>
          <a:spcPct val="0"/>
        </a:spcAft>
        <a:defRPr sz="3200">
          <a:solidFill>
            <a:schemeClr val="bg1"/>
          </a:solidFill>
          <a:latin typeface="Arial" pitchFamily="34" charset="0"/>
        </a:defRPr>
      </a:lvl9pPr>
    </p:titleStyle>
    <p:bodyStyle>
      <a:lvl1pPr marL="282575" indent="-282575" algn="l" defTabSz="457200" rtl="0" eaLnBrk="0" fontAlgn="base" hangingPunct="0">
        <a:spcBef>
          <a:spcPct val="20000"/>
        </a:spcBef>
        <a:spcAft>
          <a:spcPct val="0"/>
        </a:spcAft>
        <a:buFont typeface="Arial" pitchFamily="34" charset="0"/>
        <a:buChar char="•"/>
        <a:defRPr sz="2000" b="1">
          <a:solidFill>
            <a:schemeClr val="tx2"/>
          </a:solidFill>
          <a:latin typeface="+mn-lt"/>
          <a:ea typeface="+mn-ea"/>
          <a:cs typeface="+mn-cs"/>
        </a:defRPr>
      </a:lvl1pPr>
      <a:lvl2pPr marL="517525" indent="-234950" algn="l" defTabSz="457200" rtl="0" eaLnBrk="0" fontAlgn="base" hangingPunct="0">
        <a:spcBef>
          <a:spcPts val="300"/>
        </a:spcBef>
        <a:spcAft>
          <a:spcPct val="0"/>
        </a:spcAft>
        <a:buClr>
          <a:schemeClr val="tx2"/>
        </a:buClr>
        <a:buFont typeface="Arial" pitchFamily="34" charset="0"/>
        <a:buChar char="–"/>
        <a:defRPr sz="1800">
          <a:solidFill>
            <a:schemeClr val="tx1"/>
          </a:solidFill>
          <a:latin typeface="+mn-lt"/>
        </a:defRPr>
      </a:lvl2pPr>
      <a:lvl3pPr marL="800100" indent="-228600" algn="l" defTabSz="457200"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3pPr>
      <a:lvl4pPr marL="1027113" indent="-227013" algn="l" defTabSz="457200" rtl="0" eaLnBrk="0" fontAlgn="base" hangingPunct="0">
        <a:spcBef>
          <a:spcPct val="20000"/>
        </a:spcBef>
        <a:spcAft>
          <a:spcPct val="0"/>
        </a:spcAft>
        <a:buClr>
          <a:schemeClr val="tx2"/>
        </a:buClr>
        <a:buFont typeface="Arial" pitchFamily="34" charset="0"/>
        <a:buChar char="–"/>
        <a:defRPr sz="1400">
          <a:solidFill>
            <a:schemeClr val="tx1"/>
          </a:solidFill>
          <a:latin typeface="+mn-lt"/>
        </a:defRPr>
      </a:lvl4pPr>
      <a:lvl5pPr marL="1254125" indent="-165100" algn="l" defTabSz="457200" rtl="0" eaLnBrk="0" fontAlgn="base" hangingPunct="0">
        <a:spcBef>
          <a:spcPct val="20000"/>
        </a:spcBef>
        <a:spcAft>
          <a:spcPct val="0"/>
        </a:spcAft>
        <a:buClr>
          <a:schemeClr val="tx2"/>
        </a:buClr>
        <a:buFont typeface="Arial" pitchFamily="34" charset="0"/>
        <a:buChar char="»"/>
        <a:defRPr sz="1200">
          <a:solidFill>
            <a:schemeClr val="tx1"/>
          </a:solidFill>
          <a:latin typeface="+mn-lt"/>
        </a:defRPr>
      </a:lvl5pPr>
      <a:lvl6pPr marL="17113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6pPr>
      <a:lvl7pPr marL="21685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7pPr>
      <a:lvl8pPr marL="26257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8pPr>
      <a:lvl9pPr marL="30829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lstc.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www.mellanox.com/" TargetMode="External"/><Relationship Id="rId4" Type="http://schemas.openxmlformats.org/officeDocument/2006/relationships/hyperlink" Target="http://www.huawe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p:txBody>
          <a:bodyPr>
            <a:normAutofit fontScale="90000"/>
          </a:bodyPr>
          <a:lstStyle/>
          <a:p>
            <a:pPr algn="ctr"/>
            <a:r>
              <a:rPr lang="en-US" dirty="0" smtClean="0"/>
              <a:t>LS-DYNA</a:t>
            </a:r>
            <a:br>
              <a:rPr lang="en-US" dirty="0" smtClean="0"/>
            </a:br>
            <a:r>
              <a:rPr lang="en-US" dirty="0" smtClean="0"/>
              <a:t>Performance Benchmark and Profiling</a:t>
            </a:r>
            <a:endParaRPr lang="en-US" altLang="en-US" dirty="0" smtClean="0"/>
          </a:p>
        </p:txBody>
      </p:sp>
      <p:sp>
        <p:nvSpPr>
          <p:cNvPr id="8" name="Content Placeholder 7"/>
          <p:cNvSpPr>
            <a:spLocks noGrp="1"/>
          </p:cNvSpPr>
          <p:nvPr>
            <p:ph sz="quarter" idx="10"/>
          </p:nvPr>
        </p:nvSpPr>
        <p:spPr>
          <a:xfrm>
            <a:off x="224588" y="3366655"/>
            <a:ext cx="8919411" cy="328544"/>
          </a:xfrm>
        </p:spPr>
        <p:txBody>
          <a:bodyPr/>
          <a:lstStyle/>
          <a:p>
            <a:pPr algn="ctr"/>
            <a:r>
              <a:rPr lang="en-US" dirty="0" smtClean="0"/>
              <a:t>October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1489" y="2382652"/>
            <a:ext cx="3770597" cy="2282603"/>
          </a:xfrm>
          <a:prstGeom prst="rect">
            <a:avLst/>
          </a:prstGeom>
        </p:spPr>
      </p:pic>
      <p:pic>
        <p:nvPicPr>
          <p:cNvPr id="15" name="Picture 14"/>
          <p:cNvPicPr>
            <a:picLocks noChangeAspect="1"/>
          </p:cNvPicPr>
          <p:nvPr/>
        </p:nvPicPr>
        <p:blipFill>
          <a:blip r:embed="rId4"/>
          <a:stretch>
            <a:fillRect/>
          </a:stretch>
        </p:blipFill>
        <p:spPr>
          <a:xfrm>
            <a:off x="4602086" y="2382651"/>
            <a:ext cx="3770597" cy="2282603"/>
          </a:xfrm>
          <a:prstGeom prst="rect">
            <a:avLst/>
          </a:prstGeom>
        </p:spPr>
      </p:pic>
      <p:sp>
        <p:nvSpPr>
          <p:cNvPr id="12291" name="Rectangle 2"/>
          <p:cNvSpPr>
            <a:spLocks noGrp="1"/>
          </p:cNvSpPr>
          <p:nvPr>
            <p:ph type="title"/>
          </p:nvPr>
        </p:nvSpPr>
        <p:spPr/>
        <p:txBody>
          <a:bodyPr/>
          <a:lstStyle/>
          <a:p>
            <a:r>
              <a:rPr lang="en-US" altLang="en-US" smtClean="0"/>
              <a:t>LS-DYNA Performance – CPU Instructions</a:t>
            </a:r>
            <a:endParaRPr lang="en-US" altLang="en-US" dirty="0" smtClean="0"/>
          </a:p>
        </p:txBody>
      </p:sp>
      <p:sp>
        <p:nvSpPr>
          <p:cNvPr id="12292" name="Rectangle 3"/>
          <p:cNvSpPr>
            <a:spLocks noGrp="1"/>
          </p:cNvSpPr>
          <p:nvPr>
            <p:ph type="body" idx="1"/>
          </p:nvPr>
        </p:nvSpPr>
        <p:spPr/>
        <p:txBody>
          <a:bodyPr/>
          <a:lstStyle/>
          <a:p>
            <a:r>
              <a:rPr lang="en-US" altLang="en-US" sz="1600" dirty="0" smtClean="0"/>
              <a:t>AVX2 outperforms both AVX-512 and SSE2 executables on Skylake CPU</a:t>
            </a:r>
          </a:p>
          <a:p>
            <a:pPr lvl="1"/>
            <a:r>
              <a:rPr lang="en-US" altLang="en-US" sz="1400" dirty="0"/>
              <a:t>Performance gain of 17% by using AVX2 </a:t>
            </a:r>
            <a:r>
              <a:rPr lang="en-US" altLang="en-US" sz="1400" dirty="0" smtClean="0"/>
              <a:t>over AVX-512 executables</a:t>
            </a:r>
            <a:endParaRPr lang="en-US" altLang="en-US" sz="1400" dirty="0"/>
          </a:p>
          <a:p>
            <a:pPr lvl="1"/>
            <a:r>
              <a:rPr lang="en-US" altLang="en-US" sz="1400" dirty="0" smtClean="0"/>
              <a:t>AVX-512 performs worse compared to AVX2, despite improved </a:t>
            </a:r>
            <a:r>
              <a:rPr lang="en-US" altLang="en-US" sz="1400" dirty="0" err="1" smtClean="0"/>
              <a:t>vectorization</a:t>
            </a:r>
            <a:endParaRPr lang="en-US" altLang="en-US" sz="1400" dirty="0" smtClean="0"/>
          </a:p>
          <a:p>
            <a:pPr lvl="1"/>
            <a:r>
              <a:rPr lang="en-US" altLang="en-US" sz="1400" dirty="0" smtClean="0"/>
              <a:t>AVX-512 instructions runs at a reduced clock frequency as AVX2 and normal clocks</a:t>
            </a:r>
          </a:p>
          <a:p>
            <a:pPr lvl="1"/>
            <a:r>
              <a:rPr lang="en-US" altLang="en-US" sz="1400" dirty="0" smtClean="0"/>
              <a:t>Benefit of AVX2 appears to be larger on bigger dataset (such as car2car)</a:t>
            </a:r>
            <a:endParaRPr lang="en-US" altLang="en-US" sz="1400" dirty="0"/>
          </a:p>
        </p:txBody>
      </p:sp>
      <p:sp>
        <p:nvSpPr>
          <p:cNvPr id="10" name="Text Box 21"/>
          <p:cNvSpPr txBox="1">
            <a:spLocks noChangeArrowheads="1"/>
          </p:cNvSpPr>
          <p:nvPr/>
        </p:nvSpPr>
        <p:spPr bwMode="auto">
          <a:xfrm>
            <a:off x="7010400" y="4526757"/>
            <a:ext cx="198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 </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19" name="Line 58"/>
          <p:cNvSpPr>
            <a:spLocks noChangeShapeType="1"/>
          </p:cNvSpPr>
          <p:nvPr/>
        </p:nvSpPr>
        <p:spPr bwMode="auto">
          <a:xfrm flipV="1">
            <a:off x="8013928" y="3055236"/>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 name="Text Box 59"/>
          <p:cNvSpPr txBox="1">
            <a:spLocks noChangeArrowheads="1"/>
          </p:cNvSpPr>
          <p:nvPr/>
        </p:nvSpPr>
        <p:spPr bwMode="auto">
          <a:xfrm>
            <a:off x="7750908" y="2820882"/>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17%</a:t>
            </a:r>
            <a:endParaRPr lang="en-US" altLang="en-US" sz="1200" dirty="0">
              <a:solidFill>
                <a:srgbClr val="339933"/>
              </a:solidFill>
            </a:endParaRPr>
          </a:p>
        </p:txBody>
      </p:sp>
      <p:sp>
        <p:nvSpPr>
          <p:cNvPr id="27" name="Line 58"/>
          <p:cNvSpPr>
            <a:spLocks noChangeShapeType="1"/>
          </p:cNvSpPr>
          <p:nvPr/>
        </p:nvSpPr>
        <p:spPr bwMode="auto">
          <a:xfrm flipV="1">
            <a:off x="7377964" y="3241526"/>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 name="Text Box 59"/>
          <p:cNvSpPr txBox="1">
            <a:spLocks noChangeArrowheads="1"/>
          </p:cNvSpPr>
          <p:nvPr/>
        </p:nvSpPr>
        <p:spPr bwMode="auto">
          <a:xfrm>
            <a:off x="7114944" y="3007172"/>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a:solidFill>
                  <a:srgbClr val="339933"/>
                </a:solidFill>
              </a:rPr>
              <a:t>8</a:t>
            </a:r>
            <a:r>
              <a:rPr lang="en-US" altLang="en-US" sz="1200" dirty="0" smtClean="0">
                <a:solidFill>
                  <a:srgbClr val="339933"/>
                </a:solidFill>
              </a:rPr>
              <a:t>%</a:t>
            </a:r>
            <a:endParaRPr lang="en-US" altLang="en-US" sz="1200" dirty="0">
              <a:solidFill>
                <a:srgbClr val="339933"/>
              </a:solidFill>
            </a:endParaRPr>
          </a:p>
        </p:txBody>
      </p:sp>
      <p:sp>
        <p:nvSpPr>
          <p:cNvPr id="29" name="Line 58"/>
          <p:cNvSpPr>
            <a:spLocks noChangeShapeType="1"/>
          </p:cNvSpPr>
          <p:nvPr/>
        </p:nvSpPr>
        <p:spPr bwMode="auto">
          <a:xfrm flipV="1">
            <a:off x="6748200" y="3457798"/>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0" name="Text Box 59"/>
          <p:cNvSpPr txBox="1">
            <a:spLocks noChangeArrowheads="1"/>
          </p:cNvSpPr>
          <p:nvPr/>
        </p:nvSpPr>
        <p:spPr bwMode="auto">
          <a:xfrm>
            <a:off x="6485180" y="3223444"/>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a:solidFill>
                  <a:srgbClr val="339933"/>
                </a:solidFill>
              </a:rPr>
              <a:t>4</a:t>
            </a:r>
            <a:r>
              <a:rPr lang="en-US" altLang="en-US" sz="1200" dirty="0" smtClean="0">
                <a:solidFill>
                  <a:srgbClr val="339933"/>
                </a:solidFill>
              </a:rPr>
              <a:t>%</a:t>
            </a:r>
            <a:endParaRPr lang="en-US" altLang="en-US" sz="1200" dirty="0">
              <a:solidFill>
                <a:srgbClr val="339933"/>
              </a:solidFill>
            </a:endParaRPr>
          </a:p>
        </p:txBody>
      </p:sp>
      <p:sp>
        <p:nvSpPr>
          <p:cNvPr id="31" name="Line 58"/>
          <p:cNvSpPr>
            <a:spLocks noChangeShapeType="1"/>
          </p:cNvSpPr>
          <p:nvPr/>
        </p:nvSpPr>
        <p:spPr bwMode="auto">
          <a:xfrm flipV="1">
            <a:off x="6118436" y="3610198"/>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 name="Text Box 59"/>
          <p:cNvSpPr txBox="1">
            <a:spLocks noChangeArrowheads="1"/>
          </p:cNvSpPr>
          <p:nvPr/>
        </p:nvSpPr>
        <p:spPr bwMode="auto">
          <a:xfrm>
            <a:off x="5855416" y="3375844"/>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3%</a:t>
            </a:r>
            <a:endParaRPr lang="en-US" altLang="en-US" sz="1200" dirty="0">
              <a:solidFill>
                <a:srgbClr val="339933"/>
              </a:solidFill>
            </a:endParaRPr>
          </a:p>
        </p:txBody>
      </p:sp>
    </p:spTree>
    <p:extLst>
      <p:ext uri="{BB962C8B-B14F-4D97-AF65-F5344CB8AC3E}">
        <p14:creationId xmlns:p14="http://schemas.microsoft.com/office/powerpoint/2010/main" val="1348119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lstStyle/>
          <a:p>
            <a:r>
              <a:rPr lang="en-US" altLang="en-US" smtClean="0"/>
              <a:t>LS-DYNA Performance – CPU Instruction Sets</a:t>
            </a:r>
            <a:endParaRPr lang="en-US" altLang="en-US" dirty="0" smtClean="0"/>
          </a:p>
        </p:txBody>
      </p:sp>
      <p:sp>
        <p:nvSpPr>
          <p:cNvPr id="12292" name="Rectangle 3"/>
          <p:cNvSpPr>
            <a:spLocks noGrp="1"/>
          </p:cNvSpPr>
          <p:nvPr>
            <p:ph type="body" idx="1"/>
          </p:nvPr>
        </p:nvSpPr>
        <p:spPr/>
        <p:txBody>
          <a:bodyPr/>
          <a:lstStyle/>
          <a:p>
            <a:r>
              <a:rPr lang="en-US" altLang="en-US" sz="1600" dirty="0" smtClean="0"/>
              <a:t>Some variance in performance among different LS-DYNA versions/executables</a:t>
            </a:r>
          </a:p>
          <a:p>
            <a:pPr lvl="1"/>
            <a:r>
              <a:rPr lang="en-US" altLang="en-US" sz="1400" dirty="0" smtClean="0"/>
              <a:t>AVX2 performs better than SSE2 LS-DYNA executables</a:t>
            </a:r>
          </a:p>
          <a:p>
            <a:pPr lvl="1"/>
            <a:r>
              <a:rPr lang="en-US" altLang="en-US" sz="1400" dirty="0" smtClean="0"/>
              <a:t>Small variance in performance among different LS-DYNA releases</a:t>
            </a:r>
          </a:p>
          <a:p>
            <a:pPr lvl="1"/>
            <a:r>
              <a:rPr lang="en-US" altLang="en-US" sz="1400" dirty="0" smtClean="0"/>
              <a:t>R7.1.3 appeared to perform better on larger datasets</a:t>
            </a:r>
          </a:p>
        </p:txBody>
      </p:sp>
      <p:sp>
        <p:nvSpPr>
          <p:cNvPr id="10" name="Text Box 21"/>
          <p:cNvSpPr txBox="1">
            <a:spLocks noChangeArrowheads="1"/>
          </p:cNvSpPr>
          <p:nvPr/>
        </p:nvSpPr>
        <p:spPr bwMode="auto">
          <a:xfrm>
            <a:off x="7010400" y="4526757"/>
            <a:ext cx="198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 </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19" name="Line 58"/>
          <p:cNvSpPr>
            <a:spLocks noChangeShapeType="1"/>
          </p:cNvSpPr>
          <p:nvPr/>
        </p:nvSpPr>
        <p:spPr bwMode="auto">
          <a:xfrm flipV="1">
            <a:off x="8635703" y="2871764"/>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 name="Text Box 59"/>
          <p:cNvSpPr txBox="1">
            <a:spLocks noChangeArrowheads="1"/>
          </p:cNvSpPr>
          <p:nvPr/>
        </p:nvSpPr>
        <p:spPr bwMode="auto">
          <a:xfrm>
            <a:off x="8372683" y="2637410"/>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20%</a:t>
            </a:r>
            <a:endParaRPr lang="en-US" altLang="en-US" sz="1200" dirty="0">
              <a:solidFill>
                <a:srgbClr val="339933"/>
              </a:solidFill>
            </a:endParaRPr>
          </a:p>
        </p:txBody>
      </p:sp>
      <p:pic>
        <p:nvPicPr>
          <p:cNvPr id="4" name="Picture 3"/>
          <p:cNvPicPr>
            <a:picLocks noChangeAspect="1"/>
          </p:cNvPicPr>
          <p:nvPr/>
        </p:nvPicPr>
        <p:blipFill>
          <a:blip r:embed="rId3"/>
          <a:stretch>
            <a:fillRect/>
          </a:stretch>
        </p:blipFill>
        <p:spPr>
          <a:xfrm>
            <a:off x="331217" y="2007211"/>
            <a:ext cx="4251947" cy="2573997"/>
          </a:xfrm>
          <a:prstGeom prst="rect">
            <a:avLst/>
          </a:prstGeom>
        </p:spPr>
      </p:pic>
      <p:pic>
        <p:nvPicPr>
          <p:cNvPr id="5" name="Picture 4"/>
          <p:cNvPicPr>
            <a:picLocks noChangeAspect="1"/>
          </p:cNvPicPr>
          <p:nvPr/>
        </p:nvPicPr>
        <p:blipFill>
          <a:blip r:embed="rId4"/>
          <a:stretch>
            <a:fillRect/>
          </a:stretch>
        </p:blipFill>
        <p:spPr>
          <a:xfrm>
            <a:off x="4583164" y="2007211"/>
            <a:ext cx="4251947" cy="2573997"/>
          </a:xfrm>
          <a:prstGeom prst="rect">
            <a:avLst/>
          </a:prstGeom>
        </p:spPr>
      </p:pic>
    </p:spTree>
    <p:extLst>
      <p:ext uri="{BB962C8B-B14F-4D97-AF65-F5344CB8AC3E}">
        <p14:creationId xmlns:p14="http://schemas.microsoft.com/office/powerpoint/2010/main" val="396910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64980" y="2662813"/>
            <a:ext cx="3079020" cy="1863943"/>
          </a:xfrm>
          <a:prstGeom prst="rect">
            <a:avLst/>
          </a:prstGeom>
        </p:spPr>
      </p:pic>
      <p:pic>
        <p:nvPicPr>
          <p:cNvPr id="4" name="Picture 3"/>
          <p:cNvPicPr>
            <a:picLocks noChangeAspect="1"/>
          </p:cNvPicPr>
          <p:nvPr/>
        </p:nvPicPr>
        <p:blipFill>
          <a:blip r:embed="rId4"/>
          <a:stretch>
            <a:fillRect/>
          </a:stretch>
        </p:blipFill>
        <p:spPr>
          <a:xfrm>
            <a:off x="1" y="2662814"/>
            <a:ext cx="3053232" cy="1848332"/>
          </a:xfrm>
          <a:prstGeom prst="rect">
            <a:avLst/>
          </a:prstGeom>
        </p:spPr>
      </p:pic>
      <p:pic>
        <p:nvPicPr>
          <p:cNvPr id="3" name="Picture 2"/>
          <p:cNvPicPr>
            <a:picLocks noChangeAspect="1"/>
          </p:cNvPicPr>
          <p:nvPr/>
        </p:nvPicPr>
        <p:blipFill>
          <a:blip r:embed="rId5"/>
          <a:stretch>
            <a:fillRect/>
          </a:stretch>
        </p:blipFill>
        <p:spPr>
          <a:xfrm>
            <a:off x="3038698" y="2662814"/>
            <a:ext cx="3053232" cy="1848332"/>
          </a:xfrm>
          <a:prstGeom prst="rect">
            <a:avLst/>
          </a:prstGeom>
        </p:spPr>
      </p:pic>
      <p:pic>
        <p:nvPicPr>
          <p:cNvPr id="18" name="Picture 17"/>
          <p:cNvPicPr>
            <a:picLocks noChangeAspect="1"/>
          </p:cNvPicPr>
          <p:nvPr/>
        </p:nvPicPr>
        <p:blipFill>
          <a:blip r:embed="rId5"/>
          <a:stretch>
            <a:fillRect/>
          </a:stretch>
        </p:blipFill>
        <p:spPr>
          <a:xfrm>
            <a:off x="3036025" y="2662814"/>
            <a:ext cx="3053232" cy="1848332"/>
          </a:xfrm>
          <a:prstGeom prst="rect">
            <a:avLst/>
          </a:prstGeom>
        </p:spPr>
      </p:pic>
      <p:sp>
        <p:nvSpPr>
          <p:cNvPr id="12291" name="Rectangle 2"/>
          <p:cNvSpPr>
            <a:spLocks noGrp="1"/>
          </p:cNvSpPr>
          <p:nvPr>
            <p:ph type="title"/>
          </p:nvPr>
        </p:nvSpPr>
        <p:spPr/>
        <p:txBody>
          <a:bodyPr/>
          <a:lstStyle/>
          <a:p>
            <a:r>
              <a:rPr lang="en-US" altLang="en-US" sz="2400" dirty="0" smtClean="0"/>
              <a:t>LS-DYNA Performance – MPI Libraries</a:t>
            </a:r>
          </a:p>
        </p:txBody>
      </p:sp>
      <p:sp>
        <p:nvSpPr>
          <p:cNvPr id="12292" name="Rectangle 3"/>
          <p:cNvSpPr>
            <a:spLocks noGrp="1"/>
          </p:cNvSpPr>
          <p:nvPr>
            <p:ph type="body" idx="1"/>
          </p:nvPr>
        </p:nvSpPr>
        <p:spPr>
          <a:xfrm>
            <a:off x="304800" y="927580"/>
            <a:ext cx="8382000" cy="1945094"/>
          </a:xfrm>
        </p:spPr>
        <p:txBody>
          <a:bodyPr/>
          <a:lstStyle/>
          <a:p>
            <a:r>
              <a:rPr lang="en-US" altLang="en-US" sz="1600" dirty="0" smtClean="0"/>
              <a:t>All three MPI implementations shows decent performance at scale</a:t>
            </a:r>
          </a:p>
          <a:p>
            <a:pPr lvl="1"/>
            <a:r>
              <a:rPr lang="en-US" altLang="en-US" sz="1400" dirty="0" smtClean="0"/>
              <a:t>Platform MPI and HPC-X performs similarly, while Intel MPI shows </a:t>
            </a:r>
            <a:r>
              <a:rPr lang="en-US" altLang="en-US" sz="1400" dirty="0"/>
              <a:t>a drop at small </a:t>
            </a:r>
            <a:r>
              <a:rPr lang="en-US" altLang="en-US" sz="1400" dirty="0" smtClean="0"/>
              <a:t>dataset at scale</a:t>
            </a:r>
          </a:p>
        </p:txBody>
      </p:sp>
      <p:sp>
        <p:nvSpPr>
          <p:cNvPr id="10" name="Text Box 21"/>
          <p:cNvSpPr txBox="1">
            <a:spLocks noChangeArrowheads="1"/>
          </p:cNvSpPr>
          <p:nvPr/>
        </p:nvSpPr>
        <p:spPr bwMode="auto">
          <a:xfrm>
            <a:off x="7005918" y="4526757"/>
            <a:ext cx="19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Tree>
    <p:extLst>
      <p:ext uri="{BB962C8B-B14F-4D97-AF65-F5344CB8AC3E}">
        <p14:creationId xmlns:p14="http://schemas.microsoft.com/office/powerpoint/2010/main" val="1551412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08318" y="2474998"/>
            <a:ext cx="4437658" cy="2248746"/>
          </a:xfrm>
          <a:prstGeom prst="rect">
            <a:avLst/>
          </a:prstGeom>
        </p:spPr>
      </p:pic>
      <p:pic>
        <p:nvPicPr>
          <p:cNvPr id="2" name="Picture 1"/>
          <p:cNvPicPr>
            <a:picLocks noChangeAspect="1"/>
          </p:cNvPicPr>
          <p:nvPr/>
        </p:nvPicPr>
        <p:blipFill>
          <a:blip r:embed="rId4"/>
          <a:stretch>
            <a:fillRect/>
          </a:stretch>
        </p:blipFill>
        <p:spPr>
          <a:xfrm>
            <a:off x="270659" y="2474998"/>
            <a:ext cx="4437659" cy="2248746"/>
          </a:xfrm>
          <a:prstGeom prst="rect">
            <a:avLst/>
          </a:prstGeom>
        </p:spPr>
      </p:pic>
      <p:sp>
        <p:nvSpPr>
          <p:cNvPr id="12291" name="Rectangle 2"/>
          <p:cNvSpPr>
            <a:spLocks noGrp="1"/>
          </p:cNvSpPr>
          <p:nvPr>
            <p:ph type="title"/>
          </p:nvPr>
        </p:nvSpPr>
        <p:spPr/>
        <p:txBody>
          <a:bodyPr/>
          <a:lstStyle/>
          <a:p>
            <a:r>
              <a:rPr lang="en-US" altLang="en-US" sz="2400" dirty="0" smtClean="0"/>
              <a:t>LS-DYNA Performance – System Generations</a:t>
            </a:r>
          </a:p>
        </p:txBody>
      </p:sp>
      <p:sp>
        <p:nvSpPr>
          <p:cNvPr id="12292" name="Rectangle 3"/>
          <p:cNvSpPr>
            <a:spLocks noGrp="1"/>
          </p:cNvSpPr>
          <p:nvPr>
            <p:ph type="body" idx="1"/>
          </p:nvPr>
        </p:nvSpPr>
        <p:spPr>
          <a:xfrm>
            <a:off x="304800" y="927580"/>
            <a:ext cx="8382000" cy="1945094"/>
          </a:xfrm>
        </p:spPr>
        <p:txBody>
          <a:bodyPr/>
          <a:lstStyle/>
          <a:p>
            <a:r>
              <a:rPr lang="en-US" altLang="en-US" sz="1100" dirty="0"/>
              <a:t>Current </a:t>
            </a:r>
            <a:r>
              <a:rPr lang="en-US" altLang="en-US" sz="1100" dirty="0" err="1" smtClean="0"/>
              <a:t>Skylake</a:t>
            </a:r>
            <a:r>
              <a:rPr lang="en-US" altLang="en-US" sz="1100" dirty="0" smtClean="0"/>
              <a:t> system </a:t>
            </a:r>
            <a:r>
              <a:rPr lang="en-US" altLang="en-US" sz="1100" dirty="0"/>
              <a:t>configuration outperforms prior system generations</a:t>
            </a:r>
          </a:p>
          <a:p>
            <a:pPr lvl="1"/>
            <a:r>
              <a:rPr lang="en-US" altLang="en-US" sz="900" dirty="0"/>
              <a:t>Skylake platform outperformed Broadwell by 21%, </a:t>
            </a:r>
            <a:r>
              <a:rPr lang="en-US" altLang="en-US" sz="900" dirty="0" err="1"/>
              <a:t>Haswell</a:t>
            </a:r>
            <a:r>
              <a:rPr lang="en-US" altLang="en-US" sz="900" dirty="0"/>
              <a:t> by 51%, Ivy Bridge by 89%, Sandy Bridge by 132%, </a:t>
            </a:r>
            <a:r>
              <a:rPr lang="en-US" altLang="en-US" sz="900" dirty="0" err="1"/>
              <a:t>Westmere</a:t>
            </a:r>
            <a:r>
              <a:rPr lang="en-US" altLang="en-US" sz="900" dirty="0"/>
              <a:t> by 222%, Nehalem by 425%</a:t>
            </a:r>
          </a:p>
          <a:p>
            <a:pPr lvl="1"/>
            <a:r>
              <a:rPr lang="en-US" altLang="en-US" sz="900" dirty="0" smtClean="0"/>
              <a:t>Skylake performs 41% better than </a:t>
            </a:r>
            <a:r>
              <a:rPr lang="en-US" altLang="en-US" sz="900" dirty="0"/>
              <a:t>Broadwell for the 3cars model on </a:t>
            </a:r>
            <a:r>
              <a:rPr lang="en-US" altLang="en-US" sz="900" dirty="0" smtClean="0"/>
              <a:t>a single-node basis</a:t>
            </a:r>
          </a:p>
          <a:p>
            <a:pPr lvl="1"/>
            <a:r>
              <a:rPr lang="en-US" altLang="en-US" sz="900" dirty="0" smtClean="0"/>
              <a:t>System </a:t>
            </a:r>
            <a:r>
              <a:rPr lang="en-US" altLang="en-US" sz="900" dirty="0"/>
              <a:t>components used:</a:t>
            </a:r>
          </a:p>
          <a:p>
            <a:pPr lvl="2"/>
            <a:r>
              <a:rPr lang="en-US" altLang="en-US" sz="700" dirty="0" smtClean="0"/>
              <a:t>Skylake</a:t>
            </a:r>
            <a:r>
              <a:rPr lang="en-US" altLang="en-US" sz="700" dirty="0"/>
              <a:t>: 2-socket </a:t>
            </a:r>
            <a:r>
              <a:rPr lang="en-US" altLang="en-US" sz="700" dirty="0" smtClean="0"/>
              <a:t>20-core Xeon Gold 6138 2.0GHz</a:t>
            </a:r>
            <a:r>
              <a:rPr lang="en-US" altLang="en-US" sz="700" dirty="0"/>
              <a:t>, </a:t>
            </a:r>
            <a:r>
              <a:rPr lang="en-US" altLang="en-US" sz="700" dirty="0" smtClean="0"/>
              <a:t>2666MHz </a:t>
            </a:r>
            <a:r>
              <a:rPr lang="en-US" altLang="en-US" sz="700" dirty="0"/>
              <a:t>DIMMs, </a:t>
            </a:r>
            <a:r>
              <a:rPr lang="en-US" altLang="en-US" sz="700" dirty="0" smtClean="0"/>
              <a:t>ConnectX-5 </a:t>
            </a:r>
            <a:r>
              <a:rPr lang="en-US" altLang="en-US" sz="700" dirty="0"/>
              <a:t>EDR </a:t>
            </a:r>
            <a:r>
              <a:rPr lang="en-US" altLang="en-US" sz="700" dirty="0" smtClean="0"/>
              <a:t>InfiniBand</a:t>
            </a:r>
          </a:p>
          <a:p>
            <a:pPr lvl="2"/>
            <a:r>
              <a:rPr lang="en-US" altLang="en-US" sz="700" dirty="0" err="1" smtClean="0"/>
              <a:t>Broadwell</a:t>
            </a:r>
            <a:r>
              <a:rPr lang="en-US" altLang="en-US" sz="700" dirty="0"/>
              <a:t>: 2-socket </a:t>
            </a:r>
            <a:r>
              <a:rPr lang="en-US" altLang="en-US" sz="700" dirty="0" smtClean="0"/>
              <a:t>14-core </a:t>
            </a:r>
            <a:r>
              <a:rPr lang="en-US" altLang="en-US" sz="700" dirty="0"/>
              <a:t>Xeon </a:t>
            </a:r>
            <a:r>
              <a:rPr lang="en-US" altLang="en-US" sz="700" dirty="0" smtClean="0"/>
              <a:t>E5-2690v4 2.6GHz</a:t>
            </a:r>
            <a:r>
              <a:rPr lang="en-US" altLang="en-US" sz="700" dirty="0"/>
              <a:t>, </a:t>
            </a:r>
            <a:r>
              <a:rPr lang="en-US" altLang="en-US" sz="700" dirty="0" smtClean="0"/>
              <a:t>2400MHz </a:t>
            </a:r>
            <a:r>
              <a:rPr lang="en-US" altLang="en-US" sz="700" dirty="0"/>
              <a:t>DIMMs, ConnectX-4 EDR InfiniBand</a:t>
            </a:r>
            <a:endParaRPr lang="en-US" altLang="en-US" sz="700" dirty="0" smtClean="0"/>
          </a:p>
          <a:p>
            <a:pPr lvl="2"/>
            <a:r>
              <a:rPr lang="en-US" altLang="en-US" sz="700" dirty="0" err="1" smtClean="0"/>
              <a:t>Haswell</a:t>
            </a:r>
            <a:r>
              <a:rPr lang="en-US" altLang="en-US" sz="700" dirty="0"/>
              <a:t>: 2-socket 14-core Xeon </a:t>
            </a:r>
            <a:r>
              <a:rPr lang="en-US" altLang="en-US" sz="700" dirty="0" smtClean="0"/>
              <a:t>E5-2697v3 2.6GHz</a:t>
            </a:r>
            <a:r>
              <a:rPr lang="en-US" altLang="en-US" sz="700" dirty="0"/>
              <a:t>, 2133MHz DIMMs, ConnectX-4 EDR InfiniBand</a:t>
            </a:r>
          </a:p>
          <a:p>
            <a:pPr lvl="2"/>
            <a:r>
              <a:rPr lang="en-US" altLang="en-US" sz="700" dirty="0" smtClean="0"/>
              <a:t>Ivy </a:t>
            </a:r>
            <a:r>
              <a:rPr lang="en-US" altLang="en-US" sz="700" dirty="0"/>
              <a:t>Bridge: 2-socket 10-core Xeon </a:t>
            </a:r>
            <a:r>
              <a:rPr lang="en-US" altLang="en-US" sz="700" dirty="0" smtClean="0"/>
              <a:t>E5-2680v2 2.8GHz</a:t>
            </a:r>
            <a:r>
              <a:rPr lang="en-US" altLang="en-US" sz="700" dirty="0"/>
              <a:t>, 1600MHz DIMMs, Connect-IB FDR InfiniBand</a:t>
            </a:r>
          </a:p>
          <a:p>
            <a:pPr lvl="2"/>
            <a:r>
              <a:rPr lang="en-US" altLang="en-US" sz="700" dirty="0" smtClean="0"/>
              <a:t>Sandy </a:t>
            </a:r>
            <a:r>
              <a:rPr lang="en-US" altLang="en-US" sz="700" dirty="0"/>
              <a:t>Bridge: 2-socket 8-core Xeon </a:t>
            </a:r>
            <a:r>
              <a:rPr lang="en-US" altLang="en-US" sz="700" dirty="0" smtClean="0"/>
              <a:t>E5-2680 2.7GHz</a:t>
            </a:r>
            <a:r>
              <a:rPr lang="en-US" altLang="en-US" sz="700" dirty="0"/>
              <a:t>, 1600MHz DIMMs, ConnectX-3 FDR InfiniBand</a:t>
            </a:r>
          </a:p>
          <a:p>
            <a:pPr lvl="2"/>
            <a:r>
              <a:rPr lang="en-US" altLang="en-US" sz="700" dirty="0" err="1" smtClean="0"/>
              <a:t>Westmere</a:t>
            </a:r>
            <a:r>
              <a:rPr lang="en-US" altLang="en-US" sz="700" dirty="0"/>
              <a:t>: 2-socket 6-core Xeon </a:t>
            </a:r>
            <a:r>
              <a:rPr lang="en-US" altLang="en-US" sz="700" dirty="0" smtClean="0"/>
              <a:t>x5670 2.93GHz</a:t>
            </a:r>
            <a:r>
              <a:rPr lang="en-US" altLang="en-US" sz="700" dirty="0"/>
              <a:t>, 1333MHz DIMMs, ConnectX-2 QDR InfiniBand</a:t>
            </a:r>
          </a:p>
          <a:p>
            <a:pPr lvl="2"/>
            <a:r>
              <a:rPr lang="en-US" altLang="en-US" sz="700" dirty="0" smtClean="0"/>
              <a:t>Nehalem</a:t>
            </a:r>
            <a:r>
              <a:rPr lang="en-US" altLang="en-US" sz="700" dirty="0"/>
              <a:t>: 2-socket 4-core Xeon </a:t>
            </a:r>
            <a:r>
              <a:rPr lang="en-US" altLang="en-US" sz="700" dirty="0" smtClean="0"/>
              <a:t>x5570 2.93GHz</a:t>
            </a:r>
            <a:r>
              <a:rPr lang="en-US" altLang="en-US" sz="700" dirty="0"/>
              <a:t>, 1333MHz DIMMs, ConnectX-2 QDR InfiniBand</a:t>
            </a:r>
          </a:p>
        </p:txBody>
      </p:sp>
      <p:sp>
        <p:nvSpPr>
          <p:cNvPr id="10" name="Text Box 21"/>
          <p:cNvSpPr txBox="1">
            <a:spLocks noChangeArrowheads="1"/>
          </p:cNvSpPr>
          <p:nvPr/>
        </p:nvSpPr>
        <p:spPr bwMode="auto">
          <a:xfrm>
            <a:off x="7010400" y="4526757"/>
            <a:ext cx="198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Best results shown</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9" name="Line 58"/>
          <p:cNvSpPr>
            <a:spLocks noChangeShapeType="1"/>
          </p:cNvSpPr>
          <p:nvPr/>
        </p:nvSpPr>
        <p:spPr bwMode="auto">
          <a:xfrm flipV="1">
            <a:off x="3610177" y="3219331"/>
            <a:ext cx="0" cy="22612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 name="Text Box 59"/>
          <p:cNvSpPr txBox="1">
            <a:spLocks noChangeArrowheads="1"/>
          </p:cNvSpPr>
          <p:nvPr/>
        </p:nvSpPr>
        <p:spPr bwMode="auto">
          <a:xfrm>
            <a:off x="3347157" y="2984978"/>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41%</a:t>
            </a:r>
            <a:endParaRPr lang="en-US" altLang="en-US" sz="1200" dirty="0">
              <a:solidFill>
                <a:srgbClr val="339933"/>
              </a:solidFill>
            </a:endParaRPr>
          </a:p>
        </p:txBody>
      </p:sp>
    </p:spTree>
    <p:extLst>
      <p:ext uri="{BB962C8B-B14F-4D97-AF65-F5344CB8AC3E}">
        <p14:creationId xmlns:p14="http://schemas.microsoft.com/office/powerpoint/2010/main" val="1370583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altLang="en-US" dirty="0" smtClean="0"/>
              <a:t>LS-DYNA Summary </a:t>
            </a:r>
          </a:p>
        </p:txBody>
      </p:sp>
      <p:sp>
        <p:nvSpPr>
          <p:cNvPr id="18435" name="Rectangle 3"/>
          <p:cNvSpPr>
            <a:spLocks noGrp="1"/>
          </p:cNvSpPr>
          <p:nvPr>
            <p:ph type="body" idx="1"/>
          </p:nvPr>
        </p:nvSpPr>
        <p:spPr>
          <a:xfrm>
            <a:off x="304799" y="958934"/>
            <a:ext cx="8731135" cy="3736975"/>
          </a:xfrm>
        </p:spPr>
        <p:txBody>
          <a:bodyPr>
            <a:normAutofit/>
          </a:bodyPr>
          <a:lstStyle/>
          <a:p>
            <a:r>
              <a:rPr lang="en-US" sz="1800" dirty="0"/>
              <a:t>LS-DYNA is multi-purpose explicit and implicit finite element program</a:t>
            </a:r>
          </a:p>
          <a:p>
            <a:pPr lvl="1"/>
            <a:r>
              <a:rPr lang="en-US" sz="1600" dirty="0"/>
              <a:t>Utilizes both compute and network communications</a:t>
            </a:r>
          </a:p>
          <a:p>
            <a:r>
              <a:rPr lang="en-US" sz="1800" dirty="0" smtClean="0"/>
              <a:t>MPI library performance</a:t>
            </a:r>
            <a:endParaRPr lang="en-US" sz="1800" dirty="0"/>
          </a:p>
          <a:p>
            <a:pPr lvl="1"/>
            <a:r>
              <a:rPr lang="en-US" sz="1600" dirty="0" smtClean="0"/>
              <a:t>Platform </a:t>
            </a:r>
            <a:r>
              <a:rPr lang="en-US" sz="1600" dirty="0"/>
              <a:t>MPI and HPC-X performs similarly, while Intel MPI shows a drop at small </a:t>
            </a:r>
            <a:r>
              <a:rPr lang="en-US" sz="1600" dirty="0" smtClean="0"/>
              <a:t>dataset</a:t>
            </a:r>
          </a:p>
          <a:p>
            <a:r>
              <a:rPr lang="en-US" dirty="0"/>
              <a:t>Effect on </a:t>
            </a:r>
            <a:r>
              <a:rPr lang="en-US" sz="2000" dirty="0" smtClean="0"/>
              <a:t>CPU instructions</a:t>
            </a:r>
            <a:endParaRPr lang="en-US" sz="2000" dirty="0"/>
          </a:p>
          <a:p>
            <a:pPr lvl="1"/>
            <a:r>
              <a:rPr lang="en-US" sz="1600" dirty="0"/>
              <a:t>AVX-512 performs worse compared to AVX2, despite improved </a:t>
            </a:r>
            <a:r>
              <a:rPr lang="en-US" sz="1600" dirty="0" err="1" smtClean="0"/>
              <a:t>vectorization</a:t>
            </a:r>
            <a:endParaRPr lang="en-US" sz="1600" dirty="0" smtClean="0"/>
          </a:p>
          <a:p>
            <a:pPr lvl="1"/>
            <a:r>
              <a:rPr lang="en-US" sz="1600" dirty="0"/>
              <a:t>AVX-512 instructions runs at a reduced clock frequency as AVX2 and normal </a:t>
            </a:r>
            <a:r>
              <a:rPr lang="en-US" sz="1600" dirty="0" smtClean="0"/>
              <a:t>clocks</a:t>
            </a:r>
          </a:p>
          <a:p>
            <a:r>
              <a:rPr lang="en-US" dirty="0" smtClean="0"/>
              <a:t>Effect on CPU cores per node</a:t>
            </a:r>
          </a:p>
          <a:p>
            <a:pPr lvl="1"/>
            <a:r>
              <a:rPr lang="en-US" sz="1600" dirty="0"/>
              <a:t>Almost no difference when limiting the number of CPUs per node from 40 to 36 or </a:t>
            </a:r>
            <a:r>
              <a:rPr lang="en-US" sz="1600" dirty="0" smtClean="0"/>
              <a:t>32</a:t>
            </a:r>
          </a:p>
          <a:p>
            <a:r>
              <a:rPr lang="en-US" dirty="0" smtClean="0"/>
              <a:t>Effect on LS-DYNA versions</a:t>
            </a:r>
          </a:p>
          <a:p>
            <a:pPr lvl="1"/>
            <a:r>
              <a:rPr lang="en-US" sz="1600" dirty="0" smtClean="0"/>
              <a:t>Small variance in performance </a:t>
            </a:r>
            <a:r>
              <a:rPr lang="en-US" sz="1600" dirty="0"/>
              <a:t>among different LS-DYNA releases</a:t>
            </a:r>
            <a:endParaRPr 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4962525"/>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6" rIns="91291" bIns="45646">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spcBef>
                <a:spcPct val="0"/>
              </a:spcBef>
              <a:buFontTx/>
              <a:buNone/>
            </a:pPr>
            <a:fld id="{C1F8E53D-4588-4425-A6A2-B0CEC1741CFE}" type="slidenum">
              <a:rPr lang="en-US" altLang="en-US" sz="1000">
                <a:solidFill>
                  <a:schemeClr val="bg2"/>
                </a:solidFill>
                <a:latin typeface="Arial Narrow" pitchFamily="34" charset="0"/>
                <a:cs typeface="Arial" pitchFamily="34" charset="0"/>
              </a:rPr>
              <a:pPr>
                <a:spcBef>
                  <a:spcPct val="0"/>
                </a:spcBef>
                <a:buFontTx/>
                <a:buNone/>
              </a:pPr>
              <a:t>15</a:t>
            </a:fld>
            <a:endParaRPr lang="en-US" altLang="en-US" sz="1000">
              <a:solidFill>
                <a:schemeClr val="accent2"/>
              </a:solidFill>
              <a:latin typeface="Arial Narrow" pitchFamily="34" charset="0"/>
              <a:cs typeface="Arial" pitchFamily="34" charset="0"/>
            </a:endParaRPr>
          </a:p>
        </p:txBody>
      </p:sp>
      <p:sp>
        <p:nvSpPr>
          <p:cNvPr id="19459" name="Text Box 3"/>
          <p:cNvSpPr txBox="1">
            <a:spLocks noChangeArrowheads="1"/>
          </p:cNvSpPr>
          <p:nvPr/>
        </p:nvSpPr>
        <p:spPr bwMode="auto">
          <a:xfrm>
            <a:off x="1066800" y="831936"/>
            <a:ext cx="6772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ctr">
              <a:spcBef>
                <a:spcPct val="0"/>
              </a:spcBef>
              <a:buFontTx/>
              <a:buNone/>
            </a:pPr>
            <a:r>
              <a:rPr lang="en-US" altLang="en-US" sz="4800" dirty="0">
                <a:solidFill>
                  <a:srgbClr val="241172"/>
                </a:solidFill>
                <a:latin typeface="Arial Narrow" pitchFamily="34" charset="0"/>
              </a:rPr>
              <a:t>Thank You</a:t>
            </a:r>
          </a:p>
          <a:p>
            <a:pPr algn="ctr">
              <a:spcBef>
                <a:spcPct val="0"/>
              </a:spcBef>
              <a:buFontTx/>
              <a:buNone/>
            </a:pPr>
            <a:r>
              <a:rPr lang="en-US" altLang="en-US" sz="2400" dirty="0">
                <a:solidFill>
                  <a:srgbClr val="241172"/>
                </a:solidFill>
                <a:latin typeface="Arial Narrow" pitchFamily="34" charset="0"/>
              </a:rPr>
              <a:t>HPC Advisory Council</a:t>
            </a:r>
          </a:p>
        </p:txBody>
      </p:sp>
      <p:sp>
        <p:nvSpPr>
          <p:cNvPr id="19460" name="Rectangle 4"/>
          <p:cNvSpPr>
            <a:spLocks noChangeArrowheads="1"/>
          </p:cNvSpPr>
          <p:nvPr/>
        </p:nvSpPr>
        <p:spPr bwMode="auto">
          <a:xfrm>
            <a:off x="361950" y="4518420"/>
            <a:ext cx="853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spcBef>
                <a:spcPct val="0"/>
              </a:spcBef>
              <a:buFontTx/>
              <a:buNone/>
            </a:pPr>
            <a:r>
              <a:rPr lang="en-US" altLang="en-US" sz="700" dirty="0">
                <a:solidFill>
                  <a:schemeClr val="tx1"/>
                </a:solidFill>
              </a:rPr>
              <a:t>All trademarks are property of their respective owners. All information is provided “As-Is” without any kind of warranty.   The HPC Advisory Council makes no representation to the accuracy and completeness of the information contained herein.  HPC Advisory Council undertakes no duty and assumes no obligation to update or correct any information presented herein</a:t>
            </a:r>
            <a:r>
              <a:rPr lang="en-US" altLang="en-US" sz="700" b="0" dirty="0">
                <a:solidFill>
                  <a:schemeClr val="tx1"/>
                </a:solidFill>
              </a:rPr>
              <a:t>  </a:t>
            </a:r>
          </a:p>
        </p:txBody>
      </p:sp>
      <p:pic>
        <p:nvPicPr>
          <p:cNvPr id="19461" name="Picture 18" descr="cover_img_0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15299"/>
            <a:ext cx="9144000" cy="223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en-US" dirty="0" smtClean="0"/>
              <a:t>Note</a:t>
            </a:r>
          </a:p>
        </p:txBody>
      </p:sp>
      <p:sp>
        <p:nvSpPr>
          <p:cNvPr id="4099" name="Rectangle 3"/>
          <p:cNvSpPr>
            <a:spLocks noGrp="1"/>
          </p:cNvSpPr>
          <p:nvPr>
            <p:ph type="body" idx="1"/>
          </p:nvPr>
        </p:nvSpPr>
        <p:spPr>
          <a:xfrm>
            <a:off x="304800" y="857250"/>
            <a:ext cx="8382000" cy="3925537"/>
          </a:xfrm>
        </p:spPr>
        <p:txBody>
          <a:bodyPr/>
          <a:lstStyle/>
          <a:p>
            <a:pPr eaLnBrk="1" hangingPunct="1">
              <a:lnSpc>
                <a:spcPct val="140000"/>
              </a:lnSpc>
            </a:pPr>
            <a:r>
              <a:rPr lang="en-US" sz="1200" dirty="0"/>
              <a:t>The following research was performed under the HPC Advisory Council activities</a:t>
            </a:r>
          </a:p>
          <a:p>
            <a:pPr lvl="1"/>
            <a:r>
              <a:rPr lang="en-US" sz="1200" dirty="0" smtClean="0"/>
              <a:t>Participating vendors: LSTC, Huawei, Mellanox</a:t>
            </a:r>
          </a:p>
          <a:p>
            <a:pPr lvl="1"/>
            <a:r>
              <a:rPr lang="en-US" sz="1200" dirty="0" smtClean="0"/>
              <a:t>Compute resource - HPC Advisory Council Cluster Center</a:t>
            </a:r>
          </a:p>
          <a:p>
            <a:endParaRPr lang="en-US" sz="1200" dirty="0"/>
          </a:p>
          <a:p>
            <a:r>
              <a:rPr lang="en-US" sz="1200" dirty="0"/>
              <a:t>The following was done to provide best practices</a:t>
            </a:r>
          </a:p>
          <a:p>
            <a:pPr lvl="1"/>
            <a:r>
              <a:rPr lang="en-US" sz="1200" dirty="0" smtClean="0"/>
              <a:t>LS-DYNA </a:t>
            </a:r>
            <a:r>
              <a:rPr lang="en-US" sz="1200" dirty="0"/>
              <a:t>performance overview</a:t>
            </a:r>
          </a:p>
          <a:p>
            <a:pPr lvl="1"/>
            <a:r>
              <a:rPr lang="en-US" sz="1200" dirty="0"/>
              <a:t>Understanding </a:t>
            </a:r>
            <a:r>
              <a:rPr lang="en-US" sz="1200" dirty="0" smtClean="0"/>
              <a:t>LS-DYNA </a:t>
            </a:r>
            <a:r>
              <a:rPr lang="en-US" sz="1200" dirty="0"/>
              <a:t>communication patterns</a:t>
            </a:r>
          </a:p>
          <a:p>
            <a:pPr lvl="1"/>
            <a:r>
              <a:rPr lang="en-US" sz="1200" dirty="0"/>
              <a:t>Ways to increase </a:t>
            </a:r>
            <a:r>
              <a:rPr lang="en-US" sz="1200" dirty="0" smtClean="0"/>
              <a:t>LS-DYNA </a:t>
            </a:r>
            <a:r>
              <a:rPr lang="en-US" sz="1200" dirty="0"/>
              <a:t>productivity</a:t>
            </a:r>
          </a:p>
          <a:p>
            <a:pPr lvl="1"/>
            <a:r>
              <a:rPr lang="en-US" sz="1200" dirty="0"/>
              <a:t>MPI libraries comparisons</a:t>
            </a:r>
          </a:p>
          <a:p>
            <a:pPr eaLnBrk="1" hangingPunct="1">
              <a:lnSpc>
                <a:spcPct val="140000"/>
              </a:lnSpc>
            </a:pPr>
            <a:endParaRPr lang="en-US" sz="1200" dirty="0"/>
          </a:p>
          <a:p>
            <a:pPr eaLnBrk="1" hangingPunct="1">
              <a:lnSpc>
                <a:spcPct val="140000"/>
              </a:lnSpc>
            </a:pPr>
            <a:r>
              <a:rPr lang="en-US" sz="1200" dirty="0"/>
              <a:t>For more info please refer to </a:t>
            </a:r>
          </a:p>
          <a:p>
            <a:pPr lvl="1" eaLnBrk="1" hangingPunct="1">
              <a:lnSpc>
                <a:spcPct val="140000"/>
              </a:lnSpc>
            </a:pPr>
            <a:r>
              <a:rPr lang="en-US" sz="1200" dirty="0">
                <a:hlinkClick r:id="rId3"/>
              </a:rPr>
              <a:t>http://</a:t>
            </a:r>
            <a:r>
              <a:rPr lang="en-US" sz="1200" dirty="0" smtClean="0">
                <a:hlinkClick r:id="rId3"/>
              </a:rPr>
              <a:t>www.lstc.com</a:t>
            </a:r>
            <a:endParaRPr lang="en-US" sz="1200" dirty="0"/>
          </a:p>
          <a:p>
            <a:pPr lvl="1" eaLnBrk="1" hangingPunct="1">
              <a:lnSpc>
                <a:spcPct val="140000"/>
              </a:lnSpc>
            </a:pPr>
            <a:r>
              <a:rPr lang="en-US" sz="1200" dirty="0">
                <a:hlinkClick r:id="rId4"/>
              </a:rPr>
              <a:t>http://</a:t>
            </a:r>
            <a:r>
              <a:rPr lang="en-US" sz="1200" dirty="0" smtClean="0">
                <a:hlinkClick r:id="rId4"/>
              </a:rPr>
              <a:t>www.huawei.com</a:t>
            </a:r>
            <a:endParaRPr lang="en-US" sz="1200" dirty="0"/>
          </a:p>
          <a:p>
            <a:pPr lvl="1" eaLnBrk="1" hangingPunct="1">
              <a:lnSpc>
                <a:spcPct val="140000"/>
              </a:lnSpc>
            </a:pPr>
            <a:r>
              <a:rPr lang="en-US" sz="1200" dirty="0" smtClean="0">
                <a:hlinkClick r:id="rId5"/>
              </a:rPr>
              <a:t>http</a:t>
            </a:r>
            <a:r>
              <a:rPr lang="en-US" sz="1200" dirty="0">
                <a:hlinkClick r:id="rId5"/>
              </a:rPr>
              <a:t>://www.mellanox.com</a:t>
            </a:r>
            <a:endParaRPr lang="en-US" sz="1200" dirty="0"/>
          </a:p>
        </p:txBody>
      </p:sp>
    </p:spTree>
    <p:extLst>
      <p:ext uri="{BB962C8B-B14F-4D97-AF65-F5344CB8AC3E}">
        <p14:creationId xmlns:p14="http://schemas.microsoft.com/office/powerpoint/2010/main" val="166131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mtClean="0"/>
              <a:t>LS-DYNA</a:t>
            </a:r>
          </a:p>
        </p:txBody>
      </p:sp>
      <p:sp>
        <p:nvSpPr>
          <p:cNvPr id="5123" name="Rectangle 3"/>
          <p:cNvSpPr>
            <a:spLocks noGrp="1"/>
          </p:cNvSpPr>
          <p:nvPr>
            <p:ph type="body" idx="1"/>
          </p:nvPr>
        </p:nvSpPr>
        <p:spPr/>
        <p:txBody>
          <a:bodyPr/>
          <a:lstStyle/>
          <a:p>
            <a:r>
              <a:rPr lang="en-US" sz="1800" dirty="0" smtClean="0"/>
              <a:t>LS-DYNA</a:t>
            </a:r>
          </a:p>
          <a:p>
            <a:pPr lvl="1"/>
            <a:r>
              <a:rPr lang="en-US" sz="1800" dirty="0" smtClean="0"/>
              <a:t>A general purpose structural and fluid analysis simulation software package capable of simulating complex real world problems </a:t>
            </a:r>
          </a:p>
          <a:p>
            <a:pPr lvl="1"/>
            <a:r>
              <a:rPr lang="en-US" sz="1800" dirty="0" smtClean="0"/>
              <a:t>Developed by the Livermore Software Technology Corporation (LSTC) </a:t>
            </a:r>
          </a:p>
          <a:p>
            <a:r>
              <a:rPr lang="en-US" sz="1800" dirty="0" smtClean="0"/>
              <a:t>LS-DYNA used by</a:t>
            </a:r>
          </a:p>
          <a:p>
            <a:pPr lvl="1"/>
            <a:r>
              <a:rPr lang="en-US" sz="1800" dirty="0" smtClean="0"/>
              <a:t>Automobile</a:t>
            </a:r>
          </a:p>
          <a:p>
            <a:pPr lvl="1"/>
            <a:r>
              <a:rPr lang="en-US" sz="1800" dirty="0" smtClean="0"/>
              <a:t>Aerospace</a:t>
            </a:r>
          </a:p>
          <a:p>
            <a:pPr lvl="1"/>
            <a:r>
              <a:rPr lang="en-US" sz="1800" dirty="0" smtClean="0"/>
              <a:t>Construction</a:t>
            </a:r>
          </a:p>
          <a:p>
            <a:pPr lvl="1"/>
            <a:r>
              <a:rPr lang="en-US" sz="1800" dirty="0" smtClean="0"/>
              <a:t>Military</a:t>
            </a:r>
          </a:p>
          <a:p>
            <a:pPr lvl="1"/>
            <a:r>
              <a:rPr lang="en-US" sz="1800" dirty="0" smtClean="0"/>
              <a:t>Manufacturing</a:t>
            </a:r>
          </a:p>
          <a:p>
            <a:pPr lvl="1"/>
            <a:r>
              <a:rPr lang="en-US" sz="1800" dirty="0" smtClean="0"/>
              <a:t>Bioengineering</a:t>
            </a:r>
          </a:p>
        </p:txBody>
      </p:sp>
      <p:pic>
        <p:nvPicPr>
          <p:cNvPr id="7" name="Picture 6"/>
          <p:cNvPicPr>
            <a:picLocks noChangeAspect="1" noChangeArrowheads="1"/>
          </p:cNvPicPr>
          <p:nvPr/>
        </p:nvPicPr>
        <p:blipFill>
          <a:blip r:embed="rId2"/>
          <a:srcRect/>
          <a:stretch>
            <a:fillRect/>
          </a:stretch>
        </p:blipFill>
        <p:spPr bwMode="auto">
          <a:xfrm>
            <a:off x="4597674" y="2538497"/>
            <a:ext cx="3743325" cy="2157412"/>
          </a:xfrm>
          <a:prstGeom prst="rect">
            <a:avLst/>
          </a:prstGeom>
          <a:noFill/>
          <a:ln w="9525">
            <a:noFill/>
            <a:miter lim="800000"/>
            <a:headEnd/>
            <a:tailEnd/>
          </a:ln>
        </p:spPr>
      </p:pic>
    </p:spTree>
    <p:extLst>
      <p:ext uri="{BB962C8B-B14F-4D97-AF65-F5344CB8AC3E}">
        <p14:creationId xmlns:p14="http://schemas.microsoft.com/office/powerpoint/2010/main" val="30940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US" smtClean="0"/>
              <a:t>Objectives</a:t>
            </a:r>
          </a:p>
        </p:txBody>
      </p:sp>
      <p:sp>
        <p:nvSpPr>
          <p:cNvPr id="6147" name="Rectangle 3"/>
          <p:cNvSpPr>
            <a:spLocks noGrp="1"/>
          </p:cNvSpPr>
          <p:nvPr>
            <p:ph idx="1"/>
          </p:nvPr>
        </p:nvSpPr>
        <p:spPr/>
        <p:txBody>
          <a:bodyPr/>
          <a:lstStyle/>
          <a:p>
            <a:pPr eaLnBrk="1" hangingPunct="1">
              <a:lnSpc>
                <a:spcPct val="150000"/>
              </a:lnSpc>
            </a:pPr>
            <a:r>
              <a:rPr lang="en-US" sz="1800" dirty="0" smtClean="0"/>
              <a:t>The presented research was done to provide best practices</a:t>
            </a:r>
          </a:p>
          <a:p>
            <a:pPr lvl="1" eaLnBrk="1" hangingPunct="1">
              <a:lnSpc>
                <a:spcPct val="150000"/>
              </a:lnSpc>
            </a:pPr>
            <a:r>
              <a:rPr lang="en-US" sz="1600" dirty="0" smtClean="0"/>
              <a:t>LS-DYNA performance benchmarking</a:t>
            </a:r>
          </a:p>
          <a:p>
            <a:pPr lvl="2" eaLnBrk="1" hangingPunct="1">
              <a:lnSpc>
                <a:spcPct val="150000"/>
              </a:lnSpc>
            </a:pPr>
            <a:r>
              <a:rPr lang="en-US" sz="1400" dirty="0" smtClean="0"/>
              <a:t>MPI Library performance comparison</a:t>
            </a:r>
          </a:p>
          <a:p>
            <a:pPr lvl="2" eaLnBrk="1" hangingPunct="1">
              <a:lnSpc>
                <a:spcPct val="150000"/>
              </a:lnSpc>
            </a:pPr>
            <a:r>
              <a:rPr lang="en-US" sz="1400" dirty="0" smtClean="0"/>
              <a:t>Interconnect performance comparison </a:t>
            </a:r>
          </a:p>
          <a:p>
            <a:pPr lvl="2" eaLnBrk="1" hangingPunct="1">
              <a:lnSpc>
                <a:spcPct val="150000"/>
              </a:lnSpc>
            </a:pPr>
            <a:r>
              <a:rPr lang="en-US" sz="1400" dirty="0" smtClean="0"/>
              <a:t>Compilers comparison</a:t>
            </a:r>
          </a:p>
          <a:p>
            <a:pPr lvl="2" eaLnBrk="1" hangingPunct="1">
              <a:lnSpc>
                <a:spcPct val="150000"/>
              </a:lnSpc>
            </a:pPr>
            <a:r>
              <a:rPr lang="en-US" sz="1400" dirty="0" smtClean="0"/>
              <a:t>Optimization tuning</a:t>
            </a:r>
          </a:p>
          <a:p>
            <a:pPr eaLnBrk="1" hangingPunct="1">
              <a:lnSpc>
                <a:spcPct val="150000"/>
              </a:lnSpc>
            </a:pPr>
            <a:r>
              <a:rPr lang="en-US" sz="1800" dirty="0" smtClean="0"/>
              <a:t>The presented results will demonstrate </a:t>
            </a:r>
          </a:p>
          <a:p>
            <a:pPr lvl="1" eaLnBrk="1" hangingPunct="1">
              <a:lnSpc>
                <a:spcPct val="150000"/>
              </a:lnSpc>
            </a:pPr>
            <a:r>
              <a:rPr lang="en-US" sz="1600" dirty="0" smtClean="0"/>
              <a:t>The scalability of the compute environment/application</a:t>
            </a:r>
          </a:p>
          <a:p>
            <a:pPr lvl="1" eaLnBrk="1" hangingPunct="1">
              <a:lnSpc>
                <a:spcPct val="150000"/>
              </a:lnSpc>
            </a:pPr>
            <a:r>
              <a:rPr lang="en-US" sz="1600" dirty="0" smtClean="0"/>
              <a:t>Considerations for higher productivity and efficiency</a:t>
            </a:r>
          </a:p>
        </p:txBody>
      </p:sp>
    </p:spTree>
    <p:extLst>
      <p:ext uri="{BB962C8B-B14F-4D97-AF65-F5344CB8AC3E}">
        <p14:creationId xmlns:p14="http://schemas.microsoft.com/office/powerpoint/2010/main" val="413159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dirty="0" smtClean="0"/>
              <a:t>Test Cluster Configuration</a:t>
            </a:r>
          </a:p>
        </p:txBody>
      </p:sp>
      <p:sp>
        <p:nvSpPr>
          <p:cNvPr id="7171" name="Rectangle 3"/>
          <p:cNvSpPr>
            <a:spLocks noGrp="1"/>
          </p:cNvSpPr>
          <p:nvPr>
            <p:ph type="body" idx="1"/>
          </p:nvPr>
        </p:nvSpPr>
        <p:spPr>
          <a:xfrm>
            <a:off x="304800" y="810149"/>
            <a:ext cx="8382000" cy="4056141"/>
          </a:xfrm>
        </p:spPr>
        <p:txBody>
          <a:bodyPr numCol="1"/>
          <a:lstStyle/>
          <a:p>
            <a:pPr eaLnBrk="1" hangingPunct="1">
              <a:lnSpc>
                <a:spcPct val="160000"/>
              </a:lnSpc>
            </a:pPr>
            <a:r>
              <a:rPr lang="en-US" sz="1100" dirty="0" smtClean="0"/>
              <a:t>Huawei FusionServer E9000 with FusionServer CH121 V5 16-node (640-core) “Skylake” cluster</a:t>
            </a:r>
          </a:p>
          <a:p>
            <a:pPr lvl="1" eaLnBrk="1" hangingPunct="1">
              <a:lnSpc>
                <a:spcPct val="160000"/>
              </a:lnSpc>
            </a:pPr>
            <a:r>
              <a:rPr lang="en-US" sz="1050" dirty="0"/>
              <a:t>Dual-Socket 20-Core Intel Xeon Gold 6138 @ 2.00 GHz CPUs</a:t>
            </a:r>
          </a:p>
          <a:p>
            <a:pPr lvl="1" eaLnBrk="1" hangingPunct="1">
              <a:lnSpc>
                <a:spcPct val="160000"/>
              </a:lnSpc>
            </a:pPr>
            <a:r>
              <a:rPr lang="en-US" sz="1050" dirty="0"/>
              <a:t>Memory: 192GB memory, DDR4 2666 MHz RDIMMs per node</a:t>
            </a:r>
          </a:p>
          <a:p>
            <a:pPr lvl="1" eaLnBrk="1" hangingPunct="1">
              <a:lnSpc>
                <a:spcPct val="160000"/>
              </a:lnSpc>
            </a:pPr>
            <a:r>
              <a:rPr lang="en-US" sz="1050" dirty="0" smtClean="0"/>
              <a:t>OS: RHEL 7.2, MLNX_OFED_LINUX-4.1-1.0.2.0 InfiniBand SW stack</a:t>
            </a:r>
          </a:p>
          <a:p>
            <a:pPr eaLnBrk="1" hangingPunct="1">
              <a:lnSpc>
                <a:spcPct val="160000"/>
              </a:lnSpc>
            </a:pPr>
            <a:r>
              <a:rPr lang="en-US" sz="1100" dirty="0" smtClean="0"/>
              <a:t>Mellanox ConnectX-5 EDR 100Gb/s InfiniBand Adapters</a:t>
            </a:r>
          </a:p>
          <a:p>
            <a:pPr eaLnBrk="1" hangingPunct="1">
              <a:lnSpc>
                <a:spcPct val="160000"/>
              </a:lnSpc>
            </a:pPr>
            <a:r>
              <a:rPr lang="en-US" sz="1100" dirty="0"/>
              <a:t>Mellanox Switch-IB </a:t>
            </a:r>
            <a:r>
              <a:rPr lang="en-US" sz="1100" dirty="0" smtClean="0"/>
              <a:t>SB7800 36-port EDR 100Gb/s InfiniBand Switch</a:t>
            </a:r>
          </a:p>
          <a:p>
            <a:pPr eaLnBrk="1" hangingPunct="1">
              <a:lnSpc>
                <a:spcPct val="160000"/>
              </a:lnSpc>
            </a:pPr>
            <a:r>
              <a:rPr lang="en-US" sz="1100" dirty="0" smtClean="0"/>
              <a:t>Compilers: Intel Parallel Studio XE 2018</a:t>
            </a:r>
            <a:endParaRPr lang="en-US" sz="1100" dirty="0"/>
          </a:p>
          <a:p>
            <a:pPr eaLnBrk="1" hangingPunct="1">
              <a:lnSpc>
                <a:spcPct val="160000"/>
              </a:lnSpc>
            </a:pPr>
            <a:r>
              <a:rPr lang="en-US" sz="1100" dirty="0" smtClean="0"/>
              <a:t>MPI</a:t>
            </a:r>
            <a:r>
              <a:rPr lang="en-US" sz="1100" dirty="0"/>
              <a:t>: Intel MPI </a:t>
            </a:r>
            <a:r>
              <a:rPr lang="en-US" sz="1100" dirty="0" smtClean="0"/>
              <a:t>2018, Mellanox HPC-X MPI Toolkit v1.9.7, Platform MPI 9.1.4.3 </a:t>
            </a:r>
          </a:p>
          <a:p>
            <a:pPr eaLnBrk="1" hangingPunct="1">
              <a:lnSpc>
                <a:spcPct val="160000"/>
              </a:lnSpc>
            </a:pPr>
            <a:r>
              <a:rPr lang="en-US" sz="1100" dirty="0" smtClean="0"/>
              <a:t>Application: </a:t>
            </a:r>
            <a:r>
              <a:rPr lang="en-US" sz="1100" dirty="0"/>
              <a:t>MPP LS-DYNA </a:t>
            </a:r>
            <a:r>
              <a:rPr lang="en-US" sz="1100" dirty="0" smtClean="0"/>
              <a:t>R9.1.0, build 113698, single precision</a:t>
            </a:r>
          </a:p>
          <a:p>
            <a:pPr eaLnBrk="1" hangingPunct="1">
              <a:lnSpc>
                <a:spcPct val="160000"/>
              </a:lnSpc>
            </a:pPr>
            <a:r>
              <a:rPr lang="en-US" sz="1100" dirty="0" smtClean="0"/>
              <a:t>MPI Profiler: IPM (from Mellanox HPC-X)</a:t>
            </a:r>
          </a:p>
          <a:p>
            <a:pPr eaLnBrk="1" hangingPunct="1">
              <a:lnSpc>
                <a:spcPct val="160000"/>
              </a:lnSpc>
            </a:pPr>
            <a:r>
              <a:rPr lang="en-US" sz="1100" dirty="0" smtClean="0"/>
              <a:t>Benchmarks: </a:t>
            </a:r>
            <a:r>
              <a:rPr lang="en-US" sz="1100" dirty="0" err="1" smtClean="0"/>
              <a:t>TopCrunch</a:t>
            </a:r>
            <a:r>
              <a:rPr lang="en-US" sz="1100" dirty="0"/>
              <a:t> </a:t>
            </a:r>
            <a:r>
              <a:rPr lang="en-US" sz="1100" dirty="0" smtClean="0"/>
              <a:t>benchmarks</a:t>
            </a:r>
          </a:p>
          <a:p>
            <a:pPr lvl="1" eaLnBrk="1" hangingPunct="1">
              <a:lnSpc>
                <a:spcPct val="160000"/>
              </a:lnSpc>
            </a:pPr>
            <a:r>
              <a:rPr lang="en-US" sz="900" dirty="0"/>
              <a:t>Neon Refined Revised (</a:t>
            </a:r>
            <a:r>
              <a:rPr lang="en-US" sz="900" dirty="0" err="1"/>
              <a:t>neon_refined_revised</a:t>
            </a:r>
            <a:r>
              <a:rPr lang="en-US" sz="900" dirty="0" smtClean="0"/>
              <a:t>), Three </a:t>
            </a:r>
            <a:r>
              <a:rPr lang="en-US" sz="900" dirty="0"/>
              <a:t>Vehicle Collision (3cars</a:t>
            </a:r>
            <a:r>
              <a:rPr lang="en-US" sz="900" dirty="0" smtClean="0"/>
              <a:t>), NCAC </a:t>
            </a:r>
            <a:r>
              <a:rPr lang="en-US" sz="900" dirty="0"/>
              <a:t>Minivan Model (Caravan2m-ver10</a:t>
            </a:r>
            <a:r>
              <a:rPr lang="en-US" sz="900" dirty="0" smtClean="0"/>
              <a:t>), odb10m (NCAC </a:t>
            </a:r>
            <a:r>
              <a:rPr lang="en-US" sz="900" dirty="0"/>
              <a:t>Taurus </a:t>
            </a:r>
            <a:r>
              <a:rPr lang="en-US" sz="900" dirty="0" smtClean="0"/>
              <a:t>model)</a:t>
            </a:r>
          </a:p>
        </p:txBody>
      </p:sp>
    </p:spTree>
    <p:extLst>
      <p:ext uri="{BB962C8B-B14F-4D97-AF65-F5344CB8AC3E}">
        <p14:creationId xmlns:p14="http://schemas.microsoft.com/office/powerpoint/2010/main" val="298823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40113"/>
            <a:ext cx="9172575" cy="1400175"/>
          </a:xfrm>
          <a:prstGeom prst="rect">
            <a:avLst/>
          </a:prstGeom>
          <a:solidFill>
            <a:srgbClr val="00B0F0">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149" eaLnBrk="1" fontAlgn="auto" hangingPunct="1">
              <a:spcBef>
                <a:spcPts val="0"/>
              </a:spcBef>
              <a:spcAft>
                <a:spcPts val="0"/>
              </a:spcAft>
              <a:defRPr/>
            </a:pPr>
            <a:endParaRPr lang="zh-CN" altLang="en-US" sz="750"/>
          </a:p>
        </p:txBody>
      </p:sp>
      <p:sp>
        <p:nvSpPr>
          <p:cNvPr id="7" name="Rectangle 25"/>
          <p:cNvSpPr>
            <a:spLocks noChangeArrowheads="1"/>
          </p:cNvSpPr>
          <p:nvPr/>
        </p:nvSpPr>
        <p:spPr bwMode="auto">
          <a:xfrm>
            <a:off x="1655763" y="998665"/>
            <a:ext cx="5670550" cy="787144"/>
          </a:xfrm>
          <a:prstGeom prst="rect">
            <a:avLst/>
          </a:prstGeom>
          <a:noFill/>
          <a:ln w="9525">
            <a:noFill/>
            <a:miter lim="800000"/>
            <a:headEnd/>
            <a:tailEnd/>
          </a:ln>
        </p:spPr>
        <p:txBody>
          <a:bodyPr lIns="81602" tIns="40801" rIns="81602" bIns="40801" anchor="ctr">
            <a:spAutoFit/>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SzPct val="100000"/>
            </a:pPr>
            <a:r>
              <a:rPr lang="zh-CN" altLang="zh-CN" sz="20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High-Performance 2-Socket Blade Unlocks Supreme Computing Power</a:t>
            </a:r>
          </a:p>
        </p:txBody>
      </p:sp>
      <p:sp>
        <p:nvSpPr>
          <p:cNvPr id="12" name="矩形 11"/>
          <p:cNvSpPr/>
          <p:nvPr/>
        </p:nvSpPr>
        <p:spPr>
          <a:xfrm>
            <a:off x="611188" y="3435350"/>
            <a:ext cx="8064500" cy="1015644"/>
          </a:xfrm>
          <a:prstGeom prst="rect">
            <a:avLst/>
          </a:prstGeom>
        </p:spPr>
        <p:txBody>
          <a:bodyPr lIns="91422" tIns="45711" rIns="91422" bIns="45711">
            <a:spAutoFit/>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eaLnBrk="1" hangingPunct="1">
              <a:buSzPct val="100000"/>
            </a:pP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Full-series </a:t>
            </a:r>
            <a:r>
              <a:rPr lang="en-US"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Intel</a:t>
            </a:r>
            <a:r>
              <a:rPr lang="en-US" altLang="zh-CN" sz="1400" b="1" baseline="30000"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Xeon</a:t>
            </a:r>
            <a:r>
              <a:rPr lang="en-US" altLang="zh-CN" sz="1400" b="1" baseline="30000"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Scalable Processors</a:t>
            </a:r>
            <a:r>
              <a:rPr lang="zh-CN"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 </a:t>
            </a:r>
            <a:r>
              <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DDR4 DIMMs, </a:t>
            </a: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AEP memory supported, 1</a:t>
            </a:r>
            <a:r>
              <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PCIe slot, 2 SFF/2 NVMe </a:t>
            </a:r>
            <a:r>
              <a:rPr lang="zh-CN"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SSDs/4</a:t>
            </a:r>
            <a:r>
              <a:rPr lang="zh-CN" altLang="zh-CN" sz="2000" b="1" dirty="0" smtClean="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M.2 SSDs high-performance storage, multi-plane network</a:t>
            </a:r>
            <a:r>
              <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LOM </a:t>
            </a:r>
            <a:r>
              <a:rPr lang="zh-CN"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supported</a:t>
            </a:r>
            <a:endPar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93194" name="Picture 2" descr="C:\Users\w00130581\AppData\Local\Microsoft\Windows\Temporary Internet Files\Content.Outlook\58K48S3Y\ch121 1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7" t="24800" r="4167" b="20599"/>
          <a:stretch>
            <a:fillRect/>
          </a:stretch>
        </p:blipFill>
        <p:spPr bwMode="auto">
          <a:xfrm>
            <a:off x="2484438" y="1924050"/>
            <a:ext cx="410368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95" name="组合 8"/>
          <p:cNvGrpSpPr>
            <a:grpSpLocks/>
          </p:cNvGrpSpPr>
          <p:nvPr/>
        </p:nvGrpSpPr>
        <p:grpSpPr bwMode="auto">
          <a:xfrm>
            <a:off x="542457" y="2408314"/>
            <a:ext cx="1676400" cy="266700"/>
            <a:chOff x="7626350" y="4511675"/>
            <a:chExt cx="2000251" cy="292101"/>
          </a:xfrm>
        </p:grpSpPr>
        <p:sp>
          <p:nvSpPr>
            <p:cNvPr id="49164" name="Freeform 139"/>
            <p:cNvSpPr>
              <a:spLocks noEditPoints="1"/>
            </p:cNvSpPr>
            <p:nvPr/>
          </p:nvSpPr>
          <p:spPr bwMode="auto">
            <a:xfrm>
              <a:off x="8855672" y="4621213"/>
              <a:ext cx="157216" cy="182563"/>
            </a:xfrm>
            <a:custGeom>
              <a:avLst/>
              <a:gdLst>
                <a:gd name="T0" fmla="*/ 105211 w 255"/>
                <a:gd name="T1" fmla="*/ 0 h 293"/>
                <a:gd name="T2" fmla="*/ 53539 w 255"/>
                <a:gd name="T3" fmla="*/ 0 h 293"/>
                <a:gd name="T4" fmla="*/ 0 w 255"/>
                <a:gd name="T5" fmla="*/ 53585 h 293"/>
                <a:gd name="T6" fmla="*/ 0 w 255"/>
                <a:gd name="T7" fmla="*/ 79754 h 293"/>
                <a:gd name="T8" fmla="*/ 0 w 255"/>
                <a:gd name="T9" fmla="*/ 112155 h 293"/>
                <a:gd name="T10" fmla="*/ 0 w 255"/>
                <a:gd name="T11" fmla="*/ 129601 h 293"/>
                <a:gd name="T12" fmla="*/ 53539 w 255"/>
                <a:gd name="T13" fmla="*/ 182563 h 293"/>
                <a:gd name="T14" fmla="*/ 126377 w 255"/>
                <a:gd name="T15" fmla="*/ 182563 h 293"/>
                <a:gd name="T16" fmla="*/ 126377 w 255"/>
                <a:gd name="T17" fmla="*/ 148293 h 293"/>
                <a:gd name="T18" fmla="*/ 92760 w 255"/>
                <a:gd name="T19" fmla="*/ 150163 h 293"/>
                <a:gd name="T20" fmla="*/ 65990 w 255"/>
                <a:gd name="T21" fmla="*/ 150163 h 293"/>
                <a:gd name="T22" fmla="*/ 32373 w 255"/>
                <a:gd name="T23" fmla="*/ 115893 h 293"/>
                <a:gd name="T24" fmla="*/ 32373 w 255"/>
                <a:gd name="T25" fmla="*/ 112155 h 293"/>
                <a:gd name="T26" fmla="*/ 158750 w 255"/>
                <a:gd name="T27" fmla="*/ 112155 h 293"/>
                <a:gd name="T28" fmla="*/ 158750 w 255"/>
                <a:gd name="T29" fmla="*/ 105924 h 293"/>
                <a:gd name="T30" fmla="*/ 158750 w 255"/>
                <a:gd name="T31" fmla="*/ 79754 h 293"/>
                <a:gd name="T32" fmla="*/ 158750 w 255"/>
                <a:gd name="T33" fmla="*/ 53585 h 293"/>
                <a:gd name="T34" fmla="*/ 105211 w 255"/>
                <a:gd name="T35" fmla="*/ 0 h 293"/>
                <a:gd name="T36" fmla="*/ 32373 w 255"/>
                <a:gd name="T37" fmla="*/ 79754 h 293"/>
                <a:gd name="T38" fmla="*/ 32373 w 255"/>
                <a:gd name="T39" fmla="*/ 66670 h 293"/>
                <a:gd name="T40" fmla="*/ 65990 w 255"/>
                <a:gd name="T41" fmla="*/ 33023 h 293"/>
                <a:gd name="T42" fmla="*/ 92760 w 255"/>
                <a:gd name="T43" fmla="*/ 33023 h 293"/>
                <a:gd name="T44" fmla="*/ 126377 w 255"/>
                <a:gd name="T45" fmla="*/ 66670 h 293"/>
                <a:gd name="T46" fmla="*/ 126377 w 255"/>
                <a:gd name="T47" fmla="*/ 79754 h 293"/>
                <a:gd name="T48" fmla="*/ 32373 w 255"/>
                <a:gd name="T49" fmla="*/ 79754 h 2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5" h="293">
                  <a:moveTo>
                    <a:pt x="169" y="0"/>
                  </a:moveTo>
                  <a:cubicBezTo>
                    <a:pt x="86" y="0"/>
                    <a:pt x="86" y="0"/>
                    <a:pt x="86" y="0"/>
                  </a:cubicBezTo>
                  <a:cubicBezTo>
                    <a:pt x="39" y="0"/>
                    <a:pt x="0" y="39"/>
                    <a:pt x="0" y="86"/>
                  </a:cubicBezTo>
                  <a:cubicBezTo>
                    <a:pt x="0" y="128"/>
                    <a:pt x="0" y="128"/>
                    <a:pt x="0" y="128"/>
                  </a:cubicBezTo>
                  <a:cubicBezTo>
                    <a:pt x="0" y="180"/>
                    <a:pt x="0" y="180"/>
                    <a:pt x="0" y="180"/>
                  </a:cubicBezTo>
                  <a:cubicBezTo>
                    <a:pt x="0" y="208"/>
                    <a:pt x="0" y="208"/>
                    <a:pt x="0" y="208"/>
                  </a:cubicBezTo>
                  <a:cubicBezTo>
                    <a:pt x="0" y="255"/>
                    <a:pt x="39" y="293"/>
                    <a:pt x="86" y="293"/>
                  </a:cubicBezTo>
                  <a:cubicBezTo>
                    <a:pt x="203" y="293"/>
                    <a:pt x="203" y="293"/>
                    <a:pt x="203" y="293"/>
                  </a:cubicBezTo>
                  <a:cubicBezTo>
                    <a:pt x="203" y="238"/>
                    <a:pt x="203" y="238"/>
                    <a:pt x="203" y="238"/>
                  </a:cubicBezTo>
                  <a:cubicBezTo>
                    <a:pt x="198" y="239"/>
                    <a:pt x="155" y="241"/>
                    <a:pt x="149" y="241"/>
                  </a:cubicBezTo>
                  <a:cubicBezTo>
                    <a:pt x="106" y="241"/>
                    <a:pt x="106" y="241"/>
                    <a:pt x="106" y="241"/>
                  </a:cubicBezTo>
                  <a:cubicBezTo>
                    <a:pt x="76" y="241"/>
                    <a:pt x="52" y="216"/>
                    <a:pt x="52" y="186"/>
                  </a:cubicBezTo>
                  <a:cubicBezTo>
                    <a:pt x="52" y="180"/>
                    <a:pt x="52" y="180"/>
                    <a:pt x="52" y="180"/>
                  </a:cubicBezTo>
                  <a:cubicBezTo>
                    <a:pt x="255" y="180"/>
                    <a:pt x="255" y="180"/>
                    <a:pt x="255" y="180"/>
                  </a:cubicBezTo>
                  <a:cubicBezTo>
                    <a:pt x="255" y="170"/>
                    <a:pt x="255" y="170"/>
                    <a:pt x="255" y="170"/>
                  </a:cubicBezTo>
                  <a:cubicBezTo>
                    <a:pt x="255" y="128"/>
                    <a:pt x="255" y="128"/>
                    <a:pt x="255" y="128"/>
                  </a:cubicBezTo>
                  <a:cubicBezTo>
                    <a:pt x="255" y="86"/>
                    <a:pt x="255" y="86"/>
                    <a:pt x="255" y="86"/>
                  </a:cubicBezTo>
                  <a:cubicBezTo>
                    <a:pt x="255" y="39"/>
                    <a:pt x="216" y="0"/>
                    <a:pt x="169" y="0"/>
                  </a:cubicBezTo>
                  <a:close/>
                  <a:moveTo>
                    <a:pt x="52" y="128"/>
                  </a:moveTo>
                  <a:cubicBezTo>
                    <a:pt x="52" y="107"/>
                    <a:pt x="52" y="107"/>
                    <a:pt x="52" y="107"/>
                  </a:cubicBezTo>
                  <a:cubicBezTo>
                    <a:pt x="52" y="77"/>
                    <a:pt x="76" y="53"/>
                    <a:pt x="106" y="53"/>
                  </a:cubicBezTo>
                  <a:cubicBezTo>
                    <a:pt x="149" y="53"/>
                    <a:pt x="149" y="53"/>
                    <a:pt x="149" y="53"/>
                  </a:cubicBezTo>
                  <a:cubicBezTo>
                    <a:pt x="179" y="53"/>
                    <a:pt x="203" y="77"/>
                    <a:pt x="203" y="107"/>
                  </a:cubicBezTo>
                  <a:cubicBezTo>
                    <a:pt x="203" y="128"/>
                    <a:pt x="203" y="128"/>
                    <a:pt x="203" y="128"/>
                  </a:cubicBezTo>
                  <a:lnTo>
                    <a:pt x="52" y="128"/>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5" name="Freeform 140"/>
            <p:cNvSpPr>
              <a:spLocks/>
            </p:cNvSpPr>
            <p:nvPr/>
          </p:nvSpPr>
          <p:spPr bwMode="auto">
            <a:xfrm>
              <a:off x="8647312" y="4511675"/>
              <a:ext cx="174264" cy="292101"/>
            </a:xfrm>
            <a:custGeom>
              <a:avLst/>
              <a:gdLst>
                <a:gd name="T0" fmla="*/ 120990 w 280"/>
                <a:gd name="T1" fmla="*/ 123317 h 469"/>
                <a:gd name="T2" fmla="*/ 98538 w 280"/>
                <a:gd name="T3" fmla="*/ 123317 h 469"/>
                <a:gd name="T4" fmla="*/ 66108 w 280"/>
                <a:gd name="T5" fmla="*/ 123317 h 469"/>
                <a:gd name="T6" fmla="*/ 32430 w 280"/>
                <a:gd name="T7" fmla="*/ 89685 h 469"/>
                <a:gd name="T8" fmla="*/ 32430 w 280"/>
                <a:gd name="T9" fmla="*/ 66641 h 469"/>
                <a:gd name="T10" fmla="*/ 66108 w 280"/>
                <a:gd name="T11" fmla="*/ 33009 h 469"/>
                <a:gd name="T12" fmla="*/ 164023 w 280"/>
                <a:gd name="T13" fmla="*/ 33009 h 469"/>
                <a:gd name="T14" fmla="*/ 164023 w 280"/>
                <a:gd name="T15" fmla="*/ 0 h 469"/>
                <a:gd name="T16" fmla="*/ 53635 w 280"/>
                <a:gd name="T17" fmla="*/ 0 h 469"/>
                <a:gd name="T18" fmla="*/ 0 w 280"/>
                <a:gd name="T19" fmla="*/ 53562 h 469"/>
                <a:gd name="T20" fmla="*/ 0 w 280"/>
                <a:gd name="T21" fmla="*/ 102764 h 469"/>
                <a:gd name="T22" fmla="*/ 53635 w 280"/>
                <a:gd name="T23" fmla="*/ 156326 h 469"/>
                <a:gd name="T24" fmla="*/ 65484 w 280"/>
                <a:gd name="T25" fmla="*/ 156326 h 469"/>
                <a:gd name="T26" fmla="*/ 98538 w 280"/>
                <a:gd name="T27" fmla="*/ 156326 h 469"/>
                <a:gd name="T28" fmla="*/ 108517 w 280"/>
                <a:gd name="T29" fmla="*/ 156326 h 469"/>
                <a:gd name="T30" fmla="*/ 142195 w 280"/>
                <a:gd name="T31" fmla="*/ 189958 h 469"/>
                <a:gd name="T32" fmla="*/ 142195 w 280"/>
                <a:gd name="T33" fmla="*/ 225459 h 469"/>
                <a:gd name="T34" fmla="*/ 108517 w 280"/>
                <a:gd name="T35" fmla="*/ 259091 h 469"/>
                <a:gd name="T36" fmla="*/ 11850 w 280"/>
                <a:gd name="T37" fmla="*/ 259091 h 469"/>
                <a:gd name="T38" fmla="*/ 11850 w 280"/>
                <a:gd name="T39" fmla="*/ 292100 h 469"/>
                <a:gd name="T40" fmla="*/ 120990 w 280"/>
                <a:gd name="T41" fmla="*/ 292100 h 469"/>
                <a:gd name="T42" fmla="*/ 174625 w 280"/>
                <a:gd name="T43" fmla="*/ 238538 h 469"/>
                <a:gd name="T44" fmla="*/ 174625 w 280"/>
                <a:gd name="T45" fmla="*/ 176879 h 469"/>
                <a:gd name="T46" fmla="*/ 120990 w 280"/>
                <a:gd name="T47" fmla="*/ 123317 h 4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0" h="469">
                  <a:moveTo>
                    <a:pt x="194" y="198"/>
                  </a:moveTo>
                  <a:cubicBezTo>
                    <a:pt x="158" y="198"/>
                    <a:pt x="158" y="198"/>
                    <a:pt x="158" y="198"/>
                  </a:cubicBezTo>
                  <a:cubicBezTo>
                    <a:pt x="106" y="198"/>
                    <a:pt x="106" y="198"/>
                    <a:pt x="106" y="198"/>
                  </a:cubicBezTo>
                  <a:cubicBezTo>
                    <a:pt x="76" y="198"/>
                    <a:pt x="52" y="174"/>
                    <a:pt x="52" y="144"/>
                  </a:cubicBezTo>
                  <a:cubicBezTo>
                    <a:pt x="52" y="107"/>
                    <a:pt x="52" y="107"/>
                    <a:pt x="52" y="107"/>
                  </a:cubicBezTo>
                  <a:cubicBezTo>
                    <a:pt x="52" y="77"/>
                    <a:pt x="76" y="53"/>
                    <a:pt x="106" y="53"/>
                  </a:cubicBezTo>
                  <a:cubicBezTo>
                    <a:pt x="263" y="53"/>
                    <a:pt x="263" y="53"/>
                    <a:pt x="263" y="53"/>
                  </a:cubicBezTo>
                  <a:cubicBezTo>
                    <a:pt x="263" y="0"/>
                    <a:pt x="263" y="0"/>
                    <a:pt x="263" y="0"/>
                  </a:cubicBezTo>
                  <a:cubicBezTo>
                    <a:pt x="86" y="0"/>
                    <a:pt x="86" y="0"/>
                    <a:pt x="86" y="0"/>
                  </a:cubicBezTo>
                  <a:cubicBezTo>
                    <a:pt x="39" y="0"/>
                    <a:pt x="0" y="38"/>
                    <a:pt x="0" y="86"/>
                  </a:cubicBezTo>
                  <a:cubicBezTo>
                    <a:pt x="0" y="165"/>
                    <a:pt x="0" y="165"/>
                    <a:pt x="0" y="165"/>
                  </a:cubicBezTo>
                  <a:cubicBezTo>
                    <a:pt x="0" y="212"/>
                    <a:pt x="39" y="251"/>
                    <a:pt x="86" y="251"/>
                  </a:cubicBezTo>
                  <a:cubicBezTo>
                    <a:pt x="105" y="251"/>
                    <a:pt x="105" y="251"/>
                    <a:pt x="105" y="251"/>
                  </a:cubicBezTo>
                  <a:cubicBezTo>
                    <a:pt x="158" y="251"/>
                    <a:pt x="158" y="251"/>
                    <a:pt x="158" y="251"/>
                  </a:cubicBezTo>
                  <a:cubicBezTo>
                    <a:pt x="174" y="251"/>
                    <a:pt x="174" y="251"/>
                    <a:pt x="174" y="251"/>
                  </a:cubicBezTo>
                  <a:cubicBezTo>
                    <a:pt x="204" y="251"/>
                    <a:pt x="228" y="275"/>
                    <a:pt x="228" y="305"/>
                  </a:cubicBezTo>
                  <a:cubicBezTo>
                    <a:pt x="228" y="362"/>
                    <a:pt x="228" y="362"/>
                    <a:pt x="228" y="362"/>
                  </a:cubicBezTo>
                  <a:cubicBezTo>
                    <a:pt x="228" y="392"/>
                    <a:pt x="204" y="416"/>
                    <a:pt x="174" y="416"/>
                  </a:cubicBezTo>
                  <a:cubicBezTo>
                    <a:pt x="19" y="416"/>
                    <a:pt x="19" y="416"/>
                    <a:pt x="19" y="416"/>
                  </a:cubicBezTo>
                  <a:cubicBezTo>
                    <a:pt x="19" y="469"/>
                    <a:pt x="19" y="469"/>
                    <a:pt x="19" y="469"/>
                  </a:cubicBezTo>
                  <a:cubicBezTo>
                    <a:pt x="194" y="469"/>
                    <a:pt x="194" y="469"/>
                    <a:pt x="194" y="469"/>
                  </a:cubicBezTo>
                  <a:cubicBezTo>
                    <a:pt x="242" y="469"/>
                    <a:pt x="280" y="431"/>
                    <a:pt x="280" y="383"/>
                  </a:cubicBezTo>
                  <a:cubicBezTo>
                    <a:pt x="280" y="284"/>
                    <a:pt x="280" y="284"/>
                    <a:pt x="280" y="284"/>
                  </a:cubicBezTo>
                  <a:cubicBezTo>
                    <a:pt x="280" y="236"/>
                    <a:pt x="242" y="198"/>
                    <a:pt x="194" y="198"/>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6" name="Freeform 141"/>
            <p:cNvSpPr>
              <a:spLocks/>
            </p:cNvSpPr>
            <p:nvPr/>
          </p:nvSpPr>
          <p:spPr bwMode="auto">
            <a:xfrm>
              <a:off x="9050771" y="4621213"/>
              <a:ext cx="83344" cy="182563"/>
            </a:xfrm>
            <a:custGeom>
              <a:avLst/>
              <a:gdLst>
                <a:gd name="T0" fmla="*/ 0 w 134"/>
                <a:gd name="T1" fmla="*/ 53585 h 293"/>
                <a:gd name="T2" fmla="*/ 0 w 134"/>
                <a:gd name="T3" fmla="*/ 182563 h 293"/>
                <a:gd name="T4" fmla="*/ 32023 w 134"/>
                <a:gd name="T5" fmla="*/ 182563 h 293"/>
                <a:gd name="T6" fmla="*/ 32023 w 134"/>
                <a:gd name="T7" fmla="*/ 66670 h 293"/>
                <a:gd name="T8" fmla="*/ 66557 w 134"/>
                <a:gd name="T9" fmla="*/ 33023 h 293"/>
                <a:gd name="T10" fmla="*/ 84138 w 134"/>
                <a:gd name="T11" fmla="*/ 33023 h 293"/>
                <a:gd name="T12" fmla="*/ 84138 w 134"/>
                <a:gd name="T13" fmla="*/ 0 h 293"/>
                <a:gd name="T14" fmla="*/ 53371 w 134"/>
                <a:gd name="T15" fmla="*/ 0 h 293"/>
                <a:gd name="T16" fmla="*/ 0 w 134"/>
                <a:gd name="T17" fmla="*/ 53585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93">
                  <a:moveTo>
                    <a:pt x="0" y="86"/>
                  </a:moveTo>
                  <a:cubicBezTo>
                    <a:pt x="0" y="293"/>
                    <a:pt x="0" y="293"/>
                    <a:pt x="0" y="293"/>
                  </a:cubicBezTo>
                  <a:cubicBezTo>
                    <a:pt x="51" y="293"/>
                    <a:pt x="51" y="293"/>
                    <a:pt x="51" y="293"/>
                  </a:cubicBezTo>
                  <a:cubicBezTo>
                    <a:pt x="51" y="107"/>
                    <a:pt x="51" y="107"/>
                    <a:pt x="51" y="107"/>
                  </a:cubicBezTo>
                  <a:cubicBezTo>
                    <a:pt x="51" y="77"/>
                    <a:pt x="76" y="53"/>
                    <a:pt x="106" y="53"/>
                  </a:cubicBezTo>
                  <a:cubicBezTo>
                    <a:pt x="134" y="53"/>
                    <a:pt x="134" y="53"/>
                    <a:pt x="134" y="53"/>
                  </a:cubicBezTo>
                  <a:cubicBezTo>
                    <a:pt x="134" y="0"/>
                    <a:pt x="134" y="0"/>
                    <a:pt x="134" y="0"/>
                  </a:cubicBezTo>
                  <a:cubicBezTo>
                    <a:pt x="85" y="0"/>
                    <a:pt x="85" y="0"/>
                    <a:pt x="85" y="0"/>
                  </a:cubicBezTo>
                  <a:cubicBezTo>
                    <a:pt x="38" y="0"/>
                    <a:pt x="0" y="39"/>
                    <a:pt x="0" y="8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7" name="Freeform 142"/>
            <p:cNvSpPr>
              <a:spLocks noEditPoints="1"/>
            </p:cNvSpPr>
            <p:nvPr/>
          </p:nvSpPr>
          <p:spPr bwMode="auto">
            <a:xfrm>
              <a:off x="9346263" y="4621213"/>
              <a:ext cx="159111" cy="182563"/>
            </a:xfrm>
            <a:custGeom>
              <a:avLst/>
              <a:gdLst>
                <a:gd name="T0" fmla="*/ 105211 w 255"/>
                <a:gd name="T1" fmla="*/ 0 h 293"/>
                <a:gd name="T2" fmla="*/ 53539 w 255"/>
                <a:gd name="T3" fmla="*/ 0 h 293"/>
                <a:gd name="T4" fmla="*/ 0 w 255"/>
                <a:gd name="T5" fmla="*/ 53585 h 293"/>
                <a:gd name="T6" fmla="*/ 0 w 255"/>
                <a:gd name="T7" fmla="*/ 79754 h 293"/>
                <a:gd name="T8" fmla="*/ 0 w 255"/>
                <a:gd name="T9" fmla="*/ 112155 h 293"/>
                <a:gd name="T10" fmla="*/ 0 w 255"/>
                <a:gd name="T11" fmla="*/ 129601 h 293"/>
                <a:gd name="T12" fmla="*/ 53539 w 255"/>
                <a:gd name="T13" fmla="*/ 182563 h 293"/>
                <a:gd name="T14" fmla="*/ 126377 w 255"/>
                <a:gd name="T15" fmla="*/ 182563 h 293"/>
                <a:gd name="T16" fmla="*/ 126377 w 255"/>
                <a:gd name="T17" fmla="*/ 148293 h 293"/>
                <a:gd name="T18" fmla="*/ 92760 w 255"/>
                <a:gd name="T19" fmla="*/ 150163 h 293"/>
                <a:gd name="T20" fmla="*/ 65990 w 255"/>
                <a:gd name="T21" fmla="*/ 150163 h 293"/>
                <a:gd name="T22" fmla="*/ 32373 w 255"/>
                <a:gd name="T23" fmla="*/ 115893 h 293"/>
                <a:gd name="T24" fmla="*/ 32373 w 255"/>
                <a:gd name="T25" fmla="*/ 112155 h 293"/>
                <a:gd name="T26" fmla="*/ 158750 w 255"/>
                <a:gd name="T27" fmla="*/ 112155 h 293"/>
                <a:gd name="T28" fmla="*/ 158750 w 255"/>
                <a:gd name="T29" fmla="*/ 105924 h 293"/>
                <a:gd name="T30" fmla="*/ 158750 w 255"/>
                <a:gd name="T31" fmla="*/ 79754 h 293"/>
                <a:gd name="T32" fmla="*/ 158750 w 255"/>
                <a:gd name="T33" fmla="*/ 53585 h 293"/>
                <a:gd name="T34" fmla="*/ 105211 w 255"/>
                <a:gd name="T35" fmla="*/ 0 h 293"/>
                <a:gd name="T36" fmla="*/ 32373 w 255"/>
                <a:gd name="T37" fmla="*/ 79754 h 293"/>
                <a:gd name="T38" fmla="*/ 32373 w 255"/>
                <a:gd name="T39" fmla="*/ 66670 h 293"/>
                <a:gd name="T40" fmla="*/ 65990 w 255"/>
                <a:gd name="T41" fmla="*/ 33023 h 293"/>
                <a:gd name="T42" fmla="*/ 92760 w 255"/>
                <a:gd name="T43" fmla="*/ 33023 h 293"/>
                <a:gd name="T44" fmla="*/ 126377 w 255"/>
                <a:gd name="T45" fmla="*/ 66670 h 293"/>
                <a:gd name="T46" fmla="*/ 126377 w 255"/>
                <a:gd name="T47" fmla="*/ 79754 h 293"/>
                <a:gd name="T48" fmla="*/ 32373 w 255"/>
                <a:gd name="T49" fmla="*/ 79754 h 2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5" h="293">
                  <a:moveTo>
                    <a:pt x="169" y="0"/>
                  </a:moveTo>
                  <a:cubicBezTo>
                    <a:pt x="86" y="0"/>
                    <a:pt x="86" y="0"/>
                    <a:pt x="86" y="0"/>
                  </a:cubicBezTo>
                  <a:cubicBezTo>
                    <a:pt x="39" y="0"/>
                    <a:pt x="0" y="39"/>
                    <a:pt x="0" y="86"/>
                  </a:cubicBezTo>
                  <a:cubicBezTo>
                    <a:pt x="0" y="128"/>
                    <a:pt x="0" y="128"/>
                    <a:pt x="0" y="128"/>
                  </a:cubicBezTo>
                  <a:cubicBezTo>
                    <a:pt x="0" y="180"/>
                    <a:pt x="0" y="180"/>
                    <a:pt x="0" y="180"/>
                  </a:cubicBezTo>
                  <a:cubicBezTo>
                    <a:pt x="0" y="208"/>
                    <a:pt x="0" y="208"/>
                    <a:pt x="0" y="208"/>
                  </a:cubicBezTo>
                  <a:cubicBezTo>
                    <a:pt x="0" y="255"/>
                    <a:pt x="39" y="293"/>
                    <a:pt x="86" y="293"/>
                  </a:cubicBezTo>
                  <a:cubicBezTo>
                    <a:pt x="203" y="293"/>
                    <a:pt x="203" y="293"/>
                    <a:pt x="203" y="293"/>
                  </a:cubicBezTo>
                  <a:cubicBezTo>
                    <a:pt x="203" y="238"/>
                    <a:pt x="203" y="238"/>
                    <a:pt x="203" y="238"/>
                  </a:cubicBezTo>
                  <a:cubicBezTo>
                    <a:pt x="198" y="239"/>
                    <a:pt x="155" y="241"/>
                    <a:pt x="149" y="241"/>
                  </a:cubicBezTo>
                  <a:cubicBezTo>
                    <a:pt x="106" y="241"/>
                    <a:pt x="106" y="241"/>
                    <a:pt x="106" y="241"/>
                  </a:cubicBezTo>
                  <a:cubicBezTo>
                    <a:pt x="76" y="241"/>
                    <a:pt x="52" y="216"/>
                    <a:pt x="52" y="186"/>
                  </a:cubicBezTo>
                  <a:cubicBezTo>
                    <a:pt x="52" y="180"/>
                    <a:pt x="52" y="180"/>
                    <a:pt x="52" y="180"/>
                  </a:cubicBezTo>
                  <a:cubicBezTo>
                    <a:pt x="255" y="180"/>
                    <a:pt x="255" y="180"/>
                    <a:pt x="255" y="180"/>
                  </a:cubicBezTo>
                  <a:cubicBezTo>
                    <a:pt x="255" y="170"/>
                    <a:pt x="255" y="170"/>
                    <a:pt x="255" y="170"/>
                  </a:cubicBezTo>
                  <a:cubicBezTo>
                    <a:pt x="255" y="128"/>
                    <a:pt x="255" y="128"/>
                    <a:pt x="255" y="128"/>
                  </a:cubicBezTo>
                  <a:cubicBezTo>
                    <a:pt x="255" y="86"/>
                    <a:pt x="255" y="86"/>
                    <a:pt x="255" y="86"/>
                  </a:cubicBezTo>
                  <a:cubicBezTo>
                    <a:pt x="255" y="39"/>
                    <a:pt x="216" y="0"/>
                    <a:pt x="169" y="0"/>
                  </a:cubicBezTo>
                  <a:close/>
                  <a:moveTo>
                    <a:pt x="52" y="128"/>
                  </a:moveTo>
                  <a:cubicBezTo>
                    <a:pt x="52" y="107"/>
                    <a:pt x="52" y="107"/>
                    <a:pt x="52" y="107"/>
                  </a:cubicBezTo>
                  <a:cubicBezTo>
                    <a:pt x="52" y="77"/>
                    <a:pt x="76" y="53"/>
                    <a:pt x="106" y="53"/>
                  </a:cubicBezTo>
                  <a:cubicBezTo>
                    <a:pt x="149" y="53"/>
                    <a:pt x="149" y="53"/>
                    <a:pt x="149" y="53"/>
                  </a:cubicBezTo>
                  <a:cubicBezTo>
                    <a:pt x="179" y="53"/>
                    <a:pt x="203" y="77"/>
                    <a:pt x="203" y="107"/>
                  </a:cubicBezTo>
                  <a:cubicBezTo>
                    <a:pt x="203" y="128"/>
                    <a:pt x="203" y="128"/>
                    <a:pt x="203" y="128"/>
                  </a:cubicBezTo>
                  <a:lnTo>
                    <a:pt x="52" y="128"/>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8" name="Freeform 143"/>
            <p:cNvSpPr>
              <a:spLocks/>
            </p:cNvSpPr>
            <p:nvPr/>
          </p:nvSpPr>
          <p:spPr bwMode="auto">
            <a:xfrm>
              <a:off x="9543257" y="4621213"/>
              <a:ext cx="83344" cy="182563"/>
            </a:xfrm>
            <a:custGeom>
              <a:avLst/>
              <a:gdLst>
                <a:gd name="T0" fmla="*/ 0 w 135"/>
                <a:gd name="T1" fmla="*/ 53585 h 293"/>
                <a:gd name="T2" fmla="*/ 0 w 135"/>
                <a:gd name="T3" fmla="*/ 182563 h 293"/>
                <a:gd name="T4" fmla="*/ 31785 w 135"/>
                <a:gd name="T5" fmla="*/ 182563 h 293"/>
                <a:gd name="T6" fmla="*/ 31785 w 135"/>
                <a:gd name="T7" fmla="*/ 66670 h 293"/>
                <a:gd name="T8" fmla="*/ 66064 w 135"/>
                <a:gd name="T9" fmla="*/ 33023 h 293"/>
                <a:gd name="T10" fmla="*/ 84138 w 135"/>
                <a:gd name="T11" fmla="*/ 33023 h 293"/>
                <a:gd name="T12" fmla="*/ 84138 w 135"/>
                <a:gd name="T13" fmla="*/ 0 h 293"/>
                <a:gd name="T14" fmla="*/ 52976 w 135"/>
                <a:gd name="T15" fmla="*/ 0 h 293"/>
                <a:gd name="T16" fmla="*/ 0 w 135"/>
                <a:gd name="T17" fmla="*/ 53585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293">
                  <a:moveTo>
                    <a:pt x="0" y="86"/>
                  </a:moveTo>
                  <a:cubicBezTo>
                    <a:pt x="0" y="293"/>
                    <a:pt x="0" y="293"/>
                    <a:pt x="0" y="293"/>
                  </a:cubicBezTo>
                  <a:cubicBezTo>
                    <a:pt x="51" y="293"/>
                    <a:pt x="51" y="293"/>
                    <a:pt x="51" y="293"/>
                  </a:cubicBezTo>
                  <a:cubicBezTo>
                    <a:pt x="51" y="107"/>
                    <a:pt x="51" y="107"/>
                    <a:pt x="51" y="107"/>
                  </a:cubicBezTo>
                  <a:cubicBezTo>
                    <a:pt x="51" y="77"/>
                    <a:pt x="76" y="53"/>
                    <a:pt x="106" y="53"/>
                  </a:cubicBezTo>
                  <a:cubicBezTo>
                    <a:pt x="135" y="53"/>
                    <a:pt x="135" y="53"/>
                    <a:pt x="135" y="53"/>
                  </a:cubicBezTo>
                  <a:cubicBezTo>
                    <a:pt x="135" y="0"/>
                    <a:pt x="135" y="0"/>
                    <a:pt x="135" y="0"/>
                  </a:cubicBezTo>
                  <a:cubicBezTo>
                    <a:pt x="85" y="0"/>
                    <a:pt x="85" y="0"/>
                    <a:pt x="85" y="0"/>
                  </a:cubicBezTo>
                  <a:cubicBezTo>
                    <a:pt x="38" y="0"/>
                    <a:pt x="0" y="39"/>
                    <a:pt x="0" y="8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9" name="Freeform 144"/>
            <p:cNvSpPr>
              <a:spLocks noEditPoints="1"/>
            </p:cNvSpPr>
            <p:nvPr/>
          </p:nvSpPr>
          <p:spPr bwMode="auto">
            <a:xfrm>
              <a:off x="8270370" y="4621213"/>
              <a:ext cx="157217" cy="182563"/>
            </a:xfrm>
            <a:custGeom>
              <a:avLst/>
              <a:gdLst>
                <a:gd name="T0" fmla="*/ 104569 w 254"/>
                <a:gd name="T1" fmla="*/ 0 h 293"/>
                <a:gd name="T2" fmla="*/ 53213 w 254"/>
                <a:gd name="T3" fmla="*/ 0 h 293"/>
                <a:gd name="T4" fmla="*/ 0 w 254"/>
                <a:gd name="T5" fmla="*/ 53585 h 293"/>
                <a:gd name="T6" fmla="*/ 0 w 254"/>
                <a:gd name="T7" fmla="*/ 129601 h 293"/>
                <a:gd name="T8" fmla="*/ 53213 w 254"/>
                <a:gd name="T9" fmla="*/ 182563 h 293"/>
                <a:gd name="T10" fmla="*/ 104569 w 254"/>
                <a:gd name="T11" fmla="*/ 182563 h 293"/>
                <a:gd name="T12" fmla="*/ 157163 w 254"/>
                <a:gd name="T13" fmla="*/ 129601 h 293"/>
                <a:gd name="T14" fmla="*/ 157163 w 254"/>
                <a:gd name="T15" fmla="*/ 53585 h 293"/>
                <a:gd name="T16" fmla="*/ 104569 w 254"/>
                <a:gd name="T17" fmla="*/ 0 h 293"/>
                <a:gd name="T18" fmla="*/ 125607 w 254"/>
                <a:gd name="T19" fmla="*/ 115893 h 293"/>
                <a:gd name="T20" fmla="*/ 91575 w 254"/>
                <a:gd name="T21" fmla="*/ 150163 h 293"/>
                <a:gd name="T22" fmla="*/ 65588 w 254"/>
                <a:gd name="T23" fmla="*/ 150163 h 293"/>
                <a:gd name="T24" fmla="*/ 32175 w 254"/>
                <a:gd name="T25" fmla="*/ 115893 h 293"/>
                <a:gd name="T26" fmla="*/ 32175 w 254"/>
                <a:gd name="T27" fmla="*/ 66670 h 293"/>
                <a:gd name="T28" fmla="*/ 65588 w 254"/>
                <a:gd name="T29" fmla="*/ 33023 h 293"/>
                <a:gd name="T30" fmla="*/ 91575 w 254"/>
                <a:gd name="T31" fmla="*/ 33023 h 293"/>
                <a:gd name="T32" fmla="*/ 125607 w 254"/>
                <a:gd name="T33" fmla="*/ 66670 h 293"/>
                <a:gd name="T34" fmla="*/ 125607 w 254"/>
                <a:gd name="T35" fmla="*/ 115893 h 2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 h="293">
                  <a:moveTo>
                    <a:pt x="169" y="0"/>
                  </a:moveTo>
                  <a:cubicBezTo>
                    <a:pt x="86" y="0"/>
                    <a:pt x="86" y="0"/>
                    <a:pt x="86" y="0"/>
                  </a:cubicBezTo>
                  <a:cubicBezTo>
                    <a:pt x="38" y="0"/>
                    <a:pt x="0" y="39"/>
                    <a:pt x="0" y="86"/>
                  </a:cubicBezTo>
                  <a:cubicBezTo>
                    <a:pt x="0" y="208"/>
                    <a:pt x="0" y="208"/>
                    <a:pt x="0" y="208"/>
                  </a:cubicBezTo>
                  <a:cubicBezTo>
                    <a:pt x="0" y="255"/>
                    <a:pt x="38" y="293"/>
                    <a:pt x="86" y="293"/>
                  </a:cubicBezTo>
                  <a:cubicBezTo>
                    <a:pt x="169" y="293"/>
                    <a:pt x="169" y="293"/>
                    <a:pt x="169" y="293"/>
                  </a:cubicBezTo>
                  <a:cubicBezTo>
                    <a:pt x="216" y="293"/>
                    <a:pt x="254" y="255"/>
                    <a:pt x="254" y="208"/>
                  </a:cubicBezTo>
                  <a:cubicBezTo>
                    <a:pt x="254" y="86"/>
                    <a:pt x="254" y="86"/>
                    <a:pt x="254" y="86"/>
                  </a:cubicBezTo>
                  <a:cubicBezTo>
                    <a:pt x="254" y="39"/>
                    <a:pt x="216" y="0"/>
                    <a:pt x="169" y="0"/>
                  </a:cubicBezTo>
                  <a:close/>
                  <a:moveTo>
                    <a:pt x="203" y="186"/>
                  </a:moveTo>
                  <a:cubicBezTo>
                    <a:pt x="203" y="216"/>
                    <a:pt x="178" y="241"/>
                    <a:pt x="148" y="241"/>
                  </a:cubicBezTo>
                  <a:cubicBezTo>
                    <a:pt x="106" y="241"/>
                    <a:pt x="106" y="241"/>
                    <a:pt x="106" y="241"/>
                  </a:cubicBezTo>
                  <a:cubicBezTo>
                    <a:pt x="76" y="241"/>
                    <a:pt x="52" y="216"/>
                    <a:pt x="52" y="186"/>
                  </a:cubicBezTo>
                  <a:cubicBezTo>
                    <a:pt x="52" y="107"/>
                    <a:pt x="52" y="107"/>
                    <a:pt x="52" y="107"/>
                  </a:cubicBezTo>
                  <a:cubicBezTo>
                    <a:pt x="52" y="77"/>
                    <a:pt x="76" y="53"/>
                    <a:pt x="106" y="53"/>
                  </a:cubicBezTo>
                  <a:cubicBezTo>
                    <a:pt x="148" y="53"/>
                    <a:pt x="148" y="53"/>
                    <a:pt x="148" y="53"/>
                  </a:cubicBezTo>
                  <a:cubicBezTo>
                    <a:pt x="178" y="53"/>
                    <a:pt x="203" y="77"/>
                    <a:pt x="203" y="107"/>
                  </a:cubicBezTo>
                  <a:lnTo>
                    <a:pt x="203" y="186"/>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0" name="Freeform 145"/>
            <p:cNvSpPr>
              <a:spLocks/>
            </p:cNvSpPr>
            <p:nvPr/>
          </p:nvSpPr>
          <p:spPr bwMode="auto">
            <a:xfrm>
              <a:off x="8463576" y="4621213"/>
              <a:ext cx="157217" cy="182563"/>
            </a:xfrm>
            <a:custGeom>
              <a:avLst/>
              <a:gdLst>
                <a:gd name="T0" fmla="*/ 105211 w 255"/>
                <a:gd name="T1" fmla="*/ 0 h 293"/>
                <a:gd name="T2" fmla="*/ 32373 w 255"/>
                <a:gd name="T3" fmla="*/ 0 h 293"/>
                <a:gd name="T4" fmla="*/ 0 w 255"/>
                <a:gd name="T5" fmla="*/ 0 h 293"/>
                <a:gd name="T6" fmla="*/ 0 w 255"/>
                <a:gd name="T7" fmla="*/ 33023 h 293"/>
                <a:gd name="T8" fmla="*/ 0 w 255"/>
                <a:gd name="T9" fmla="*/ 182563 h 293"/>
                <a:gd name="T10" fmla="*/ 32373 w 255"/>
                <a:gd name="T11" fmla="*/ 182563 h 293"/>
                <a:gd name="T12" fmla="*/ 32373 w 255"/>
                <a:gd name="T13" fmla="*/ 33023 h 293"/>
                <a:gd name="T14" fmla="*/ 92760 w 255"/>
                <a:gd name="T15" fmla="*/ 33023 h 293"/>
                <a:gd name="T16" fmla="*/ 126377 w 255"/>
                <a:gd name="T17" fmla="*/ 66670 h 293"/>
                <a:gd name="T18" fmla="*/ 126377 w 255"/>
                <a:gd name="T19" fmla="*/ 182563 h 293"/>
                <a:gd name="T20" fmla="*/ 158750 w 255"/>
                <a:gd name="T21" fmla="*/ 182563 h 293"/>
                <a:gd name="T22" fmla="*/ 158750 w 255"/>
                <a:gd name="T23" fmla="*/ 53585 h 293"/>
                <a:gd name="T24" fmla="*/ 105211 w 255"/>
                <a:gd name="T25" fmla="*/ 0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93">
                  <a:moveTo>
                    <a:pt x="169" y="0"/>
                  </a:moveTo>
                  <a:cubicBezTo>
                    <a:pt x="52" y="0"/>
                    <a:pt x="52" y="0"/>
                    <a:pt x="52" y="0"/>
                  </a:cubicBezTo>
                  <a:cubicBezTo>
                    <a:pt x="0" y="0"/>
                    <a:pt x="0" y="0"/>
                    <a:pt x="0" y="0"/>
                  </a:cubicBezTo>
                  <a:cubicBezTo>
                    <a:pt x="0" y="53"/>
                    <a:pt x="0" y="53"/>
                    <a:pt x="0" y="53"/>
                  </a:cubicBezTo>
                  <a:cubicBezTo>
                    <a:pt x="0" y="293"/>
                    <a:pt x="0" y="293"/>
                    <a:pt x="0" y="293"/>
                  </a:cubicBezTo>
                  <a:cubicBezTo>
                    <a:pt x="52" y="293"/>
                    <a:pt x="52" y="293"/>
                    <a:pt x="52" y="293"/>
                  </a:cubicBezTo>
                  <a:cubicBezTo>
                    <a:pt x="52" y="53"/>
                    <a:pt x="52" y="53"/>
                    <a:pt x="52" y="53"/>
                  </a:cubicBezTo>
                  <a:cubicBezTo>
                    <a:pt x="149" y="53"/>
                    <a:pt x="149" y="53"/>
                    <a:pt x="149" y="53"/>
                  </a:cubicBezTo>
                  <a:cubicBezTo>
                    <a:pt x="179" y="53"/>
                    <a:pt x="203" y="77"/>
                    <a:pt x="203" y="107"/>
                  </a:cubicBezTo>
                  <a:cubicBezTo>
                    <a:pt x="203" y="293"/>
                    <a:pt x="203" y="293"/>
                    <a:pt x="203" y="293"/>
                  </a:cubicBezTo>
                  <a:cubicBezTo>
                    <a:pt x="255" y="293"/>
                    <a:pt x="255" y="293"/>
                    <a:pt x="255" y="293"/>
                  </a:cubicBezTo>
                  <a:cubicBezTo>
                    <a:pt x="255" y="86"/>
                    <a:pt x="255" y="86"/>
                    <a:pt x="255" y="86"/>
                  </a:cubicBezTo>
                  <a:cubicBezTo>
                    <a:pt x="255" y="39"/>
                    <a:pt x="216" y="0"/>
                    <a:pt x="169" y="0"/>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1" name="Freeform 146"/>
            <p:cNvSpPr>
              <a:spLocks/>
            </p:cNvSpPr>
            <p:nvPr/>
          </p:nvSpPr>
          <p:spPr bwMode="auto">
            <a:xfrm>
              <a:off x="7830921" y="4621213"/>
              <a:ext cx="157217" cy="182563"/>
            </a:xfrm>
            <a:custGeom>
              <a:avLst/>
              <a:gdLst>
                <a:gd name="T0" fmla="*/ 125114 w 255"/>
                <a:gd name="T1" fmla="*/ 150163 h 293"/>
                <a:gd name="T2" fmla="*/ 65331 w 255"/>
                <a:gd name="T3" fmla="*/ 150163 h 293"/>
                <a:gd name="T4" fmla="*/ 32049 w 255"/>
                <a:gd name="T5" fmla="*/ 115893 h 293"/>
                <a:gd name="T6" fmla="*/ 32049 w 255"/>
                <a:gd name="T7" fmla="*/ 0 h 293"/>
                <a:gd name="T8" fmla="*/ 0 w 255"/>
                <a:gd name="T9" fmla="*/ 0 h 293"/>
                <a:gd name="T10" fmla="*/ 0 w 255"/>
                <a:gd name="T11" fmla="*/ 129601 h 293"/>
                <a:gd name="T12" fmla="*/ 53004 w 255"/>
                <a:gd name="T13" fmla="*/ 182563 h 293"/>
                <a:gd name="T14" fmla="*/ 125114 w 255"/>
                <a:gd name="T15" fmla="*/ 182563 h 293"/>
                <a:gd name="T16" fmla="*/ 157163 w 255"/>
                <a:gd name="T17" fmla="*/ 182563 h 293"/>
                <a:gd name="T18" fmla="*/ 157163 w 255"/>
                <a:gd name="T19" fmla="*/ 150163 h 293"/>
                <a:gd name="T20" fmla="*/ 157163 w 255"/>
                <a:gd name="T21" fmla="*/ 0 h 293"/>
                <a:gd name="T22" fmla="*/ 125114 w 255"/>
                <a:gd name="T23" fmla="*/ 0 h 293"/>
                <a:gd name="T24" fmla="*/ 125114 w 255"/>
                <a:gd name="T25" fmla="*/ 150163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93">
                  <a:moveTo>
                    <a:pt x="203" y="241"/>
                  </a:moveTo>
                  <a:cubicBezTo>
                    <a:pt x="106" y="241"/>
                    <a:pt x="106" y="241"/>
                    <a:pt x="106" y="241"/>
                  </a:cubicBezTo>
                  <a:cubicBezTo>
                    <a:pt x="76" y="241"/>
                    <a:pt x="52" y="216"/>
                    <a:pt x="52" y="186"/>
                  </a:cubicBezTo>
                  <a:cubicBezTo>
                    <a:pt x="52" y="0"/>
                    <a:pt x="52" y="0"/>
                    <a:pt x="52" y="0"/>
                  </a:cubicBezTo>
                  <a:cubicBezTo>
                    <a:pt x="0" y="0"/>
                    <a:pt x="0" y="0"/>
                    <a:pt x="0" y="0"/>
                  </a:cubicBezTo>
                  <a:cubicBezTo>
                    <a:pt x="0" y="208"/>
                    <a:pt x="0" y="208"/>
                    <a:pt x="0" y="208"/>
                  </a:cubicBezTo>
                  <a:cubicBezTo>
                    <a:pt x="0" y="255"/>
                    <a:pt x="38" y="293"/>
                    <a:pt x="86" y="293"/>
                  </a:cubicBezTo>
                  <a:cubicBezTo>
                    <a:pt x="203" y="293"/>
                    <a:pt x="203" y="293"/>
                    <a:pt x="203" y="293"/>
                  </a:cubicBezTo>
                  <a:cubicBezTo>
                    <a:pt x="255" y="293"/>
                    <a:pt x="255" y="293"/>
                    <a:pt x="255" y="293"/>
                  </a:cubicBezTo>
                  <a:cubicBezTo>
                    <a:pt x="255" y="241"/>
                    <a:pt x="255" y="241"/>
                    <a:pt x="255" y="241"/>
                  </a:cubicBezTo>
                  <a:cubicBezTo>
                    <a:pt x="255" y="0"/>
                    <a:pt x="255" y="0"/>
                    <a:pt x="255" y="0"/>
                  </a:cubicBezTo>
                  <a:cubicBezTo>
                    <a:pt x="203" y="0"/>
                    <a:pt x="203" y="0"/>
                    <a:pt x="203" y="0"/>
                  </a:cubicBezTo>
                  <a:lnTo>
                    <a:pt x="203" y="241"/>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2" name="Freeform 147"/>
            <p:cNvSpPr>
              <a:spLocks/>
            </p:cNvSpPr>
            <p:nvPr/>
          </p:nvSpPr>
          <p:spPr bwMode="auto">
            <a:xfrm>
              <a:off x="8020339" y="4622952"/>
              <a:ext cx="140169" cy="180824"/>
            </a:xfrm>
            <a:custGeom>
              <a:avLst/>
              <a:gdLst>
                <a:gd name="T0" fmla="*/ 99950 w 229"/>
                <a:gd name="T1" fmla="*/ 71894 h 292"/>
                <a:gd name="T2" fmla="*/ 49975 w 229"/>
                <a:gd name="T3" fmla="*/ 71894 h 292"/>
                <a:gd name="T4" fmla="*/ 30232 w 229"/>
                <a:gd name="T5" fmla="*/ 52061 h 292"/>
                <a:gd name="T6" fmla="*/ 30232 w 229"/>
                <a:gd name="T7" fmla="*/ 49582 h 292"/>
                <a:gd name="T8" fmla="*/ 50592 w 229"/>
                <a:gd name="T9" fmla="*/ 30989 h 292"/>
                <a:gd name="T10" fmla="*/ 130799 w 229"/>
                <a:gd name="T11" fmla="*/ 30989 h 292"/>
                <a:gd name="T12" fmla="*/ 130799 w 229"/>
                <a:gd name="T13" fmla="*/ 0 h 292"/>
                <a:gd name="T14" fmla="*/ 41338 w 229"/>
                <a:gd name="T15" fmla="*/ 0 h 292"/>
                <a:gd name="T16" fmla="*/ 0 w 229"/>
                <a:gd name="T17" fmla="*/ 41525 h 292"/>
                <a:gd name="T18" fmla="*/ 0 w 229"/>
                <a:gd name="T19" fmla="*/ 60738 h 292"/>
                <a:gd name="T20" fmla="*/ 41338 w 229"/>
                <a:gd name="T21" fmla="*/ 102883 h 292"/>
                <a:gd name="T22" fmla="*/ 43805 w 229"/>
                <a:gd name="T23" fmla="*/ 102883 h 292"/>
                <a:gd name="T24" fmla="*/ 43805 w 229"/>
                <a:gd name="T25" fmla="*/ 102883 h 292"/>
                <a:gd name="T26" fmla="*/ 90696 w 229"/>
                <a:gd name="T27" fmla="*/ 102883 h 292"/>
                <a:gd name="T28" fmla="*/ 111056 w 229"/>
                <a:gd name="T29" fmla="*/ 122716 h 292"/>
                <a:gd name="T30" fmla="*/ 111056 w 229"/>
                <a:gd name="T31" fmla="*/ 129533 h 292"/>
                <a:gd name="T32" fmla="*/ 90696 w 229"/>
                <a:gd name="T33" fmla="*/ 149986 h 292"/>
                <a:gd name="T34" fmla="*/ 6170 w 229"/>
                <a:gd name="T35" fmla="*/ 149986 h 292"/>
                <a:gd name="T36" fmla="*/ 6170 w 229"/>
                <a:gd name="T37" fmla="*/ 180975 h 292"/>
                <a:gd name="T38" fmla="*/ 99950 w 229"/>
                <a:gd name="T39" fmla="*/ 180975 h 292"/>
                <a:gd name="T40" fmla="*/ 141288 w 229"/>
                <a:gd name="T41" fmla="*/ 139450 h 292"/>
                <a:gd name="T42" fmla="*/ 141288 w 229"/>
                <a:gd name="T43" fmla="*/ 113419 h 292"/>
                <a:gd name="T44" fmla="*/ 99950 w 229"/>
                <a:gd name="T45" fmla="*/ 71894 h 2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9" h="292">
                  <a:moveTo>
                    <a:pt x="162" y="116"/>
                  </a:moveTo>
                  <a:cubicBezTo>
                    <a:pt x="81" y="116"/>
                    <a:pt x="81" y="116"/>
                    <a:pt x="81" y="116"/>
                  </a:cubicBezTo>
                  <a:cubicBezTo>
                    <a:pt x="64" y="115"/>
                    <a:pt x="49" y="102"/>
                    <a:pt x="49" y="84"/>
                  </a:cubicBezTo>
                  <a:cubicBezTo>
                    <a:pt x="49" y="80"/>
                    <a:pt x="49" y="80"/>
                    <a:pt x="49" y="80"/>
                  </a:cubicBezTo>
                  <a:cubicBezTo>
                    <a:pt x="49" y="62"/>
                    <a:pt x="64" y="50"/>
                    <a:pt x="82" y="50"/>
                  </a:cubicBezTo>
                  <a:cubicBezTo>
                    <a:pt x="212" y="50"/>
                    <a:pt x="212" y="50"/>
                    <a:pt x="212" y="50"/>
                  </a:cubicBezTo>
                  <a:cubicBezTo>
                    <a:pt x="212" y="0"/>
                    <a:pt x="212" y="0"/>
                    <a:pt x="212" y="0"/>
                  </a:cubicBezTo>
                  <a:cubicBezTo>
                    <a:pt x="67" y="0"/>
                    <a:pt x="67" y="0"/>
                    <a:pt x="67" y="0"/>
                  </a:cubicBezTo>
                  <a:cubicBezTo>
                    <a:pt x="30" y="0"/>
                    <a:pt x="0" y="30"/>
                    <a:pt x="0" y="67"/>
                  </a:cubicBezTo>
                  <a:cubicBezTo>
                    <a:pt x="0" y="98"/>
                    <a:pt x="0" y="98"/>
                    <a:pt x="0" y="98"/>
                  </a:cubicBezTo>
                  <a:cubicBezTo>
                    <a:pt x="0" y="135"/>
                    <a:pt x="30" y="166"/>
                    <a:pt x="67" y="166"/>
                  </a:cubicBezTo>
                  <a:cubicBezTo>
                    <a:pt x="71" y="166"/>
                    <a:pt x="71" y="166"/>
                    <a:pt x="71" y="166"/>
                  </a:cubicBezTo>
                  <a:cubicBezTo>
                    <a:pt x="71" y="166"/>
                    <a:pt x="71" y="166"/>
                    <a:pt x="71" y="166"/>
                  </a:cubicBezTo>
                  <a:cubicBezTo>
                    <a:pt x="147" y="166"/>
                    <a:pt x="147" y="166"/>
                    <a:pt x="147" y="166"/>
                  </a:cubicBezTo>
                  <a:cubicBezTo>
                    <a:pt x="165" y="166"/>
                    <a:pt x="180" y="180"/>
                    <a:pt x="180" y="198"/>
                  </a:cubicBezTo>
                  <a:cubicBezTo>
                    <a:pt x="180" y="209"/>
                    <a:pt x="180" y="209"/>
                    <a:pt x="180" y="209"/>
                  </a:cubicBezTo>
                  <a:cubicBezTo>
                    <a:pt x="180" y="227"/>
                    <a:pt x="165" y="242"/>
                    <a:pt x="147" y="242"/>
                  </a:cubicBezTo>
                  <a:cubicBezTo>
                    <a:pt x="10" y="242"/>
                    <a:pt x="10" y="242"/>
                    <a:pt x="10" y="242"/>
                  </a:cubicBezTo>
                  <a:cubicBezTo>
                    <a:pt x="10" y="292"/>
                    <a:pt x="10" y="292"/>
                    <a:pt x="10" y="292"/>
                  </a:cubicBezTo>
                  <a:cubicBezTo>
                    <a:pt x="162" y="292"/>
                    <a:pt x="162" y="292"/>
                    <a:pt x="162" y="292"/>
                  </a:cubicBezTo>
                  <a:cubicBezTo>
                    <a:pt x="199" y="292"/>
                    <a:pt x="229" y="262"/>
                    <a:pt x="229" y="225"/>
                  </a:cubicBezTo>
                  <a:cubicBezTo>
                    <a:pt x="229" y="183"/>
                    <a:pt x="229" y="183"/>
                    <a:pt x="229" y="183"/>
                  </a:cubicBezTo>
                  <a:cubicBezTo>
                    <a:pt x="229" y="146"/>
                    <a:pt x="199" y="116"/>
                    <a:pt x="162" y="11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3" name="Freeform 148"/>
            <p:cNvSpPr>
              <a:spLocks/>
            </p:cNvSpPr>
            <p:nvPr/>
          </p:nvSpPr>
          <p:spPr bwMode="auto">
            <a:xfrm>
              <a:off x="7626350" y="4511675"/>
              <a:ext cx="172371" cy="292101"/>
            </a:xfrm>
            <a:custGeom>
              <a:avLst/>
              <a:gdLst>
                <a:gd name="T0" fmla="*/ 0 w 277"/>
                <a:gd name="T1" fmla="*/ 53562 h 469"/>
                <a:gd name="T2" fmla="*/ 0 w 277"/>
                <a:gd name="T3" fmla="*/ 69132 h 469"/>
                <a:gd name="T4" fmla="*/ 0 w 277"/>
                <a:gd name="T5" fmla="*/ 109615 h 469"/>
                <a:gd name="T6" fmla="*/ 0 w 277"/>
                <a:gd name="T7" fmla="*/ 142002 h 469"/>
                <a:gd name="T8" fmla="*/ 0 w 277"/>
                <a:gd name="T9" fmla="*/ 292100 h 469"/>
                <a:gd name="T10" fmla="*/ 32484 w 277"/>
                <a:gd name="T11" fmla="*/ 292100 h 469"/>
                <a:gd name="T12" fmla="*/ 32484 w 277"/>
                <a:gd name="T13" fmla="*/ 142002 h 469"/>
                <a:gd name="T14" fmla="*/ 33108 w 277"/>
                <a:gd name="T15" fmla="*/ 142002 h 469"/>
                <a:gd name="T16" fmla="*/ 173038 w 277"/>
                <a:gd name="T17" fmla="*/ 142002 h 469"/>
                <a:gd name="T18" fmla="*/ 173038 w 277"/>
                <a:gd name="T19" fmla="*/ 109615 h 469"/>
                <a:gd name="T20" fmla="*/ 33108 w 277"/>
                <a:gd name="T21" fmla="*/ 109615 h 469"/>
                <a:gd name="T22" fmla="*/ 33108 w 277"/>
                <a:gd name="T23" fmla="*/ 66018 h 469"/>
                <a:gd name="T24" fmla="*/ 66841 w 277"/>
                <a:gd name="T25" fmla="*/ 32386 h 469"/>
                <a:gd name="T26" fmla="*/ 173038 w 277"/>
                <a:gd name="T27" fmla="*/ 32386 h 469"/>
                <a:gd name="T28" fmla="*/ 173038 w 277"/>
                <a:gd name="T29" fmla="*/ 0 h 469"/>
                <a:gd name="T30" fmla="*/ 53723 w 277"/>
                <a:gd name="T31" fmla="*/ 0 h 469"/>
                <a:gd name="T32" fmla="*/ 0 w 277"/>
                <a:gd name="T33" fmla="*/ 53562 h 4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7" h="469">
                  <a:moveTo>
                    <a:pt x="0" y="86"/>
                  </a:moveTo>
                  <a:cubicBezTo>
                    <a:pt x="0" y="111"/>
                    <a:pt x="0" y="111"/>
                    <a:pt x="0" y="111"/>
                  </a:cubicBezTo>
                  <a:cubicBezTo>
                    <a:pt x="0" y="176"/>
                    <a:pt x="0" y="176"/>
                    <a:pt x="0" y="176"/>
                  </a:cubicBezTo>
                  <a:cubicBezTo>
                    <a:pt x="0" y="228"/>
                    <a:pt x="0" y="228"/>
                    <a:pt x="0" y="228"/>
                  </a:cubicBezTo>
                  <a:cubicBezTo>
                    <a:pt x="0" y="469"/>
                    <a:pt x="0" y="469"/>
                    <a:pt x="0" y="469"/>
                  </a:cubicBezTo>
                  <a:cubicBezTo>
                    <a:pt x="52" y="469"/>
                    <a:pt x="52" y="469"/>
                    <a:pt x="52" y="469"/>
                  </a:cubicBezTo>
                  <a:cubicBezTo>
                    <a:pt x="52" y="228"/>
                    <a:pt x="52" y="228"/>
                    <a:pt x="52" y="228"/>
                  </a:cubicBezTo>
                  <a:cubicBezTo>
                    <a:pt x="53" y="228"/>
                    <a:pt x="53" y="228"/>
                    <a:pt x="53" y="228"/>
                  </a:cubicBezTo>
                  <a:cubicBezTo>
                    <a:pt x="277" y="228"/>
                    <a:pt x="277" y="228"/>
                    <a:pt x="277" y="228"/>
                  </a:cubicBezTo>
                  <a:cubicBezTo>
                    <a:pt x="277" y="176"/>
                    <a:pt x="277" y="176"/>
                    <a:pt x="277" y="176"/>
                  </a:cubicBezTo>
                  <a:cubicBezTo>
                    <a:pt x="53" y="176"/>
                    <a:pt x="53" y="176"/>
                    <a:pt x="53" y="176"/>
                  </a:cubicBezTo>
                  <a:cubicBezTo>
                    <a:pt x="53" y="106"/>
                    <a:pt x="53" y="106"/>
                    <a:pt x="53" y="106"/>
                  </a:cubicBezTo>
                  <a:cubicBezTo>
                    <a:pt x="53" y="76"/>
                    <a:pt x="77" y="52"/>
                    <a:pt x="107" y="52"/>
                  </a:cubicBezTo>
                  <a:cubicBezTo>
                    <a:pt x="277" y="52"/>
                    <a:pt x="277" y="52"/>
                    <a:pt x="277" y="52"/>
                  </a:cubicBezTo>
                  <a:cubicBezTo>
                    <a:pt x="277" y="0"/>
                    <a:pt x="277" y="0"/>
                    <a:pt x="277" y="0"/>
                  </a:cubicBezTo>
                  <a:cubicBezTo>
                    <a:pt x="86" y="0"/>
                    <a:pt x="86" y="0"/>
                    <a:pt x="86" y="0"/>
                  </a:cubicBezTo>
                  <a:cubicBezTo>
                    <a:pt x="38" y="0"/>
                    <a:pt x="0" y="38"/>
                    <a:pt x="0" y="8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4" name="Freeform 149"/>
            <p:cNvSpPr>
              <a:spLocks/>
            </p:cNvSpPr>
            <p:nvPr/>
          </p:nvSpPr>
          <p:spPr bwMode="auto">
            <a:xfrm>
              <a:off x="9160633" y="4622952"/>
              <a:ext cx="166688" cy="180824"/>
            </a:xfrm>
            <a:custGeom>
              <a:avLst/>
              <a:gdLst>
                <a:gd name="T0" fmla="*/ 133724 w 268"/>
                <a:gd name="T1" fmla="*/ 0 h 290"/>
                <a:gd name="T2" fmla="*/ 115686 w 268"/>
                <a:gd name="T3" fmla="*/ 117946 h 290"/>
                <a:gd name="T4" fmla="*/ 82722 w 268"/>
                <a:gd name="T5" fmla="*/ 146652 h 290"/>
                <a:gd name="T6" fmla="*/ 77746 w 268"/>
                <a:gd name="T7" fmla="*/ 146028 h 290"/>
                <a:gd name="T8" fmla="*/ 77746 w 268"/>
                <a:gd name="T9" fmla="*/ 146028 h 290"/>
                <a:gd name="T10" fmla="*/ 51002 w 268"/>
                <a:gd name="T11" fmla="*/ 117946 h 290"/>
                <a:gd name="T12" fmla="*/ 32964 w 268"/>
                <a:gd name="T13" fmla="*/ 0 h 290"/>
                <a:gd name="T14" fmla="*/ 0 w 268"/>
                <a:gd name="T15" fmla="*/ 0 h 290"/>
                <a:gd name="T16" fmla="*/ 21769 w 268"/>
                <a:gd name="T17" fmla="*/ 136667 h 290"/>
                <a:gd name="T18" fmla="*/ 72771 w 268"/>
                <a:gd name="T19" fmla="*/ 180975 h 290"/>
                <a:gd name="T20" fmla="*/ 72771 w 268"/>
                <a:gd name="T21" fmla="*/ 180975 h 290"/>
                <a:gd name="T22" fmla="*/ 93917 w 268"/>
                <a:gd name="T23" fmla="*/ 180975 h 290"/>
                <a:gd name="T24" fmla="*/ 93917 w 268"/>
                <a:gd name="T25" fmla="*/ 180975 h 290"/>
                <a:gd name="T26" fmla="*/ 144919 w 268"/>
                <a:gd name="T27" fmla="*/ 136667 h 290"/>
                <a:gd name="T28" fmla="*/ 166688 w 268"/>
                <a:gd name="T29" fmla="*/ 0 h 290"/>
                <a:gd name="T30" fmla="*/ 133724 w 268"/>
                <a:gd name="T31" fmla="*/ 0 h 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8" h="290">
                  <a:moveTo>
                    <a:pt x="215" y="0"/>
                  </a:moveTo>
                  <a:cubicBezTo>
                    <a:pt x="186" y="189"/>
                    <a:pt x="186" y="189"/>
                    <a:pt x="186" y="189"/>
                  </a:cubicBezTo>
                  <a:cubicBezTo>
                    <a:pt x="181" y="215"/>
                    <a:pt x="158" y="233"/>
                    <a:pt x="133" y="235"/>
                  </a:cubicBezTo>
                  <a:cubicBezTo>
                    <a:pt x="129" y="235"/>
                    <a:pt x="129" y="235"/>
                    <a:pt x="125" y="234"/>
                  </a:cubicBezTo>
                  <a:cubicBezTo>
                    <a:pt x="125" y="234"/>
                    <a:pt x="125" y="234"/>
                    <a:pt x="125" y="234"/>
                  </a:cubicBezTo>
                  <a:cubicBezTo>
                    <a:pt x="100" y="231"/>
                    <a:pt x="86" y="213"/>
                    <a:pt x="82" y="189"/>
                  </a:cubicBezTo>
                  <a:cubicBezTo>
                    <a:pt x="53" y="0"/>
                    <a:pt x="53" y="0"/>
                    <a:pt x="53" y="0"/>
                  </a:cubicBezTo>
                  <a:cubicBezTo>
                    <a:pt x="0" y="0"/>
                    <a:pt x="0" y="0"/>
                    <a:pt x="0" y="0"/>
                  </a:cubicBezTo>
                  <a:cubicBezTo>
                    <a:pt x="35" y="219"/>
                    <a:pt x="35" y="219"/>
                    <a:pt x="35" y="219"/>
                  </a:cubicBezTo>
                  <a:cubicBezTo>
                    <a:pt x="42" y="260"/>
                    <a:pt x="77" y="289"/>
                    <a:pt x="117" y="290"/>
                  </a:cubicBezTo>
                  <a:cubicBezTo>
                    <a:pt x="117" y="290"/>
                    <a:pt x="117" y="290"/>
                    <a:pt x="117" y="290"/>
                  </a:cubicBezTo>
                  <a:cubicBezTo>
                    <a:pt x="151" y="290"/>
                    <a:pt x="151" y="290"/>
                    <a:pt x="151" y="290"/>
                  </a:cubicBezTo>
                  <a:cubicBezTo>
                    <a:pt x="151" y="290"/>
                    <a:pt x="151" y="290"/>
                    <a:pt x="151" y="290"/>
                  </a:cubicBezTo>
                  <a:cubicBezTo>
                    <a:pt x="191" y="289"/>
                    <a:pt x="226" y="260"/>
                    <a:pt x="233" y="219"/>
                  </a:cubicBezTo>
                  <a:cubicBezTo>
                    <a:pt x="268" y="0"/>
                    <a:pt x="268" y="0"/>
                    <a:pt x="268" y="0"/>
                  </a:cubicBezTo>
                  <a:lnTo>
                    <a:pt x="215" y="0"/>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93207" name="Rectangle 150"/>
            <p:cNvSpPr>
              <a:spLocks noChangeArrowheads="1"/>
            </p:cNvSpPr>
            <p:nvPr/>
          </p:nvSpPr>
          <p:spPr bwMode="auto">
            <a:xfrm>
              <a:off x="8199438" y="4621213"/>
              <a:ext cx="31750" cy="182563"/>
            </a:xfrm>
            <a:prstGeom prst="rect">
              <a:avLst/>
            </a:prstGeom>
            <a:solidFill>
              <a:srgbClr val="E724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800">
                <a:latin typeface="Arial" panose="020B0604020202020204" pitchFamily="34" charset="0"/>
                <a:ea typeface="微软雅黑" panose="020B0503020204020204" pitchFamily="34" charset="-122"/>
              </a:endParaRPr>
            </a:p>
          </p:txBody>
        </p:sp>
        <p:sp>
          <p:nvSpPr>
            <p:cNvPr id="93208" name="Rectangle 151"/>
            <p:cNvSpPr>
              <a:spLocks noChangeArrowheads="1"/>
            </p:cNvSpPr>
            <p:nvPr/>
          </p:nvSpPr>
          <p:spPr bwMode="auto">
            <a:xfrm>
              <a:off x="8199438" y="4556125"/>
              <a:ext cx="31750" cy="31750"/>
            </a:xfrm>
            <a:prstGeom prst="rect">
              <a:avLst/>
            </a:prstGeom>
            <a:solidFill>
              <a:srgbClr val="E724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800">
                <a:latin typeface="Arial" panose="020B0604020202020204" pitchFamily="34" charset="0"/>
                <a:ea typeface="微软雅黑" panose="020B0503020204020204" pitchFamily="34" charset="-122"/>
              </a:endParaRPr>
            </a:p>
          </p:txBody>
        </p:sp>
      </p:grpSp>
      <p:sp>
        <p:nvSpPr>
          <p:cNvPr id="6" name="Title 5"/>
          <p:cNvSpPr>
            <a:spLocks noGrp="1"/>
          </p:cNvSpPr>
          <p:nvPr>
            <p:ph type="title"/>
          </p:nvPr>
        </p:nvSpPr>
        <p:spPr/>
        <p:txBody>
          <a:bodyPr/>
          <a:lstStyle/>
          <a:p>
            <a:r>
              <a:rPr lang="en-US" altLang="zh-CN" dirty="0" smtClean="0">
                <a:sym typeface="Arial" panose="020B0604020202020204" pitchFamily="34" charset="0"/>
              </a:rPr>
              <a:t>Introducing </a:t>
            </a:r>
            <a:r>
              <a:rPr lang="zh-CN" altLang="zh-CN" dirty="0" smtClean="0">
                <a:sym typeface="Arial" panose="020B0604020202020204" pitchFamily="34" charset="0"/>
              </a:rPr>
              <a:t>Huawei </a:t>
            </a:r>
            <a:r>
              <a:rPr lang="zh-CN" altLang="zh-CN" dirty="0">
                <a:sym typeface="Arial" panose="020B0604020202020204" pitchFamily="34" charset="0"/>
              </a:rPr>
              <a:t>FusionServer E9000 (CH121) V5</a:t>
            </a:r>
            <a:endParaRPr lang="en-US" dirty="0"/>
          </a:p>
        </p:txBody>
      </p:sp>
      <p:pic>
        <p:nvPicPr>
          <p:cNvPr id="27" name="453559185" descr="C:\Users\Administrator\Desktop\华为logo\华为标志元素-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4931" y="2441463"/>
            <a:ext cx="1536526" cy="361356"/>
          </a:xfrm>
          <a:prstGeom prst="rect">
            <a:avLst/>
          </a:prstGeom>
          <a:noFill/>
          <a:effectLst>
            <a:outerShdw blurRad="63500" sx="102000" sy="102000" algn="ctr" rotWithShape="0">
              <a:prstClr val="black"/>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73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63216" y="2218544"/>
            <a:ext cx="5036950" cy="2552432"/>
          </a:xfrm>
          <a:prstGeom prst="rect">
            <a:avLst/>
          </a:prstGeom>
        </p:spPr>
      </p:pic>
      <p:sp>
        <p:nvSpPr>
          <p:cNvPr id="12291" name="Rectangle 2"/>
          <p:cNvSpPr>
            <a:spLocks noGrp="1"/>
          </p:cNvSpPr>
          <p:nvPr>
            <p:ph type="title"/>
          </p:nvPr>
        </p:nvSpPr>
        <p:spPr/>
        <p:txBody>
          <a:bodyPr/>
          <a:lstStyle/>
          <a:p>
            <a:r>
              <a:rPr lang="en-US" altLang="en-US" sz="2400" dirty="0" smtClean="0"/>
              <a:t>LS-DYNA Performance – CPU SKUs and Generation</a:t>
            </a:r>
          </a:p>
        </p:txBody>
      </p:sp>
      <p:sp>
        <p:nvSpPr>
          <p:cNvPr id="12292" name="Rectangle 3"/>
          <p:cNvSpPr>
            <a:spLocks noGrp="1"/>
          </p:cNvSpPr>
          <p:nvPr>
            <p:ph type="body" idx="1"/>
          </p:nvPr>
        </p:nvSpPr>
        <p:spPr>
          <a:xfrm>
            <a:off x="304800" y="927580"/>
            <a:ext cx="8382000" cy="1945094"/>
          </a:xfrm>
        </p:spPr>
        <p:txBody>
          <a:bodyPr/>
          <a:lstStyle/>
          <a:p>
            <a:r>
              <a:rPr lang="en-US" altLang="en-US" sz="1600" dirty="0" smtClean="0"/>
              <a:t>LS-DYNA performance gain by larger core counts and better memory throughput</a:t>
            </a:r>
          </a:p>
          <a:p>
            <a:pPr lvl="1"/>
            <a:r>
              <a:rPr lang="en-US" altLang="en-US" sz="1400" dirty="0" smtClean="0"/>
              <a:t>The “Gold 6140” demonstrates a 50% of performance gain (29% more cores) vs E5-2680v4</a:t>
            </a:r>
          </a:p>
          <a:p>
            <a:pPr lvl="1"/>
            <a:r>
              <a:rPr lang="en-US" altLang="en-US" sz="1400" dirty="0" smtClean="0"/>
              <a:t>The “Gold 6148” demonstrates a 61% of performance gain (42% more cores) vs E5-2680v4</a:t>
            </a:r>
          </a:p>
          <a:p>
            <a:pPr lvl="1"/>
            <a:r>
              <a:rPr lang="en-US" altLang="en-US" sz="1400" dirty="0" smtClean="0"/>
              <a:t>Base clock are the same on E5-2680 v4 and Gold 6148, while Gold 6140 runs slightly slower</a:t>
            </a:r>
          </a:p>
          <a:p>
            <a:pPr lvl="1"/>
            <a:r>
              <a:rPr lang="en-US" altLang="en-US" sz="1400" dirty="0" smtClean="0"/>
              <a:t>Skylake supports 6 memory channels and faster DIMMs which impacts on memory performance</a:t>
            </a:r>
          </a:p>
        </p:txBody>
      </p:sp>
      <p:sp>
        <p:nvSpPr>
          <p:cNvPr id="10" name="Text Box 21"/>
          <p:cNvSpPr txBox="1">
            <a:spLocks noChangeArrowheads="1"/>
          </p:cNvSpPr>
          <p:nvPr/>
        </p:nvSpPr>
        <p:spPr bwMode="auto">
          <a:xfrm>
            <a:off x="6902970" y="4526757"/>
            <a:ext cx="20884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Single Node Performance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13" name="Line 58"/>
          <p:cNvSpPr>
            <a:spLocks noChangeShapeType="1"/>
          </p:cNvSpPr>
          <p:nvPr/>
        </p:nvSpPr>
        <p:spPr bwMode="auto">
          <a:xfrm flipV="1">
            <a:off x="6954203" y="3292666"/>
            <a:ext cx="0" cy="25759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Text Box 59"/>
          <p:cNvSpPr txBox="1">
            <a:spLocks noChangeArrowheads="1"/>
          </p:cNvSpPr>
          <p:nvPr/>
        </p:nvSpPr>
        <p:spPr bwMode="auto">
          <a:xfrm>
            <a:off x="6691183" y="3058312"/>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61%</a:t>
            </a:r>
            <a:endParaRPr lang="en-US" altLang="en-US" sz="1200" dirty="0">
              <a:solidFill>
                <a:srgbClr val="339933"/>
              </a:solidFill>
            </a:endParaRPr>
          </a:p>
        </p:txBody>
      </p:sp>
      <p:sp>
        <p:nvSpPr>
          <p:cNvPr id="15" name="Line 58"/>
          <p:cNvSpPr>
            <a:spLocks noChangeShapeType="1"/>
          </p:cNvSpPr>
          <p:nvPr/>
        </p:nvSpPr>
        <p:spPr bwMode="auto">
          <a:xfrm flipV="1">
            <a:off x="6202618" y="3337636"/>
            <a:ext cx="0" cy="2126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6" name="Text Box 59"/>
          <p:cNvSpPr txBox="1">
            <a:spLocks noChangeArrowheads="1"/>
          </p:cNvSpPr>
          <p:nvPr/>
        </p:nvSpPr>
        <p:spPr bwMode="auto">
          <a:xfrm>
            <a:off x="5939598" y="3103282"/>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50%</a:t>
            </a:r>
            <a:endParaRPr lang="en-US" altLang="en-US" sz="1200" dirty="0">
              <a:solidFill>
                <a:srgbClr val="339933"/>
              </a:solidFill>
            </a:endParaRPr>
          </a:p>
        </p:txBody>
      </p:sp>
    </p:spTree>
    <p:extLst>
      <p:ext uri="{BB962C8B-B14F-4D97-AF65-F5344CB8AC3E}">
        <p14:creationId xmlns:p14="http://schemas.microsoft.com/office/powerpoint/2010/main" val="51695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lstStyle/>
          <a:p>
            <a:r>
              <a:rPr lang="en-US" altLang="en-US" sz="2400" dirty="0" smtClean="0"/>
              <a:t>LS-DYNA Performance – Memory Speed</a:t>
            </a:r>
          </a:p>
        </p:txBody>
      </p:sp>
      <p:sp>
        <p:nvSpPr>
          <p:cNvPr id="12292" name="Rectangle 3"/>
          <p:cNvSpPr>
            <a:spLocks noGrp="1"/>
          </p:cNvSpPr>
          <p:nvPr>
            <p:ph type="body" idx="1"/>
          </p:nvPr>
        </p:nvSpPr>
        <p:spPr>
          <a:xfrm>
            <a:off x="304800" y="927580"/>
            <a:ext cx="8382000" cy="1945094"/>
          </a:xfrm>
        </p:spPr>
        <p:txBody>
          <a:bodyPr/>
          <a:lstStyle/>
          <a:p>
            <a:r>
              <a:rPr lang="en-US" altLang="en-US" sz="1600" dirty="0" smtClean="0"/>
              <a:t>Memory speed provides some benefits to LS-DYNA performance</a:t>
            </a:r>
          </a:p>
          <a:p>
            <a:pPr lvl="1"/>
            <a:r>
              <a:rPr lang="en-US" altLang="en-US" sz="1400" dirty="0" smtClean="0"/>
              <a:t>Skylake platform supports </a:t>
            </a:r>
            <a:r>
              <a:rPr lang="en-US" altLang="en-US" sz="1400" smtClean="0"/>
              <a:t>DIMM speed up </a:t>
            </a:r>
            <a:r>
              <a:rPr lang="en-US" altLang="en-US" sz="1400" dirty="0" smtClean="0"/>
              <a:t>to 2666MHz DIMMs</a:t>
            </a:r>
          </a:p>
          <a:p>
            <a:pPr lvl="1"/>
            <a:r>
              <a:rPr lang="en-US" altLang="en-US" sz="1400" dirty="0" smtClean="0"/>
              <a:t>2666MHz </a:t>
            </a:r>
            <a:r>
              <a:rPr lang="en-US" altLang="en-US" sz="1400" dirty="0"/>
              <a:t>DIMMs is </a:t>
            </a:r>
            <a:r>
              <a:rPr lang="en-US" altLang="en-US" sz="1400" dirty="0" smtClean="0"/>
              <a:t>theoretically ~11</a:t>
            </a:r>
            <a:r>
              <a:rPr lang="en-US" altLang="en-US" sz="1400" dirty="0"/>
              <a:t>% faster than the 2400MHz </a:t>
            </a:r>
            <a:r>
              <a:rPr lang="en-US" altLang="en-US" sz="1400" dirty="0" smtClean="0"/>
              <a:t>DIMMs</a:t>
            </a:r>
            <a:endParaRPr lang="en-US" altLang="en-US" sz="1400" dirty="0"/>
          </a:p>
          <a:p>
            <a:pPr lvl="1"/>
            <a:r>
              <a:rPr lang="en-US" altLang="en-US" sz="1400" dirty="0" smtClean="0"/>
              <a:t>LS-DYNA </a:t>
            </a:r>
            <a:r>
              <a:rPr lang="en-US" altLang="en-US" sz="1400" dirty="0"/>
              <a:t>reports only about 2% of the improvement on a single </a:t>
            </a:r>
            <a:r>
              <a:rPr lang="en-US" altLang="en-US" sz="1400" dirty="0" smtClean="0"/>
              <a:t>node</a:t>
            </a:r>
          </a:p>
          <a:p>
            <a:pPr lvl="1"/>
            <a:r>
              <a:rPr lang="en-US" altLang="en-US" sz="1400" dirty="0" smtClean="0"/>
              <a:t>It appears only </a:t>
            </a:r>
            <a:r>
              <a:rPr lang="en-US" altLang="en-US" sz="1400" dirty="0"/>
              <a:t>part of the speed difference is translated into LS-DYNA performance </a:t>
            </a:r>
            <a:r>
              <a:rPr lang="en-US" altLang="en-US" sz="1400" dirty="0" smtClean="0"/>
              <a:t>gain</a:t>
            </a:r>
            <a:endParaRPr lang="en-US" altLang="en-US" sz="1400" dirty="0"/>
          </a:p>
        </p:txBody>
      </p:sp>
      <p:sp>
        <p:nvSpPr>
          <p:cNvPr id="10" name="Text Box 21"/>
          <p:cNvSpPr txBox="1">
            <a:spLocks noChangeArrowheads="1"/>
          </p:cNvSpPr>
          <p:nvPr/>
        </p:nvSpPr>
        <p:spPr bwMode="auto">
          <a:xfrm>
            <a:off x="7005918" y="4526757"/>
            <a:ext cx="19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pic>
        <p:nvPicPr>
          <p:cNvPr id="3" name="Picture 2"/>
          <p:cNvPicPr>
            <a:picLocks noChangeAspect="1"/>
          </p:cNvPicPr>
          <p:nvPr/>
        </p:nvPicPr>
        <p:blipFill>
          <a:blip r:embed="rId3"/>
          <a:stretch>
            <a:fillRect/>
          </a:stretch>
        </p:blipFill>
        <p:spPr>
          <a:xfrm>
            <a:off x="2413829" y="2571750"/>
            <a:ext cx="4316342" cy="2188654"/>
          </a:xfrm>
          <a:prstGeom prst="rect">
            <a:avLst/>
          </a:prstGeom>
        </p:spPr>
      </p:pic>
    </p:spTree>
    <p:extLst>
      <p:ext uri="{BB962C8B-B14F-4D97-AF65-F5344CB8AC3E}">
        <p14:creationId xmlns:p14="http://schemas.microsoft.com/office/powerpoint/2010/main" val="3267239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lstStyle/>
          <a:p>
            <a:r>
              <a:rPr lang="en-US" altLang="en-US" sz="2400" dirty="0" smtClean="0"/>
              <a:t>LS-DYNA Performance – Sub-NUMA Clustering</a:t>
            </a:r>
          </a:p>
        </p:txBody>
      </p:sp>
      <p:sp>
        <p:nvSpPr>
          <p:cNvPr id="12292" name="Rectangle 3"/>
          <p:cNvSpPr>
            <a:spLocks noGrp="1"/>
          </p:cNvSpPr>
          <p:nvPr>
            <p:ph type="body" idx="1"/>
          </p:nvPr>
        </p:nvSpPr>
        <p:spPr>
          <a:xfrm>
            <a:off x="304800" y="927580"/>
            <a:ext cx="8382000" cy="1945094"/>
          </a:xfrm>
        </p:spPr>
        <p:txBody>
          <a:bodyPr/>
          <a:lstStyle/>
          <a:p>
            <a:r>
              <a:rPr lang="en-US" altLang="en-US" sz="1600" dirty="0" smtClean="0"/>
              <a:t>Enabling SNC provides some benefits for LS-DYNA</a:t>
            </a:r>
          </a:p>
          <a:p>
            <a:pPr lvl="1"/>
            <a:r>
              <a:rPr lang="en-US" altLang="en-US" sz="1400" dirty="0"/>
              <a:t>Sub-NUMA Clustering (SNC) </a:t>
            </a:r>
            <a:r>
              <a:rPr lang="en-US" altLang="en-US" sz="1400" dirty="0" smtClean="0"/>
              <a:t>is </a:t>
            </a:r>
            <a:r>
              <a:rPr lang="en-US" altLang="en-US" sz="1400" dirty="0"/>
              <a:t>similar to a cluster-on-die (COD) in </a:t>
            </a:r>
            <a:r>
              <a:rPr lang="en-US" altLang="en-US" sz="1400" dirty="0" err="1" smtClean="0"/>
              <a:t>Haswell</a:t>
            </a:r>
            <a:r>
              <a:rPr lang="en-US" altLang="en-US" sz="1400" dirty="0" smtClean="0"/>
              <a:t>/Broadwell generation</a:t>
            </a:r>
          </a:p>
          <a:p>
            <a:pPr lvl="1"/>
            <a:r>
              <a:rPr lang="en-US" altLang="en-US" sz="1400" dirty="0" smtClean="0"/>
              <a:t>CPU </a:t>
            </a:r>
            <a:r>
              <a:rPr lang="en-US" altLang="en-US" sz="1400" dirty="0"/>
              <a:t>cores and memory </a:t>
            </a:r>
            <a:r>
              <a:rPr lang="en-US" altLang="en-US" sz="1400" dirty="0" smtClean="0"/>
              <a:t>would </a:t>
            </a:r>
            <a:r>
              <a:rPr lang="en-US" altLang="en-US" sz="1400" dirty="0"/>
              <a:t>be split into 2 separate NUMA </a:t>
            </a:r>
            <a:r>
              <a:rPr lang="en-US" altLang="en-US" sz="1400" dirty="0" smtClean="0"/>
              <a:t>domains</a:t>
            </a:r>
            <a:r>
              <a:rPr lang="en-US" altLang="en-US" sz="1400" dirty="0"/>
              <a:t> </a:t>
            </a:r>
            <a:r>
              <a:rPr lang="en-US" altLang="en-US" sz="1400" dirty="0" smtClean="0"/>
              <a:t>when </a:t>
            </a:r>
            <a:r>
              <a:rPr lang="en-US" altLang="en-US" sz="1400" dirty="0"/>
              <a:t>SNC is </a:t>
            </a:r>
            <a:r>
              <a:rPr lang="en-US" altLang="en-US" sz="1400" dirty="0" smtClean="0"/>
              <a:t>enabled</a:t>
            </a:r>
          </a:p>
          <a:p>
            <a:pPr lvl="1"/>
            <a:r>
              <a:rPr lang="en-US" altLang="en-US" sz="1400" dirty="0" smtClean="0"/>
              <a:t>SNC generally should demonstrate some </a:t>
            </a:r>
            <a:r>
              <a:rPr lang="en-US" altLang="en-US" sz="1400" dirty="0"/>
              <a:t>benefits for applications that requires good NUMA </a:t>
            </a:r>
            <a:r>
              <a:rPr lang="en-US" altLang="en-US" sz="1400" dirty="0" smtClean="0"/>
              <a:t>locality</a:t>
            </a:r>
          </a:p>
          <a:p>
            <a:pPr lvl="1"/>
            <a:r>
              <a:rPr lang="en-US" altLang="en-US" sz="1400" dirty="0" smtClean="0"/>
              <a:t>SNC demonstrates a </a:t>
            </a:r>
            <a:r>
              <a:rPr lang="en-US" altLang="en-US" sz="1400" dirty="0"/>
              <a:t>performance gain of 3% on a single node </a:t>
            </a:r>
            <a:r>
              <a:rPr lang="en-US" altLang="en-US" sz="1400" dirty="0" smtClean="0"/>
              <a:t>basis </a:t>
            </a:r>
            <a:endParaRPr lang="en-US" altLang="en-US" sz="1400" dirty="0"/>
          </a:p>
          <a:p>
            <a:pPr lvl="1"/>
            <a:endParaRPr lang="en-US" altLang="en-US" sz="1400" dirty="0" smtClean="0"/>
          </a:p>
        </p:txBody>
      </p:sp>
      <p:sp>
        <p:nvSpPr>
          <p:cNvPr id="10" name="Text Box 21"/>
          <p:cNvSpPr txBox="1">
            <a:spLocks noChangeArrowheads="1"/>
          </p:cNvSpPr>
          <p:nvPr/>
        </p:nvSpPr>
        <p:spPr bwMode="auto">
          <a:xfrm>
            <a:off x="7005918" y="4526757"/>
            <a:ext cx="19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pic>
        <p:nvPicPr>
          <p:cNvPr id="2" name="Picture 1"/>
          <p:cNvPicPr>
            <a:picLocks noChangeAspect="1"/>
          </p:cNvPicPr>
          <p:nvPr/>
        </p:nvPicPr>
        <p:blipFill>
          <a:blip r:embed="rId3"/>
          <a:stretch>
            <a:fillRect/>
          </a:stretch>
        </p:blipFill>
        <p:spPr>
          <a:xfrm>
            <a:off x="2515820" y="2551051"/>
            <a:ext cx="4127350" cy="2219136"/>
          </a:xfrm>
          <a:prstGeom prst="rect">
            <a:avLst/>
          </a:prstGeom>
        </p:spPr>
      </p:pic>
    </p:spTree>
    <p:extLst>
      <p:ext uri="{BB962C8B-B14F-4D97-AF65-F5344CB8AC3E}">
        <p14:creationId xmlns:p14="http://schemas.microsoft.com/office/powerpoint/2010/main" val="256474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de Master 1">
  <a:themeElements>
    <a:clrScheme name="1_Slide Master 1 1">
      <a:dk1>
        <a:srgbClr val="000000"/>
      </a:dk1>
      <a:lt1>
        <a:srgbClr val="FFFFFF"/>
      </a:lt1>
      <a:dk2>
        <a:srgbClr val="181C69"/>
      </a:dk2>
      <a:lt2>
        <a:srgbClr val="EEECE1"/>
      </a:lt2>
      <a:accent1>
        <a:srgbClr val="3F689B"/>
      </a:accent1>
      <a:accent2>
        <a:srgbClr val="AC2A2E"/>
      </a:accent2>
      <a:accent3>
        <a:srgbClr val="FFFFFF"/>
      </a:accent3>
      <a:accent4>
        <a:srgbClr val="000000"/>
      </a:accent4>
      <a:accent5>
        <a:srgbClr val="AFB9CB"/>
      </a:accent5>
      <a:accent6>
        <a:srgbClr val="9B2529"/>
      </a:accent6>
      <a:hlink>
        <a:srgbClr val="1956A1"/>
      </a:hlink>
      <a:folHlink>
        <a:srgbClr val="69236A"/>
      </a:folHlink>
    </a:clrScheme>
    <a:fontScheme name="1_Slide Master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lide Master 1 1">
        <a:dk1>
          <a:srgbClr val="000000"/>
        </a:dk1>
        <a:lt1>
          <a:srgbClr val="FFFFFF"/>
        </a:lt1>
        <a:dk2>
          <a:srgbClr val="181C69"/>
        </a:dk2>
        <a:lt2>
          <a:srgbClr val="EEECE1"/>
        </a:lt2>
        <a:accent1>
          <a:srgbClr val="3F689B"/>
        </a:accent1>
        <a:accent2>
          <a:srgbClr val="AC2A2E"/>
        </a:accent2>
        <a:accent3>
          <a:srgbClr val="FFFFFF"/>
        </a:accent3>
        <a:accent4>
          <a:srgbClr val="000000"/>
        </a:accent4>
        <a:accent5>
          <a:srgbClr val="AFB9CB"/>
        </a:accent5>
        <a:accent6>
          <a:srgbClr val="9B2529"/>
        </a:accent6>
        <a:hlink>
          <a:srgbClr val="1956A1"/>
        </a:hlink>
        <a:folHlink>
          <a:srgbClr val="6923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53960</TotalTime>
  <Words>1048</Words>
  <Application>Microsoft Office PowerPoint</Application>
  <PresentationFormat>On-screen Show (16:9)</PresentationFormat>
  <Paragraphs>146</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微软雅黑</vt:lpstr>
      <vt:lpstr>宋体</vt:lpstr>
      <vt:lpstr>Arial</vt:lpstr>
      <vt:lpstr>Arial Narrow</vt:lpstr>
      <vt:lpstr>Calibri</vt:lpstr>
      <vt:lpstr>1_Slide Master 1</vt:lpstr>
      <vt:lpstr>LS-DYNA Performance Benchmark and Profiling</vt:lpstr>
      <vt:lpstr>Note</vt:lpstr>
      <vt:lpstr>LS-DYNA</vt:lpstr>
      <vt:lpstr>Objectives</vt:lpstr>
      <vt:lpstr>Test Cluster Configuration</vt:lpstr>
      <vt:lpstr>Introducing Huawei FusionServer E9000 (CH121) V5</vt:lpstr>
      <vt:lpstr>LS-DYNA Performance – CPU SKUs and Generation</vt:lpstr>
      <vt:lpstr>LS-DYNA Performance – Memory Speed</vt:lpstr>
      <vt:lpstr>LS-DYNA Performance – Sub-NUMA Clustering</vt:lpstr>
      <vt:lpstr>LS-DYNA Performance – CPU Instructions</vt:lpstr>
      <vt:lpstr>LS-DYNA Performance – CPU Instruction Sets</vt:lpstr>
      <vt:lpstr>LS-DYNA Performance – MPI Libraries</vt:lpstr>
      <vt:lpstr>LS-DYNA Performance – System Generations</vt:lpstr>
      <vt:lpstr>LS-DYNA Summary </vt:lpstr>
      <vt:lpstr>PowerPoint Presentation</vt:lpstr>
    </vt:vector>
  </TitlesOfParts>
  <Company>cgrafx,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Roberta K</dc:creator>
  <cp:lastModifiedBy>Pak Lui</cp:lastModifiedBy>
  <cp:revision>2071</cp:revision>
  <dcterms:created xsi:type="dcterms:W3CDTF">2008-10-06T05:45:55Z</dcterms:created>
  <dcterms:modified xsi:type="dcterms:W3CDTF">2017-10-19T20:08:08Z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(3)PJZYiFyLijFusmpEwjZbjiACY4UwJR6e/KL9JwqHj8BB/n/RMs+6uw5lk1OyHTJJptWhhFhi
XIbpBo5GoenO2s3T2F8FEo3alONRr+WsyXapKNafTpANjDWV25NLLjl/Kwj30PagKMWVgHI8
FD8FrF3JsiwKLCCB4hFg7TGjD0FzHEy0ZEdMJSiMfMozD2lYl24gXlsuqR1qY5SIkoL34p3/
lnO6h2LyWpiMKXTyXe</vt:lpwstr>
  </property>
  <property fmtid="{D5CDD505-2E9C-101B-9397-08002B2CF9AE}" pid="3" name="_2015_ms_pID_7253431">
    <vt:lpwstr>zZJt2fNs+Q9Ys94+bKCli+VHhd/W49aUbYfgbDmULgB3z0oClmLofz
rl1m+9jGMfKXtoT1nIDjYX5cjqS24iVWIZiyf5NKzhOL8IYs+JjP0zJqa14gTzb2r/SEZ4Pa
7n9QlFlDaCyB26OVEVBAhh2K+5BOwHs9BwCL8BAld5ZyJWqqhjFQEz63G+xzgSrPvNBJR7it
3zzLATTbxSZBfUHvAOqrBkI2ciRZs2+tBclL</vt:lpwstr>
  </property>
  <property fmtid="{D5CDD505-2E9C-101B-9397-08002B2CF9AE}" pid="4" name="_2015_ms_pID_7253432">
    <vt:lpwstr>Hw==</vt:lpwstr>
  </property>
</Properties>
</file>