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7"/>
  </p:notesMasterIdLst>
  <p:sldIdLst>
    <p:sldId id="257" r:id="rId2"/>
    <p:sldId id="438" r:id="rId3"/>
    <p:sldId id="424" r:id="rId4"/>
    <p:sldId id="400" r:id="rId5"/>
    <p:sldId id="449" r:id="rId6"/>
    <p:sldId id="450" r:id="rId7"/>
    <p:sldId id="451" r:id="rId8"/>
    <p:sldId id="431" r:id="rId9"/>
    <p:sldId id="445" r:id="rId10"/>
    <p:sldId id="452" r:id="rId11"/>
    <p:sldId id="453" r:id="rId12"/>
    <p:sldId id="444" r:id="rId13"/>
    <p:sldId id="448" r:id="rId14"/>
    <p:sldId id="455" r:id="rId15"/>
    <p:sldId id="318" r:id="rId16"/>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165E"/>
    <a:srgbClr val="FF0000"/>
    <a:srgbClr val="FFFFFF"/>
    <a:srgbClr val="FFCC66"/>
    <a:srgbClr val="EBEBEB"/>
    <a:srgbClr val="171D5E"/>
    <a:srgbClr val="339933"/>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88525" autoAdjust="0"/>
  </p:normalViewPr>
  <p:slideViewPr>
    <p:cSldViewPr snapToGrid="0" snapToObjects="1">
      <p:cViewPr varScale="1">
        <p:scale>
          <a:sx n="88" d="100"/>
          <a:sy n="88" d="100"/>
        </p:scale>
        <p:origin x="924" y="6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A53A6D94-ACF9-42A0-85C5-BEDEB1BB10D6}" type="datetime1">
              <a:rPr lang="en-US"/>
              <a:pPr>
                <a:defRPr/>
              </a:pPr>
              <a:t>12/26/2017</a:t>
            </a:fld>
            <a:endParaRPr lang="en-US"/>
          </a:p>
        </p:txBody>
      </p:sp>
      <p:sp>
        <p:nvSpPr>
          <p:cNvPr id="2048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F7955AAC-459B-41C9-B94E-28E6DAD1A99F}" type="slidenum">
              <a:rPr lang="en-US"/>
              <a:pPr>
                <a:defRPr/>
              </a:pPr>
              <a:t>‹#›</a:t>
            </a:fld>
            <a:endParaRPr lang="en-US"/>
          </a:p>
        </p:txBody>
      </p:sp>
    </p:spTree>
    <p:extLst>
      <p:ext uri="{BB962C8B-B14F-4D97-AF65-F5344CB8AC3E}">
        <p14:creationId xmlns:p14="http://schemas.microsoft.com/office/powerpoint/2010/main" val="60119049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smtClean="0"/>
          </a:p>
        </p:txBody>
      </p:sp>
      <p:sp>
        <p:nvSpPr>
          <p:cNvPr id="20484" name="Slide Number Placeholder 3"/>
          <p:cNvSpPr>
            <a:spLocks noGrp="1"/>
          </p:cNvSpPr>
          <p:nvPr>
            <p:ph type="sldNum" sz="quarter" idx="5"/>
          </p:nvPr>
        </p:nvSpPr>
        <p:spPr>
          <a:noFill/>
        </p:spPr>
        <p:txBody>
          <a:bodyPr/>
          <a:lstStyle/>
          <a:p>
            <a:fld id="{A14CE669-BCD9-4EC6-AB02-5FF186CC1E39}" type="slidenum">
              <a:rPr lang="en-US" smtClean="0">
                <a:latin typeface="Arial" charset="0"/>
              </a:rPr>
              <a:pPr/>
              <a:t>2</a:t>
            </a:fld>
            <a:endParaRPr lang="en-US" smtClean="0">
              <a:latin typeface="Arial" charset="0"/>
            </a:endParaRPr>
          </a:p>
        </p:txBody>
      </p:sp>
    </p:spTree>
    <p:extLst>
      <p:ext uri="{BB962C8B-B14F-4D97-AF65-F5344CB8AC3E}">
        <p14:creationId xmlns:p14="http://schemas.microsoft.com/office/powerpoint/2010/main" val="3322720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76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B2F3AD09-6B29-43AE-8252-F71D1BAB46D4}" type="slidenum">
              <a:rPr lang="en-US" altLang="en-US">
                <a:latin typeface="Arial" pitchFamily="34" charset="0"/>
                <a:cs typeface="Arial" pitchFamily="34" charset="0"/>
              </a:rPr>
              <a:pPr algn="r">
                <a:spcBef>
                  <a:spcPct val="0"/>
                </a:spcBef>
              </a:pPr>
              <a:t>13</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2283065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382588" y="685800"/>
            <a:ext cx="6096000" cy="3429000"/>
          </a:xfrm>
          <a:ln/>
        </p:spPr>
      </p:sp>
      <p:sp>
        <p:nvSpPr>
          <p:cNvPr id="2969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7688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smtClean="0"/>
          </a:p>
        </p:txBody>
      </p:sp>
      <p:sp>
        <p:nvSpPr>
          <p:cNvPr id="23556" name="Slide Number Placeholder 3"/>
          <p:cNvSpPr>
            <a:spLocks noGrp="1"/>
          </p:cNvSpPr>
          <p:nvPr>
            <p:ph type="sldNum" sz="quarter" idx="5"/>
          </p:nvPr>
        </p:nvSpPr>
        <p:spPr>
          <a:noFill/>
        </p:spPr>
        <p:txBody>
          <a:bodyPr/>
          <a:lstStyle/>
          <a:p>
            <a:fld id="{F13DA9D5-CE50-4E1E-9170-58D4F15D8561}" type="slidenum">
              <a:rPr lang="en-US" smtClean="0">
                <a:latin typeface="Arial" charset="0"/>
              </a:rPr>
              <a:pPr/>
              <a:t>5</a:t>
            </a:fld>
            <a:endParaRPr lang="en-US" smtClean="0">
              <a:latin typeface="Arial" charset="0"/>
            </a:endParaRPr>
          </a:p>
        </p:txBody>
      </p:sp>
    </p:spTree>
    <p:extLst>
      <p:ext uri="{BB962C8B-B14F-4D97-AF65-F5344CB8AC3E}">
        <p14:creationId xmlns:p14="http://schemas.microsoft.com/office/powerpoint/2010/main" val="148892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zh-CN" dirty="0" smtClean="0">
              <a:solidFill>
                <a:srgbClr val="000000"/>
              </a:solidFill>
              <a:latin typeface="Arial" panose="020B0604020202020204" pitchFamily="34" charset="0"/>
              <a:sym typeface="Arial" panose="020B0604020202020204" pitchFamily="34" charset="0"/>
            </a:endParaRPr>
          </a:p>
        </p:txBody>
      </p:sp>
      <p:sp>
        <p:nvSpPr>
          <p:cNvPr id="942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ea typeface="宋体" panose="02010600030101010101" pitchFamily="2" charset="-122"/>
              </a:defRPr>
            </a:lvl1pPr>
            <a:lvl2pPr marL="742950" indent="-285750">
              <a:defRPr sz="1000">
                <a:solidFill>
                  <a:schemeClr val="tx1"/>
                </a:solidFill>
                <a:latin typeface="Calibri" panose="020F0502020204030204" pitchFamily="34" charset="0"/>
                <a:ea typeface="宋体" panose="02010600030101010101" pitchFamily="2" charset="-122"/>
              </a:defRPr>
            </a:lvl2pPr>
            <a:lvl3pPr marL="1143000" indent="-228600">
              <a:defRPr sz="1000">
                <a:solidFill>
                  <a:schemeClr val="tx1"/>
                </a:solidFill>
                <a:latin typeface="Calibri" panose="020F0502020204030204" pitchFamily="34" charset="0"/>
                <a:ea typeface="宋体" panose="02010600030101010101" pitchFamily="2" charset="-122"/>
              </a:defRPr>
            </a:lvl3pPr>
            <a:lvl4pPr marL="1600200" indent="-228600">
              <a:defRPr sz="1000">
                <a:solidFill>
                  <a:schemeClr val="tx1"/>
                </a:solidFill>
                <a:latin typeface="Calibri" panose="020F0502020204030204" pitchFamily="34" charset="0"/>
                <a:ea typeface="宋体" panose="02010600030101010101" pitchFamily="2" charset="-122"/>
              </a:defRPr>
            </a:lvl4pPr>
            <a:lvl5pPr marL="2057400" indent="-228600">
              <a:defRPr sz="1000">
                <a:solidFill>
                  <a:schemeClr val="tx1"/>
                </a:solidFill>
                <a:latin typeface="Calibri" panose="020F0502020204030204" pitchFamily="34" charset="0"/>
                <a:ea typeface="宋体" panose="02010600030101010101" pitchFamily="2" charset="-122"/>
              </a:defRPr>
            </a:lvl5pPr>
            <a:lvl6pPr marL="25146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6pPr>
            <a:lvl7pPr marL="29718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7pPr>
            <a:lvl8pPr marL="34290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8pPr>
            <a:lvl9pPr marL="38862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9pPr>
          </a:lstStyle>
          <a:p>
            <a:pPr defTabSz="490538" fontAlgn="base">
              <a:spcBef>
                <a:spcPct val="0"/>
              </a:spcBef>
              <a:spcAft>
                <a:spcPct val="0"/>
              </a:spcAft>
              <a:buSzPct val="100000"/>
            </a:pPr>
            <a:fld id="{8B951A50-20C3-49F1-95F6-FFFD1E8213B8}" type="slidenum">
              <a:rPr lang="zh-CN" altLang="zh-CN" sz="1200">
                <a:solidFill>
                  <a:srgbClr val="000000"/>
                </a:solidFill>
                <a:latin typeface="Arial" panose="020B0604020202020204" pitchFamily="34" charset="0"/>
                <a:ea typeface="微软雅黑" panose="020B0503020204020204" pitchFamily="34" charset="-122"/>
                <a:sym typeface="Arial" panose="020B0604020202020204" pitchFamily="34" charset="0"/>
              </a:rPr>
              <a:pPr defTabSz="490538" fontAlgn="base">
                <a:spcBef>
                  <a:spcPct val="0"/>
                </a:spcBef>
                <a:spcAft>
                  <a:spcPct val="0"/>
                </a:spcAft>
                <a:buSzPct val="100000"/>
              </a:pPr>
              <a:t>6</a:t>
            </a:fld>
            <a:endParaRPr lang="zh-CN"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931838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76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B2F3AD09-6B29-43AE-8252-F71D1BAB46D4}" type="slidenum">
              <a:rPr lang="en-US" altLang="en-US">
                <a:latin typeface="Arial" pitchFamily="34" charset="0"/>
                <a:cs typeface="Arial" pitchFamily="34" charset="0"/>
              </a:rPr>
              <a:pPr algn="r">
                <a:spcBef>
                  <a:spcPct val="0"/>
                </a:spcBef>
              </a:pPr>
              <a:t>7</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183375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76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B2F3AD09-6B29-43AE-8252-F71D1BAB46D4}" type="slidenum">
              <a:rPr lang="en-US" altLang="en-US">
                <a:latin typeface="Arial" pitchFamily="34" charset="0"/>
                <a:cs typeface="Arial" pitchFamily="34" charset="0"/>
              </a:rPr>
              <a:pPr algn="r">
                <a:spcBef>
                  <a:spcPct val="0"/>
                </a:spcBef>
              </a:pPr>
              <a:t>8</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2919088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76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B2F3AD09-6B29-43AE-8252-F71D1BAB46D4}" type="slidenum">
              <a:rPr lang="en-US" altLang="en-US">
                <a:latin typeface="Arial" pitchFamily="34" charset="0"/>
                <a:cs typeface="Arial" pitchFamily="34" charset="0"/>
              </a:rPr>
              <a:pPr algn="r">
                <a:spcBef>
                  <a:spcPct val="0"/>
                </a:spcBef>
              </a:pPr>
              <a:t>9</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1977458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76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B2F3AD09-6B29-43AE-8252-F71D1BAB46D4}" type="slidenum">
              <a:rPr lang="en-US" altLang="en-US">
                <a:latin typeface="Arial" pitchFamily="34" charset="0"/>
                <a:cs typeface="Arial" pitchFamily="34" charset="0"/>
              </a:rPr>
              <a:pPr algn="r">
                <a:spcBef>
                  <a:spcPct val="0"/>
                </a:spcBef>
              </a:pPr>
              <a:t>10</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1162967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76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B2F3AD09-6B29-43AE-8252-F71D1BAB46D4}" type="slidenum">
              <a:rPr lang="en-US" altLang="en-US">
                <a:latin typeface="Arial" pitchFamily="34" charset="0"/>
                <a:cs typeface="Arial" pitchFamily="34" charset="0"/>
              </a:rPr>
              <a:pPr algn="r">
                <a:spcBef>
                  <a:spcPct val="0"/>
                </a:spcBef>
              </a:pPr>
              <a:t>11</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1065020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23F7C0-8181-5241-967D-41CF93AC32E7}" type="slidenum">
              <a:rPr lang="en-US" smtClean="0"/>
              <a:pPr>
                <a:defRPr/>
              </a:pPr>
              <a:t>12</a:t>
            </a:fld>
            <a:endParaRPr lang="en-US" dirty="0"/>
          </a:p>
        </p:txBody>
      </p:sp>
    </p:spTree>
    <p:extLst>
      <p:ext uri="{BB962C8B-B14F-4D97-AF65-F5344CB8AC3E}">
        <p14:creationId xmlns:p14="http://schemas.microsoft.com/office/powerpoint/2010/main" val="2898569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descr="cover_img_0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3913" y="0"/>
            <a:ext cx="7050087"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ide_b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3132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2093913" cy="1717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srgbClr val="FFFFFF"/>
              </a:solidFill>
            </a:endParaRPr>
          </a:p>
        </p:txBody>
      </p:sp>
      <p:sp>
        <p:nvSpPr>
          <p:cNvPr id="6" name="Rectangle 5"/>
          <p:cNvSpPr/>
          <p:nvPr userDrawn="1"/>
        </p:nvSpPr>
        <p:spPr>
          <a:xfrm>
            <a:off x="2093913" y="1717675"/>
            <a:ext cx="7050087" cy="187325"/>
          </a:xfrm>
          <a:prstGeom prst="rect">
            <a:avLst/>
          </a:prstGeom>
          <a:gradFill flip="none" rotWithShape="1">
            <a:gsLst>
              <a:gs pos="0">
                <a:srgbClr val="1A165E"/>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userDrawn="1"/>
        </p:nvSpPr>
        <p:spPr>
          <a:xfrm>
            <a:off x="0" y="1717675"/>
            <a:ext cx="2093913" cy="187325"/>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8" name="Picture 5" descr="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900" y="255588"/>
            <a:ext cx="18859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7"/>
          <p:cNvSpPr>
            <a:spLocks noGrp="1"/>
          </p:cNvSpPr>
          <p:nvPr>
            <p:ph type="title" hasCustomPrompt="1"/>
          </p:nvPr>
        </p:nvSpPr>
        <p:spPr>
          <a:xfrm>
            <a:off x="120984" y="2304548"/>
            <a:ext cx="9023016" cy="628650"/>
          </a:xfrm>
        </p:spPr>
        <p:txBody>
          <a:bodyPr anchor="t" anchorCtr="0">
            <a:normAutofit/>
          </a:bodyPr>
          <a:lstStyle>
            <a:lvl1pPr algn="ctr">
              <a:defRPr b="1">
                <a:solidFill>
                  <a:srgbClr val="1A165E"/>
                </a:solidFill>
              </a:defRPr>
            </a:lvl1pPr>
          </a:lstStyle>
          <a:p>
            <a:r>
              <a:rPr lang="en-US" dirty="0" smtClean="0"/>
              <a:t>Click to edit Title</a:t>
            </a:r>
            <a:endParaRPr lang="en-US" dirty="0"/>
          </a:p>
        </p:txBody>
      </p:sp>
      <p:sp>
        <p:nvSpPr>
          <p:cNvPr id="21" name="Content Placeholder 20"/>
          <p:cNvSpPr>
            <a:spLocks noGrp="1"/>
          </p:cNvSpPr>
          <p:nvPr>
            <p:ph sz="quarter" idx="10" hasCustomPrompt="1"/>
          </p:nvPr>
        </p:nvSpPr>
        <p:spPr>
          <a:xfrm>
            <a:off x="224588" y="3285040"/>
            <a:ext cx="8919411" cy="410159"/>
          </a:xfrm>
        </p:spPr>
        <p:txBody>
          <a:bodyPr lIns="91440" tIns="0" rIns="91440" bIns="0" anchor="t" anchorCtr="0">
            <a:noAutofit/>
          </a:bodyPr>
          <a:lstStyle>
            <a:lvl1pPr marL="0" indent="0" algn="ctr">
              <a:buNone/>
              <a:defRPr sz="1800" baseline="0">
                <a:solidFill>
                  <a:schemeClr val="accent4">
                    <a:lumMod val="50000"/>
                    <a:lumOff val="50000"/>
                  </a:schemeClr>
                </a:solidFill>
              </a:defRPr>
            </a:lvl1pPr>
          </a:lstStyle>
          <a:p>
            <a:pPr lvl="0"/>
            <a:r>
              <a:rPr lang="en-US" dirty="0" smtClean="0"/>
              <a:t>Click to edit Subtitle</a:t>
            </a:r>
            <a:endParaRPr lang="en-US" dirty="0"/>
          </a:p>
        </p:txBody>
      </p:sp>
    </p:spTree>
    <p:extLst>
      <p:ext uri="{BB962C8B-B14F-4D97-AF65-F5344CB8AC3E}">
        <p14:creationId xmlns:p14="http://schemas.microsoft.com/office/powerpoint/2010/main" val="385582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6932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3347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1429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30249"/>
            <a:ext cx="4114800" cy="373737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030249"/>
            <a:ext cx="4114800" cy="373737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20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78601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84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quarter" idx="10"/>
          </p:nvPr>
        </p:nvSpPr>
        <p:spPr>
          <a:xfrm>
            <a:off x="354350" y="779586"/>
            <a:ext cx="8398093" cy="39971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19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footer1"/>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46863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header1"/>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13632"/>
          <a:stretch/>
        </p:blipFill>
        <p:spPr bwMode="auto">
          <a:xfrm>
            <a:off x="0" y="0"/>
            <a:ext cx="9144000" cy="81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304800" y="958934"/>
            <a:ext cx="83820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9" name="Title Placeholder 1"/>
          <p:cNvSpPr>
            <a:spLocks noGrp="1"/>
          </p:cNvSpPr>
          <p:nvPr>
            <p:ph type="title"/>
          </p:nvPr>
        </p:nvSpPr>
        <p:spPr bwMode="auto">
          <a:xfrm>
            <a:off x="76200" y="48126"/>
            <a:ext cx="7696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7" name="TextBox 6"/>
          <p:cNvSpPr txBox="1"/>
          <p:nvPr userDrawn="1"/>
        </p:nvSpPr>
        <p:spPr>
          <a:xfrm>
            <a:off x="7162800" y="4957763"/>
            <a:ext cx="1524000" cy="246062"/>
          </a:xfrm>
          <a:prstGeom prst="rect">
            <a:avLst/>
          </a:prstGeom>
          <a:noFill/>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r" eaLnBrk="1" hangingPunct="1">
              <a:defRPr/>
            </a:pPr>
            <a:fld id="{2972F9E2-7F25-417A-909B-42F9F3A89986}" type="slidenum">
              <a:rPr lang="en-US" sz="1000" smtClean="0">
                <a:solidFill>
                  <a:srgbClr val="595959"/>
                </a:solidFill>
              </a:rPr>
              <a:pPr algn="r" eaLnBrk="1" hangingPunct="1">
                <a:defRPr/>
              </a:pPr>
              <a:t>‹#›</a:t>
            </a:fld>
            <a:endParaRPr lang="en-US" sz="1000" smtClean="0">
              <a:solidFill>
                <a:srgbClr val="595959"/>
              </a:solidFill>
            </a:endParaRPr>
          </a:p>
        </p:txBody>
      </p:sp>
      <p:pic>
        <p:nvPicPr>
          <p:cNvPr id="1031" name="Picture 7" descr="side_b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813052"/>
            <a:ext cx="231775"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6" r:id="rId1"/>
    <p:sldLayoutId id="2147484117" r:id="rId2"/>
    <p:sldLayoutId id="2147484118" r:id="rId3"/>
    <p:sldLayoutId id="2147484119" r:id="rId4"/>
    <p:sldLayoutId id="2147484120" r:id="rId5"/>
    <p:sldLayoutId id="2147484122" r:id="rId6"/>
    <p:sldLayoutId id="2147484123" r:id="rId7"/>
    <p:sldLayoutId id="2147484127" r:id="rId8"/>
  </p:sldLayoutIdLst>
  <p:timing>
    <p:tnLst>
      <p:par>
        <p:cTn id="1" dur="indefinite" restart="never" nodeType="tmRoot"/>
      </p:par>
    </p:tnLst>
  </p:timing>
  <p:txStyles>
    <p:titleStyle>
      <a:lvl1pPr algn="l" defTabSz="457200" rtl="0" eaLnBrk="0" fontAlgn="base" hangingPunct="0">
        <a:spcBef>
          <a:spcPct val="0"/>
        </a:spcBef>
        <a:spcAft>
          <a:spcPct val="0"/>
        </a:spcAft>
        <a:defRPr sz="2400">
          <a:solidFill>
            <a:schemeClr val="bg1"/>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Arial" pitchFamily="34" charset="0"/>
        </a:defRPr>
      </a:lvl2pPr>
      <a:lvl3pPr algn="l" defTabSz="457200" rtl="0" eaLnBrk="0" fontAlgn="base" hangingPunct="0">
        <a:spcBef>
          <a:spcPct val="0"/>
        </a:spcBef>
        <a:spcAft>
          <a:spcPct val="0"/>
        </a:spcAft>
        <a:defRPr sz="3200">
          <a:solidFill>
            <a:schemeClr val="bg1"/>
          </a:solidFill>
          <a:latin typeface="Arial" pitchFamily="34" charset="0"/>
        </a:defRPr>
      </a:lvl3pPr>
      <a:lvl4pPr algn="l" defTabSz="457200" rtl="0" eaLnBrk="0" fontAlgn="base" hangingPunct="0">
        <a:spcBef>
          <a:spcPct val="0"/>
        </a:spcBef>
        <a:spcAft>
          <a:spcPct val="0"/>
        </a:spcAft>
        <a:defRPr sz="3200">
          <a:solidFill>
            <a:schemeClr val="bg1"/>
          </a:solidFill>
          <a:latin typeface="Arial" pitchFamily="34" charset="0"/>
        </a:defRPr>
      </a:lvl4pPr>
      <a:lvl5pPr algn="l" defTabSz="457200" rtl="0" eaLnBrk="0" fontAlgn="base" hangingPunct="0">
        <a:spcBef>
          <a:spcPct val="0"/>
        </a:spcBef>
        <a:spcAft>
          <a:spcPct val="0"/>
        </a:spcAft>
        <a:defRPr sz="3200">
          <a:solidFill>
            <a:schemeClr val="bg1"/>
          </a:solidFill>
          <a:latin typeface="Arial" pitchFamily="34" charset="0"/>
        </a:defRPr>
      </a:lvl5pPr>
      <a:lvl6pPr marL="457200" algn="l" defTabSz="457200" rtl="0" fontAlgn="base">
        <a:spcBef>
          <a:spcPct val="0"/>
        </a:spcBef>
        <a:spcAft>
          <a:spcPct val="0"/>
        </a:spcAft>
        <a:defRPr sz="3200">
          <a:solidFill>
            <a:schemeClr val="bg1"/>
          </a:solidFill>
          <a:latin typeface="Arial" pitchFamily="34" charset="0"/>
        </a:defRPr>
      </a:lvl6pPr>
      <a:lvl7pPr marL="914400" algn="l" defTabSz="457200" rtl="0" fontAlgn="base">
        <a:spcBef>
          <a:spcPct val="0"/>
        </a:spcBef>
        <a:spcAft>
          <a:spcPct val="0"/>
        </a:spcAft>
        <a:defRPr sz="3200">
          <a:solidFill>
            <a:schemeClr val="bg1"/>
          </a:solidFill>
          <a:latin typeface="Arial" pitchFamily="34" charset="0"/>
        </a:defRPr>
      </a:lvl7pPr>
      <a:lvl8pPr marL="1371600" algn="l" defTabSz="457200" rtl="0" fontAlgn="base">
        <a:spcBef>
          <a:spcPct val="0"/>
        </a:spcBef>
        <a:spcAft>
          <a:spcPct val="0"/>
        </a:spcAft>
        <a:defRPr sz="3200">
          <a:solidFill>
            <a:schemeClr val="bg1"/>
          </a:solidFill>
          <a:latin typeface="Arial" pitchFamily="34" charset="0"/>
        </a:defRPr>
      </a:lvl8pPr>
      <a:lvl9pPr marL="1828800" algn="l" defTabSz="457200" rtl="0" fontAlgn="base">
        <a:spcBef>
          <a:spcPct val="0"/>
        </a:spcBef>
        <a:spcAft>
          <a:spcPct val="0"/>
        </a:spcAft>
        <a:defRPr sz="3200">
          <a:solidFill>
            <a:schemeClr val="bg1"/>
          </a:solidFill>
          <a:latin typeface="Arial" pitchFamily="34" charset="0"/>
        </a:defRPr>
      </a:lvl9pPr>
    </p:titleStyle>
    <p:bodyStyle>
      <a:lvl1pPr marL="282575" indent="-282575" algn="l" defTabSz="457200" rtl="0" eaLnBrk="0" fontAlgn="base" hangingPunct="0">
        <a:spcBef>
          <a:spcPct val="20000"/>
        </a:spcBef>
        <a:spcAft>
          <a:spcPct val="0"/>
        </a:spcAft>
        <a:buFont typeface="Arial" pitchFamily="34" charset="0"/>
        <a:buChar char="•"/>
        <a:defRPr sz="2000" b="1">
          <a:solidFill>
            <a:schemeClr val="tx2"/>
          </a:solidFill>
          <a:latin typeface="+mn-lt"/>
          <a:ea typeface="+mn-ea"/>
          <a:cs typeface="+mn-cs"/>
        </a:defRPr>
      </a:lvl1pPr>
      <a:lvl2pPr marL="517525" indent="-234950" algn="l" defTabSz="457200" rtl="0" eaLnBrk="0" fontAlgn="base" hangingPunct="0">
        <a:spcBef>
          <a:spcPts val="300"/>
        </a:spcBef>
        <a:spcAft>
          <a:spcPct val="0"/>
        </a:spcAft>
        <a:buClr>
          <a:schemeClr val="tx2"/>
        </a:buClr>
        <a:buFont typeface="Arial" pitchFamily="34" charset="0"/>
        <a:buChar char="–"/>
        <a:defRPr sz="1800">
          <a:solidFill>
            <a:schemeClr val="tx1"/>
          </a:solidFill>
          <a:latin typeface="+mn-lt"/>
        </a:defRPr>
      </a:lvl2pPr>
      <a:lvl3pPr marL="800100" indent="-228600" algn="l" defTabSz="457200" rtl="0" eaLnBrk="0" fontAlgn="base" hangingPunct="0">
        <a:spcBef>
          <a:spcPct val="20000"/>
        </a:spcBef>
        <a:spcAft>
          <a:spcPct val="0"/>
        </a:spcAft>
        <a:buClr>
          <a:schemeClr val="tx2"/>
        </a:buClr>
        <a:buFont typeface="Arial" pitchFamily="34" charset="0"/>
        <a:buChar char="•"/>
        <a:defRPr sz="1600">
          <a:solidFill>
            <a:schemeClr val="tx1"/>
          </a:solidFill>
          <a:latin typeface="+mn-lt"/>
        </a:defRPr>
      </a:lvl3pPr>
      <a:lvl4pPr marL="1027113" indent="-227013" algn="l" defTabSz="457200" rtl="0" eaLnBrk="0" fontAlgn="base" hangingPunct="0">
        <a:spcBef>
          <a:spcPct val="20000"/>
        </a:spcBef>
        <a:spcAft>
          <a:spcPct val="0"/>
        </a:spcAft>
        <a:buClr>
          <a:schemeClr val="tx2"/>
        </a:buClr>
        <a:buFont typeface="Arial" pitchFamily="34" charset="0"/>
        <a:buChar char="–"/>
        <a:defRPr sz="1400">
          <a:solidFill>
            <a:schemeClr val="tx1"/>
          </a:solidFill>
          <a:latin typeface="+mn-lt"/>
        </a:defRPr>
      </a:lvl4pPr>
      <a:lvl5pPr marL="1254125" indent="-165100" algn="l" defTabSz="457200" rtl="0" eaLnBrk="0" fontAlgn="base" hangingPunct="0">
        <a:spcBef>
          <a:spcPct val="20000"/>
        </a:spcBef>
        <a:spcAft>
          <a:spcPct val="0"/>
        </a:spcAft>
        <a:buClr>
          <a:schemeClr val="tx2"/>
        </a:buClr>
        <a:buFont typeface="Arial" pitchFamily="34" charset="0"/>
        <a:buChar char="»"/>
        <a:defRPr sz="1200">
          <a:solidFill>
            <a:schemeClr val="tx1"/>
          </a:solidFill>
          <a:latin typeface="+mn-lt"/>
        </a:defRPr>
      </a:lvl5pPr>
      <a:lvl6pPr marL="1711325" indent="-165100" algn="l" defTabSz="457200" rtl="0" fontAlgn="base">
        <a:spcBef>
          <a:spcPct val="20000"/>
        </a:spcBef>
        <a:spcAft>
          <a:spcPct val="0"/>
        </a:spcAft>
        <a:buClr>
          <a:schemeClr val="tx2"/>
        </a:buClr>
        <a:buFont typeface="Arial" pitchFamily="34" charset="0"/>
        <a:buChar char="»"/>
        <a:defRPr sz="1500">
          <a:solidFill>
            <a:schemeClr val="tx1"/>
          </a:solidFill>
          <a:latin typeface="+mn-lt"/>
        </a:defRPr>
      </a:lvl6pPr>
      <a:lvl7pPr marL="2168525" indent="-165100" algn="l" defTabSz="457200" rtl="0" fontAlgn="base">
        <a:spcBef>
          <a:spcPct val="20000"/>
        </a:spcBef>
        <a:spcAft>
          <a:spcPct val="0"/>
        </a:spcAft>
        <a:buClr>
          <a:schemeClr val="tx2"/>
        </a:buClr>
        <a:buFont typeface="Arial" pitchFamily="34" charset="0"/>
        <a:buChar char="»"/>
        <a:defRPr sz="1500">
          <a:solidFill>
            <a:schemeClr val="tx1"/>
          </a:solidFill>
          <a:latin typeface="+mn-lt"/>
        </a:defRPr>
      </a:lvl7pPr>
      <a:lvl8pPr marL="2625725" indent="-165100" algn="l" defTabSz="457200" rtl="0" fontAlgn="base">
        <a:spcBef>
          <a:spcPct val="20000"/>
        </a:spcBef>
        <a:spcAft>
          <a:spcPct val="0"/>
        </a:spcAft>
        <a:buClr>
          <a:schemeClr val="tx2"/>
        </a:buClr>
        <a:buFont typeface="Arial" pitchFamily="34" charset="0"/>
        <a:buChar char="»"/>
        <a:defRPr sz="1500">
          <a:solidFill>
            <a:schemeClr val="tx1"/>
          </a:solidFill>
          <a:latin typeface="+mn-lt"/>
        </a:defRPr>
      </a:lvl8pPr>
      <a:lvl9pPr marL="3082925" indent="-165100" algn="l" defTabSz="457200" rtl="0" fontAlgn="base">
        <a:spcBef>
          <a:spcPct val="20000"/>
        </a:spcBef>
        <a:spcAft>
          <a:spcPct val="0"/>
        </a:spcAft>
        <a:buClr>
          <a:schemeClr val="tx2"/>
        </a:buClr>
        <a:buFont typeface="Arial" pitchFamily="34" charset="0"/>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huawei.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www.openfoam.com/" TargetMode="External"/><Relationship Id="rId4" Type="http://schemas.openxmlformats.org/officeDocument/2006/relationships/hyperlink" Target="http://www.mellan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p:txBody>
          <a:bodyPr>
            <a:normAutofit fontScale="90000"/>
          </a:bodyPr>
          <a:lstStyle/>
          <a:p>
            <a:pPr algn="ctr"/>
            <a:r>
              <a:rPr lang="en-US" dirty="0" err="1" smtClean="0"/>
              <a:t>OpenFOAM</a:t>
            </a:r>
            <a:r>
              <a:rPr lang="en-US" dirty="0" smtClean="0"/>
              <a:t/>
            </a:r>
            <a:br>
              <a:rPr lang="en-US" dirty="0" smtClean="0"/>
            </a:br>
            <a:r>
              <a:rPr lang="en-US" dirty="0" smtClean="0"/>
              <a:t>Performance Benchmark and Profiling</a:t>
            </a:r>
            <a:endParaRPr lang="en-US" altLang="en-US" dirty="0" smtClean="0"/>
          </a:p>
        </p:txBody>
      </p:sp>
      <p:sp>
        <p:nvSpPr>
          <p:cNvPr id="8" name="Content Placeholder 7"/>
          <p:cNvSpPr>
            <a:spLocks noGrp="1"/>
          </p:cNvSpPr>
          <p:nvPr>
            <p:ph sz="quarter" idx="10"/>
          </p:nvPr>
        </p:nvSpPr>
        <p:spPr>
          <a:xfrm>
            <a:off x="224588" y="3366655"/>
            <a:ext cx="8919411" cy="328544"/>
          </a:xfrm>
        </p:spPr>
        <p:txBody>
          <a:bodyPr/>
          <a:lstStyle/>
          <a:p>
            <a:pPr algn="ctr"/>
            <a:r>
              <a:rPr lang="en-US" smtClean="0"/>
              <a:t>October 2017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p:txBody>
          <a:bodyPr/>
          <a:lstStyle/>
          <a:p>
            <a:r>
              <a:rPr lang="en-US" altLang="en-US" dirty="0" err="1" smtClean="0"/>
              <a:t>OpenFOAM</a:t>
            </a:r>
            <a:r>
              <a:rPr lang="en-US" altLang="en-US" sz="2400" dirty="0" smtClean="0"/>
              <a:t> Performance – Memory Speed</a:t>
            </a:r>
          </a:p>
        </p:txBody>
      </p:sp>
      <p:sp>
        <p:nvSpPr>
          <p:cNvPr id="12292" name="Rectangle 3"/>
          <p:cNvSpPr>
            <a:spLocks noGrp="1"/>
          </p:cNvSpPr>
          <p:nvPr>
            <p:ph type="body" idx="1"/>
          </p:nvPr>
        </p:nvSpPr>
        <p:spPr>
          <a:xfrm>
            <a:off x="304800" y="927580"/>
            <a:ext cx="8382000" cy="1945094"/>
          </a:xfrm>
        </p:spPr>
        <p:txBody>
          <a:bodyPr/>
          <a:lstStyle/>
          <a:p>
            <a:r>
              <a:rPr lang="en-US" altLang="en-US" sz="1600" dirty="0" smtClean="0"/>
              <a:t>Memory speed provides some benefits to </a:t>
            </a:r>
            <a:r>
              <a:rPr lang="en-US" altLang="en-US" sz="1600" dirty="0" err="1" smtClean="0"/>
              <a:t>OpenFOAM</a:t>
            </a:r>
            <a:r>
              <a:rPr lang="en-US" altLang="en-US" sz="1600" dirty="0" smtClean="0"/>
              <a:t> performance</a:t>
            </a:r>
          </a:p>
          <a:p>
            <a:pPr lvl="1"/>
            <a:r>
              <a:rPr lang="en-US" altLang="en-US" sz="1400" dirty="0" smtClean="0"/>
              <a:t>Skylake platform supports DIMM speed up to 2666MHz DIMMs</a:t>
            </a:r>
          </a:p>
          <a:p>
            <a:pPr lvl="1"/>
            <a:r>
              <a:rPr lang="en-US" altLang="en-US" sz="1400" dirty="0" smtClean="0"/>
              <a:t>2666MHz </a:t>
            </a:r>
            <a:r>
              <a:rPr lang="en-US" altLang="en-US" sz="1400" dirty="0"/>
              <a:t>DIMMs is </a:t>
            </a:r>
            <a:r>
              <a:rPr lang="en-US" altLang="en-US" sz="1400" dirty="0" smtClean="0"/>
              <a:t>theoretically ~11% </a:t>
            </a:r>
            <a:r>
              <a:rPr lang="en-US" altLang="en-US" sz="1400" dirty="0"/>
              <a:t>faster than the 2400MHz </a:t>
            </a:r>
            <a:r>
              <a:rPr lang="en-US" altLang="en-US" sz="1400" dirty="0" smtClean="0"/>
              <a:t>DIMMs</a:t>
            </a:r>
            <a:endParaRPr lang="en-US" altLang="en-US" sz="1400" dirty="0"/>
          </a:p>
          <a:p>
            <a:pPr lvl="1"/>
            <a:r>
              <a:rPr lang="en-US" altLang="en-US" sz="1400" dirty="0" err="1" smtClean="0"/>
              <a:t>OpenFOAM</a:t>
            </a:r>
            <a:r>
              <a:rPr lang="en-US" altLang="en-US" sz="1400" dirty="0" smtClean="0"/>
              <a:t> </a:t>
            </a:r>
            <a:r>
              <a:rPr lang="en-US" altLang="en-US" sz="1400" dirty="0"/>
              <a:t>reports only about </a:t>
            </a:r>
            <a:r>
              <a:rPr lang="en-US" altLang="en-US" sz="1400" dirty="0" smtClean="0"/>
              <a:t>~</a:t>
            </a:r>
            <a:r>
              <a:rPr lang="en-US" altLang="en-US" sz="1400" dirty="0"/>
              <a:t>5</a:t>
            </a:r>
            <a:r>
              <a:rPr lang="en-US" altLang="en-US" sz="1400" dirty="0" smtClean="0"/>
              <a:t>% </a:t>
            </a:r>
            <a:r>
              <a:rPr lang="en-US" altLang="en-US" sz="1400" dirty="0"/>
              <a:t>of the improvement on a single </a:t>
            </a:r>
            <a:r>
              <a:rPr lang="en-US" altLang="en-US" sz="1400" dirty="0" smtClean="0"/>
              <a:t>node</a:t>
            </a:r>
          </a:p>
          <a:p>
            <a:pPr lvl="1"/>
            <a:r>
              <a:rPr lang="en-US" altLang="en-US" sz="1400" dirty="0" smtClean="0"/>
              <a:t>Only </a:t>
            </a:r>
            <a:r>
              <a:rPr lang="en-US" altLang="en-US" sz="1400" dirty="0"/>
              <a:t>part of the </a:t>
            </a:r>
            <a:r>
              <a:rPr lang="en-US" altLang="en-US" sz="1400" dirty="0" smtClean="0"/>
              <a:t>benefits in speed is </a:t>
            </a:r>
            <a:r>
              <a:rPr lang="en-US" altLang="en-US" sz="1400" dirty="0"/>
              <a:t>translated into </a:t>
            </a:r>
            <a:r>
              <a:rPr lang="en-US" altLang="en-US" sz="1400" dirty="0" smtClean="0"/>
              <a:t>performance gain for </a:t>
            </a:r>
            <a:r>
              <a:rPr lang="en-US" altLang="en-US" sz="1400" dirty="0" err="1" smtClean="0"/>
              <a:t>OpenFOAM</a:t>
            </a:r>
            <a:endParaRPr lang="en-US" altLang="en-US" sz="1400" dirty="0"/>
          </a:p>
        </p:txBody>
      </p:sp>
      <p:sp>
        <p:nvSpPr>
          <p:cNvPr id="10" name="Text Box 21"/>
          <p:cNvSpPr txBox="1">
            <a:spLocks noChangeArrowheads="1"/>
          </p:cNvSpPr>
          <p:nvPr/>
        </p:nvSpPr>
        <p:spPr bwMode="auto">
          <a:xfrm>
            <a:off x="7005918" y="4526757"/>
            <a:ext cx="19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eaLnBrk="1" hangingPunct="1">
              <a:spcBef>
                <a:spcPct val="50000"/>
              </a:spcBef>
              <a:buFontTx/>
              <a:buNone/>
            </a:pPr>
            <a:r>
              <a:rPr lang="en-US" altLang="en-US" sz="1200" i="1" dirty="0" smtClean="0">
                <a:solidFill>
                  <a:schemeClr val="tx1"/>
                </a:solidFill>
              </a:rPr>
              <a:t>40 MPI Processes / Node</a:t>
            </a:r>
            <a:endParaRPr lang="en-US" altLang="en-US" sz="1200" i="1" dirty="0">
              <a:solidFill>
                <a:schemeClr val="tx1"/>
              </a:solidFill>
            </a:endParaRPr>
          </a:p>
        </p:txBody>
      </p:sp>
      <p:sp>
        <p:nvSpPr>
          <p:cNvPr id="11" name="Text Box 21"/>
          <p:cNvSpPr txBox="1">
            <a:spLocks noChangeArrowheads="1"/>
          </p:cNvSpPr>
          <p:nvPr/>
        </p:nvSpPr>
        <p:spPr bwMode="auto">
          <a:xfrm>
            <a:off x="227013" y="4526757"/>
            <a:ext cx="1809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eaLnBrk="1" hangingPunct="1">
              <a:spcBef>
                <a:spcPct val="50000"/>
              </a:spcBef>
              <a:buFontTx/>
              <a:buNone/>
            </a:pPr>
            <a:r>
              <a:rPr lang="en-US" altLang="en-US" sz="1200" i="1" dirty="0">
                <a:solidFill>
                  <a:schemeClr val="tx1"/>
                </a:solidFill>
              </a:rPr>
              <a:t>Higher is better</a:t>
            </a:r>
          </a:p>
        </p:txBody>
      </p:sp>
      <p:pic>
        <p:nvPicPr>
          <p:cNvPr id="4" name="Picture 3"/>
          <p:cNvPicPr>
            <a:picLocks noChangeAspect="1"/>
          </p:cNvPicPr>
          <p:nvPr/>
        </p:nvPicPr>
        <p:blipFill>
          <a:blip r:embed="rId3"/>
          <a:stretch>
            <a:fillRect/>
          </a:stretch>
        </p:blipFill>
        <p:spPr>
          <a:xfrm>
            <a:off x="2461366" y="2253081"/>
            <a:ext cx="4214987" cy="2523372"/>
          </a:xfrm>
          <a:prstGeom prst="rect">
            <a:avLst/>
          </a:prstGeom>
        </p:spPr>
      </p:pic>
    </p:spTree>
    <p:extLst>
      <p:ext uri="{BB962C8B-B14F-4D97-AF65-F5344CB8AC3E}">
        <p14:creationId xmlns:p14="http://schemas.microsoft.com/office/powerpoint/2010/main" val="4216663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p:txBody>
          <a:bodyPr/>
          <a:lstStyle/>
          <a:p>
            <a:r>
              <a:rPr lang="en-US" altLang="en-US" sz="2400" dirty="0" err="1" smtClean="0"/>
              <a:t>OpenFOAM</a:t>
            </a:r>
            <a:r>
              <a:rPr lang="en-US" altLang="en-US" sz="2400" dirty="0" smtClean="0"/>
              <a:t> Performance – Sub-NUMA Clustering</a:t>
            </a:r>
          </a:p>
        </p:txBody>
      </p:sp>
      <p:sp>
        <p:nvSpPr>
          <p:cNvPr id="12292" name="Rectangle 3"/>
          <p:cNvSpPr>
            <a:spLocks noGrp="1"/>
          </p:cNvSpPr>
          <p:nvPr>
            <p:ph type="body" idx="1"/>
          </p:nvPr>
        </p:nvSpPr>
        <p:spPr>
          <a:xfrm>
            <a:off x="304800" y="927580"/>
            <a:ext cx="8382000" cy="1945094"/>
          </a:xfrm>
        </p:spPr>
        <p:txBody>
          <a:bodyPr/>
          <a:lstStyle/>
          <a:p>
            <a:r>
              <a:rPr lang="en-US" altLang="en-US" sz="1600" dirty="0" smtClean="0"/>
              <a:t>Enabling SNC provides marginal benefits for </a:t>
            </a:r>
            <a:r>
              <a:rPr lang="en-US" altLang="en-US" sz="1600" dirty="0" err="1" smtClean="0"/>
              <a:t>OpenFOAM</a:t>
            </a:r>
            <a:endParaRPr lang="en-US" altLang="en-US" sz="1600" dirty="0" smtClean="0"/>
          </a:p>
          <a:p>
            <a:pPr lvl="1"/>
            <a:r>
              <a:rPr lang="en-US" altLang="en-US" sz="1400" dirty="0"/>
              <a:t>Sub-NUMA Clustering (SNC) </a:t>
            </a:r>
            <a:r>
              <a:rPr lang="en-US" altLang="en-US" sz="1400" dirty="0" smtClean="0"/>
              <a:t>is </a:t>
            </a:r>
            <a:r>
              <a:rPr lang="en-US" altLang="en-US" sz="1400" dirty="0"/>
              <a:t>similar to a cluster-on-die (COD) in </a:t>
            </a:r>
            <a:r>
              <a:rPr lang="en-US" altLang="en-US" sz="1400" dirty="0" err="1" smtClean="0"/>
              <a:t>Haswell</a:t>
            </a:r>
            <a:r>
              <a:rPr lang="en-US" altLang="en-US" sz="1400" dirty="0" smtClean="0"/>
              <a:t>/Broadwell generation</a:t>
            </a:r>
          </a:p>
          <a:p>
            <a:pPr lvl="1"/>
            <a:r>
              <a:rPr lang="en-US" altLang="en-US" sz="1400" dirty="0" smtClean="0"/>
              <a:t>CPU </a:t>
            </a:r>
            <a:r>
              <a:rPr lang="en-US" altLang="en-US" sz="1400" dirty="0"/>
              <a:t>cores and memory </a:t>
            </a:r>
            <a:r>
              <a:rPr lang="en-US" altLang="en-US" sz="1400" dirty="0" smtClean="0"/>
              <a:t>would </a:t>
            </a:r>
            <a:r>
              <a:rPr lang="en-US" altLang="en-US" sz="1400" dirty="0"/>
              <a:t>be split into 2 separate NUMA </a:t>
            </a:r>
            <a:r>
              <a:rPr lang="en-US" altLang="en-US" sz="1400" dirty="0" smtClean="0"/>
              <a:t>domains</a:t>
            </a:r>
            <a:r>
              <a:rPr lang="en-US" altLang="en-US" sz="1400" dirty="0"/>
              <a:t> </a:t>
            </a:r>
            <a:r>
              <a:rPr lang="en-US" altLang="en-US" sz="1400" dirty="0" smtClean="0"/>
              <a:t>when </a:t>
            </a:r>
            <a:r>
              <a:rPr lang="en-US" altLang="en-US" sz="1400" dirty="0"/>
              <a:t>SNC is </a:t>
            </a:r>
            <a:r>
              <a:rPr lang="en-US" altLang="en-US" sz="1400" dirty="0" smtClean="0"/>
              <a:t>enabled</a:t>
            </a:r>
          </a:p>
          <a:p>
            <a:pPr lvl="1"/>
            <a:r>
              <a:rPr lang="en-US" altLang="en-US" sz="1400" dirty="0" smtClean="0"/>
              <a:t>SNC generally should demonstrate some </a:t>
            </a:r>
            <a:r>
              <a:rPr lang="en-US" altLang="en-US" sz="1400" dirty="0"/>
              <a:t>benefits for applications that requires good NUMA </a:t>
            </a:r>
            <a:r>
              <a:rPr lang="en-US" altLang="en-US" sz="1400" dirty="0" smtClean="0"/>
              <a:t>locality</a:t>
            </a:r>
          </a:p>
          <a:p>
            <a:pPr lvl="1"/>
            <a:r>
              <a:rPr lang="en-US" altLang="en-US" sz="1400" dirty="0" smtClean="0"/>
              <a:t>SNC only demonstrates small marginal gain when SNC is enabled</a:t>
            </a:r>
            <a:endParaRPr lang="en-US" altLang="en-US" sz="1400" dirty="0"/>
          </a:p>
          <a:p>
            <a:pPr lvl="1"/>
            <a:endParaRPr lang="en-US" altLang="en-US" sz="1400" dirty="0" smtClean="0"/>
          </a:p>
        </p:txBody>
      </p:sp>
      <p:sp>
        <p:nvSpPr>
          <p:cNvPr id="10" name="Text Box 21"/>
          <p:cNvSpPr txBox="1">
            <a:spLocks noChangeArrowheads="1"/>
          </p:cNvSpPr>
          <p:nvPr/>
        </p:nvSpPr>
        <p:spPr bwMode="auto">
          <a:xfrm>
            <a:off x="7005918" y="4526757"/>
            <a:ext cx="19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eaLnBrk="1" hangingPunct="1">
              <a:spcBef>
                <a:spcPct val="50000"/>
              </a:spcBef>
              <a:buFontTx/>
              <a:buNone/>
            </a:pPr>
            <a:r>
              <a:rPr lang="en-US" altLang="en-US" sz="1200" i="1" dirty="0" smtClean="0">
                <a:solidFill>
                  <a:schemeClr val="tx1"/>
                </a:solidFill>
              </a:rPr>
              <a:t>40 MPI Processes / Node</a:t>
            </a:r>
            <a:endParaRPr lang="en-US" altLang="en-US" sz="1200" i="1" dirty="0">
              <a:solidFill>
                <a:schemeClr val="tx1"/>
              </a:solidFill>
            </a:endParaRPr>
          </a:p>
        </p:txBody>
      </p:sp>
      <p:sp>
        <p:nvSpPr>
          <p:cNvPr id="11" name="Text Box 21"/>
          <p:cNvSpPr txBox="1">
            <a:spLocks noChangeArrowheads="1"/>
          </p:cNvSpPr>
          <p:nvPr/>
        </p:nvSpPr>
        <p:spPr bwMode="auto">
          <a:xfrm>
            <a:off x="227013" y="4526757"/>
            <a:ext cx="1809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eaLnBrk="1" hangingPunct="1">
              <a:spcBef>
                <a:spcPct val="50000"/>
              </a:spcBef>
              <a:buFontTx/>
              <a:buNone/>
            </a:pPr>
            <a:r>
              <a:rPr lang="en-US" altLang="en-US" sz="1200" i="1" dirty="0">
                <a:solidFill>
                  <a:schemeClr val="tx1"/>
                </a:solidFill>
              </a:rPr>
              <a:t>Higher is better</a:t>
            </a:r>
          </a:p>
        </p:txBody>
      </p:sp>
      <p:pic>
        <p:nvPicPr>
          <p:cNvPr id="3" name="Picture 2"/>
          <p:cNvPicPr>
            <a:picLocks noChangeAspect="1"/>
          </p:cNvPicPr>
          <p:nvPr/>
        </p:nvPicPr>
        <p:blipFill>
          <a:blip r:embed="rId3"/>
          <a:stretch>
            <a:fillRect/>
          </a:stretch>
        </p:blipFill>
        <p:spPr>
          <a:xfrm>
            <a:off x="2625112" y="2543194"/>
            <a:ext cx="3741376" cy="2234849"/>
          </a:xfrm>
          <a:prstGeom prst="rect">
            <a:avLst/>
          </a:prstGeom>
        </p:spPr>
      </p:pic>
    </p:spTree>
    <p:extLst>
      <p:ext uri="{BB962C8B-B14F-4D97-AF65-F5344CB8AC3E}">
        <p14:creationId xmlns:p14="http://schemas.microsoft.com/office/powerpoint/2010/main" val="135575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OpenFOAM</a:t>
            </a:r>
            <a:r>
              <a:rPr lang="en-US" dirty="0" smtClean="0"/>
              <a:t> Performance – Processes Per Node</a:t>
            </a:r>
            <a:endParaRPr lang="en-US" dirty="0"/>
          </a:p>
        </p:txBody>
      </p:sp>
      <p:sp>
        <p:nvSpPr>
          <p:cNvPr id="9" name="Content Placeholder 8"/>
          <p:cNvSpPr>
            <a:spLocks noGrp="1"/>
          </p:cNvSpPr>
          <p:nvPr>
            <p:ph idx="1"/>
          </p:nvPr>
        </p:nvSpPr>
        <p:spPr/>
        <p:txBody>
          <a:bodyPr/>
          <a:lstStyle/>
          <a:p>
            <a:r>
              <a:rPr lang="en-US" sz="1800" dirty="0" smtClean="0"/>
              <a:t>Observed best performance with using less CPU cores per node</a:t>
            </a:r>
          </a:p>
          <a:p>
            <a:pPr lvl="1"/>
            <a:r>
              <a:rPr lang="en-US" sz="1600" dirty="0" smtClean="0"/>
              <a:t>Some benefits by using 36 cores per node on a Gold 6138; compared to 40 or 32 PPN</a:t>
            </a:r>
          </a:p>
          <a:p>
            <a:pPr lvl="1"/>
            <a:r>
              <a:rPr lang="en-US" sz="1600" dirty="0" smtClean="0"/>
              <a:t>Dual-socket “Gold 6138” provide up to 40 per node</a:t>
            </a:r>
          </a:p>
          <a:p>
            <a:pPr lvl="1"/>
            <a:r>
              <a:rPr lang="en-US" sz="1600" dirty="0" smtClean="0"/>
              <a:t>Potentially due to memory bandwidth saturation for the number of Skylake cores</a:t>
            </a:r>
          </a:p>
        </p:txBody>
      </p:sp>
      <p:pic>
        <p:nvPicPr>
          <p:cNvPr id="2" name="Picture 1"/>
          <p:cNvPicPr>
            <a:picLocks noChangeAspect="1"/>
          </p:cNvPicPr>
          <p:nvPr/>
        </p:nvPicPr>
        <p:blipFill>
          <a:blip r:embed="rId3"/>
          <a:stretch>
            <a:fillRect/>
          </a:stretch>
        </p:blipFill>
        <p:spPr>
          <a:xfrm>
            <a:off x="2304698" y="2045547"/>
            <a:ext cx="4578493" cy="2749534"/>
          </a:xfrm>
          <a:prstGeom prst="rect">
            <a:avLst/>
          </a:prstGeom>
        </p:spPr>
      </p:pic>
      <p:sp>
        <p:nvSpPr>
          <p:cNvPr id="7" name="Text Box 21"/>
          <p:cNvSpPr txBox="1">
            <a:spLocks noChangeArrowheads="1"/>
          </p:cNvSpPr>
          <p:nvPr/>
        </p:nvSpPr>
        <p:spPr bwMode="auto">
          <a:xfrm>
            <a:off x="7005918" y="4526757"/>
            <a:ext cx="19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eaLnBrk="1" hangingPunct="1">
              <a:spcBef>
                <a:spcPct val="50000"/>
              </a:spcBef>
              <a:buFontTx/>
              <a:buNone/>
            </a:pPr>
            <a:r>
              <a:rPr lang="en-US" altLang="en-US" sz="1200" i="1" dirty="0" smtClean="0">
                <a:solidFill>
                  <a:schemeClr val="tx1"/>
                </a:solidFill>
              </a:rPr>
              <a:t>Gold 6138</a:t>
            </a:r>
            <a:endParaRPr lang="en-US" altLang="en-US" sz="1200" i="1" dirty="0">
              <a:solidFill>
                <a:schemeClr val="tx1"/>
              </a:solidFill>
            </a:endParaRPr>
          </a:p>
        </p:txBody>
      </p:sp>
    </p:spTree>
    <p:extLst>
      <p:ext uri="{BB962C8B-B14F-4D97-AF65-F5344CB8AC3E}">
        <p14:creationId xmlns:p14="http://schemas.microsoft.com/office/powerpoint/2010/main" val="352195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p:txBody>
          <a:bodyPr/>
          <a:lstStyle/>
          <a:p>
            <a:r>
              <a:rPr lang="en-US" altLang="en-US" dirty="0" err="1" smtClean="0"/>
              <a:t>OpenFOAM</a:t>
            </a:r>
            <a:r>
              <a:rPr lang="en-US" altLang="en-US" dirty="0" smtClean="0"/>
              <a:t> Profiling – MPI/User Time Ratio</a:t>
            </a:r>
          </a:p>
        </p:txBody>
      </p:sp>
      <p:sp>
        <p:nvSpPr>
          <p:cNvPr id="12292" name="Rectangle 3"/>
          <p:cNvSpPr>
            <a:spLocks noGrp="1"/>
          </p:cNvSpPr>
          <p:nvPr>
            <p:ph type="body" idx="1"/>
          </p:nvPr>
        </p:nvSpPr>
        <p:spPr>
          <a:xfrm>
            <a:off x="304800" y="958934"/>
            <a:ext cx="8382000" cy="1359983"/>
          </a:xfrm>
        </p:spPr>
        <p:txBody>
          <a:bodyPr>
            <a:normAutofit/>
          </a:bodyPr>
          <a:lstStyle/>
          <a:p>
            <a:r>
              <a:rPr lang="en-US" altLang="en-US" sz="1600" dirty="0" err="1" smtClean="0"/>
              <a:t>OpenFOAM</a:t>
            </a:r>
            <a:r>
              <a:rPr lang="en-US" altLang="en-US" sz="1600" dirty="0" smtClean="0"/>
              <a:t> </a:t>
            </a:r>
            <a:r>
              <a:rPr lang="en-US" altLang="en-US" sz="1600" dirty="0" err="1" smtClean="0"/>
              <a:t>simpleFOAM</a:t>
            </a:r>
            <a:r>
              <a:rPr lang="en-US" altLang="en-US" sz="1600" dirty="0" smtClean="0"/>
              <a:t> solver uses mainly non-blocking communications</a:t>
            </a:r>
          </a:p>
          <a:p>
            <a:pPr lvl="1"/>
            <a:r>
              <a:rPr lang="en-US" altLang="en-US" sz="1400" dirty="0"/>
              <a:t>23% of overall runtime spent on MPI communication at 16 nodes / 640 MPI cores</a:t>
            </a:r>
          </a:p>
          <a:p>
            <a:pPr lvl="1"/>
            <a:r>
              <a:rPr lang="en-US" altLang="en-US" sz="1400" dirty="0" smtClean="0"/>
              <a:t>Both Intel MPI and HPC-X spent the same time in overall runtime on MPI communications</a:t>
            </a:r>
          </a:p>
          <a:p>
            <a:pPr lvl="1"/>
            <a:r>
              <a:rPr lang="en-US" altLang="en-US" sz="1400" dirty="0" smtClean="0"/>
              <a:t>Overall of MPI time spent in MPI non-blocking communications (</a:t>
            </a:r>
            <a:r>
              <a:rPr lang="en-US" altLang="en-US" sz="1400" dirty="0" err="1" smtClean="0"/>
              <a:t>MPI_Waitall</a:t>
            </a:r>
            <a:r>
              <a:rPr lang="en-US" altLang="en-US" sz="1400" dirty="0" smtClean="0"/>
              <a:t> 47%, </a:t>
            </a:r>
            <a:r>
              <a:rPr lang="en-US" altLang="en-US" sz="1400" dirty="0" err="1" smtClean="0"/>
              <a:t>MPI_Isend</a:t>
            </a:r>
            <a:r>
              <a:rPr lang="en-US" altLang="en-US" sz="1400" dirty="0" smtClean="0"/>
              <a:t>, 47%)</a:t>
            </a:r>
          </a:p>
          <a:p>
            <a:pPr lvl="1"/>
            <a:r>
              <a:rPr lang="en-US" altLang="en-US" sz="1400" dirty="0" smtClean="0"/>
              <a:t>Most of the MPI calls made by </a:t>
            </a:r>
            <a:r>
              <a:rPr lang="en-US" altLang="en-US" sz="1400" dirty="0" err="1" smtClean="0"/>
              <a:t>OpenFOAM</a:t>
            </a:r>
            <a:r>
              <a:rPr lang="en-US" altLang="en-US" sz="1400" dirty="0" smtClean="0"/>
              <a:t> are </a:t>
            </a:r>
            <a:r>
              <a:rPr lang="en-US" altLang="en-US" sz="1400" dirty="0" err="1" smtClean="0"/>
              <a:t>MPI_Waitall</a:t>
            </a:r>
            <a:endParaRPr lang="en-US" altLang="en-US" sz="1400" dirty="0" smtClean="0"/>
          </a:p>
        </p:txBody>
      </p:sp>
      <p:pic>
        <p:nvPicPr>
          <p:cNvPr id="14" name="Picture 13"/>
          <p:cNvPicPr>
            <a:picLocks noChangeAspect="1"/>
          </p:cNvPicPr>
          <p:nvPr/>
        </p:nvPicPr>
        <p:blipFill>
          <a:blip r:embed="rId3"/>
          <a:stretch>
            <a:fillRect/>
          </a:stretch>
        </p:blipFill>
        <p:spPr>
          <a:xfrm>
            <a:off x="4365214" y="2662733"/>
            <a:ext cx="2389393" cy="2083958"/>
          </a:xfrm>
          <a:prstGeom prst="rect">
            <a:avLst/>
          </a:prstGeom>
        </p:spPr>
      </p:pic>
      <p:pic>
        <p:nvPicPr>
          <p:cNvPr id="18" name="Picture 17"/>
          <p:cNvPicPr>
            <a:picLocks noChangeAspect="1"/>
          </p:cNvPicPr>
          <p:nvPr/>
        </p:nvPicPr>
        <p:blipFill>
          <a:blip r:embed="rId4"/>
          <a:stretch>
            <a:fillRect/>
          </a:stretch>
        </p:blipFill>
        <p:spPr>
          <a:xfrm>
            <a:off x="2182607" y="2662733"/>
            <a:ext cx="2389393" cy="2083958"/>
          </a:xfrm>
          <a:prstGeom prst="rect">
            <a:avLst/>
          </a:prstGeom>
        </p:spPr>
      </p:pic>
      <p:pic>
        <p:nvPicPr>
          <p:cNvPr id="24" name="Picture 23"/>
          <p:cNvPicPr>
            <a:picLocks noChangeAspect="1"/>
          </p:cNvPicPr>
          <p:nvPr/>
        </p:nvPicPr>
        <p:blipFill>
          <a:blip r:embed="rId5"/>
          <a:stretch>
            <a:fillRect/>
          </a:stretch>
        </p:blipFill>
        <p:spPr>
          <a:xfrm>
            <a:off x="0" y="2662733"/>
            <a:ext cx="2389393" cy="2083958"/>
          </a:xfrm>
          <a:prstGeom prst="rect">
            <a:avLst/>
          </a:prstGeom>
        </p:spPr>
      </p:pic>
      <p:pic>
        <p:nvPicPr>
          <p:cNvPr id="26" name="Picture 25"/>
          <p:cNvPicPr>
            <a:picLocks noChangeAspect="1"/>
          </p:cNvPicPr>
          <p:nvPr/>
        </p:nvPicPr>
        <p:blipFill>
          <a:blip r:embed="rId6"/>
          <a:stretch>
            <a:fillRect/>
          </a:stretch>
        </p:blipFill>
        <p:spPr>
          <a:xfrm>
            <a:off x="6754607" y="2662733"/>
            <a:ext cx="2389393" cy="2083958"/>
          </a:xfrm>
          <a:prstGeom prst="rect">
            <a:avLst/>
          </a:prstGeom>
        </p:spPr>
      </p:pic>
      <p:pic>
        <p:nvPicPr>
          <p:cNvPr id="28" name="Picture 27"/>
          <p:cNvPicPr>
            <a:picLocks noChangeAspect="1"/>
          </p:cNvPicPr>
          <p:nvPr/>
        </p:nvPicPr>
        <p:blipFill>
          <a:blip r:embed="rId7"/>
          <a:stretch>
            <a:fillRect/>
          </a:stretch>
        </p:blipFill>
        <p:spPr>
          <a:xfrm>
            <a:off x="4565507" y="2662733"/>
            <a:ext cx="2389393" cy="2083958"/>
          </a:xfrm>
          <a:prstGeom prst="rect">
            <a:avLst/>
          </a:prstGeom>
        </p:spPr>
      </p:pic>
    </p:spTree>
    <p:extLst>
      <p:ext uri="{BB962C8B-B14F-4D97-AF65-F5344CB8AC3E}">
        <p14:creationId xmlns:p14="http://schemas.microsoft.com/office/powerpoint/2010/main" val="1649503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r>
              <a:rPr lang="en-US" altLang="en-US" dirty="0" err="1" smtClean="0"/>
              <a:t>OpenFOAM</a:t>
            </a:r>
            <a:r>
              <a:rPr lang="en-US" altLang="en-US" dirty="0" smtClean="0"/>
              <a:t> Summary </a:t>
            </a:r>
          </a:p>
        </p:txBody>
      </p:sp>
      <p:sp>
        <p:nvSpPr>
          <p:cNvPr id="18435" name="Rectangle 3"/>
          <p:cNvSpPr>
            <a:spLocks noGrp="1"/>
          </p:cNvSpPr>
          <p:nvPr>
            <p:ph type="body" idx="1"/>
          </p:nvPr>
        </p:nvSpPr>
        <p:spPr/>
        <p:txBody>
          <a:bodyPr/>
          <a:lstStyle/>
          <a:p>
            <a:r>
              <a:rPr lang="en-US" sz="1600" dirty="0" err="1"/>
              <a:t>OpenFOAM</a:t>
            </a:r>
            <a:r>
              <a:rPr lang="en-US" sz="1600" dirty="0"/>
              <a:t> performance gain by larger core counts and better memory throughput</a:t>
            </a:r>
          </a:p>
          <a:p>
            <a:pPr lvl="1"/>
            <a:r>
              <a:rPr lang="en-US" sz="1400" dirty="0" smtClean="0"/>
              <a:t>“</a:t>
            </a:r>
            <a:r>
              <a:rPr lang="en-US" sz="1400" dirty="0"/>
              <a:t>Gold 6140” demonstrates a 34% of performance gain (29% more cores) vs </a:t>
            </a:r>
            <a:r>
              <a:rPr lang="en-US" sz="1400" dirty="0" smtClean="0"/>
              <a:t>E5-2680v4 (on 1-node)</a:t>
            </a:r>
            <a:endParaRPr lang="en-US" sz="1400" dirty="0"/>
          </a:p>
          <a:p>
            <a:pPr lvl="1"/>
            <a:r>
              <a:rPr lang="en-US" sz="1400" dirty="0" smtClean="0"/>
              <a:t>“</a:t>
            </a:r>
            <a:r>
              <a:rPr lang="en-US" sz="1400" dirty="0"/>
              <a:t>Gold 6148” demonstrates a 34% of performance gain (42% more cores) vs </a:t>
            </a:r>
            <a:r>
              <a:rPr lang="en-US" sz="1400" dirty="0" smtClean="0"/>
              <a:t>E5-2680v4 (on 1-node)</a:t>
            </a:r>
          </a:p>
          <a:p>
            <a:pPr lvl="1"/>
            <a:r>
              <a:rPr lang="en-US" altLang="en-US" sz="1400" dirty="0"/>
              <a:t>Performance gain of ~60% by “Skylake” CPUs compared to “Broadwell” </a:t>
            </a:r>
            <a:r>
              <a:rPr lang="en-US" altLang="en-US" sz="1400" dirty="0" smtClean="0"/>
              <a:t>CPUs (on multi-node)</a:t>
            </a:r>
            <a:endParaRPr lang="en-US" altLang="en-US" sz="1400" dirty="0"/>
          </a:p>
          <a:p>
            <a:pPr lvl="1"/>
            <a:r>
              <a:rPr lang="en-US" altLang="en-US" sz="1400" dirty="0" smtClean="0"/>
              <a:t>No </a:t>
            </a:r>
            <a:r>
              <a:rPr lang="en-US" altLang="en-US" sz="1400" dirty="0"/>
              <a:t>difference in using “Gold 6140” versus “Gold 6148”, despite slightly higher clock and more </a:t>
            </a:r>
            <a:r>
              <a:rPr lang="en-US" altLang="en-US" sz="1400" dirty="0" smtClean="0"/>
              <a:t>cores</a:t>
            </a:r>
            <a:endParaRPr lang="en-US" sz="1400" dirty="0" smtClean="0"/>
          </a:p>
          <a:p>
            <a:r>
              <a:rPr lang="en-US" sz="1600" dirty="0" smtClean="0"/>
              <a:t>Effect on MPI on </a:t>
            </a:r>
            <a:r>
              <a:rPr lang="en-US" sz="1600" dirty="0" err="1" smtClean="0"/>
              <a:t>OpenFOAM</a:t>
            </a:r>
            <a:r>
              <a:rPr lang="en-US" sz="1600" dirty="0" smtClean="0"/>
              <a:t> “</a:t>
            </a:r>
            <a:r>
              <a:rPr lang="en-US" sz="1600" dirty="0" err="1" smtClean="0"/>
              <a:t>simpleFOAM</a:t>
            </a:r>
            <a:r>
              <a:rPr lang="en-US" sz="1600" dirty="0" smtClean="0"/>
              <a:t>” solver performance </a:t>
            </a:r>
          </a:p>
          <a:p>
            <a:pPr lvl="1"/>
            <a:r>
              <a:rPr lang="en-US" sz="1400" dirty="0" smtClean="0"/>
              <a:t>Intel MPI (DAPL) performs slightly better for up to 16 nodes</a:t>
            </a:r>
          </a:p>
          <a:p>
            <a:r>
              <a:rPr lang="en-US" sz="1600" dirty="0" smtClean="0"/>
              <a:t>Effect on Skylake generation on </a:t>
            </a:r>
            <a:r>
              <a:rPr lang="en-US" sz="1600" dirty="0" err="1" smtClean="0"/>
              <a:t>OpenFOAM</a:t>
            </a:r>
            <a:r>
              <a:rPr lang="en-US" sz="1600" dirty="0" smtClean="0"/>
              <a:t> performance</a:t>
            </a:r>
          </a:p>
          <a:p>
            <a:pPr lvl="1"/>
            <a:r>
              <a:rPr lang="en-US" sz="1400" dirty="0" smtClean="0"/>
              <a:t>Provides substantial performance gain due to the larger core count, support for memory channels</a:t>
            </a:r>
          </a:p>
          <a:p>
            <a:pPr lvl="1"/>
            <a:r>
              <a:rPr lang="en-US" sz="1400" dirty="0" smtClean="0"/>
              <a:t>Faster 2666MHz DIMM (compares to 2400MHz) translates to increase of 5% in performance</a:t>
            </a:r>
          </a:p>
          <a:p>
            <a:r>
              <a:rPr lang="en-US" sz="1600" dirty="0" smtClean="0"/>
              <a:t>Effect </a:t>
            </a:r>
            <a:r>
              <a:rPr lang="en-US" sz="1600" dirty="0"/>
              <a:t>on SNC </a:t>
            </a:r>
            <a:r>
              <a:rPr lang="en-US" sz="1600" dirty="0" smtClean="0"/>
              <a:t>(Sub-NUMA Clustering) on performance</a:t>
            </a:r>
          </a:p>
          <a:p>
            <a:pPr lvl="1"/>
            <a:r>
              <a:rPr lang="en-US" sz="1400" dirty="0" smtClean="0"/>
              <a:t>Enabling Sub-NUMA Clustering provides little/marginal benefits</a:t>
            </a:r>
          </a:p>
          <a:p>
            <a:r>
              <a:rPr lang="en-US" sz="1600" dirty="0"/>
              <a:t>Observed best performance </a:t>
            </a:r>
            <a:r>
              <a:rPr lang="en-US" sz="1600" dirty="0" smtClean="0"/>
              <a:t>is using less cores than available per node</a:t>
            </a:r>
            <a:endParaRPr lang="en-US" sz="1600" dirty="0"/>
          </a:p>
          <a:p>
            <a:pPr lvl="1"/>
            <a:r>
              <a:rPr lang="en-US" sz="1400" dirty="0"/>
              <a:t>Slight benefits by using 36 CPU cores per node; compared to 40 or 32 PPN</a:t>
            </a:r>
          </a:p>
          <a:p>
            <a:endParaRPr lang="en-US" sz="1600" dirty="0" smtClean="0"/>
          </a:p>
        </p:txBody>
      </p:sp>
    </p:spTree>
    <p:extLst>
      <p:ext uri="{BB962C8B-B14F-4D97-AF65-F5344CB8AC3E}">
        <p14:creationId xmlns:p14="http://schemas.microsoft.com/office/powerpoint/2010/main" val="4163276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28600" y="4962525"/>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1" tIns="45646" rIns="91291" bIns="45646">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spcBef>
                <a:spcPct val="0"/>
              </a:spcBef>
              <a:buFontTx/>
              <a:buNone/>
            </a:pPr>
            <a:fld id="{C1F8E53D-4588-4425-A6A2-B0CEC1741CFE}" type="slidenum">
              <a:rPr lang="en-US" altLang="en-US" sz="1000">
                <a:solidFill>
                  <a:schemeClr val="bg2"/>
                </a:solidFill>
                <a:latin typeface="Arial Narrow" pitchFamily="34" charset="0"/>
                <a:cs typeface="Arial" pitchFamily="34" charset="0"/>
              </a:rPr>
              <a:pPr>
                <a:spcBef>
                  <a:spcPct val="0"/>
                </a:spcBef>
                <a:buFontTx/>
                <a:buNone/>
              </a:pPr>
              <a:t>15</a:t>
            </a:fld>
            <a:endParaRPr lang="en-US" altLang="en-US" sz="1000">
              <a:solidFill>
                <a:schemeClr val="accent2"/>
              </a:solidFill>
              <a:latin typeface="Arial Narrow" pitchFamily="34" charset="0"/>
              <a:cs typeface="Arial" pitchFamily="34" charset="0"/>
            </a:endParaRPr>
          </a:p>
        </p:txBody>
      </p:sp>
      <p:sp>
        <p:nvSpPr>
          <p:cNvPr id="19459" name="Text Box 3"/>
          <p:cNvSpPr txBox="1">
            <a:spLocks noChangeArrowheads="1"/>
          </p:cNvSpPr>
          <p:nvPr/>
        </p:nvSpPr>
        <p:spPr bwMode="auto">
          <a:xfrm>
            <a:off x="1066800" y="831936"/>
            <a:ext cx="6772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lgn="ctr">
              <a:spcBef>
                <a:spcPct val="0"/>
              </a:spcBef>
              <a:buFontTx/>
              <a:buNone/>
            </a:pPr>
            <a:r>
              <a:rPr lang="en-US" altLang="en-US" sz="4800" dirty="0">
                <a:solidFill>
                  <a:srgbClr val="241172"/>
                </a:solidFill>
                <a:latin typeface="Arial Narrow" pitchFamily="34" charset="0"/>
              </a:rPr>
              <a:t>Thank You</a:t>
            </a:r>
          </a:p>
          <a:p>
            <a:pPr algn="ctr">
              <a:spcBef>
                <a:spcPct val="0"/>
              </a:spcBef>
              <a:buFontTx/>
              <a:buNone/>
            </a:pPr>
            <a:r>
              <a:rPr lang="en-US" altLang="en-US" sz="2400" dirty="0">
                <a:solidFill>
                  <a:srgbClr val="241172"/>
                </a:solidFill>
                <a:latin typeface="Arial Narrow" pitchFamily="34" charset="0"/>
              </a:rPr>
              <a:t>HPC Advisory Council</a:t>
            </a:r>
          </a:p>
        </p:txBody>
      </p:sp>
      <p:sp>
        <p:nvSpPr>
          <p:cNvPr id="19460" name="Rectangle 4"/>
          <p:cNvSpPr>
            <a:spLocks noChangeArrowheads="1"/>
          </p:cNvSpPr>
          <p:nvPr/>
        </p:nvSpPr>
        <p:spPr bwMode="auto">
          <a:xfrm>
            <a:off x="361950" y="4518420"/>
            <a:ext cx="853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spcBef>
                <a:spcPct val="0"/>
              </a:spcBef>
              <a:buFontTx/>
              <a:buNone/>
            </a:pPr>
            <a:r>
              <a:rPr lang="en-US" altLang="en-US" sz="700" dirty="0">
                <a:solidFill>
                  <a:schemeClr val="tx1"/>
                </a:solidFill>
              </a:rPr>
              <a:t>All trademarks are property of their respective owners. All information is provided “As-Is” without any kind of warranty.   The HPC Advisory Council makes no representation to the accuracy and completeness of the information contained herein.  HPC Advisory Council undertakes no duty and assumes no obligation to update or correct any information presented herein</a:t>
            </a:r>
            <a:r>
              <a:rPr lang="en-US" altLang="en-US" sz="700" b="0" dirty="0">
                <a:solidFill>
                  <a:schemeClr val="tx1"/>
                </a:solidFill>
              </a:rPr>
              <a:t>  </a:t>
            </a:r>
          </a:p>
        </p:txBody>
      </p:sp>
      <p:pic>
        <p:nvPicPr>
          <p:cNvPr id="19461" name="Picture 18" descr="cover_img_0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115299"/>
            <a:ext cx="9144000" cy="223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en-US" dirty="0" smtClean="0"/>
              <a:t>Note</a:t>
            </a:r>
          </a:p>
        </p:txBody>
      </p:sp>
      <p:sp>
        <p:nvSpPr>
          <p:cNvPr id="4099" name="Rectangle 3"/>
          <p:cNvSpPr>
            <a:spLocks noGrp="1"/>
          </p:cNvSpPr>
          <p:nvPr>
            <p:ph type="body" idx="1"/>
          </p:nvPr>
        </p:nvSpPr>
        <p:spPr>
          <a:xfrm>
            <a:off x="304800" y="857250"/>
            <a:ext cx="8382000" cy="3925537"/>
          </a:xfrm>
        </p:spPr>
        <p:txBody>
          <a:bodyPr/>
          <a:lstStyle/>
          <a:p>
            <a:pPr eaLnBrk="1" hangingPunct="1">
              <a:lnSpc>
                <a:spcPct val="140000"/>
              </a:lnSpc>
            </a:pPr>
            <a:r>
              <a:rPr lang="en-US" sz="1200" dirty="0"/>
              <a:t>The following research was performed under the HPC Advisory Council activities</a:t>
            </a:r>
          </a:p>
          <a:p>
            <a:pPr lvl="1"/>
            <a:r>
              <a:rPr lang="en-US" sz="1200" dirty="0" smtClean="0"/>
              <a:t>Participating vendors: Huawei, Mellanox</a:t>
            </a:r>
          </a:p>
          <a:p>
            <a:pPr lvl="1"/>
            <a:r>
              <a:rPr lang="en-US" sz="1200" dirty="0" smtClean="0"/>
              <a:t>Compute resource - HPC Advisory Council Cluster Center</a:t>
            </a:r>
          </a:p>
          <a:p>
            <a:endParaRPr lang="en-US" sz="1200" dirty="0"/>
          </a:p>
          <a:p>
            <a:r>
              <a:rPr lang="en-US" sz="1200" dirty="0"/>
              <a:t>The following was done to provide best practices</a:t>
            </a:r>
          </a:p>
          <a:p>
            <a:pPr lvl="1"/>
            <a:r>
              <a:rPr lang="en-US" sz="1200" dirty="0" err="1" smtClean="0"/>
              <a:t>OpenFOAM</a:t>
            </a:r>
            <a:r>
              <a:rPr lang="en-US" sz="1200" dirty="0" smtClean="0"/>
              <a:t> </a:t>
            </a:r>
            <a:r>
              <a:rPr lang="en-US" sz="1200" dirty="0"/>
              <a:t>performance overview</a:t>
            </a:r>
          </a:p>
          <a:p>
            <a:pPr lvl="1"/>
            <a:r>
              <a:rPr lang="en-US" sz="1200" dirty="0"/>
              <a:t>Understanding </a:t>
            </a:r>
            <a:r>
              <a:rPr lang="en-US" sz="1200" dirty="0" err="1" smtClean="0"/>
              <a:t>OpenFOAM</a:t>
            </a:r>
            <a:r>
              <a:rPr lang="en-US" sz="1200" dirty="0" smtClean="0"/>
              <a:t> </a:t>
            </a:r>
            <a:r>
              <a:rPr lang="en-US" sz="1200" dirty="0"/>
              <a:t>communication patterns</a:t>
            </a:r>
          </a:p>
          <a:p>
            <a:pPr lvl="1"/>
            <a:r>
              <a:rPr lang="en-US" sz="1200" dirty="0"/>
              <a:t>Ways to increase </a:t>
            </a:r>
            <a:r>
              <a:rPr lang="en-US" sz="1200" dirty="0" err="1" smtClean="0"/>
              <a:t>OpenFOAM</a:t>
            </a:r>
            <a:r>
              <a:rPr lang="en-US" sz="1200" dirty="0" smtClean="0"/>
              <a:t> </a:t>
            </a:r>
            <a:r>
              <a:rPr lang="en-US" sz="1200" dirty="0"/>
              <a:t>productivity</a:t>
            </a:r>
          </a:p>
          <a:p>
            <a:pPr lvl="1"/>
            <a:r>
              <a:rPr lang="en-US" sz="1200" dirty="0"/>
              <a:t>MPI libraries comparisons</a:t>
            </a:r>
          </a:p>
          <a:p>
            <a:pPr eaLnBrk="1" hangingPunct="1">
              <a:lnSpc>
                <a:spcPct val="140000"/>
              </a:lnSpc>
            </a:pPr>
            <a:endParaRPr lang="en-US" sz="1200" dirty="0"/>
          </a:p>
          <a:p>
            <a:pPr eaLnBrk="1" hangingPunct="1">
              <a:lnSpc>
                <a:spcPct val="140000"/>
              </a:lnSpc>
            </a:pPr>
            <a:r>
              <a:rPr lang="en-US" sz="1200" dirty="0"/>
              <a:t>For more info please refer to </a:t>
            </a:r>
          </a:p>
          <a:p>
            <a:pPr lvl="1" eaLnBrk="1" hangingPunct="1">
              <a:lnSpc>
                <a:spcPct val="140000"/>
              </a:lnSpc>
            </a:pPr>
            <a:r>
              <a:rPr lang="en-US" sz="1200" dirty="0" smtClean="0">
                <a:hlinkClick r:id="rId3"/>
              </a:rPr>
              <a:t>http</a:t>
            </a:r>
            <a:r>
              <a:rPr lang="en-US" sz="1200" dirty="0">
                <a:hlinkClick r:id="rId3"/>
              </a:rPr>
              <a:t>://</a:t>
            </a:r>
            <a:r>
              <a:rPr lang="en-US" sz="1200" dirty="0" smtClean="0">
                <a:hlinkClick r:id="rId3"/>
              </a:rPr>
              <a:t>www.huawei.com</a:t>
            </a:r>
            <a:endParaRPr lang="en-US" sz="1200" dirty="0"/>
          </a:p>
          <a:p>
            <a:pPr lvl="1" eaLnBrk="1" hangingPunct="1">
              <a:lnSpc>
                <a:spcPct val="140000"/>
              </a:lnSpc>
            </a:pPr>
            <a:r>
              <a:rPr lang="en-US" sz="1200" dirty="0" smtClean="0">
                <a:hlinkClick r:id="rId4"/>
              </a:rPr>
              <a:t>http</a:t>
            </a:r>
            <a:r>
              <a:rPr lang="en-US" sz="1200" dirty="0">
                <a:hlinkClick r:id="rId4"/>
              </a:rPr>
              <a:t>://</a:t>
            </a:r>
            <a:r>
              <a:rPr lang="en-US" sz="1200" dirty="0" smtClean="0">
                <a:hlinkClick r:id="rId4"/>
              </a:rPr>
              <a:t>www.mellanox.com</a:t>
            </a:r>
            <a:endParaRPr lang="en-US" sz="1200" dirty="0" smtClean="0"/>
          </a:p>
          <a:p>
            <a:pPr lvl="1" eaLnBrk="1" hangingPunct="1">
              <a:lnSpc>
                <a:spcPct val="140000"/>
              </a:lnSpc>
            </a:pPr>
            <a:r>
              <a:rPr lang="en-US" sz="1200" dirty="0">
                <a:hlinkClick r:id="rId5"/>
              </a:rPr>
              <a:t>https://www.openfoam.com/</a:t>
            </a:r>
            <a:endParaRPr lang="en-US" sz="1200" dirty="0"/>
          </a:p>
          <a:p>
            <a:pPr lvl="1" eaLnBrk="1" hangingPunct="1">
              <a:lnSpc>
                <a:spcPct val="140000"/>
              </a:lnSpc>
            </a:pPr>
            <a:endParaRPr lang="en-US" sz="1200" dirty="0"/>
          </a:p>
        </p:txBody>
      </p:sp>
      <p:pic>
        <p:nvPicPr>
          <p:cNvPr id="1026" name="Picture 2" descr="Image result for openfoa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3639" y="3313785"/>
            <a:ext cx="2930319" cy="501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313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p:cNvSpPr>
          <p:nvPr>
            <p:ph type="body" idx="1"/>
          </p:nvPr>
        </p:nvSpPr>
        <p:spPr/>
        <p:txBody>
          <a:bodyPr/>
          <a:lstStyle/>
          <a:p>
            <a:r>
              <a:rPr lang="en-US" sz="1800" dirty="0" err="1"/>
              <a:t>OpenFOAM</a:t>
            </a:r>
            <a:r>
              <a:rPr lang="en-US" sz="1800" dirty="0"/>
              <a:t>® (Open Field Operation and Manipulation) CFD</a:t>
            </a:r>
          </a:p>
          <a:p>
            <a:r>
              <a:rPr lang="en-US" sz="1800" dirty="0"/>
              <a:t>Toolbox in an open source CFD applications that can </a:t>
            </a:r>
            <a:r>
              <a:rPr lang="en-US" sz="1800" dirty="0" smtClean="0"/>
              <a:t>simulate</a:t>
            </a:r>
          </a:p>
          <a:p>
            <a:pPr lvl="1"/>
            <a:r>
              <a:rPr lang="en-US" sz="1600" dirty="0" smtClean="0"/>
              <a:t>Complex </a:t>
            </a:r>
            <a:r>
              <a:rPr lang="en-US" sz="1600" dirty="0"/>
              <a:t>fluid flows </a:t>
            </a:r>
            <a:r>
              <a:rPr lang="en-US" sz="1600" dirty="0" smtClean="0"/>
              <a:t>involving</a:t>
            </a:r>
          </a:p>
          <a:p>
            <a:pPr lvl="1"/>
            <a:r>
              <a:rPr lang="en-US" sz="1800" dirty="0" smtClean="0"/>
              <a:t>Chemical reactions</a:t>
            </a:r>
          </a:p>
          <a:p>
            <a:pPr lvl="1"/>
            <a:r>
              <a:rPr lang="en-US" sz="1800" dirty="0" smtClean="0"/>
              <a:t>Turbulence</a:t>
            </a:r>
            <a:endParaRPr lang="en-US" dirty="0" smtClean="0"/>
          </a:p>
          <a:p>
            <a:pPr lvl="1"/>
            <a:r>
              <a:rPr lang="en-US" sz="1800" dirty="0" smtClean="0"/>
              <a:t>Heat transfer</a:t>
            </a:r>
          </a:p>
          <a:p>
            <a:pPr lvl="1"/>
            <a:r>
              <a:rPr lang="en-US" sz="1800" dirty="0" smtClean="0"/>
              <a:t>Solid dynamics</a:t>
            </a:r>
          </a:p>
          <a:p>
            <a:pPr lvl="1"/>
            <a:r>
              <a:rPr lang="en-US" sz="1800" dirty="0" smtClean="0"/>
              <a:t>Electromagnetics</a:t>
            </a:r>
            <a:endParaRPr lang="en-US" dirty="0"/>
          </a:p>
          <a:p>
            <a:pPr lvl="1"/>
            <a:r>
              <a:rPr lang="en-US" sz="1800" dirty="0" smtClean="0"/>
              <a:t>The </a:t>
            </a:r>
            <a:r>
              <a:rPr lang="en-US" sz="1800" dirty="0"/>
              <a:t>pricing of financial </a:t>
            </a:r>
            <a:r>
              <a:rPr lang="en-US" sz="1800" dirty="0" smtClean="0"/>
              <a:t>options</a:t>
            </a:r>
          </a:p>
          <a:p>
            <a:r>
              <a:rPr lang="en-US" sz="2000" dirty="0" err="1" smtClean="0"/>
              <a:t>OpenFOAM</a:t>
            </a:r>
            <a:r>
              <a:rPr lang="en-US" sz="2000" dirty="0" smtClean="0"/>
              <a:t> </a:t>
            </a:r>
            <a:r>
              <a:rPr lang="en-US" sz="2000" dirty="0"/>
              <a:t>support can be obtained from </a:t>
            </a:r>
            <a:r>
              <a:rPr lang="en-US" sz="2000" dirty="0" err="1"/>
              <a:t>OpenCFD</a:t>
            </a:r>
            <a:r>
              <a:rPr lang="en-US" sz="2000" dirty="0"/>
              <a:t> Ltd</a:t>
            </a:r>
            <a:endParaRPr lang="en-US" sz="2000" dirty="0" smtClean="0"/>
          </a:p>
        </p:txBody>
      </p:sp>
      <p:pic>
        <p:nvPicPr>
          <p:cNvPr id="7" name="Picture 6"/>
          <p:cNvPicPr>
            <a:picLocks noChangeAspect="1"/>
          </p:cNvPicPr>
          <p:nvPr/>
        </p:nvPicPr>
        <p:blipFill>
          <a:blip r:embed="rId2"/>
          <a:stretch>
            <a:fillRect/>
          </a:stretch>
        </p:blipFill>
        <p:spPr>
          <a:xfrm>
            <a:off x="5902075" y="2363209"/>
            <a:ext cx="2458534" cy="958286"/>
          </a:xfrm>
          <a:prstGeom prst="rect">
            <a:avLst/>
          </a:prstGeom>
        </p:spPr>
      </p:pic>
      <p:sp>
        <p:nvSpPr>
          <p:cNvPr id="5122" name="Rectangle 2"/>
          <p:cNvSpPr>
            <a:spLocks noGrp="1"/>
          </p:cNvSpPr>
          <p:nvPr>
            <p:ph type="title"/>
          </p:nvPr>
        </p:nvSpPr>
        <p:spPr/>
        <p:txBody>
          <a:bodyPr/>
          <a:lstStyle/>
          <a:p>
            <a:r>
              <a:rPr lang="en-US" dirty="0" err="1" smtClean="0"/>
              <a:t>OpenFOAM</a:t>
            </a:r>
            <a:endParaRPr lang="en-US" dirty="0" smtClean="0"/>
          </a:p>
        </p:txBody>
      </p:sp>
      <p:sp>
        <p:nvSpPr>
          <p:cNvPr id="6" name="AutoShape 8" descr="http://www.vespalabs.org/_/rsrc/1427270341710/projects/vespa-cfd-3d-model/openfoam-motorbike-tutorial/%3Dmotorbike_tut.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7458975" y="2347244"/>
            <a:ext cx="1685025" cy="974251"/>
          </a:xfrm>
          <a:prstGeom prst="rect">
            <a:avLst/>
          </a:prstGeom>
        </p:spPr>
      </p:pic>
    </p:spTree>
    <p:extLst>
      <p:ext uri="{BB962C8B-B14F-4D97-AF65-F5344CB8AC3E}">
        <p14:creationId xmlns:p14="http://schemas.microsoft.com/office/powerpoint/2010/main" val="309407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pPr eaLnBrk="1" hangingPunct="1"/>
            <a:r>
              <a:rPr lang="en-US" smtClean="0"/>
              <a:t>Objectives</a:t>
            </a:r>
          </a:p>
        </p:txBody>
      </p:sp>
      <p:sp>
        <p:nvSpPr>
          <p:cNvPr id="6147" name="Rectangle 3"/>
          <p:cNvSpPr>
            <a:spLocks noGrp="1"/>
          </p:cNvSpPr>
          <p:nvPr>
            <p:ph idx="1"/>
          </p:nvPr>
        </p:nvSpPr>
        <p:spPr/>
        <p:txBody>
          <a:bodyPr/>
          <a:lstStyle/>
          <a:p>
            <a:pPr eaLnBrk="1" hangingPunct="1">
              <a:lnSpc>
                <a:spcPct val="150000"/>
              </a:lnSpc>
            </a:pPr>
            <a:r>
              <a:rPr lang="en-US" sz="1800" dirty="0" smtClean="0"/>
              <a:t>The presented research was done to provide best practices</a:t>
            </a:r>
          </a:p>
          <a:p>
            <a:pPr lvl="1" eaLnBrk="1" hangingPunct="1">
              <a:lnSpc>
                <a:spcPct val="150000"/>
              </a:lnSpc>
            </a:pPr>
            <a:r>
              <a:rPr lang="en-US" sz="1600" dirty="0" err="1" smtClean="0"/>
              <a:t>OpenFOAM</a:t>
            </a:r>
            <a:r>
              <a:rPr lang="en-US" sz="1600" dirty="0" smtClean="0"/>
              <a:t> performance benchmarking</a:t>
            </a:r>
          </a:p>
          <a:p>
            <a:pPr lvl="2" eaLnBrk="1" hangingPunct="1">
              <a:lnSpc>
                <a:spcPct val="150000"/>
              </a:lnSpc>
            </a:pPr>
            <a:r>
              <a:rPr lang="en-US" sz="1400" dirty="0" smtClean="0"/>
              <a:t>MPI Library performance comparison</a:t>
            </a:r>
          </a:p>
          <a:p>
            <a:pPr lvl="2" eaLnBrk="1" hangingPunct="1">
              <a:lnSpc>
                <a:spcPct val="150000"/>
              </a:lnSpc>
            </a:pPr>
            <a:r>
              <a:rPr lang="en-US" sz="1400" dirty="0" smtClean="0"/>
              <a:t>Interconnect performance comparison </a:t>
            </a:r>
          </a:p>
          <a:p>
            <a:pPr lvl="2" eaLnBrk="1" hangingPunct="1">
              <a:lnSpc>
                <a:spcPct val="150000"/>
              </a:lnSpc>
            </a:pPr>
            <a:r>
              <a:rPr lang="en-US" sz="1400" dirty="0" smtClean="0"/>
              <a:t>Compilers comparison</a:t>
            </a:r>
          </a:p>
          <a:p>
            <a:pPr lvl="2" eaLnBrk="1" hangingPunct="1">
              <a:lnSpc>
                <a:spcPct val="150000"/>
              </a:lnSpc>
            </a:pPr>
            <a:r>
              <a:rPr lang="en-US" sz="1400" dirty="0" smtClean="0"/>
              <a:t>Optimization tuning</a:t>
            </a:r>
          </a:p>
          <a:p>
            <a:pPr eaLnBrk="1" hangingPunct="1">
              <a:lnSpc>
                <a:spcPct val="150000"/>
              </a:lnSpc>
            </a:pPr>
            <a:r>
              <a:rPr lang="en-US" sz="1800" dirty="0" smtClean="0"/>
              <a:t>The presented results will demonstrate </a:t>
            </a:r>
          </a:p>
          <a:p>
            <a:pPr lvl="1" eaLnBrk="1" hangingPunct="1">
              <a:lnSpc>
                <a:spcPct val="150000"/>
              </a:lnSpc>
            </a:pPr>
            <a:r>
              <a:rPr lang="en-US" sz="1600" dirty="0" smtClean="0"/>
              <a:t>The scalability of the compute environment/application</a:t>
            </a:r>
          </a:p>
          <a:p>
            <a:pPr lvl="1" eaLnBrk="1" hangingPunct="1">
              <a:lnSpc>
                <a:spcPct val="150000"/>
              </a:lnSpc>
            </a:pPr>
            <a:r>
              <a:rPr lang="en-US" sz="1600" dirty="0" smtClean="0"/>
              <a:t>Considerations for higher productivity and efficiency</a:t>
            </a:r>
          </a:p>
        </p:txBody>
      </p:sp>
    </p:spTree>
    <p:extLst>
      <p:ext uri="{BB962C8B-B14F-4D97-AF65-F5344CB8AC3E}">
        <p14:creationId xmlns:p14="http://schemas.microsoft.com/office/powerpoint/2010/main" val="4131591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eaLnBrk="1" hangingPunct="1"/>
            <a:r>
              <a:rPr lang="en-US" dirty="0" smtClean="0"/>
              <a:t>Test Cluster Configuration</a:t>
            </a:r>
          </a:p>
        </p:txBody>
      </p:sp>
      <p:sp>
        <p:nvSpPr>
          <p:cNvPr id="7171" name="Rectangle 3"/>
          <p:cNvSpPr>
            <a:spLocks noGrp="1"/>
          </p:cNvSpPr>
          <p:nvPr>
            <p:ph type="body" idx="1"/>
          </p:nvPr>
        </p:nvSpPr>
        <p:spPr>
          <a:xfrm>
            <a:off x="304800" y="810149"/>
            <a:ext cx="8382000" cy="4056141"/>
          </a:xfrm>
        </p:spPr>
        <p:txBody>
          <a:bodyPr numCol="1"/>
          <a:lstStyle/>
          <a:p>
            <a:pPr eaLnBrk="1" hangingPunct="1">
              <a:lnSpc>
                <a:spcPct val="160000"/>
              </a:lnSpc>
            </a:pPr>
            <a:r>
              <a:rPr lang="en-US" sz="1100" dirty="0" smtClean="0"/>
              <a:t>Huawei FusionServer E9000 with FusionServer CH121 V5 16-node (640-core) “Skylake” cluster</a:t>
            </a:r>
          </a:p>
          <a:p>
            <a:pPr lvl="1" eaLnBrk="1" hangingPunct="1">
              <a:lnSpc>
                <a:spcPct val="160000"/>
              </a:lnSpc>
            </a:pPr>
            <a:r>
              <a:rPr lang="en-US" sz="1050" dirty="0"/>
              <a:t>Dual-Socket 20-Core Intel Xeon Gold 6138 @ 2.00 GHz </a:t>
            </a:r>
            <a:r>
              <a:rPr lang="en-US" sz="1050" dirty="0" smtClean="0"/>
              <a:t>CPUs (27.5MB L3 Cache, Turbo @3.70 GHz)</a:t>
            </a:r>
          </a:p>
          <a:p>
            <a:pPr lvl="1" eaLnBrk="1" hangingPunct="1">
              <a:lnSpc>
                <a:spcPct val="160000"/>
              </a:lnSpc>
            </a:pPr>
            <a:r>
              <a:rPr lang="en-US" sz="1050" dirty="0"/>
              <a:t>Dual-Socket 18-core Intel Xeon Gold 6140 @ 2.30 GHz CPUs </a:t>
            </a:r>
            <a:r>
              <a:rPr lang="en-US" sz="1050" dirty="0" smtClean="0"/>
              <a:t>(24.75MB L3 Cache, Turbo @3.70 </a:t>
            </a:r>
            <a:r>
              <a:rPr lang="en-US" sz="1050" dirty="0"/>
              <a:t>GHz)</a:t>
            </a:r>
          </a:p>
          <a:p>
            <a:pPr lvl="1" eaLnBrk="1" hangingPunct="1">
              <a:lnSpc>
                <a:spcPct val="160000"/>
              </a:lnSpc>
            </a:pPr>
            <a:r>
              <a:rPr lang="en-US" sz="1050" dirty="0" smtClean="0"/>
              <a:t>Dual-Socket 20-core Intel Xeon Gold 6148 @ 2.40 GHz CPUs (27.5MB L3 Cache, Turbo @3.70 GHz)</a:t>
            </a:r>
          </a:p>
          <a:p>
            <a:pPr lvl="1" eaLnBrk="1" hangingPunct="1">
              <a:lnSpc>
                <a:spcPct val="160000"/>
              </a:lnSpc>
            </a:pPr>
            <a:r>
              <a:rPr lang="en-US" sz="1050" dirty="0" smtClean="0"/>
              <a:t>Memory</a:t>
            </a:r>
            <a:r>
              <a:rPr lang="en-US" sz="1050" dirty="0"/>
              <a:t>: 192GB memory, DDR4 2666 MHz RDIMMs per node</a:t>
            </a:r>
          </a:p>
          <a:p>
            <a:pPr lvl="1" eaLnBrk="1" hangingPunct="1">
              <a:lnSpc>
                <a:spcPct val="160000"/>
              </a:lnSpc>
            </a:pPr>
            <a:r>
              <a:rPr lang="en-US" sz="1050" dirty="0" smtClean="0"/>
              <a:t>OS: RHEL 7.3, MLNX_OFED_LINUX-4.1-1.0.2.0 InfiniBand SW stack</a:t>
            </a:r>
          </a:p>
          <a:p>
            <a:pPr eaLnBrk="1" hangingPunct="1">
              <a:lnSpc>
                <a:spcPct val="160000"/>
              </a:lnSpc>
            </a:pPr>
            <a:r>
              <a:rPr lang="en-US" sz="1100" dirty="0" smtClean="0"/>
              <a:t>Mellanox ConnectX-4 and ConnectX-5 EDR 100Gb/s InfiniBand Adapters</a:t>
            </a:r>
          </a:p>
          <a:p>
            <a:pPr eaLnBrk="1" hangingPunct="1">
              <a:lnSpc>
                <a:spcPct val="160000"/>
              </a:lnSpc>
            </a:pPr>
            <a:r>
              <a:rPr lang="en-US" sz="1100" dirty="0"/>
              <a:t>Mellanox Switch-IB </a:t>
            </a:r>
            <a:r>
              <a:rPr lang="en-US" sz="1100" dirty="0" smtClean="0"/>
              <a:t>SB7800 36-port EDR 100Gb/s InfiniBand Switch</a:t>
            </a:r>
          </a:p>
          <a:p>
            <a:pPr eaLnBrk="1" hangingPunct="1">
              <a:lnSpc>
                <a:spcPct val="160000"/>
              </a:lnSpc>
            </a:pPr>
            <a:r>
              <a:rPr lang="en-US" sz="1100" dirty="0"/>
              <a:t>Huawei </a:t>
            </a:r>
            <a:r>
              <a:rPr lang="en-US" sz="1100" dirty="0" err="1"/>
              <a:t>OceanStor</a:t>
            </a:r>
            <a:r>
              <a:rPr lang="en-US" sz="1100" dirty="0"/>
              <a:t> 9000 Scale-out NAS storage system</a:t>
            </a:r>
          </a:p>
          <a:p>
            <a:pPr eaLnBrk="1" hangingPunct="1">
              <a:lnSpc>
                <a:spcPct val="160000"/>
              </a:lnSpc>
            </a:pPr>
            <a:r>
              <a:rPr lang="en-US" sz="1100" dirty="0" smtClean="0"/>
              <a:t>Compilers: Intel Parallel Studio XE 2018</a:t>
            </a:r>
            <a:endParaRPr lang="en-US" sz="1100" dirty="0"/>
          </a:p>
          <a:p>
            <a:pPr eaLnBrk="1" hangingPunct="1">
              <a:lnSpc>
                <a:spcPct val="160000"/>
              </a:lnSpc>
            </a:pPr>
            <a:r>
              <a:rPr lang="en-US" sz="1100" dirty="0" smtClean="0"/>
              <a:t>MPI</a:t>
            </a:r>
            <a:r>
              <a:rPr lang="en-US" sz="1100" dirty="0"/>
              <a:t>: Intel MPI </a:t>
            </a:r>
            <a:r>
              <a:rPr lang="en-US" sz="1100" dirty="0" smtClean="0"/>
              <a:t>2018, Mellanox HPC-X MPI Toolkit v1.9.7</a:t>
            </a:r>
          </a:p>
          <a:p>
            <a:pPr eaLnBrk="1" hangingPunct="1">
              <a:lnSpc>
                <a:spcPct val="160000"/>
              </a:lnSpc>
            </a:pPr>
            <a:r>
              <a:rPr lang="en-US" sz="1100" dirty="0" smtClean="0"/>
              <a:t>Application</a:t>
            </a:r>
            <a:r>
              <a:rPr lang="en-US" sz="1100" dirty="0"/>
              <a:t>: </a:t>
            </a:r>
            <a:r>
              <a:rPr lang="en-US" sz="1100" dirty="0" err="1"/>
              <a:t>OpenFOAM</a:t>
            </a:r>
            <a:r>
              <a:rPr lang="en-US" sz="1100" dirty="0"/>
              <a:t> v1612+, single precision</a:t>
            </a:r>
          </a:p>
          <a:p>
            <a:pPr eaLnBrk="1" hangingPunct="1">
              <a:lnSpc>
                <a:spcPct val="160000"/>
              </a:lnSpc>
            </a:pPr>
            <a:r>
              <a:rPr lang="en-US" sz="1100" dirty="0" smtClean="0"/>
              <a:t>Benchmarks:</a:t>
            </a:r>
            <a:r>
              <a:rPr lang="en-US" sz="1100" dirty="0"/>
              <a:t> </a:t>
            </a:r>
            <a:r>
              <a:rPr lang="en-US" sz="1100" dirty="0" err="1"/>
              <a:t>MotorBike</a:t>
            </a:r>
            <a:r>
              <a:rPr lang="en-US" sz="1100" dirty="0"/>
              <a:t>, 160K elements, 100 steps</a:t>
            </a:r>
            <a:endParaRPr lang="en-US" sz="1100" dirty="0" smtClean="0"/>
          </a:p>
        </p:txBody>
      </p:sp>
      <p:pic>
        <p:nvPicPr>
          <p:cNvPr id="4" name="Picture 2" descr="http://www.vespalabs.org/_/rsrc/1427270411103/projects/vespa-cfd-3d-model/openfoam-motorbike-tutorial/using-caelinux/%3Dopenfoam_vis.png"/>
          <p:cNvPicPr>
            <a:picLocks noChangeAspect="1" noChangeArrowheads="1"/>
          </p:cNvPicPr>
          <p:nvPr/>
        </p:nvPicPr>
        <p:blipFill rotWithShape="1">
          <a:blip r:embed="rId3">
            <a:extLst>
              <a:ext uri="{28A0092B-C50C-407E-A947-70E740481C1C}">
                <a14:useLocalDpi xmlns:a14="http://schemas.microsoft.com/office/drawing/2010/main" val="0"/>
              </a:ext>
            </a:extLst>
          </a:blip>
          <a:srcRect l="48358" t="43316" r="12486" b="12484"/>
          <a:stretch/>
        </p:blipFill>
        <p:spPr bwMode="auto">
          <a:xfrm>
            <a:off x="6815726" y="2610591"/>
            <a:ext cx="1913347" cy="163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425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440113"/>
            <a:ext cx="9172575" cy="1400175"/>
          </a:xfrm>
          <a:prstGeom prst="rect">
            <a:avLst/>
          </a:prstGeom>
          <a:solidFill>
            <a:srgbClr val="00B0F0">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149" eaLnBrk="1" fontAlgn="auto" hangingPunct="1">
              <a:spcBef>
                <a:spcPts val="0"/>
              </a:spcBef>
              <a:spcAft>
                <a:spcPts val="0"/>
              </a:spcAft>
              <a:defRPr/>
            </a:pPr>
            <a:endParaRPr lang="zh-CN" altLang="en-US" sz="750"/>
          </a:p>
        </p:txBody>
      </p:sp>
      <p:sp>
        <p:nvSpPr>
          <p:cNvPr id="7" name="Rectangle 25"/>
          <p:cNvSpPr>
            <a:spLocks noChangeArrowheads="1"/>
          </p:cNvSpPr>
          <p:nvPr/>
        </p:nvSpPr>
        <p:spPr bwMode="auto">
          <a:xfrm>
            <a:off x="1655763" y="998665"/>
            <a:ext cx="5670550" cy="787144"/>
          </a:xfrm>
          <a:prstGeom prst="rect">
            <a:avLst/>
          </a:prstGeom>
          <a:noFill/>
          <a:ln w="9525">
            <a:noFill/>
            <a:miter lim="800000"/>
            <a:headEnd/>
            <a:tailEnd/>
          </a:ln>
        </p:spPr>
        <p:txBody>
          <a:bodyPr lIns="81602" tIns="40801" rIns="81602" bIns="40801" anchor="ctr">
            <a:spAutoFit/>
          </a:bodyPr>
          <a:lstStyle>
            <a:lvl1pPr>
              <a:defRPr sz="1000">
                <a:solidFill>
                  <a:schemeClr val="tx1"/>
                </a:solidFill>
                <a:latin typeface="Calibri" panose="020F0502020204030204" pitchFamily="34" charset="0"/>
                <a:ea typeface="宋体" panose="02010600030101010101" pitchFamily="2" charset="-122"/>
              </a:defRPr>
            </a:lvl1pPr>
            <a:lvl2pPr marL="742950" indent="-285750">
              <a:defRPr sz="1000">
                <a:solidFill>
                  <a:schemeClr val="tx1"/>
                </a:solidFill>
                <a:latin typeface="Calibri" panose="020F0502020204030204" pitchFamily="34" charset="0"/>
                <a:ea typeface="宋体" panose="02010600030101010101" pitchFamily="2" charset="-122"/>
              </a:defRPr>
            </a:lvl2pPr>
            <a:lvl3pPr marL="1143000" indent="-228600">
              <a:defRPr sz="1000">
                <a:solidFill>
                  <a:schemeClr val="tx1"/>
                </a:solidFill>
                <a:latin typeface="Calibri" panose="020F0502020204030204" pitchFamily="34" charset="0"/>
                <a:ea typeface="宋体" panose="02010600030101010101" pitchFamily="2" charset="-122"/>
              </a:defRPr>
            </a:lvl3pPr>
            <a:lvl4pPr marL="1600200" indent="-228600">
              <a:defRPr sz="1000">
                <a:solidFill>
                  <a:schemeClr val="tx1"/>
                </a:solidFill>
                <a:latin typeface="Calibri" panose="020F0502020204030204" pitchFamily="34" charset="0"/>
                <a:ea typeface="宋体" panose="02010600030101010101" pitchFamily="2" charset="-122"/>
              </a:defRPr>
            </a:lvl4pPr>
            <a:lvl5pPr marL="2057400" indent="-228600">
              <a:defRPr sz="1000">
                <a:solidFill>
                  <a:schemeClr val="tx1"/>
                </a:solidFill>
                <a:latin typeface="Calibri" panose="020F0502020204030204" pitchFamily="34" charset="0"/>
                <a:ea typeface="宋体" panose="02010600030101010101" pitchFamily="2" charset="-122"/>
              </a:defRPr>
            </a:lvl5pPr>
            <a:lvl6pPr marL="25146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6pPr>
            <a:lvl7pPr marL="29718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7pPr>
            <a:lvl8pPr marL="34290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8pPr>
            <a:lvl9pPr marL="38862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SzPct val="100000"/>
            </a:pPr>
            <a:r>
              <a:rPr lang="zh-CN" altLang="zh-CN" sz="2000" b="1" dirty="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High-Performance 2-Socket Blade Unlocks Supreme Computing Power</a:t>
            </a:r>
          </a:p>
        </p:txBody>
      </p:sp>
      <p:sp>
        <p:nvSpPr>
          <p:cNvPr id="12" name="矩形 11"/>
          <p:cNvSpPr/>
          <p:nvPr/>
        </p:nvSpPr>
        <p:spPr>
          <a:xfrm>
            <a:off x="611188" y="3435350"/>
            <a:ext cx="8064500" cy="1015644"/>
          </a:xfrm>
          <a:prstGeom prst="rect">
            <a:avLst/>
          </a:prstGeom>
        </p:spPr>
        <p:txBody>
          <a:bodyPr lIns="91422" tIns="45711" rIns="91422" bIns="45711">
            <a:spAutoFit/>
          </a:bodyPr>
          <a:lstStyle>
            <a:lvl1pPr>
              <a:defRPr sz="1000">
                <a:solidFill>
                  <a:schemeClr val="tx1"/>
                </a:solidFill>
                <a:latin typeface="Calibri" panose="020F0502020204030204" pitchFamily="34" charset="0"/>
                <a:ea typeface="宋体" panose="02010600030101010101" pitchFamily="2" charset="-122"/>
              </a:defRPr>
            </a:lvl1pPr>
            <a:lvl2pPr marL="742950" indent="-285750">
              <a:defRPr sz="1000">
                <a:solidFill>
                  <a:schemeClr val="tx1"/>
                </a:solidFill>
                <a:latin typeface="Calibri" panose="020F0502020204030204" pitchFamily="34" charset="0"/>
                <a:ea typeface="宋体" panose="02010600030101010101" pitchFamily="2" charset="-122"/>
              </a:defRPr>
            </a:lvl2pPr>
            <a:lvl3pPr marL="1143000" indent="-228600">
              <a:defRPr sz="1000">
                <a:solidFill>
                  <a:schemeClr val="tx1"/>
                </a:solidFill>
                <a:latin typeface="Calibri" panose="020F0502020204030204" pitchFamily="34" charset="0"/>
                <a:ea typeface="宋体" panose="02010600030101010101" pitchFamily="2" charset="-122"/>
              </a:defRPr>
            </a:lvl3pPr>
            <a:lvl4pPr marL="1600200" indent="-228600">
              <a:defRPr sz="1000">
                <a:solidFill>
                  <a:schemeClr val="tx1"/>
                </a:solidFill>
                <a:latin typeface="Calibri" panose="020F0502020204030204" pitchFamily="34" charset="0"/>
                <a:ea typeface="宋体" panose="02010600030101010101" pitchFamily="2" charset="-122"/>
              </a:defRPr>
            </a:lvl4pPr>
            <a:lvl5pPr marL="2057400" indent="-228600">
              <a:defRPr sz="1000">
                <a:solidFill>
                  <a:schemeClr val="tx1"/>
                </a:solidFill>
                <a:latin typeface="Calibri" panose="020F0502020204030204" pitchFamily="34" charset="0"/>
                <a:ea typeface="宋体" panose="02010600030101010101" pitchFamily="2" charset="-122"/>
              </a:defRPr>
            </a:lvl5pPr>
            <a:lvl6pPr marL="25146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6pPr>
            <a:lvl7pPr marL="29718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7pPr>
            <a:lvl8pPr marL="34290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8pPr>
            <a:lvl9pPr marL="38862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9pPr>
          </a:lstStyle>
          <a:p>
            <a:pPr eaLnBrk="1" hangingPunct="1">
              <a:buSzPct val="100000"/>
            </a:pPr>
            <a:r>
              <a:rPr lang="zh-CN" altLang="zh-CN" sz="2000"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Full-series </a:t>
            </a:r>
            <a:r>
              <a:rPr lang="en-US" altLang="zh-CN" sz="1400" b="1" dirty="0" smtClean="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Intel</a:t>
            </a:r>
            <a:r>
              <a:rPr lang="en-US" altLang="zh-CN" sz="1400" b="1" baseline="30000" dirty="0" smtClean="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400" b="1" dirty="0" smtClean="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Xeon</a:t>
            </a:r>
            <a:r>
              <a:rPr lang="en-US" altLang="zh-CN" sz="1400" b="1" baseline="30000" dirty="0" smtClean="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400" b="1" dirty="0" smtClean="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Scalable Processors</a:t>
            </a:r>
            <a:r>
              <a:rPr lang="zh-CN" altLang="zh-CN" sz="1400" b="1" dirty="0" smtClean="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zh-CN" sz="2000"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24 </a:t>
            </a:r>
            <a:r>
              <a:rPr lang="zh-CN" altLang="zh-CN" sz="1400" b="1" dirty="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DDR4 DIMMs, </a:t>
            </a:r>
            <a:r>
              <a:rPr lang="zh-CN" altLang="zh-CN" sz="2000"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AEP memory supported, 1</a:t>
            </a:r>
            <a:r>
              <a:rPr lang="zh-CN" altLang="zh-CN" sz="1400" b="1" dirty="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PCIe slot, 2 SFF/2 NVMe </a:t>
            </a:r>
            <a:r>
              <a:rPr lang="zh-CN" altLang="zh-CN" sz="1400" b="1" dirty="0" smtClean="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SSDs/4</a:t>
            </a:r>
            <a:r>
              <a:rPr lang="zh-CN" altLang="zh-CN" sz="2000" b="1" dirty="0" smtClean="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zh-CN" sz="2000"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M.2 SSDs high-performance storage, multi-plane network</a:t>
            </a:r>
            <a:r>
              <a:rPr lang="zh-CN" altLang="zh-CN" sz="1400" b="1" dirty="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LOM </a:t>
            </a:r>
            <a:r>
              <a:rPr lang="zh-CN" altLang="zh-CN" sz="1400" b="1" dirty="0" smtClean="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supported</a:t>
            </a:r>
            <a:endParaRPr lang="zh-CN" altLang="zh-CN" sz="1400" b="1" dirty="0">
              <a:solidFill>
                <a:srgbClr val="7F7F7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93194" name="Picture 2" descr="C:\Users\w00130581\AppData\Local\Microsoft\Windows\Temporary Internet Files\Content.Outlook\58K48S3Y\ch121 10.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37" t="24800" r="4167" b="20599"/>
          <a:stretch>
            <a:fillRect/>
          </a:stretch>
        </p:blipFill>
        <p:spPr bwMode="auto">
          <a:xfrm>
            <a:off x="2484438" y="1924050"/>
            <a:ext cx="4103687"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195" name="组合 8"/>
          <p:cNvGrpSpPr>
            <a:grpSpLocks/>
          </p:cNvGrpSpPr>
          <p:nvPr/>
        </p:nvGrpSpPr>
        <p:grpSpPr bwMode="auto">
          <a:xfrm>
            <a:off x="542457" y="2408314"/>
            <a:ext cx="1676400" cy="266700"/>
            <a:chOff x="7626350" y="4511675"/>
            <a:chExt cx="2000251" cy="292101"/>
          </a:xfrm>
        </p:grpSpPr>
        <p:sp>
          <p:nvSpPr>
            <p:cNvPr id="49164" name="Freeform 139"/>
            <p:cNvSpPr>
              <a:spLocks noEditPoints="1"/>
            </p:cNvSpPr>
            <p:nvPr/>
          </p:nvSpPr>
          <p:spPr bwMode="auto">
            <a:xfrm>
              <a:off x="8855672" y="4621213"/>
              <a:ext cx="157216" cy="182563"/>
            </a:xfrm>
            <a:custGeom>
              <a:avLst/>
              <a:gdLst>
                <a:gd name="T0" fmla="*/ 105211 w 255"/>
                <a:gd name="T1" fmla="*/ 0 h 293"/>
                <a:gd name="T2" fmla="*/ 53539 w 255"/>
                <a:gd name="T3" fmla="*/ 0 h 293"/>
                <a:gd name="T4" fmla="*/ 0 w 255"/>
                <a:gd name="T5" fmla="*/ 53585 h 293"/>
                <a:gd name="T6" fmla="*/ 0 w 255"/>
                <a:gd name="T7" fmla="*/ 79754 h 293"/>
                <a:gd name="T8" fmla="*/ 0 w 255"/>
                <a:gd name="T9" fmla="*/ 112155 h 293"/>
                <a:gd name="T10" fmla="*/ 0 w 255"/>
                <a:gd name="T11" fmla="*/ 129601 h 293"/>
                <a:gd name="T12" fmla="*/ 53539 w 255"/>
                <a:gd name="T13" fmla="*/ 182563 h 293"/>
                <a:gd name="T14" fmla="*/ 126377 w 255"/>
                <a:gd name="T15" fmla="*/ 182563 h 293"/>
                <a:gd name="T16" fmla="*/ 126377 w 255"/>
                <a:gd name="T17" fmla="*/ 148293 h 293"/>
                <a:gd name="T18" fmla="*/ 92760 w 255"/>
                <a:gd name="T19" fmla="*/ 150163 h 293"/>
                <a:gd name="T20" fmla="*/ 65990 w 255"/>
                <a:gd name="T21" fmla="*/ 150163 h 293"/>
                <a:gd name="T22" fmla="*/ 32373 w 255"/>
                <a:gd name="T23" fmla="*/ 115893 h 293"/>
                <a:gd name="T24" fmla="*/ 32373 w 255"/>
                <a:gd name="T25" fmla="*/ 112155 h 293"/>
                <a:gd name="T26" fmla="*/ 158750 w 255"/>
                <a:gd name="T27" fmla="*/ 112155 h 293"/>
                <a:gd name="T28" fmla="*/ 158750 w 255"/>
                <a:gd name="T29" fmla="*/ 105924 h 293"/>
                <a:gd name="T30" fmla="*/ 158750 w 255"/>
                <a:gd name="T31" fmla="*/ 79754 h 293"/>
                <a:gd name="T32" fmla="*/ 158750 w 255"/>
                <a:gd name="T33" fmla="*/ 53585 h 293"/>
                <a:gd name="T34" fmla="*/ 105211 w 255"/>
                <a:gd name="T35" fmla="*/ 0 h 293"/>
                <a:gd name="T36" fmla="*/ 32373 w 255"/>
                <a:gd name="T37" fmla="*/ 79754 h 293"/>
                <a:gd name="T38" fmla="*/ 32373 w 255"/>
                <a:gd name="T39" fmla="*/ 66670 h 293"/>
                <a:gd name="T40" fmla="*/ 65990 w 255"/>
                <a:gd name="T41" fmla="*/ 33023 h 293"/>
                <a:gd name="T42" fmla="*/ 92760 w 255"/>
                <a:gd name="T43" fmla="*/ 33023 h 293"/>
                <a:gd name="T44" fmla="*/ 126377 w 255"/>
                <a:gd name="T45" fmla="*/ 66670 h 293"/>
                <a:gd name="T46" fmla="*/ 126377 w 255"/>
                <a:gd name="T47" fmla="*/ 79754 h 293"/>
                <a:gd name="T48" fmla="*/ 32373 w 255"/>
                <a:gd name="T49" fmla="*/ 79754 h 2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5" h="293">
                  <a:moveTo>
                    <a:pt x="169" y="0"/>
                  </a:moveTo>
                  <a:cubicBezTo>
                    <a:pt x="86" y="0"/>
                    <a:pt x="86" y="0"/>
                    <a:pt x="86" y="0"/>
                  </a:cubicBezTo>
                  <a:cubicBezTo>
                    <a:pt x="39" y="0"/>
                    <a:pt x="0" y="39"/>
                    <a:pt x="0" y="86"/>
                  </a:cubicBezTo>
                  <a:cubicBezTo>
                    <a:pt x="0" y="128"/>
                    <a:pt x="0" y="128"/>
                    <a:pt x="0" y="128"/>
                  </a:cubicBezTo>
                  <a:cubicBezTo>
                    <a:pt x="0" y="180"/>
                    <a:pt x="0" y="180"/>
                    <a:pt x="0" y="180"/>
                  </a:cubicBezTo>
                  <a:cubicBezTo>
                    <a:pt x="0" y="208"/>
                    <a:pt x="0" y="208"/>
                    <a:pt x="0" y="208"/>
                  </a:cubicBezTo>
                  <a:cubicBezTo>
                    <a:pt x="0" y="255"/>
                    <a:pt x="39" y="293"/>
                    <a:pt x="86" y="293"/>
                  </a:cubicBezTo>
                  <a:cubicBezTo>
                    <a:pt x="203" y="293"/>
                    <a:pt x="203" y="293"/>
                    <a:pt x="203" y="293"/>
                  </a:cubicBezTo>
                  <a:cubicBezTo>
                    <a:pt x="203" y="238"/>
                    <a:pt x="203" y="238"/>
                    <a:pt x="203" y="238"/>
                  </a:cubicBezTo>
                  <a:cubicBezTo>
                    <a:pt x="198" y="239"/>
                    <a:pt x="155" y="241"/>
                    <a:pt x="149" y="241"/>
                  </a:cubicBezTo>
                  <a:cubicBezTo>
                    <a:pt x="106" y="241"/>
                    <a:pt x="106" y="241"/>
                    <a:pt x="106" y="241"/>
                  </a:cubicBezTo>
                  <a:cubicBezTo>
                    <a:pt x="76" y="241"/>
                    <a:pt x="52" y="216"/>
                    <a:pt x="52" y="186"/>
                  </a:cubicBezTo>
                  <a:cubicBezTo>
                    <a:pt x="52" y="180"/>
                    <a:pt x="52" y="180"/>
                    <a:pt x="52" y="180"/>
                  </a:cubicBezTo>
                  <a:cubicBezTo>
                    <a:pt x="255" y="180"/>
                    <a:pt x="255" y="180"/>
                    <a:pt x="255" y="180"/>
                  </a:cubicBezTo>
                  <a:cubicBezTo>
                    <a:pt x="255" y="170"/>
                    <a:pt x="255" y="170"/>
                    <a:pt x="255" y="170"/>
                  </a:cubicBezTo>
                  <a:cubicBezTo>
                    <a:pt x="255" y="128"/>
                    <a:pt x="255" y="128"/>
                    <a:pt x="255" y="128"/>
                  </a:cubicBezTo>
                  <a:cubicBezTo>
                    <a:pt x="255" y="86"/>
                    <a:pt x="255" y="86"/>
                    <a:pt x="255" y="86"/>
                  </a:cubicBezTo>
                  <a:cubicBezTo>
                    <a:pt x="255" y="39"/>
                    <a:pt x="216" y="0"/>
                    <a:pt x="169" y="0"/>
                  </a:cubicBezTo>
                  <a:close/>
                  <a:moveTo>
                    <a:pt x="52" y="128"/>
                  </a:moveTo>
                  <a:cubicBezTo>
                    <a:pt x="52" y="107"/>
                    <a:pt x="52" y="107"/>
                    <a:pt x="52" y="107"/>
                  </a:cubicBezTo>
                  <a:cubicBezTo>
                    <a:pt x="52" y="77"/>
                    <a:pt x="76" y="53"/>
                    <a:pt x="106" y="53"/>
                  </a:cubicBezTo>
                  <a:cubicBezTo>
                    <a:pt x="149" y="53"/>
                    <a:pt x="149" y="53"/>
                    <a:pt x="149" y="53"/>
                  </a:cubicBezTo>
                  <a:cubicBezTo>
                    <a:pt x="179" y="53"/>
                    <a:pt x="203" y="77"/>
                    <a:pt x="203" y="107"/>
                  </a:cubicBezTo>
                  <a:cubicBezTo>
                    <a:pt x="203" y="128"/>
                    <a:pt x="203" y="128"/>
                    <a:pt x="203" y="128"/>
                  </a:cubicBezTo>
                  <a:lnTo>
                    <a:pt x="52" y="128"/>
                  </a:lnTo>
                  <a:close/>
                </a:path>
              </a:pathLst>
            </a:custGeom>
            <a:solidFill>
              <a:srgbClr val="E72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92030" eaLnBrk="1" fontAlgn="auto" hangingPunct="1">
                <a:spcBef>
                  <a:spcPts val="0"/>
                </a:spcBef>
                <a:spcAft>
                  <a:spcPts val="0"/>
                </a:spcAft>
                <a:defRPr/>
              </a:pPr>
              <a:endParaRPr lang="en-US" sz="750">
                <a:latin typeface="+mn-lt"/>
                <a:ea typeface="+mn-ea"/>
              </a:endParaRPr>
            </a:p>
          </p:txBody>
        </p:sp>
        <p:sp>
          <p:nvSpPr>
            <p:cNvPr id="49165" name="Freeform 140"/>
            <p:cNvSpPr>
              <a:spLocks/>
            </p:cNvSpPr>
            <p:nvPr/>
          </p:nvSpPr>
          <p:spPr bwMode="auto">
            <a:xfrm>
              <a:off x="8647312" y="4511675"/>
              <a:ext cx="174264" cy="292101"/>
            </a:xfrm>
            <a:custGeom>
              <a:avLst/>
              <a:gdLst>
                <a:gd name="T0" fmla="*/ 120990 w 280"/>
                <a:gd name="T1" fmla="*/ 123317 h 469"/>
                <a:gd name="T2" fmla="*/ 98538 w 280"/>
                <a:gd name="T3" fmla="*/ 123317 h 469"/>
                <a:gd name="T4" fmla="*/ 66108 w 280"/>
                <a:gd name="T5" fmla="*/ 123317 h 469"/>
                <a:gd name="T6" fmla="*/ 32430 w 280"/>
                <a:gd name="T7" fmla="*/ 89685 h 469"/>
                <a:gd name="T8" fmla="*/ 32430 w 280"/>
                <a:gd name="T9" fmla="*/ 66641 h 469"/>
                <a:gd name="T10" fmla="*/ 66108 w 280"/>
                <a:gd name="T11" fmla="*/ 33009 h 469"/>
                <a:gd name="T12" fmla="*/ 164023 w 280"/>
                <a:gd name="T13" fmla="*/ 33009 h 469"/>
                <a:gd name="T14" fmla="*/ 164023 w 280"/>
                <a:gd name="T15" fmla="*/ 0 h 469"/>
                <a:gd name="T16" fmla="*/ 53635 w 280"/>
                <a:gd name="T17" fmla="*/ 0 h 469"/>
                <a:gd name="T18" fmla="*/ 0 w 280"/>
                <a:gd name="T19" fmla="*/ 53562 h 469"/>
                <a:gd name="T20" fmla="*/ 0 w 280"/>
                <a:gd name="T21" fmla="*/ 102764 h 469"/>
                <a:gd name="T22" fmla="*/ 53635 w 280"/>
                <a:gd name="T23" fmla="*/ 156326 h 469"/>
                <a:gd name="T24" fmla="*/ 65484 w 280"/>
                <a:gd name="T25" fmla="*/ 156326 h 469"/>
                <a:gd name="T26" fmla="*/ 98538 w 280"/>
                <a:gd name="T27" fmla="*/ 156326 h 469"/>
                <a:gd name="T28" fmla="*/ 108517 w 280"/>
                <a:gd name="T29" fmla="*/ 156326 h 469"/>
                <a:gd name="T30" fmla="*/ 142195 w 280"/>
                <a:gd name="T31" fmla="*/ 189958 h 469"/>
                <a:gd name="T32" fmla="*/ 142195 w 280"/>
                <a:gd name="T33" fmla="*/ 225459 h 469"/>
                <a:gd name="T34" fmla="*/ 108517 w 280"/>
                <a:gd name="T35" fmla="*/ 259091 h 469"/>
                <a:gd name="T36" fmla="*/ 11850 w 280"/>
                <a:gd name="T37" fmla="*/ 259091 h 469"/>
                <a:gd name="T38" fmla="*/ 11850 w 280"/>
                <a:gd name="T39" fmla="*/ 292100 h 469"/>
                <a:gd name="T40" fmla="*/ 120990 w 280"/>
                <a:gd name="T41" fmla="*/ 292100 h 469"/>
                <a:gd name="T42" fmla="*/ 174625 w 280"/>
                <a:gd name="T43" fmla="*/ 238538 h 469"/>
                <a:gd name="T44" fmla="*/ 174625 w 280"/>
                <a:gd name="T45" fmla="*/ 176879 h 469"/>
                <a:gd name="T46" fmla="*/ 120990 w 280"/>
                <a:gd name="T47" fmla="*/ 123317 h 4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0" h="469">
                  <a:moveTo>
                    <a:pt x="194" y="198"/>
                  </a:moveTo>
                  <a:cubicBezTo>
                    <a:pt x="158" y="198"/>
                    <a:pt x="158" y="198"/>
                    <a:pt x="158" y="198"/>
                  </a:cubicBezTo>
                  <a:cubicBezTo>
                    <a:pt x="106" y="198"/>
                    <a:pt x="106" y="198"/>
                    <a:pt x="106" y="198"/>
                  </a:cubicBezTo>
                  <a:cubicBezTo>
                    <a:pt x="76" y="198"/>
                    <a:pt x="52" y="174"/>
                    <a:pt x="52" y="144"/>
                  </a:cubicBezTo>
                  <a:cubicBezTo>
                    <a:pt x="52" y="107"/>
                    <a:pt x="52" y="107"/>
                    <a:pt x="52" y="107"/>
                  </a:cubicBezTo>
                  <a:cubicBezTo>
                    <a:pt x="52" y="77"/>
                    <a:pt x="76" y="53"/>
                    <a:pt x="106" y="53"/>
                  </a:cubicBezTo>
                  <a:cubicBezTo>
                    <a:pt x="263" y="53"/>
                    <a:pt x="263" y="53"/>
                    <a:pt x="263" y="53"/>
                  </a:cubicBezTo>
                  <a:cubicBezTo>
                    <a:pt x="263" y="0"/>
                    <a:pt x="263" y="0"/>
                    <a:pt x="263" y="0"/>
                  </a:cubicBezTo>
                  <a:cubicBezTo>
                    <a:pt x="86" y="0"/>
                    <a:pt x="86" y="0"/>
                    <a:pt x="86" y="0"/>
                  </a:cubicBezTo>
                  <a:cubicBezTo>
                    <a:pt x="39" y="0"/>
                    <a:pt x="0" y="38"/>
                    <a:pt x="0" y="86"/>
                  </a:cubicBezTo>
                  <a:cubicBezTo>
                    <a:pt x="0" y="165"/>
                    <a:pt x="0" y="165"/>
                    <a:pt x="0" y="165"/>
                  </a:cubicBezTo>
                  <a:cubicBezTo>
                    <a:pt x="0" y="212"/>
                    <a:pt x="39" y="251"/>
                    <a:pt x="86" y="251"/>
                  </a:cubicBezTo>
                  <a:cubicBezTo>
                    <a:pt x="105" y="251"/>
                    <a:pt x="105" y="251"/>
                    <a:pt x="105" y="251"/>
                  </a:cubicBezTo>
                  <a:cubicBezTo>
                    <a:pt x="158" y="251"/>
                    <a:pt x="158" y="251"/>
                    <a:pt x="158" y="251"/>
                  </a:cubicBezTo>
                  <a:cubicBezTo>
                    <a:pt x="174" y="251"/>
                    <a:pt x="174" y="251"/>
                    <a:pt x="174" y="251"/>
                  </a:cubicBezTo>
                  <a:cubicBezTo>
                    <a:pt x="204" y="251"/>
                    <a:pt x="228" y="275"/>
                    <a:pt x="228" y="305"/>
                  </a:cubicBezTo>
                  <a:cubicBezTo>
                    <a:pt x="228" y="362"/>
                    <a:pt x="228" y="362"/>
                    <a:pt x="228" y="362"/>
                  </a:cubicBezTo>
                  <a:cubicBezTo>
                    <a:pt x="228" y="392"/>
                    <a:pt x="204" y="416"/>
                    <a:pt x="174" y="416"/>
                  </a:cubicBezTo>
                  <a:cubicBezTo>
                    <a:pt x="19" y="416"/>
                    <a:pt x="19" y="416"/>
                    <a:pt x="19" y="416"/>
                  </a:cubicBezTo>
                  <a:cubicBezTo>
                    <a:pt x="19" y="469"/>
                    <a:pt x="19" y="469"/>
                    <a:pt x="19" y="469"/>
                  </a:cubicBezTo>
                  <a:cubicBezTo>
                    <a:pt x="194" y="469"/>
                    <a:pt x="194" y="469"/>
                    <a:pt x="194" y="469"/>
                  </a:cubicBezTo>
                  <a:cubicBezTo>
                    <a:pt x="242" y="469"/>
                    <a:pt x="280" y="431"/>
                    <a:pt x="280" y="383"/>
                  </a:cubicBezTo>
                  <a:cubicBezTo>
                    <a:pt x="280" y="284"/>
                    <a:pt x="280" y="284"/>
                    <a:pt x="280" y="284"/>
                  </a:cubicBezTo>
                  <a:cubicBezTo>
                    <a:pt x="280" y="236"/>
                    <a:pt x="242" y="198"/>
                    <a:pt x="194" y="198"/>
                  </a:cubicBezTo>
                  <a:close/>
                </a:path>
              </a:pathLst>
            </a:custGeom>
            <a:solidFill>
              <a:srgbClr val="E72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92030" eaLnBrk="1" fontAlgn="auto" hangingPunct="1">
                <a:spcBef>
                  <a:spcPts val="0"/>
                </a:spcBef>
                <a:spcAft>
                  <a:spcPts val="0"/>
                </a:spcAft>
                <a:defRPr/>
              </a:pPr>
              <a:endParaRPr lang="en-US" sz="750">
                <a:latin typeface="+mn-lt"/>
                <a:ea typeface="+mn-ea"/>
              </a:endParaRPr>
            </a:p>
          </p:txBody>
        </p:sp>
        <p:sp>
          <p:nvSpPr>
            <p:cNvPr id="49166" name="Freeform 141"/>
            <p:cNvSpPr>
              <a:spLocks/>
            </p:cNvSpPr>
            <p:nvPr/>
          </p:nvSpPr>
          <p:spPr bwMode="auto">
            <a:xfrm>
              <a:off x="9050771" y="4621213"/>
              <a:ext cx="83344" cy="182563"/>
            </a:xfrm>
            <a:custGeom>
              <a:avLst/>
              <a:gdLst>
                <a:gd name="T0" fmla="*/ 0 w 134"/>
                <a:gd name="T1" fmla="*/ 53585 h 293"/>
                <a:gd name="T2" fmla="*/ 0 w 134"/>
                <a:gd name="T3" fmla="*/ 182563 h 293"/>
                <a:gd name="T4" fmla="*/ 32023 w 134"/>
                <a:gd name="T5" fmla="*/ 182563 h 293"/>
                <a:gd name="T6" fmla="*/ 32023 w 134"/>
                <a:gd name="T7" fmla="*/ 66670 h 293"/>
                <a:gd name="T8" fmla="*/ 66557 w 134"/>
                <a:gd name="T9" fmla="*/ 33023 h 293"/>
                <a:gd name="T10" fmla="*/ 84138 w 134"/>
                <a:gd name="T11" fmla="*/ 33023 h 293"/>
                <a:gd name="T12" fmla="*/ 84138 w 134"/>
                <a:gd name="T13" fmla="*/ 0 h 293"/>
                <a:gd name="T14" fmla="*/ 53371 w 134"/>
                <a:gd name="T15" fmla="*/ 0 h 293"/>
                <a:gd name="T16" fmla="*/ 0 w 134"/>
                <a:gd name="T17" fmla="*/ 53585 h 2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293">
                  <a:moveTo>
                    <a:pt x="0" y="86"/>
                  </a:moveTo>
                  <a:cubicBezTo>
                    <a:pt x="0" y="293"/>
                    <a:pt x="0" y="293"/>
                    <a:pt x="0" y="293"/>
                  </a:cubicBezTo>
                  <a:cubicBezTo>
                    <a:pt x="51" y="293"/>
                    <a:pt x="51" y="293"/>
                    <a:pt x="51" y="293"/>
                  </a:cubicBezTo>
                  <a:cubicBezTo>
                    <a:pt x="51" y="107"/>
                    <a:pt x="51" y="107"/>
                    <a:pt x="51" y="107"/>
                  </a:cubicBezTo>
                  <a:cubicBezTo>
                    <a:pt x="51" y="77"/>
                    <a:pt x="76" y="53"/>
                    <a:pt x="106" y="53"/>
                  </a:cubicBezTo>
                  <a:cubicBezTo>
                    <a:pt x="134" y="53"/>
                    <a:pt x="134" y="53"/>
                    <a:pt x="134" y="53"/>
                  </a:cubicBezTo>
                  <a:cubicBezTo>
                    <a:pt x="134" y="0"/>
                    <a:pt x="134" y="0"/>
                    <a:pt x="134" y="0"/>
                  </a:cubicBezTo>
                  <a:cubicBezTo>
                    <a:pt x="85" y="0"/>
                    <a:pt x="85" y="0"/>
                    <a:pt x="85" y="0"/>
                  </a:cubicBezTo>
                  <a:cubicBezTo>
                    <a:pt x="38" y="0"/>
                    <a:pt x="0" y="39"/>
                    <a:pt x="0" y="86"/>
                  </a:cubicBezTo>
                  <a:close/>
                </a:path>
              </a:pathLst>
            </a:custGeom>
            <a:solidFill>
              <a:srgbClr val="E72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92030" eaLnBrk="1" fontAlgn="auto" hangingPunct="1">
                <a:spcBef>
                  <a:spcPts val="0"/>
                </a:spcBef>
                <a:spcAft>
                  <a:spcPts val="0"/>
                </a:spcAft>
                <a:defRPr/>
              </a:pPr>
              <a:endParaRPr lang="en-US" sz="750">
                <a:latin typeface="+mn-lt"/>
                <a:ea typeface="+mn-ea"/>
              </a:endParaRPr>
            </a:p>
          </p:txBody>
        </p:sp>
        <p:sp>
          <p:nvSpPr>
            <p:cNvPr id="49167" name="Freeform 142"/>
            <p:cNvSpPr>
              <a:spLocks noEditPoints="1"/>
            </p:cNvSpPr>
            <p:nvPr/>
          </p:nvSpPr>
          <p:spPr bwMode="auto">
            <a:xfrm>
              <a:off x="9346263" y="4621213"/>
              <a:ext cx="159111" cy="182563"/>
            </a:xfrm>
            <a:custGeom>
              <a:avLst/>
              <a:gdLst>
                <a:gd name="T0" fmla="*/ 105211 w 255"/>
                <a:gd name="T1" fmla="*/ 0 h 293"/>
                <a:gd name="T2" fmla="*/ 53539 w 255"/>
                <a:gd name="T3" fmla="*/ 0 h 293"/>
                <a:gd name="T4" fmla="*/ 0 w 255"/>
                <a:gd name="T5" fmla="*/ 53585 h 293"/>
                <a:gd name="T6" fmla="*/ 0 w 255"/>
                <a:gd name="T7" fmla="*/ 79754 h 293"/>
                <a:gd name="T8" fmla="*/ 0 w 255"/>
                <a:gd name="T9" fmla="*/ 112155 h 293"/>
                <a:gd name="T10" fmla="*/ 0 w 255"/>
                <a:gd name="T11" fmla="*/ 129601 h 293"/>
                <a:gd name="T12" fmla="*/ 53539 w 255"/>
                <a:gd name="T13" fmla="*/ 182563 h 293"/>
                <a:gd name="T14" fmla="*/ 126377 w 255"/>
                <a:gd name="T15" fmla="*/ 182563 h 293"/>
                <a:gd name="T16" fmla="*/ 126377 w 255"/>
                <a:gd name="T17" fmla="*/ 148293 h 293"/>
                <a:gd name="T18" fmla="*/ 92760 w 255"/>
                <a:gd name="T19" fmla="*/ 150163 h 293"/>
                <a:gd name="T20" fmla="*/ 65990 w 255"/>
                <a:gd name="T21" fmla="*/ 150163 h 293"/>
                <a:gd name="T22" fmla="*/ 32373 w 255"/>
                <a:gd name="T23" fmla="*/ 115893 h 293"/>
                <a:gd name="T24" fmla="*/ 32373 w 255"/>
                <a:gd name="T25" fmla="*/ 112155 h 293"/>
                <a:gd name="T26" fmla="*/ 158750 w 255"/>
                <a:gd name="T27" fmla="*/ 112155 h 293"/>
                <a:gd name="T28" fmla="*/ 158750 w 255"/>
                <a:gd name="T29" fmla="*/ 105924 h 293"/>
                <a:gd name="T30" fmla="*/ 158750 w 255"/>
                <a:gd name="T31" fmla="*/ 79754 h 293"/>
                <a:gd name="T32" fmla="*/ 158750 w 255"/>
                <a:gd name="T33" fmla="*/ 53585 h 293"/>
                <a:gd name="T34" fmla="*/ 105211 w 255"/>
                <a:gd name="T35" fmla="*/ 0 h 293"/>
                <a:gd name="T36" fmla="*/ 32373 w 255"/>
                <a:gd name="T37" fmla="*/ 79754 h 293"/>
                <a:gd name="T38" fmla="*/ 32373 w 255"/>
                <a:gd name="T39" fmla="*/ 66670 h 293"/>
                <a:gd name="T40" fmla="*/ 65990 w 255"/>
                <a:gd name="T41" fmla="*/ 33023 h 293"/>
                <a:gd name="T42" fmla="*/ 92760 w 255"/>
                <a:gd name="T43" fmla="*/ 33023 h 293"/>
                <a:gd name="T44" fmla="*/ 126377 w 255"/>
                <a:gd name="T45" fmla="*/ 66670 h 293"/>
                <a:gd name="T46" fmla="*/ 126377 w 255"/>
                <a:gd name="T47" fmla="*/ 79754 h 293"/>
                <a:gd name="T48" fmla="*/ 32373 w 255"/>
                <a:gd name="T49" fmla="*/ 79754 h 2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5" h="293">
                  <a:moveTo>
                    <a:pt x="169" y="0"/>
                  </a:moveTo>
                  <a:cubicBezTo>
                    <a:pt x="86" y="0"/>
                    <a:pt x="86" y="0"/>
                    <a:pt x="86" y="0"/>
                  </a:cubicBezTo>
                  <a:cubicBezTo>
                    <a:pt x="39" y="0"/>
                    <a:pt x="0" y="39"/>
                    <a:pt x="0" y="86"/>
                  </a:cubicBezTo>
                  <a:cubicBezTo>
                    <a:pt x="0" y="128"/>
                    <a:pt x="0" y="128"/>
                    <a:pt x="0" y="128"/>
                  </a:cubicBezTo>
                  <a:cubicBezTo>
                    <a:pt x="0" y="180"/>
                    <a:pt x="0" y="180"/>
                    <a:pt x="0" y="180"/>
                  </a:cubicBezTo>
                  <a:cubicBezTo>
                    <a:pt x="0" y="208"/>
                    <a:pt x="0" y="208"/>
                    <a:pt x="0" y="208"/>
                  </a:cubicBezTo>
                  <a:cubicBezTo>
                    <a:pt x="0" y="255"/>
                    <a:pt x="39" y="293"/>
                    <a:pt x="86" y="293"/>
                  </a:cubicBezTo>
                  <a:cubicBezTo>
                    <a:pt x="203" y="293"/>
                    <a:pt x="203" y="293"/>
                    <a:pt x="203" y="293"/>
                  </a:cubicBezTo>
                  <a:cubicBezTo>
                    <a:pt x="203" y="238"/>
                    <a:pt x="203" y="238"/>
                    <a:pt x="203" y="238"/>
                  </a:cubicBezTo>
                  <a:cubicBezTo>
                    <a:pt x="198" y="239"/>
                    <a:pt x="155" y="241"/>
                    <a:pt x="149" y="241"/>
                  </a:cubicBezTo>
                  <a:cubicBezTo>
                    <a:pt x="106" y="241"/>
                    <a:pt x="106" y="241"/>
                    <a:pt x="106" y="241"/>
                  </a:cubicBezTo>
                  <a:cubicBezTo>
                    <a:pt x="76" y="241"/>
                    <a:pt x="52" y="216"/>
                    <a:pt x="52" y="186"/>
                  </a:cubicBezTo>
                  <a:cubicBezTo>
                    <a:pt x="52" y="180"/>
                    <a:pt x="52" y="180"/>
                    <a:pt x="52" y="180"/>
                  </a:cubicBezTo>
                  <a:cubicBezTo>
                    <a:pt x="255" y="180"/>
                    <a:pt x="255" y="180"/>
                    <a:pt x="255" y="180"/>
                  </a:cubicBezTo>
                  <a:cubicBezTo>
                    <a:pt x="255" y="170"/>
                    <a:pt x="255" y="170"/>
                    <a:pt x="255" y="170"/>
                  </a:cubicBezTo>
                  <a:cubicBezTo>
                    <a:pt x="255" y="128"/>
                    <a:pt x="255" y="128"/>
                    <a:pt x="255" y="128"/>
                  </a:cubicBezTo>
                  <a:cubicBezTo>
                    <a:pt x="255" y="86"/>
                    <a:pt x="255" y="86"/>
                    <a:pt x="255" y="86"/>
                  </a:cubicBezTo>
                  <a:cubicBezTo>
                    <a:pt x="255" y="39"/>
                    <a:pt x="216" y="0"/>
                    <a:pt x="169" y="0"/>
                  </a:cubicBezTo>
                  <a:close/>
                  <a:moveTo>
                    <a:pt x="52" y="128"/>
                  </a:moveTo>
                  <a:cubicBezTo>
                    <a:pt x="52" y="107"/>
                    <a:pt x="52" y="107"/>
                    <a:pt x="52" y="107"/>
                  </a:cubicBezTo>
                  <a:cubicBezTo>
                    <a:pt x="52" y="77"/>
                    <a:pt x="76" y="53"/>
                    <a:pt x="106" y="53"/>
                  </a:cubicBezTo>
                  <a:cubicBezTo>
                    <a:pt x="149" y="53"/>
                    <a:pt x="149" y="53"/>
                    <a:pt x="149" y="53"/>
                  </a:cubicBezTo>
                  <a:cubicBezTo>
                    <a:pt x="179" y="53"/>
                    <a:pt x="203" y="77"/>
                    <a:pt x="203" y="107"/>
                  </a:cubicBezTo>
                  <a:cubicBezTo>
                    <a:pt x="203" y="128"/>
                    <a:pt x="203" y="128"/>
                    <a:pt x="203" y="128"/>
                  </a:cubicBezTo>
                  <a:lnTo>
                    <a:pt x="52" y="128"/>
                  </a:lnTo>
                  <a:close/>
                </a:path>
              </a:pathLst>
            </a:custGeom>
            <a:solidFill>
              <a:srgbClr val="E72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92030" eaLnBrk="1" fontAlgn="auto" hangingPunct="1">
                <a:spcBef>
                  <a:spcPts val="0"/>
                </a:spcBef>
                <a:spcAft>
                  <a:spcPts val="0"/>
                </a:spcAft>
                <a:defRPr/>
              </a:pPr>
              <a:endParaRPr lang="en-US" sz="750">
                <a:latin typeface="+mn-lt"/>
                <a:ea typeface="+mn-ea"/>
              </a:endParaRPr>
            </a:p>
          </p:txBody>
        </p:sp>
        <p:sp>
          <p:nvSpPr>
            <p:cNvPr id="49168" name="Freeform 143"/>
            <p:cNvSpPr>
              <a:spLocks/>
            </p:cNvSpPr>
            <p:nvPr/>
          </p:nvSpPr>
          <p:spPr bwMode="auto">
            <a:xfrm>
              <a:off x="9543257" y="4621213"/>
              <a:ext cx="83344" cy="182563"/>
            </a:xfrm>
            <a:custGeom>
              <a:avLst/>
              <a:gdLst>
                <a:gd name="T0" fmla="*/ 0 w 135"/>
                <a:gd name="T1" fmla="*/ 53585 h 293"/>
                <a:gd name="T2" fmla="*/ 0 w 135"/>
                <a:gd name="T3" fmla="*/ 182563 h 293"/>
                <a:gd name="T4" fmla="*/ 31785 w 135"/>
                <a:gd name="T5" fmla="*/ 182563 h 293"/>
                <a:gd name="T6" fmla="*/ 31785 w 135"/>
                <a:gd name="T7" fmla="*/ 66670 h 293"/>
                <a:gd name="T8" fmla="*/ 66064 w 135"/>
                <a:gd name="T9" fmla="*/ 33023 h 293"/>
                <a:gd name="T10" fmla="*/ 84138 w 135"/>
                <a:gd name="T11" fmla="*/ 33023 h 293"/>
                <a:gd name="T12" fmla="*/ 84138 w 135"/>
                <a:gd name="T13" fmla="*/ 0 h 293"/>
                <a:gd name="T14" fmla="*/ 52976 w 135"/>
                <a:gd name="T15" fmla="*/ 0 h 293"/>
                <a:gd name="T16" fmla="*/ 0 w 135"/>
                <a:gd name="T17" fmla="*/ 53585 h 2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5" h="293">
                  <a:moveTo>
                    <a:pt x="0" y="86"/>
                  </a:moveTo>
                  <a:cubicBezTo>
                    <a:pt x="0" y="293"/>
                    <a:pt x="0" y="293"/>
                    <a:pt x="0" y="293"/>
                  </a:cubicBezTo>
                  <a:cubicBezTo>
                    <a:pt x="51" y="293"/>
                    <a:pt x="51" y="293"/>
                    <a:pt x="51" y="293"/>
                  </a:cubicBezTo>
                  <a:cubicBezTo>
                    <a:pt x="51" y="107"/>
                    <a:pt x="51" y="107"/>
                    <a:pt x="51" y="107"/>
                  </a:cubicBezTo>
                  <a:cubicBezTo>
                    <a:pt x="51" y="77"/>
                    <a:pt x="76" y="53"/>
                    <a:pt x="106" y="53"/>
                  </a:cubicBezTo>
                  <a:cubicBezTo>
                    <a:pt x="135" y="53"/>
                    <a:pt x="135" y="53"/>
                    <a:pt x="135" y="53"/>
                  </a:cubicBezTo>
                  <a:cubicBezTo>
                    <a:pt x="135" y="0"/>
                    <a:pt x="135" y="0"/>
                    <a:pt x="135" y="0"/>
                  </a:cubicBezTo>
                  <a:cubicBezTo>
                    <a:pt x="85" y="0"/>
                    <a:pt x="85" y="0"/>
                    <a:pt x="85" y="0"/>
                  </a:cubicBezTo>
                  <a:cubicBezTo>
                    <a:pt x="38" y="0"/>
                    <a:pt x="0" y="39"/>
                    <a:pt x="0" y="86"/>
                  </a:cubicBezTo>
                  <a:close/>
                </a:path>
              </a:pathLst>
            </a:custGeom>
            <a:solidFill>
              <a:srgbClr val="E72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92030" eaLnBrk="1" fontAlgn="auto" hangingPunct="1">
                <a:spcBef>
                  <a:spcPts val="0"/>
                </a:spcBef>
                <a:spcAft>
                  <a:spcPts val="0"/>
                </a:spcAft>
                <a:defRPr/>
              </a:pPr>
              <a:endParaRPr lang="en-US" sz="750">
                <a:latin typeface="+mn-lt"/>
                <a:ea typeface="+mn-ea"/>
              </a:endParaRPr>
            </a:p>
          </p:txBody>
        </p:sp>
        <p:sp>
          <p:nvSpPr>
            <p:cNvPr id="49169" name="Freeform 144"/>
            <p:cNvSpPr>
              <a:spLocks noEditPoints="1"/>
            </p:cNvSpPr>
            <p:nvPr/>
          </p:nvSpPr>
          <p:spPr bwMode="auto">
            <a:xfrm>
              <a:off x="8270370" y="4621213"/>
              <a:ext cx="157217" cy="182563"/>
            </a:xfrm>
            <a:custGeom>
              <a:avLst/>
              <a:gdLst>
                <a:gd name="T0" fmla="*/ 104569 w 254"/>
                <a:gd name="T1" fmla="*/ 0 h 293"/>
                <a:gd name="T2" fmla="*/ 53213 w 254"/>
                <a:gd name="T3" fmla="*/ 0 h 293"/>
                <a:gd name="T4" fmla="*/ 0 w 254"/>
                <a:gd name="T5" fmla="*/ 53585 h 293"/>
                <a:gd name="T6" fmla="*/ 0 w 254"/>
                <a:gd name="T7" fmla="*/ 129601 h 293"/>
                <a:gd name="T8" fmla="*/ 53213 w 254"/>
                <a:gd name="T9" fmla="*/ 182563 h 293"/>
                <a:gd name="T10" fmla="*/ 104569 w 254"/>
                <a:gd name="T11" fmla="*/ 182563 h 293"/>
                <a:gd name="T12" fmla="*/ 157163 w 254"/>
                <a:gd name="T13" fmla="*/ 129601 h 293"/>
                <a:gd name="T14" fmla="*/ 157163 w 254"/>
                <a:gd name="T15" fmla="*/ 53585 h 293"/>
                <a:gd name="T16" fmla="*/ 104569 w 254"/>
                <a:gd name="T17" fmla="*/ 0 h 293"/>
                <a:gd name="T18" fmla="*/ 125607 w 254"/>
                <a:gd name="T19" fmla="*/ 115893 h 293"/>
                <a:gd name="T20" fmla="*/ 91575 w 254"/>
                <a:gd name="T21" fmla="*/ 150163 h 293"/>
                <a:gd name="T22" fmla="*/ 65588 w 254"/>
                <a:gd name="T23" fmla="*/ 150163 h 293"/>
                <a:gd name="T24" fmla="*/ 32175 w 254"/>
                <a:gd name="T25" fmla="*/ 115893 h 293"/>
                <a:gd name="T26" fmla="*/ 32175 w 254"/>
                <a:gd name="T27" fmla="*/ 66670 h 293"/>
                <a:gd name="T28" fmla="*/ 65588 w 254"/>
                <a:gd name="T29" fmla="*/ 33023 h 293"/>
                <a:gd name="T30" fmla="*/ 91575 w 254"/>
                <a:gd name="T31" fmla="*/ 33023 h 293"/>
                <a:gd name="T32" fmla="*/ 125607 w 254"/>
                <a:gd name="T33" fmla="*/ 66670 h 293"/>
                <a:gd name="T34" fmla="*/ 125607 w 254"/>
                <a:gd name="T35" fmla="*/ 115893 h 2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 h="293">
                  <a:moveTo>
                    <a:pt x="169" y="0"/>
                  </a:moveTo>
                  <a:cubicBezTo>
                    <a:pt x="86" y="0"/>
                    <a:pt x="86" y="0"/>
                    <a:pt x="86" y="0"/>
                  </a:cubicBezTo>
                  <a:cubicBezTo>
                    <a:pt x="38" y="0"/>
                    <a:pt x="0" y="39"/>
                    <a:pt x="0" y="86"/>
                  </a:cubicBezTo>
                  <a:cubicBezTo>
                    <a:pt x="0" y="208"/>
                    <a:pt x="0" y="208"/>
                    <a:pt x="0" y="208"/>
                  </a:cubicBezTo>
                  <a:cubicBezTo>
                    <a:pt x="0" y="255"/>
                    <a:pt x="38" y="293"/>
                    <a:pt x="86" y="293"/>
                  </a:cubicBezTo>
                  <a:cubicBezTo>
                    <a:pt x="169" y="293"/>
                    <a:pt x="169" y="293"/>
                    <a:pt x="169" y="293"/>
                  </a:cubicBezTo>
                  <a:cubicBezTo>
                    <a:pt x="216" y="293"/>
                    <a:pt x="254" y="255"/>
                    <a:pt x="254" y="208"/>
                  </a:cubicBezTo>
                  <a:cubicBezTo>
                    <a:pt x="254" y="86"/>
                    <a:pt x="254" y="86"/>
                    <a:pt x="254" y="86"/>
                  </a:cubicBezTo>
                  <a:cubicBezTo>
                    <a:pt x="254" y="39"/>
                    <a:pt x="216" y="0"/>
                    <a:pt x="169" y="0"/>
                  </a:cubicBezTo>
                  <a:close/>
                  <a:moveTo>
                    <a:pt x="203" y="186"/>
                  </a:moveTo>
                  <a:cubicBezTo>
                    <a:pt x="203" y="216"/>
                    <a:pt x="178" y="241"/>
                    <a:pt x="148" y="241"/>
                  </a:cubicBezTo>
                  <a:cubicBezTo>
                    <a:pt x="106" y="241"/>
                    <a:pt x="106" y="241"/>
                    <a:pt x="106" y="241"/>
                  </a:cubicBezTo>
                  <a:cubicBezTo>
                    <a:pt x="76" y="241"/>
                    <a:pt x="52" y="216"/>
                    <a:pt x="52" y="186"/>
                  </a:cubicBezTo>
                  <a:cubicBezTo>
                    <a:pt x="52" y="107"/>
                    <a:pt x="52" y="107"/>
                    <a:pt x="52" y="107"/>
                  </a:cubicBezTo>
                  <a:cubicBezTo>
                    <a:pt x="52" y="77"/>
                    <a:pt x="76" y="53"/>
                    <a:pt x="106" y="53"/>
                  </a:cubicBezTo>
                  <a:cubicBezTo>
                    <a:pt x="148" y="53"/>
                    <a:pt x="148" y="53"/>
                    <a:pt x="148" y="53"/>
                  </a:cubicBezTo>
                  <a:cubicBezTo>
                    <a:pt x="178" y="53"/>
                    <a:pt x="203" y="77"/>
                    <a:pt x="203" y="107"/>
                  </a:cubicBezTo>
                  <a:lnTo>
                    <a:pt x="203" y="186"/>
                  </a:lnTo>
                  <a:close/>
                </a:path>
              </a:pathLst>
            </a:custGeom>
            <a:solidFill>
              <a:srgbClr val="E72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92030" eaLnBrk="1" fontAlgn="auto" hangingPunct="1">
                <a:spcBef>
                  <a:spcPts val="0"/>
                </a:spcBef>
                <a:spcAft>
                  <a:spcPts val="0"/>
                </a:spcAft>
                <a:defRPr/>
              </a:pPr>
              <a:endParaRPr lang="en-US" sz="750">
                <a:latin typeface="+mn-lt"/>
                <a:ea typeface="+mn-ea"/>
              </a:endParaRPr>
            </a:p>
          </p:txBody>
        </p:sp>
        <p:sp>
          <p:nvSpPr>
            <p:cNvPr id="49170" name="Freeform 145"/>
            <p:cNvSpPr>
              <a:spLocks/>
            </p:cNvSpPr>
            <p:nvPr/>
          </p:nvSpPr>
          <p:spPr bwMode="auto">
            <a:xfrm>
              <a:off x="8463576" y="4621213"/>
              <a:ext cx="157217" cy="182563"/>
            </a:xfrm>
            <a:custGeom>
              <a:avLst/>
              <a:gdLst>
                <a:gd name="T0" fmla="*/ 105211 w 255"/>
                <a:gd name="T1" fmla="*/ 0 h 293"/>
                <a:gd name="T2" fmla="*/ 32373 w 255"/>
                <a:gd name="T3" fmla="*/ 0 h 293"/>
                <a:gd name="T4" fmla="*/ 0 w 255"/>
                <a:gd name="T5" fmla="*/ 0 h 293"/>
                <a:gd name="T6" fmla="*/ 0 w 255"/>
                <a:gd name="T7" fmla="*/ 33023 h 293"/>
                <a:gd name="T8" fmla="*/ 0 w 255"/>
                <a:gd name="T9" fmla="*/ 182563 h 293"/>
                <a:gd name="T10" fmla="*/ 32373 w 255"/>
                <a:gd name="T11" fmla="*/ 182563 h 293"/>
                <a:gd name="T12" fmla="*/ 32373 w 255"/>
                <a:gd name="T13" fmla="*/ 33023 h 293"/>
                <a:gd name="T14" fmla="*/ 92760 w 255"/>
                <a:gd name="T15" fmla="*/ 33023 h 293"/>
                <a:gd name="T16" fmla="*/ 126377 w 255"/>
                <a:gd name="T17" fmla="*/ 66670 h 293"/>
                <a:gd name="T18" fmla="*/ 126377 w 255"/>
                <a:gd name="T19" fmla="*/ 182563 h 293"/>
                <a:gd name="T20" fmla="*/ 158750 w 255"/>
                <a:gd name="T21" fmla="*/ 182563 h 293"/>
                <a:gd name="T22" fmla="*/ 158750 w 255"/>
                <a:gd name="T23" fmla="*/ 53585 h 293"/>
                <a:gd name="T24" fmla="*/ 105211 w 255"/>
                <a:gd name="T25" fmla="*/ 0 h 2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5" h="293">
                  <a:moveTo>
                    <a:pt x="169" y="0"/>
                  </a:moveTo>
                  <a:cubicBezTo>
                    <a:pt x="52" y="0"/>
                    <a:pt x="52" y="0"/>
                    <a:pt x="52" y="0"/>
                  </a:cubicBezTo>
                  <a:cubicBezTo>
                    <a:pt x="0" y="0"/>
                    <a:pt x="0" y="0"/>
                    <a:pt x="0" y="0"/>
                  </a:cubicBezTo>
                  <a:cubicBezTo>
                    <a:pt x="0" y="53"/>
                    <a:pt x="0" y="53"/>
                    <a:pt x="0" y="53"/>
                  </a:cubicBezTo>
                  <a:cubicBezTo>
                    <a:pt x="0" y="293"/>
                    <a:pt x="0" y="293"/>
                    <a:pt x="0" y="293"/>
                  </a:cubicBezTo>
                  <a:cubicBezTo>
                    <a:pt x="52" y="293"/>
                    <a:pt x="52" y="293"/>
                    <a:pt x="52" y="293"/>
                  </a:cubicBezTo>
                  <a:cubicBezTo>
                    <a:pt x="52" y="53"/>
                    <a:pt x="52" y="53"/>
                    <a:pt x="52" y="53"/>
                  </a:cubicBezTo>
                  <a:cubicBezTo>
                    <a:pt x="149" y="53"/>
                    <a:pt x="149" y="53"/>
                    <a:pt x="149" y="53"/>
                  </a:cubicBezTo>
                  <a:cubicBezTo>
                    <a:pt x="179" y="53"/>
                    <a:pt x="203" y="77"/>
                    <a:pt x="203" y="107"/>
                  </a:cubicBezTo>
                  <a:cubicBezTo>
                    <a:pt x="203" y="293"/>
                    <a:pt x="203" y="293"/>
                    <a:pt x="203" y="293"/>
                  </a:cubicBezTo>
                  <a:cubicBezTo>
                    <a:pt x="255" y="293"/>
                    <a:pt x="255" y="293"/>
                    <a:pt x="255" y="293"/>
                  </a:cubicBezTo>
                  <a:cubicBezTo>
                    <a:pt x="255" y="86"/>
                    <a:pt x="255" y="86"/>
                    <a:pt x="255" y="86"/>
                  </a:cubicBezTo>
                  <a:cubicBezTo>
                    <a:pt x="255" y="39"/>
                    <a:pt x="216" y="0"/>
                    <a:pt x="169" y="0"/>
                  </a:cubicBezTo>
                  <a:close/>
                </a:path>
              </a:pathLst>
            </a:custGeom>
            <a:solidFill>
              <a:srgbClr val="E72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92030" eaLnBrk="1" fontAlgn="auto" hangingPunct="1">
                <a:spcBef>
                  <a:spcPts val="0"/>
                </a:spcBef>
                <a:spcAft>
                  <a:spcPts val="0"/>
                </a:spcAft>
                <a:defRPr/>
              </a:pPr>
              <a:endParaRPr lang="en-US" sz="750">
                <a:latin typeface="+mn-lt"/>
                <a:ea typeface="+mn-ea"/>
              </a:endParaRPr>
            </a:p>
          </p:txBody>
        </p:sp>
        <p:sp>
          <p:nvSpPr>
            <p:cNvPr id="49171" name="Freeform 146"/>
            <p:cNvSpPr>
              <a:spLocks/>
            </p:cNvSpPr>
            <p:nvPr/>
          </p:nvSpPr>
          <p:spPr bwMode="auto">
            <a:xfrm>
              <a:off x="7830921" y="4621213"/>
              <a:ext cx="157217" cy="182563"/>
            </a:xfrm>
            <a:custGeom>
              <a:avLst/>
              <a:gdLst>
                <a:gd name="T0" fmla="*/ 125114 w 255"/>
                <a:gd name="T1" fmla="*/ 150163 h 293"/>
                <a:gd name="T2" fmla="*/ 65331 w 255"/>
                <a:gd name="T3" fmla="*/ 150163 h 293"/>
                <a:gd name="T4" fmla="*/ 32049 w 255"/>
                <a:gd name="T5" fmla="*/ 115893 h 293"/>
                <a:gd name="T6" fmla="*/ 32049 w 255"/>
                <a:gd name="T7" fmla="*/ 0 h 293"/>
                <a:gd name="T8" fmla="*/ 0 w 255"/>
                <a:gd name="T9" fmla="*/ 0 h 293"/>
                <a:gd name="T10" fmla="*/ 0 w 255"/>
                <a:gd name="T11" fmla="*/ 129601 h 293"/>
                <a:gd name="T12" fmla="*/ 53004 w 255"/>
                <a:gd name="T13" fmla="*/ 182563 h 293"/>
                <a:gd name="T14" fmla="*/ 125114 w 255"/>
                <a:gd name="T15" fmla="*/ 182563 h 293"/>
                <a:gd name="T16" fmla="*/ 157163 w 255"/>
                <a:gd name="T17" fmla="*/ 182563 h 293"/>
                <a:gd name="T18" fmla="*/ 157163 w 255"/>
                <a:gd name="T19" fmla="*/ 150163 h 293"/>
                <a:gd name="T20" fmla="*/ 157163 w 255"/>
                <a:gd name="T21" fmla="*/ 0 h 293"/>
                <a:gd name="T22" fmla="*/ 125114 w 255"/>
                <a:gd name="T23" fmla="*/ 0 h 293"/>
                <a:gd name="T24" fmla="*/ 125114 w 255"/>
                <a:gd name="T25" fmla="*/ 150163 h 2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5" h="293">
                  <a:moveTo>
                    <a:pt x="203" y="241"/>
                  </a:moveTo>
                  <a:cubicBezTo>
                    <a:pt x="106" y="241"/>
                    <a:pt x="106" y="241"/>
                    <a:pt x="106" y="241"/>
                  </a:cubicBezTo>
                  <a:cubicBezTo>
                    <a:pt x="76" y="241"/>
                    <a:pt x="52" y="216"/>
                    <a:pt x="52" y="186"/>
                  </a:cubicBezTo>
                  <a:cubicBezTo>
                    <a:pt x="52" y="0"/>
                    <a:pt x="52" y="0"/>
                    <a:pt x="52" y="0"/>
                  </a:cubicBezTo>
                  <a:cubicBezTo>
                    <a:pt x="0" y="0"/>
                    <a:pt x="0" y="0"/>
                    <a:pt x="0" y="0"/>
                  </a:cubicBezTo>
                  <a:cubicBezTo>
                    <a:pt x="0" y="208"/>
                    <a:pt x="0" y="208"/>
                    <a:pt x="0" y="208"/>
                  </a:cubicBezTo>
                  <a:cubicBezTo>
                    <a:pt x="0" y="255"/>
                    <a:pt x="38" y="293"/>
                    <a:pt x="86" y="293"/>
                  </a:cubicBezTo>
                  <a:cubicBezTo>
                    <a:pt x="203" y="293"/>
                    <a:pt x="203" y="293"/>
                    <a:pt x="203" y="293"/>
                  </a:cubicBezTo>
                  <a:cubicBezTo>
                    <a:pt x="255" y="293"/>
                    <a:pt x="255" y="293"/>
                    <a:pt x="255" y="293"/>
                  </a:cubicBezTo>
                  <a:cubicBezTo>
                    <a:pt x="255" y="241"/>
                    <a:pt x="255" y="241"/>
                    <a:pt x="255" y="241"/>
                  </a:cubicBezTo>
                  <a:cubicBezTo>
                    <a:pt x="255" y="0"/>
                    <a:pt x="255" y="0"/>
                    <a:pt x="255" y="0"/>
                  </a:cubicBezTo>
                  <a:cubicBezTo>
                    <a:pt x="203" y="0"/>
                    <a:pt x="203" y="0"/>
                    <a:pt x="203" y="0"/>
                  </a:cubicBezTo>
                  <a:lnTo>
                    <a:pt x="203" y="241"/>
                  </a:lnTo>
                  <a:close/>
                </a:path>
              </a:pathLst>
            </a:custGeom>
            <a:solidFill>
              <a:srgbClr val="E72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92030" eaLnBrk="1" fontAlgn="auto" hangingPunct="1">
                <a:spcBef>
                  <a:spcPts val="0"/>
                </a:spcBef>
                <a:spcAft>
                  <a:spcPts val="0"/>
                </a:spcAft>
                <a:defRPr/>
              </a:pPr>
              <a:endParaRPr lang="en-US" sz="750">
                <a:latin typeface="+mn-lt"/>
                <a:ea typeface="+mn-ea"/>
              </a:endParaRPr>
            </a:p>
          </p:txBody>
        </p:sp>
        <p:sp>
          <p:nvSpPr>
            <p:cNvPr id="49172" name="Freeform 147"/>
            <p:cNvSpPr>
              <a:spLocks/>
            </p:cNvSpPr>
            <p:nvPr/>
          </p:nvSpPr>
          <p:spPr bwMode="auto">
            <a:xfrm>
              <a:off x="8020339" y="4622952"/>
              <a:ext cx="140169" cy="180824"/>
            </a:xfrm>
            <a:custGeom>
              <a:avLst/>
              <a:gdLst>
                <a:gd name="T0" fmla="*/ 99950 w 229"/>
                <a:gd name="T1" fmla="*/ 71894 h 292"/>
                <a:gd name="T2" fmla="*/ 49975 w 229"/>
                <a:gd name="T3" fmla="*/ 71894 h 292"/>
                <a:gd name="T4" fmla="*/ 30232 w 229"/>
                <a:gd name="T5" fmla="*/ 52061 h 292"/>
                <a:gd name="T6" fmla="*/ 30232 w 229"/>
                <a:gd name="T7" fmla="*/ 49582 h 292"/>
                <a:gd name="T8" fmla="*/ 50592 w 229"/>
                <a:gd name="T9" fmla="*/ 30989 h 292"/>
                <a:gd name="T10" fmla="*/ 130799 w 229"/>
                <a:gd name="T11" fmla="*/ 30989 h 292"/>
                <a:gd name="T12" fmla="*/ 130799 w 229"/>
                <a:gd name="T13" fmla="*/ 0 h 292"/>
                <a:gd name="T14" fmla="*/ 41338 w 229"/>
                <a:gd name="T15" fmla="*/ 0 h 292"/>
                <a:gd name="T16" fmla="*/ 0 w 229"/>
                <a:gd name="T17" fmla="*/ 41525 h 292"/>
                <a:gd name="T18" fmla="*/ 0 w 229"/>
                <a:gd name="T19" fmla="*/ 60738 h 292"/>
                <a:gd name="T20" fmla="*/ 41338 w 229"/>
                <a:gd name="T21" fmla="*/ 102883 h 292"/>
                <a:gd name="T22" fmla="*/ 43805 w 229"/>
                <a:gd name="T23" fmla="*/ 102883 h 292"/>
                <a:gd name="T24" fmla="*/ 43805 w 229"/>
                <a:gd name="T25" fmla="*/ 102883 h 292"/>
                <a:gd name="T26" fmla="*/ 90696 w 229"/>
                <a:gd name="T27" fmla="*/ 102883 h 292"/>
                <a:gd name="T28" fmla="*/ 111056 w 229"/>
                <a:gd name="T29" fmla="*/ 122716 h 292"/>
                <a:gd name="T30" fmla="*/ 111056 w 229"/>
                <a:gd name="T31" fmla="*/ 129533 h 292"/>
                <a:gd name="T32" fmla="*/ 90696 w 229"/>
                <a:gd name="T33" fmla="*/ 149986 h 292"/>
                <a:gd name="T34" fmla="*/ 6170 w 229"/>
                <a:gd name="T35" fmla="*/ 149986 h 292"/>
                <a:gd name="T36" fmla="*/ 6170 w 229"/>
                <a:gd name="T37" fmla="*/ 180975 h 292"/>
                <a:gd name="T38" fmla="*/ 99950 w 229"/>
                <a:gd name="T39" fmla="*/ 180975 h 292"/>
                <a:gd name="T40" fmla="*/ 141288 w 229"/>
                <a:gd name="T41" fmla="*/ 139450 h 292"/>
                <a:gd name="T42" fmla="*/ 141288 w 229"/>
                <a:gd name="T43" fmla="*/ 113419 h 292"/>
                <a:gd name="T44" fmla="*/ 99950 w 229"/>
                <a:gd name="T45" fmla="*/ 71894 h 2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9" h="292">
                  <a:moveTo>
                    <a:pt x="162" y="116"/>
                  </a:moveTo>
                  <a:cubicBezTo>
                    <a:pt x="81" y="116"/>
                    <a:pt x="81" y="116"/>
                    <a:pt x="81" y="116"/>
                  </a:cubicBezTo>
                  <a:cubicBezTo>
                    <a:pt x="64" y="115"/>
                    <a:pt x="49" y="102"/>
                    <a:pt x="49" y="84"/>
                  </a:cubicBezTo>
                  <a:cubicBezTo>
                    <a:pt x="49" y="80"/>
                    <a:pt x="49" y="80"/>
                    <a:pt x="49" y="80"/>
                  </a:cubicBezTo>
                  <a:cubicBezTo>
                    <a:pt x="49" y="62"/>
                    <a:pt x="64" y="50"/>
                    <a:pt x="82" y="50"/>
                  </a:cubicBezTo>
                  <a:cubicBezTo>
                    <a:pt x="212" y="50"/>
                    <a:pt x="212" y="50"/>
                    <a:pt x="212" y="50"/>
                  </a:cubicBezTo>
                  <a:cubicBezTo>
                    <a:pt x="212" y="0"/>
                    <a:pt x="212" y="0"/>
                    <a:pt x="212" y="0"/>
                  </a:cubicBezTo>
                  <a:cubicBezTo>
                    <a:pt x="67" y="0"/>
                    <a:pt x="67" y="0"/>
                    <a:pt x="67" y="0"/>
                  </a:cubicBezTo>
                  <a:cubicBezTo>
                    <a:pt x="30" y="0"/>
                    <a:pt x="0" y="30"/>
                    <a:pt x="0" y="67"/>
                  </a:cubicBezTo>
                  <a:cubicBezTo>
                    <a:pt x="0" y="98"/>
                    <a:pt x="0" y="98"/>
                    <a:pt x="0" y="98"/>
                  </a:cubicBezTo>
                  <a:cubicBezTo>
                    <a:pt x="0" y="135"/>
                    <a:pt x="30" y="166"/>
                    <a:pt x="67" y="166"/>
                  </a:cubicBezTo>
                  <a:cubicBezTo>
                    <a:pt x="71" y="166"/>
                    <a:pt x="71" y="166"/>
                    <a:pt x="71" y="166"/>
                  </a:cubicBezTo>
                  <a:cubicBezTo>
                    <a:pt x="71" y="166"/>
                    <a:pt x="71" y="166"/>
                    <a:pt x="71" y="166"/>
                  </a:cubicBezTo>
                  <a:cubicBezTo>
                    <a:pt x="147" y="166"/>
                    <a:pt x="147" y="166"/>
                    <a:pt x="147" y="166"/>
                  </a:cubicBezTo>
                  <a:cubicBezTo>
                    <a:pt x="165" y="166"/>
                    <a:pt x="180" y="180"/>
                    <a:pt x="180" y="198"/>
                  </a:cubicBezTo>
                  <a:cubicBezTo>
                    <a:pt x="180" y="209"/>
                    <a:pt x="180" y="209"/>
                    <a:pt x="180" y="209"/>
                  </a:cubicBezTo>
                  <a:cubicBezTo>
                    <a:pt x="180" y="227"/>
                    <a:pt x="165" y="242"/>
                    <a:pt x="147" y="242"/>
                  </a:cubicBezTo>
                  <a:cubicBezTo>
                    <a:pt x="10" y="242"/>
                    <a:pt x="10" y="242"/>
                    <a:pt x="10" y="242"/>
                  </a:cubicBezTo>
                  <a:cubicBezTo>
                    <a:pt x="10" y="292"/>
                    <a:pt x="10" y="292"/>
                    <a:pt x="10" y="292"/>
                  </a:cubicBezTo>
                  <a:cubicBezTo>
                    <a:pt x="162" y="292"/>
                    <a:pt x="162" y="292"/>
                    <a:pt x="162" y="292"/>
                  </a:cubicBezTo>
                  <a:cubicBezTo>
                    <a:pt x="199" y="292"/>
                    <a:pt x="229" y="262"/>
                    <a:pt x="229" y="225"/>
                  </a:cubicBezTo>
                  <a:cubicBezTo>
                    <a:pt x="229" y="183"/>
                    <a:pt x="229" y="183"/>
                    <a:pt x="229" y="183"/>
                  </a:cubicBezTo>
                  <a:cubicBezTo>
                    <a:pt x="229" y="146"/>
                    <a:pt x="199" y="116"/>
                    <a:pt x="162" y="116"/>
                  </a:cubicBezTo>
                  <a:close/>
                </a:path>
              </a:pathLst>
            </a:custGeom>
            <a:solidFill>
              <a:srgbClr val="E72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92030" eaLnBrk="1" fontAlgn="auto" hangingPunct="1">
                <a:spcBef>
                  <a:spcPts val="0"/>
                </a:spcBef>
                <a:spcAft>
                  <a:spcPts val="0"/>
                </a:spcAft>
                <a:defRPr/>
              </a:pPr>
              <a:endParaRPr lang="en-US" sz="750">
                <a:latin typeface="+mn-lt"/>
                <a:ea typeface="+mn-ea"/>
              </a:endParaRPr>
            </a:p>
          </p:txBody>
        </p:sp>
        <p:sp>
          <p:nvSpPr>
            <p:cNvPr id="49173" name="Freeform 148"/>
            <p:cNvSpPr>
              <a:spLocks/>
            </p:cNvSpPr>
            <p:nvPr/>
          </p:nvSpPr>
          <p:spPr bwMode="auto">
            <a:xfrm>
              <a:off x="7626350" y="4511675"/>
              <a:ext cx="172371" cy="292101"/>
            </a:xfrm>
            <a:custGeom>
              <a:avLst/>
              <a:gdLst>
                <a:gd name="T0" fmla="*/ 0 w 277"/>
                <a:gd name="T1" fmla="*/ 53562 h 469"/>
                <a:gd name="T2" fmla="*/ 0 w 277"/>
                <a:gd name="T3" fmla="*/ 69132 h 469"/>
                <a:gd name="T4" fmla="*/ 0 w 277"/>
                <a:gd name="T5" fmla="*/ 109615 h 469"/>
                <a:gd name="T6" fmla="*/ 0 w 277"/>
                <a:gd name="T7" fmla="*/ 142002 h 469"/>
                <a:gd name="T8" fmla="*/ 0 w 277"/>
                <a:gd name="T9" fmla="*/ 292100 h 469"/>
                <a:gd name="T10" fmla="*/ 32484 w 277"/>
                <a:gd name="T11" fmla="*/ 292100 h 469"/>
                <a:gd name="T12" fmla="*/ 32484 w 277"/>
                <a:gd name="T13" fmla="*/ 142002 h 469"/>
                <a:gd name="T14" fmla="*/ 33108 w 277"/>
                <a:gd name="T15" fmla="*/ 142002 h 469"/>
                <a:gd name="T16" fmla="*/ 173038 w 277"/>
                <a:gd name="T17" fmla="*/ 142002 h 469"/>
                <a:gd name="T18" fmla="*/ 173038 w 277"/>
                <a:gd name="T19" fmla="*/ 109615 h 469"/>
                <a:gd name="T20" fmla="*/ 33108 w 277"/>
                <a:gd name="T21" fmla="*/ 109615 h 469"/>
                <a:gd name="T22" fmla="*/ 33108 w 277"/>
                <a:gd name="T23" fmla="*/ 66018 h 469"/>
                <a:gd name="T24" fmla="*/ 66841 w 277"/>
                <a:gd name="T25" fmla="*/ 32386 h 469"/>
                <a:gd name="T26" fmla="*/ 173038 w 277"/>
                <a:gd name="T27" fmla="*/ 32386 h 469"/>
                <a:gd name="T28" fmla="*/ 173038 w 277"/>
                <a:gd name="T29" fmla="*/ 0 h 469"/>
                <a:gd name="T30" fmla="*/ 53723 w 277"/>
                <a:gd name="T31" fmla="*/ 0 h 469"/>
                <a:gd name="T32" fmla="*/ 0 w 277"/>
                <a:gd name="T33" fmla="*/ 53562 h 4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7" h="469">
                  <a:moveTo>
                    <a:pt x="0" y="86"/>
                  </a:moveTo>
                  <a:cubicBezTo>
                    <a:pt x="0" y="111"/>
                    <a:pt x="0" y="111"/>
                    <a:pt x="0" y="111"/>
                  </a:cubicBezTo>
                  <a:cubicBezTo>
                    <a:pt x="0" y="176"/>
                    <a:pt x="0" y="176"/>
                    <a:pt x="0" y="176"/>
                  </a:cubicBezTo>
                  <a:cubicBezTo>
                    <a:pt x="0" y="228"/>
                    <a:pt x="0" y="228"/>
                    <a:pt x="0" y="228"/>
                  </a:cubicBezTo>
                  <a:cubicBezTo>
                    <a:pt x="0" y="469"/>
                    <a:pt x="0" y="469"/>
                    <a:pt x="0" y="469"/>
                  </a:cubicBezTo>
                  <a:cubicBezTo>
                    <a:pt x="52" y="469"/>
                    <a:pt x="52" y="469"/>
                    <a:pt x="52" y="469"/>
                  </a:cubicBezTo>
                  <a:cubicBezTo>
                    <a:pt x="52" y="228"/>
                    <a:pt x="52" y="228"/>
                    <a:pt x="52" y="228"/>
                  </a:cubicBezTo>
                  <a:cubicBezTo>
                    <a:pt x="53" y="228"/>
                    <a:pt x="53" y="228"/>
                    <a:pt x="53" y="228"/>
                  </a:cubicBezTo>
                  <a:cubicBezTo>
                    <a:pt x="277" y="228"/>
                    <a:pt x="277" y="228"/>
                    <a:pt x="277" y="228"/>
                  </a:cubicBezTo>
                  <a:cubicBezTo>
                    <a:pt x="277" y="176"/>
                    <a:pt x="277" y="176"/>
                    <a:pt x="277" y="176"/>
                  </a:cubicBezTo>
                  <a:cubicBezTo>
                    <a:pt x="53" y="176"/>
                    <a:pt x="53" y="176"/>
                    <a:pt x="53" y="176"/>
                  </a:cubicBezTo>
                  <a:cubicBezTo>
                    <a:pt x="53" y="106"/>
                    <a:pt x="53" y="106"/>
                    <a:pt x="53" y="106"/>
                  </a:cubicBezTo>
                  <a:cubicBezTo>
                    <a:pt x="53" y="76"/>
                    <a:pt x="77" y="52"/>
                    <a:pt x="107" y="52"/>
                  </a:cubicBezTo>
                  <a:cubicBezTo>
                    <a:pt x="277" y="52"/>
                    <a:pt x="277" y="52"/>
                    <a:pt x="277" y="52"/>
                  </a:cubicBezTo>
                  <a:cubicBezTo>
                    <a:pt x="277" y="0"/>
                    <a:pt x="277" y="0"/>
                    <a:pt x="277" y="0"/>
                  </a:cubicBezTo>
                  <a:cubicBezTo>
                    <a:pt x="86" y="0"/>
                    <a:pt x="86" y="0"/>
                    <a:pt x="86" y="0"/>
                  </a:cubicBezTo>
                  <a:cubicBezTo>
                    <a:pt x="38" y="0"/>
                    <a:pt x="0" y="38"/>
                    <a:pt x="0" y="86"/>
                  </a:cubicBezTo>
                  <a:close/>
                </a:path>
              </a:pathLst>
            </a:custGeom>
            <a:solidFill>
              <a:srgbClr val="E72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92030" eaLnBrk="1" fontAlgn="auto" hangingPunct="1">
                <a:spcBef>
                  <a:spcPts val="0"/>
                </a:spcBef>
                <a:spcAft>
                  <a:spcPts val="0"/>
                </a:spcAft>
                <a:defRPr/>
              </a:pPr>
              <a:endParaRPr lang="en-US" sz="750">
                <a:latin typeface="+mn-lt"/>
                <a:ea typeface="+mn-ea"/>
              </a:endParaRPr>
            </a:p>
          </p:txBody>
        </p:sp>
        <p:sp>
          <p:nvSpPr>
            <p:cNvPr id="49174" name="Freeform 149"/>
            <p:cNvSpPr>
              <a:spLocks/>
            </p:cNvSpPr>
            <p:nvPr/>
          </p:nvSpPr>
          <p:spPr bwMode="auto">
            <a:xfrm>
              <a:off x="9160633" y="4622952"/>
              <a:ext cx="166688" cy="180824"/>
            </a:xfrm>
            <a:custGeom>
              <a:avLst/>
              <a:gdLst>
                <a:gd name="T0" fmla="*/ 133724 w 268"/>
                <a:gd name="T1" fmla="*/ 0 h 290"/>
                <a:gd name="T2" fmla="*/ 115686 w 268"/>
                <a:gd name="T3" fmla="*/ 117946 h 290"/>
                <a:gd name="T4" fmla="*/ 82722 w 268"/>
                <a:gd name="T5" fmla="*/ 146652 h 290"/>
                <a:gd name="T6" fmla="*/ 77746 w 268"/>
                <a:gd name="T7" fmla="*/ 146028 h 290"/>
                <a:gd name="T8" fmla="*/ 77746 w 268"/>
                <a:gd name="T9" fmla="*/ 146028 h 290"/>
                <a:gd name="T10" fmla="*/ 51002 w 268"/>
                <a:gd name="T11" fmla="*/ 117946 h 290"/>
                <a:gd name="T12" fmla="*/ 32964 w 268"/>
                <a:gd name="T13" fmla="*/ 0 h 290"/>
                <a:gd name="T14" fmla="*/ 0 w 268"/>
                <a:gd name="T15" fmla="*/ 0 h 290"/>
                <a:gd name="T16" fmla="*/ 21769 w 268"/>
                <a:gd name="T17" fmla="*/ 136667 h 290"/>
                <a:gd name="T18" fmla="*/ 72771 w 268"/>
                <a:gd name="T19" fmla="*/ 180975 h 290"/>
                <a:gd name="T20" fmla="*/ 72771 w 268"/>
                <a:gd name="T21" fmla="*/ 180975 h 290"/>
                <a:gd name="T22" fmla="*/ 93917 w 268"/>
                <a:gd name="T23" fmla="*/ 180975 h 290"/>
                <a:gd name="T24" fmla="*/ 93917 w 268"/>
                <a:gd name="T25" fmla="*/ 180975 h 290"/>
                <a:gd name="T26" fmla="*/ 144919 w 268"/>
                <a:gd name="T27" fmla="*/ 136667 h 290"/>
                <a:gd name="T28" fmla="*/ 166688 w 268"/>
                <a:gd name="T29" fmla="*/ 0 h 290"/>
                <a:gd name="T30" fmla="*/ 133724 w 268"/>
                <a:gd name="T31" fmla="*/ 0 h 2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8" h="290">
                  <a:moveTo>
                    <a:pt x="215" y="0"/>
                  </a:moveTo>
                  <a:cubicBezTo>
                    <a:pt x="186" y="189"/>
                    <a:pt x="186" y="189"/>
                    <a:pt x="186" y="189"/>
                  </a:cubicBezTo>
                  <a:cubicBezTo>
                    <a:pt x="181" y="215"/>
                    <a:pt x="158" y="233"/>
                    <a:pt x="133" y="235"/>
                  </a:cubicBezTo>
                  <a:cubicBezTo>
                    <a:pt x="129" y="235"/>
                    <a:pt x="129" y="235"/>
                    <a:pt x="125" y="234"/>
                  </a:cubicBezTo>
                  <a:cubicBezTo>
                    <a:pt x="125" y="234"/>
                    <a:pt x="125" y="234"/>
                    <a:pt x="125" y="234"/>
                  </a:cubicBezTo>
                  <a:cubicBezTo>
                    <a:pt x="100" y="231"/>
                    <a:pt x="86" y="213"/>
                    <a:pt x="82" y="189"/>
                  </a:cubicBezTo>
                  <a:cubicBezTo>
                    <a:pt x="53" y="0"/>
                    <a:pt x="53" y="0"/>
                    <a:pt x="53" y="0"/>
                  </a:cubicBezTo>
                  <a:cubicBezTo>
                    <a:pt x="0" y="0"/>
                    <a:pt x="0" y="0"/>
                    <a:pt x="0" y="0"/>
                  </a:cubicBezTo>
                  <a:cubicBezTo>
                    <a:pt x="35" y="219"/>
                    <a:pt x="35" y="219"/>
                    <a:pt x="35" y="219"/>
                  </a:cubicBezTo>
                  <a:cubicBezTo>
                    <a:pt x="42" y="260"/>
                    <a:pt x="77" y="289"/>
                    <a:pt x="117" y="290"/>
                  </a:cubicBezTo>
                  <a:cubicBezTo>
                    <a:pt x="117" y="290"/>
                    <a:pt x="117" y="290"/>
                    <a:pt x="117" y="290"/>
                  </a:cubicBezTo>
                  <a:cubicBezTo>
                    <a:pt x="151" y="290"/>
                    <a:pt x="151" y="290"/>
                    <a:pt x="151" y="290"/>
                  </a:cubicBezTo>
                  <a:cubicBezTo>
                    <a:pt x="151" y="290"/>
                    <a:pt x="151" y="290"/>
                    <a:pt x="151" y="290"/>
                  </a:cubicBezTo>
                  <a:cubicBezTo>
                    <a:pt x="191" y="289"/>
                    <a:pt x="226" y="260"/>
                    <a:pt x="233" y="219"/>
                  </a:cubicBezTo>
                  <a:cubicBezTo>
                    <a:pt x="268" y="0"/>
                    <a:pt x="268" y="0"/>
                    <a:pt x="268" y="0"/>
                  </a:cubicBezTo>
                  <a:lnTo>
                    <a:pt x="215" y="0"/>
                  </a:lnTo>
                  <a:close/>
                </a:path>
              </a:pathLst>
            </a:custGeom>
            <a:solidFill>
              <a:srgbClr val="E724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92030" eaLnBrk="1" fontAlgn="auto" hangingPunct="1">
                <a:spcBef>
                  <a:spcPts val="0"/>
                </a:spcBef>
                <a:spcAft>
                  <a:spcPts val="0"/>
                </a:spcAft>
                <a:defRPr/>
              </a:pPr>
              <a:endParaRPr lang="en-US" sz="750">
                <a:latin typeface="+mn-lt"/>
                <a:ea typeface="+mn-ea"/>
              </a:endParaRPr>
            </a:p>
          </p:txBody>
        </p:sp>
        <p:sp>
          <p:nvSpPr>
            <p:cNvPr id="93207" name="Rectangle 150"/>
            <p:cNvSpPr>
              <a:spLocks noChangeArrowheads="1"/>
            </p:cNvSpPr>
            <p:nvPr/>
          </p:nvSpPr>
          <p:spPr bwMode="auto">
            <a:xfrm>
              <a:off x="8199438" y="4621213"/>
              <a:ext cx="31750" cy="182563"/>
            </a:xfrm>
            <a:prstGeom prst="rect">
              <a:avLst/>
            </a:prstGeom>
            <a:solidFill>
              <a:srgbClr val="E724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Calibri" panose="020F0502020204030204" pitchFamily="34" charset="0"/>
                  <a:ea typeface="宋体" panose="02010600030101010101" pitchFamily="2" charset="-122"/>
                </a:defRPr>
              </a:lvl1pPr>
              <a:lvl2pPr marL="742950" indent="-285750">
                <a:defRPr sz="1000">
                  <a:solidFill>
                    <a:schemeClr val="tx1"/>
                  </a:solidFill>
                  <a:latin typeface="Calibri" panose="020F0502020204030204" pitchFamily="34" charset="0"/>
                  <a:ea typeface="宋体" panose="02010600030101010101" pitchFamily="2" charset="-122"/>
                </a:defRPr>
              </a:lvl2pPr>
              <a:lvl3pPr marL="1143000" indent="-228600">
                <a:defRPr sz="1000">
                  <a:solidFill>
                    <a:schemeClr val="tx1"/>
                  </a:solidFill>
                  <a:latin typeface="Calibri" panose="020F0502020204030204" pitchFamily="34" charset="0"/>
                  <a:ea typeface="宋体" panose="02010600030101010101" pitchFamily="2" charset="-122"/>
                </a:defRPr>
              </a:lvl3pPr>
              <a:lvl4pPr marL="1600200" indent="-228600">
                <a:defRPr sz="1000">
                  <a:solidFill>
                    <a:schemeClr val="tx1"/>
                  </a:solidFill>
                  <a:latin typeface="Calibri" panose="020F0502020204030204" pitchFamily="34" charset="0"/>
                  <a:ea typeface="宋体" panose="02010600030101010101" pitchFamily="2" charset="-122"/>
                </a:defRPr>
              </a:lvl4pPr>
              <a:lvl5pPr marL="2057400" indent="-228600">
                <a:defRPr sz="1000">
                  <a:solidFill>
                    <a:schemeClr val="tx1"/>
                  </a:solidFill>
                  <a:latin typeface="Calibri" panose="020F0502020204030204" pitchFamily="34" charset="0"/>
                  <a:ea typeface="宋体" panose="02010600030101010101" pitchFamily="2" charset="-122"/>
                </a:defRPr>
              </a:lvl5pPr>
              <a:lvl6pPr marL="25146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6pPr>
              <a:lvl7pPr marL="29718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7pPr>
              <a:lvl8pPr marL="34290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8pPr>
              <a:lvl9pPr marL="38862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800">
                <a:latin typeface="Arial" panose="020B0604020202020204" pitchFamily="34" charset="0"/>
                <a:ea typeface="微软雅黑" panose="020B0503020204020204" pitchFamily="34" charset="-122"/>
              </a:endParaRPr>
            </a:p>
          </p:txBody>
        </p:sp>
        <p:sp>
          <p:nvSpPr>
            <p:cNvPr id="93208" name="Rectangle 151"/>
            <p:cNvSpPr>
              <a:spLocks noChangeArrowheads="1"/>
            </p:cNvSpPr>
            <p:nvPr/>
          </p:nvSpPr>
          <p:spPr bwMode="auto">
            <a:xfrm>
              <a:off x="8199438" y="4556125"/>
              <a:ext cx="31750" cy="31750"/>
            </a:xfrm>
            <a:prstGeom prst="rect">
              <a:avLst/>
            </a:prstGeom>
            <a:solidFill>
              <a:srgbClr val="E7241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Calibri" panose="020F0502020204030204" pitchFamily="34" charset="0"/>
                  <a:ea typeface="宋体" panose="02010600030101010101" pitchFamily="2" charset="-122"/>
                </a:defRPr>
              </a:lvl1pPr>
              <a:lvl2pPr marL="742950" indent="-285750">
                <a:defRPr sz="1000">
                  <a:solidFill>
                    <a:schemeClr val="tx1"/>
                  </a:solidFill>
                  <a:latin typeface="Calibri" panose="020F0502020204030204" pitchFamily="34" charset="0"/>
                  <a:ea typeface="宋体" panose="02010600030101010101" pitchFamily="2" charset="-122"/>
                </a:defRPr>
              </a:lvl2pPr>
              <a:lvl3pPr marL="1143000" indent="-228600">
                <a:defRPr sz="1000">
                  <a:solidFill>
                    <a:schemeClr val="tx1"/>
                  </a:solidFill>
                  <a:latin typeface="Calibri" panose="020F0502020204030204" pitchFamily="34" charset="0"/>
                  <a:ea typeface="宋体" panose="02010600030101010101" pitchFamily="2" charset="-122"/>
                </a:defRPr>
              </a:lvl3pPr>
              <a:lvl4pPr marL="1600200" indent="-228600">
                <a:defRPr sz="1000">
                  <a:solidFill>
                    <a:schemeClr val="tx1"/>
                  </a:solidFill>
                  <a:latin typeface="Calibri" panose="020F0502020204030204" pitchFamily="34" charset="0"/>
                  <a:ea typeface="宋体" panose="02010600030101010101" pitchFamily="2" charset="-122"/>
                </a:defRPr>
              </a:lvl4pPr>
              <a:lvl5pPr marL="2057400" indent="-228600">
                <a:defRPr sz="1000">
                  <a:solidFill>
                    <a:schemeClr val="tx1"/>
                  </a:solidFill>
                  <a:latin typeface="Calibri" panose="020F0502020204030204" pitchFamily="34" charset="0"/>
                  <a:ea typeface="宋体" panose="02010600030101010101" pitchFamily="2" charset="-122"/>
                </a:defRPr>
              </a:lvl5pPr>
              <a:lvl6pPr marL="25146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6pPr>
              <a:lvl7pPr marL="29718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7pPr>
              <a:lvl8pPr marL="34290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8pPr>
              <a:lvl9pPr marL="3886200" indent="-228600" defTabSz="490538" fontAlgn="base">
                <a:spcBef>
                  <a:spcPct val="0"/>
                </a:spcBef>
                <a:spcAft>
                  <a:spcPct val="0"/>
                </a:spcAft>
                <a:defRPr sz="1000">
                  <a:solidFill>
                    <a:schemeClr val="tx1"/>
                  </a:solidFill>
                  <a:latin typeface="Calibri" panose="020F0502020204030204" pitchFamily="34" charset="0"/>
                  <a:ea typeface="宋体" panose="02010600030101010101" pitchFamily="2" charset="-122"/>
                </a:defRPr>
              </a:lvl9pPr>
            </a:lstStyle>
            <a:p>
              <a:pPr eaLnBrk="1" hangingPunct="1"/>
              <a:endParaRPr lang="zh-CN" altLang="en-US" sz="1800">
                <a:latin typeface="Arial" panose="020B0604020202020204" pitchFamily="34" charset="0"/>
                <a:ea typeface="微软雅黑" panose="020B0503020204020204" pitchFamily="34" charset="-122"/>
              </a:endParaRPr>
            </a:p>
          </p:txBody>
        </p:sp>
      </p:grpSp>
      <p:sp>
        <p:nvSpPr>
          <p:cNvPr id="6" name="Title 5"/>
          <p:cNvSpPr>
            <a:spLocks noGrp="1"/>
          </p:cNvSpPr>
          <p:nvPr>
            <p:ph type="title"/>
          </p:nvPr>
        </p:nvSpPr>
        <p:spPr/>
        <p:txBody>
          <a:bodyPr/>
          <a:lstStyle/>
          <a:p>
            <a:r>
              <a:rPr lang="en-US" altLang="zh-CN" dirty="0" smtClean="0">
                <a:sym typeface="Arial" panose="020B0604020202020204" pitchFamily="34" charset="0"/>
              </a:rPr>
              <a:t>Introducing </a:t>
            </a:r>
            <a:r>
              <a:rPr lang="zh-CN" altLang="zh-CN" dirty="0" smtClean="0">
                <a:sym typeface="Arial" panose="020B0604020202020204" pitchFamily="34" charset="0"/>
              </a:rPr>
              <a:t>Huawei </a:t>
            </a:r>
            <a:r>
              <a:rPr lang="zh-CN" altLang="zh-CN" dirty="0">
                <a:sym typeface="Arial" panose="020B0604020202020204" pitchFamily="34" charset="0"/>
              </a:rPr>
              <a:t>FusionServer E9000 </a:t>
            </a:r>
            <a:r>
              <a:rPr lang="en-US" altLang="zh-CN" smtClean="0">
                <a:sym typeface="Arial" panose="020B0604020202020204" pitchFamily="34" charset="0"/>
              </a:rPr>
              <a:t>– </a:t>
            </a:r>
            <a:r>
              <a:rPr lang="zh-CN" altLang="zh-CN" dirty="0" smtClean="0">
                <a:sym typeface="Arial" panose="020B0604020202020204" pitchFamily="34" charset="0"/>
              </a:rPr>
              <a:t>CH121 </a:t>
            </a:r>
            <a:r>
              <a:rPr lang="zh-CN" altLang="zh-CN" dirty="0">
                <a:sym typeface="Arial" panose="020B0604020202020204" pitchFamily="34" charset="0"/>
              </a:rPr>
              <a:t>V5</a:t>
            </a:r>
            <a:endParaRPr lang="en-US" dirty="0"/>
          </a:p>
        </p:txBody>
      </p:sp>
      <p:pic>
        <p:nvPicPr>
          <p:cNvPr id="27" name="453559185" descr="C:\Users\Administrator\Desktop\华为logo\华为标志元素-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4931" y="2441463"/>
            <a:ext cx="1536526" cy="361356"/>
          </a:xfrm>
          <a:prstGeom prst="rect">
            <a:avLst/>
          </a:prstGeom>
          <a:noFill/>
          <a:effectLst>
            <a:outerShdw blurRad="63500" sx="102000" sy="102000" algn="ctr" rotWithShape="0">
              <a:prstClr val="black"/>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09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63216" y="2221338"/>
            <a:ext cx="5036950" cy="2549637"/>
          </a:xfrm>
          <a:prstGeom prst="rect">
            <a:avLst/>
          </a:prstGeom>
        </p:spPr>
      </p:pic>
      <p:sp>
        <p:nvSpPr>
          <p:cNvPr id="12291" name="Rectangle 2"/>
          <p:cNvSpPr>
            <a:spLocks noGrp="1"/>
          </p:cNvSpPr>
          <p:nvPr>
            <p:ph type="title"/>
          </p:nvPr>
        </p:nvSpPr>
        <p:spPr/>
        <p:txBody>
          <a:bodyPr/>
          <a:lstStyle/>
          <a:p>
            <a:r>
              <a:rPr lang="en-US" altLang="en-US" dirty="0" err="1" smtClean="0"/>
              <a:t>OpenFOAM</a:t>
            </a:r>
            <a:r>
              <a:rPr lang="en-US" altLang="en-US" sz="2400" dirty="0" smtClean="0"/>
              <a:t> Performance – CPU SKUs and Generation</a:t>
            </a:r>
          </a:p>
        </p:txBody>
      </p:sp>
      <p:sp>
        <p:nvSpPr>
          <p:cNvPr id="12292" name="Rectangle 3"/>
          <p:cNvSpPr>
            <a:spLocks noGrp="1"/>
          </p:cNvSpPr>
          <p:nvPr>
            <p:ph type="body" idx="1"/>
          </p:nvPr>
        </p:nvSpPr>
        <p:spPr>
          <a:xfrm>
            <a:off x="304800" y="927580"/>
            <a:ext cx="8382000" cy="1945094"/>
          </a:xfrm>
        </p:spPr>
        <p:txBody>
          <a:bodyPr/>
          <a:lstStyle/>
          <a:p>
            <a:r>
              <a:rPr lang="en-US" altLang="en-US" sz="1600" dirty="0" err="1" smtClean="0"/>
              <a:t>OpenFOAM</a:t>
            </a:r>
            <a:r>
              <a:rPr lang="en-US" altLang="en-US" sz="1600" dirty="0" smtClean="0"/>
              <a:t> performance gain by larger core counts and better memory throughput</a:t>
            </a:r>
          </a:p>
          <a:p>
            <a:pPr lvl="1"/>
            <a:r>
              <a:rPr lang="en-US" altLang="en-US" sz="1400" dirty="0" smtClean="0"/>
              <a:t>“Gold 6140” demonstrates a 34% of performance gain (29% more cores) vs E5-2680v4</a:t>
            </a:r>
          </a:p>
          <a:p>
            <a:pPr lvl="1"/>
            <a:r>
              <a:rPr lang="en-US" altLang="en-US" sz="1400" dirty="0" smtClean="0"/>
              <a:t>“Gold 6148” demonstrates a 34% of performance gain (42% more cores) vs E5-2680v4</a:t>
            </a:r>
          </a:p>
          <a:p>
            <a:pPr lvl="1"/>
            <a:r>
              <a:rPr lang="en-US" altLang="en-US" sz="1400" dirty="0" smtClean="0"/>
              <a:t>Base clock are the same on E5-2680 v4 and Gold 6148, while Gold 6140 runs slightly slower</a:t>
            </a:r>
          </a:p>
          <a:p>
            <a:pPr lvl="1"/>
            <a:r>
              <a:rPr lang="en-US" altLang="en-US" sz="1400" dirty="0" smtClean="0"/>
              <a:t>Skylake supports 6 memory channels and faster DIMMs which impacts on memory performance</a:t>
            </a:r>
          </a:p>
        </p:txBody>
      </p:sp>
      <p:sp>
        <p:nvSpPr>
          <p:cNvPr id="10" name="Text Box 21"/>
          <p:cNvSpPr txBox="1">
            <a:spLocks noChangeArrowheads="1"/>
          </p:cNvSpPr>
          <p:nvPr/>
        </p:nvSpPr>
        <p:spPr bwMode="auto">
          <a:xfrm>
            <a:off x="6902970" y="4526757"/>
            <a:ext cx="20884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eaLnBrk="1" hangingPunct="1">
              <a:spcBef>
                <a:spcPct val="50000"/>
              </a:spcBef>
              <a:buFontTx/>
              <a:buNone/>
            </a:pPr>
            <a:r>
              <a:rPr lang="en-US" altLang="en-US" sz="1200" i="1" dirty="0" smtClean="0">
                <a:solidFill>
                  <a:schemeClr val="tx1"/>
                </a:solidFill>
              </a:rPr>
              <a:t>Single Node Performance</a:t>
            </a:r>
            <a:endParaRPr lang="en-US" altLang="en-US" sz="1200" i="1" dirty="0">
              <a:solidFill>
                <a:schemeClr val="tx1"/>
              </a:solidFill>
            </a:endParaRPr>
          </a:p>
        </p:txBody>
      </p:sp>
      <p:sp>
        <p:nvSpPr>
          <p:cNvPr id="11" name="Text Box 21"/>
          <p:cNvSpPr txBox="1">
            <a:spLocks noChangeArrowheads="1"/>
          </p:cNvSpPr>
          <p:nvPr/>
        </p:nvSpPr>
        <p:spPr bwMode="auto">
          <a:xfrm>
            <a:off x="227013" y="4526757"/>
            <a:ext cx="1809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eaLnBrk="1" hangingPunct="1">
              <a:spcBef>
                <a:spcPct val="50000"/>
              </a:spcBef>
              <a:buFontTx/>
              <a:buNone/>
            </a:pPr>
            <a:r>
              <a:rPr lang="en-US" altLang="en-US" sz="1200" i="1" dirty="0">
                <a:solidFill>
                  <a:schemeClr val="tx1"/>
                </a:solidFill>
              </a:rPr>
              <a:t>Higher is better</a:t>
            </a:r>
          </a:p>
        </p:txBody>
      </p:sp>
      <p:sp>
        <p:nvSpPr>
          <p:cNvPr id="13" name="Line 58"/>
          <p:cNvSpPr>
            <a:spLocks noChangeShapeType="1"/>
          </p:cNvSpPr>
          <p:nvPr/>
        </p:nvSpPr>
        <p:spPr bwMode="auto">
          <a:xfrm flipV="1">
            <a:off x="6954203" y="3380280"/>
            <a:ext cx="0" cy="1699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 name="Text Box 59"/>
          <p:cNvSpPr txBox="1">
            <a:spLocks noChangeArrowheads="1"/>
          </p:cNvSpPr>
          <p:nvPr/>
        </p:nvSpPr>
        <p:spPr bwMode="auto">
          <a:xfrm>
            <a:off x="6691183" y="3124147"/>
            <a:ext cx="52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lgn="r" eaLnBrk="1" hangingPunct="1">
              <a:spcBef>
                <a:spcPct val="50000"/>
              </a:spcBef>
              <a:buFontTx/>
              <a:buNone/>
            </a:pPr>
            <a:r>
              <a:rPr lang="en-US" altLang="en-US" sz="1200" dirty="0" smtClean="0">
                <a:solidFill>
                  <a:srgbClr val="339933"/>
                </a:solidFill>
              </a:rPr>
              <a:t>34%</a:t>
            </a:r>
            <a:endParaRPr lang="en-US" altLang="en-US" sz="1200" dirty="0">
              <a:solidFill>
                <a:srgbClr val="339933"/>
              </a:solidFill>
            </a:endParaRPr>
          </a:p>
        </p:txBody>
      </p:sp>
      <p:sp>
        <p:nvSpPr>
          <p:cNvPr id="15" name="Line 58"/>
          <p:cNvSpPr>
            <a:spLocks noChangeShapeType="1"/>
          </p:cNvSpPr>
          <p:nvPr/>
        </p:nvSpPr>
        <p:spPr bwMode="auto">
          <a:xfrm flipV="1">
            <a:off x="6202618" y="3380280"/>
            <a:ext cx="0" cy="1699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6" name="Text Box 59"/>
          <p:cNvSpPr txBox="1">
            <a:spLocks noChangeArrowheads="1"/>
          </p:cNvSpPr>
          <p:nvPr/>
        </p:nvSpPr>
        <p:spPr bwMode="auto">
          <a:xfrm>
            <a:off x="5939598" y="3154487"/>
            <a:ext cx="52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lgn="r" eaLnBrk="1" hangingPunct="1">
              <a:spcBef>
                <a:spcPct val="50000"/>
              </a:spcBef>
              <a:buFontTx/>
              <a:buNone/>
            </a:pPr>
            <a:r>
              <a:rPr lang="en-US" altLang="en-US" sz="1200" dirty="0" smtClean="0">
                <a:solidFill>
                  <a:srgbClr val="339933"/>
                </a:solidFill>
              </a:rPr>
              <a:t>34%</a:t>
            </a:r>
            <a:endParaRPr lang="en-US" altLang="en-US" sz="1200" dirty="0">
              <a:solidFill>
                <a:srgbClr val="339933"/>
              </a:solidFill>
            </a:endParaRPr>
          </a:p>
        </p:txBody>
      </p:sp>
    </p:spTree>
    <p:extLst>
      <p:ext uri="{BB962C8B-B14F-4D97-AF65-F5344CB8AC3E}">
        <p14:creationId xmlns:p14="http://schemas.microsoft.com/office/powerpoint/2010/main" val="368032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438004" y="2242136"/>
            <a:ext cx="4280233" cy="2562433"/>
          </a:xfrm>
          <a:prstGeom prst="rect">
            <a:avLst/>
          </a:prstGeom>
        </p:spPr>
      </p:pic>
      <p:sp>
        <p:nvSpPr>
          <p:cNvPr id="12291" name="Rectangle 2"/>
          <p:cNvSpPr>
            <a:spLocks noGrp="1"/>
          </p:cNvSpPr>
          <p:nvPr>
            <p:ph type="title"/>
          </p:nvPr>
        </p:nvSpPr>
        <p:spPr/>
        <p:txBody>
          <a:bodyPr/>
          <a:lstStyle/>
          <a:p>
            <a:r>
              <a:rPr lang="en-US" altLang="en-US" dirty="0" err="1" smtClean="0"/>
              <a:t>OpenFOAM</a:t>
            </a:r>
            <a:r>
              <a:rPr lang="en-US" altLang="en-US" dirty="0" smtClean="0"/>
              <a:t> Performance – </a:t>
            </a:r>
            <a:r>
              <a:rPr lang="en-US" altLang="en-US" dirty="0"/>
              <a:t>CPU SKUs and Generation</a:t>
            </a:r>
            <a:endParaRPr lang="en-US" altLang="en-US" dirty="0" smtClean="0"/>
          </a:p>
        </p:txBody>
      </p:sp>
      <p:sp>
        <p:nvSpPr>
          <p:cNvPr id="12292" name="Rectangle 3"/>
          <p:cNvSpPr>
            <a:spLocks noGrp="1"/>
          </p:cNvSpPr>
          <p:nvPr>
            <p:ph type="body" idx="1"/>
          </p:nvPr>
        </p:nvSpPr>
        <p:spPr/>
        <p:txBody>
          <a:bodyPr/>
          <a:lstStyle/>
          <a:p>
            <a:r>
              <a:rPr lang="en-US" altLang="en-US" sz="1600" dirty="0" smtClean="0"/>
              <a:t>Performance benefits of Skylake CPU grows as </a:t>
            </a:r>
            <a:r>
              <a:rPr lang="en-US" altLang="en-US" sz="1600" dirty="0"/>
              <a:t>cluster scales </a:t>
            </a:r>
            <a:r>
              <a:rPr lang="en-US" altLang="en-US" sz="1600" dirty="0" smtClean="0"/>
              <a:t>(on per-node basis</a:t>
            </a:r>
            <a:r>
              <a:rPr lang="en-US" altLang="en-US" sz="1600" dirty="0"/>
              <a:t>)</a:t>
            </a:r>
            <a:endParaRPr lang="en-US" altLang="en-US" sz="1600" dirty="0" smtClean="0"/>
          </a:p>
          <a:p>
            <a:pPr lvl="1"/>
            <a:r>
              <a:rPr lang="en-US" altLang="en-US" sz="1400" dirty="0"/>
              <a:t>Performance gain of </a:t>
            </a:r>
            <a:r>
              <a:rPr lang="en-US" altLang="en-US" sz="1400" dirty="0" smtClean="0"/>
              <a:t>~60% </a:t>
            </a:r>
            <a:r>
              <a:rPr lang="en-US" altLang="en-US" sz="1400" dirty="0"/>
              <a:t>by </a:t>
            </a:r>
            <a:r>
              <a:rPr lang="en-US" altLang="en-US" sz="1400" dirty="0" smtClean="0"/>
              <a:t>“Skylake” CPUs compared to “Broadwell” CPUs</a:t>
            </a:r>
          </a:p>
          <a:p>
            <a:pPr lvl="2"/>
            <a:r>
              <a:rPr lang="en-US" altLang="en-US" sz="1200" dirty="0" smtClean="0"/>
              <a:t>Difference may be mainly due to additional cores, and newer CPU architecture available in Skylake</a:t>
            </a:r>
            <a:endParaRPr lang="en-US" altLang="en-US" sz="1200" dirty="0"/>
          </a:p>
          <a:p>
            <a:pPr lvl="1"/>
            <a:r>
              <a:rPr lang="en-US" altLang="en-US" sz="1400" dirty="0" smtClean="0"/>
              <a:t>No difference in using “Gold 6140” versus “Gold 6148”, despite slightly higher clock and more cores</a:t>
            </a:r>
          </a:p>
          <a:p>
            <a:pPr lvl="2"/>
            <a:r>
              <a:rPr lang="en-US" altLang="en-US" sz="1200" dirty="0" smtClean="0"/>
              <a:t>Gold 6148 has 2 more CPU cores, and slight increase in CPU base clock</a:t>
            </a:r>
          </a:p>
          <a:p>
            <a:pPr lvl="2"/>
            <a:r>
              <a:rPr lang="en-US" altLang="en-US" sz="1200" dirty="0" smtClean="0"/>
              <a:t>Possible reason may be memory bandwidth saturation, and turbo clock are same for both CPUs</a:t>
            </a:r>
            <a:endParaRPr lang="en-US" altLang="en-US" sz="1200" dirty="0"/>
          </a:p>
        </p:txBody>
      </p:sp>
      <p:sp>
        <p:nvSpPr>
          <p:cNvPr id="10" name="Text Box 21"/>
          <p:cNvSpPr txBox="1">
            <a:spLocks noChangeArrowheads="1"/>
          </p:cNvSpPr>
          <p:nvPr/>
        </p:nvSpPr>
        <p:spPr bwMode="auto">
          <a:xfrm>
            <a:off x="7010400" y="4526757"/>
            <a:ext cx="19809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eaLnBrk="1" hangingPunct="1">
              <a:spcBef>
                <a:spcPct val="50000"/>
              </a:spcBef>
              <a:buFontTx/>
              <a:buNone/>
            </a:pPr>
            <a:r>
              <a:rPr lang="en-US" altLang="en-US" sz="1200" i="1" dirty="0" smtClean="0">
                <a:solidFill>
                  <a:schemeClr val="tx1"/>
                </a:solidFill>
              </a:rPr>
              <a:t>40 MPI Processes / Node </a:t>
            </a:r>
            <a:endParaRPr lang="en-US" altLang="en-US" sz="1200" i="1" dirty="0">
              <a:solidFill>
                <a:schemeClr val="tx1"/>
              </a:solidFill>
            </a:endParaRPr>
          </a:p>
        </p:txBody>
      </p:sp>
      <p:sp>
        <p:nvSpPr>
          <p:cNvPr id="11" name="Text Box 21"/>
          <p:cNvSpPr txBox="1">
            <a:spLocks noChangeArrowheads="1"/>
          </p:cNvSpPr>
          <p:nvPr/>
        </p:nvSpPr>
        <p:spPr bwMode="auto">
          <a:xfrm>
            <a:off x="227013" y="4526757"/>
            <a:ext cx="1809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eaLnBrk="1" hangingPunct="1">
              <a:spcBef>
                <a:spcPct val="50000"/>
              </a:spcBef>
              <a:buFontTx/>
              <a:buNone/>
            </a:pPr>
            <a:r>
              <a:rPr lang="en-US" altLang="en-US" sz="1200" i="1" dirty="0">
                <a:solidFill>
                  <a:schemeClr val="tx1"/>
                </a:solidFill>
              </a:rPr>
              <a:t>Higher is better</a:t>
            </a:r>
          </a:p>
        </p:txBody>
      </p:sp>
      <p:sp>
        <p:nvSpPr>
          <p:cNvPr id="19" name="Line 58"/>
          <p:cNvSpPr>
            <a:spLocks noChangeShapeType="1"/>
          </p:cNvSpPr>
          <p:nvPr/>
        </p:nvSpPr>
        <p:spPr bwMode="auto">
          <a:xfrm flipV="1">
            <a:off x="5885205" y="2916735"/>
            <a:ext cx="0" cy="34584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0" name="Text Box 59"/>
          <p:cNvSpPr txBox="1">
            <a:spLocks noChangeArrowheads="1"/>
          </p:cNvSpPr>
          <p:nvPr/>
        </p:nvSpPr>
        <p:spPr bwMode="auto">
          <a:xfrm>
            <a:off x="5622185" y="2682382"/>
            <a:ext cx="52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lgn="r" eaLnBrk="1" hangingPunct="1">
              <a:spcBef>
                <a:spcPct val="50000"/>
              </a:spcBef>
              <a:buFontTx/>
              <a:buNone/>
            </a:pPr>
            <a:r>
              <a:rPr lang="en-US" altLang="en-US" sz="1200" dirty="0">
                <a:solidFill>
                  <a:srgbClr val="339933"/>
                </a:solidFill>
              </a:rPr>
              <a:t>4</a:t>
            </a:r>
            <a:r>
              <a:rPr lang="en-US" altLang="en-US" sz="1200" dirty="0" smtClean="0">
                <a:solidFill>
                  <a:srgbClr val="339933"/>
                </a:solidFill>
              </a:rPr>
              <a:t>7%</a:t>
            </a:r>
            <a:endParaRPr lang="en-US" altLang="en-US" sz="1200" dirty="0">
              <a:solidFill>
                <a:srgbClr val="339933"/>
              </a:solidFill>
            </a:endParaRPr>
          </a:p>
        </p:txBody>
      </p:sp>
      <p:sp>
        <p:nvSpPr>
          <p:cNvPr id="27" name="Line 58"/>
          <p:cNvSpPr>
            <a:spLocks noChangeShapeType="1"/>
          </p:cNvSpPr>
          <p:nvPr/>
        </p:nvSpPr>
        <p:spPr bwMode="auto">
          <a:xfrm flipV="1">
            <a:off x="5002123" y="3424644"/>
            <a:ext cx="0" cy="24278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8" name="Text Box 59"/>
          <p:cNvSpPr txBox="1">
            <a:spLocks noChangeArrowheads="1"/>
          </p:cNvSpPr>
          <p:nvPr/>
        </p:nvSpPr>
        <p:spPr bwMode="auto">
          <a:xfrm>
            <a:off x="4739103" y="3190290"/>
            <a:ext cx="52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lgn="r" eaLnBrk="1" hangingPunct="1">
              <a:spcBef>
                <a:spcPct val="50000"/>
              </a:spcBef>
              <a:buFontTx/>
              <a:buNone/>
            </a:pPr>
            <a:r>
              <a:rPr lang="en-US" altLang="en-US" sz="1200" dirty="0" smtClean="0">
                <a:solidFill>
                  <a:srgbClr val="339933"/>
                </a:solidFill>
              </a:rPr>
              <a:t>60%</a:t>
            </a:r>
            <a:endParaRPr lang="en-US" altLang="en-US" sz="1200" dirty="0">
              <a:solidFill>
                <a:srgbClr val="339933"/>
              </a:solidFill>
            </a:endParaRPr>
          </a:p>
        </p:txBody>
      </p:sp>
      <p:sp>
        <p:nvSpPr>
          <p:cNvPr id="29" name="Line 58"/>
          <p:cNvSpPr>
            <a:spLocks noChangeShapeType="1"/>
          </p:cNvSpPr>
          <p:nvPr/>
        </p:nvSpPr>
        <p:spPr bwMode="auto">
          <a:xfrm flipV="1">
            <a:off x="4118349" y="3667430"/>
            <a:ext cx="0" cy="1354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0" name="Text Box 59"/>
          <p:cNvSpPr txBox="1">
            <a:spLocks noChangeArrowheads="1"/>
          </p:cNvSpPr>
          <p:nvPr/>
        </p:nvSpPr>
        <p:spPr bwMode="auto">
          <a:xfrm>
            <a:off x="3855329" y="3433076"/>
            <a:ext cx="52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lgn="r" eaLnBrk="1" hangingPunct="1">
              <a:spcBef>
                <a:spcPct val="50000"/>
              </a:spcBef>
              <a:buFontTx/>
              <a:buNone/>
            </a:pPr>
            <a:r>
              <a:rPr lang="en-US" altLang="en-US" sz="1200" dirty="0" smtClean="0">
                <a:solidFill>
                  <a:srgbClr val="339933"/>
                </a:solidFill>
              </a:rPr>
              <a:t>46%</a:t>
            </a:r>
            <a:endParaRPr lang="en-US" altLang="en-US" sz="1200" dirty="0">
              <a:solidFill>
                <a:srgbClr val="339933"/>
              </a:solidFill>
            </a:endParaRPr>
          </a:p>
        </p:txBody>
      </p:sp>
      <p:sp>
        <p:nvSpPr>
          <p:cNvPr id="31" name="Line 58"/>
          <p:cNvSpPr>
            <a:spLocks noChangeShapeType="1"/>
          </p:cNvSpPr>
          <p:nvPr/>
        </p:nvSpPr>
        <p:spPr bwMode="auto">
          <a:xfrm flipV="1">
            <a:off x="3234019" y="3760193"/>
            <a:ext cx="0" cy="1354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2" name="Text Box 59"/>
          <p:cNvSpPr txBox="1">
            <a:spLocks noChangeArrowheads="1"/>
          </p:cNvSpPr>
          <p:nvPr/>
        </p:nvSpPr>
        <p:spPr bwMode="auto">
          <a:xfrm>
            <a:off x="2970999" y="3525839"/>
            <a:ext cx="52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lgn="r" eaLnBrk="1" hangingPunct="1">
              <a:spcBef>
                <a:spcPct val="50000"/>
              </a:spcBef>
              <a:buFontTx/>
              <a:buNone/>
            </a:pPr>
            <a:r>
              <a:rPr lang="en-US" altLang="en-US" sz="1200" dirty="0" smtClean="0">
                <a:solidFill>
                  <a:srgbClr val="339933"/>
                </a:solidFill>
              </a:rPr>
              <a:t>34%</a:t>
            </a:r>
            <a:endParaRPr lang="en-US" altLang="en-US" sz="1200" dirty="0">
              <a:solidFill>
                <a:srgbClr val="339933"/>
              </a:solidFill>
            </a:endParaRPr>
          </a:p>
        </p:txBody>
      </p:sp>
    </p:spTree>
    <p:extLst>
      <p:ext uri="{BB962C8B-B14F-4D97-AF65-F5344CB8AC3E}">
        <p14:creationId xmlns:p14="http://schemas.microsoft.com/office/powerpoint/2010/main" val="1348119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5802" y="2073324"/>
            <a:ext cx="4564014" cy="2726238"/>
          </a:xfrm>
          <a:prstGeom prst="rect">
            <a:avLst/>
          </a:prstGeom>
        </p:spPr>
      </p:pic>
      <p:sp>
        <p:nvSpPr>
          <p:cNvPr id="12291" name="Rectangle 2"/>
          <p:cNvSpPr>
            <a:spLocks noGrp="1"/>
          </p:cNvSpPr>
          <p:nvPr>
            <p:ph type="title"/>
          </p:nvPr>
        </p:nvSpPr>
        <p:spPr/>
        <p:txBody>
          <a:bodyPr/>
          <a:lstStyle/>
          <a:p>
            <a:r>
              <a:rPr lang="en-US" altLang="en-US" dirty="0" err="1" smtClean="0"/>
              <a:t>OpenFOAM</a:t>
            </a:r>
            <a:r>
              <a:rPr lang="en-US" altLang="en-US" dirty="0" smtClean="0"/>
              <a:t> Performance – </a:t>
            </a:r>
            <a:r>
              <a:rPr lang="en-US" altLang="en-US" dirty="0"/>
              <a:t>CPU SKUs and Generation</a:t>
            </a:r>
            <a:endParaRPr lang="en-US" altLang="en-US" dirty="0" smtClean="0"/>
          </a:p>
        </p:txBody>
      </p:sp>
      <p:sp>
        <p:nvSpPr>
          <p:cNvPr id="12292" name="Rectangle 3"/>
          <p:cNvSpPr>
            <a:spLocks noGrp="1"/>
          </p:cNvSpPr>
          <p:nvPr>
            <p:ph type="body" idx="1"/>
          </p:nvPr>
        </p:nvSpPr>
        <p:spPr>
          <a:xfrm>
            <a:off x="304800" y="958935"/>
            <a:ext cx="8382000" cy="1321322"/>
          </a:xfrm>
        </p:spPr>
        <p:txBody>
          <a:bodyPr>
            <a:normAutofit fontScale="92500" lnSpcReduction="10000"/>
          </a:bodyPr>
          <a:lstStyle/>
          <a:p>
            <a:r>
              <a:rPr lang="en-US" altLang="en-US" sz="1600" dirty="0"/>
              <a:t>Performance benefits of Skylake CPU grows as cluster scales (on </a:t>
            </a:r>
            <a:r>
              <a:rPr lang="en-US" altLang="en-US" sz="1600" dirty="0" smtClean="0"/>
              <a:t>by-core </a:t>
            </a:r>
            <a:r>
              <a:rPr lang="en-US" altLang="en-US" sz="1600" dirty="0"/>
              <a:t>basis)</a:t>
            </a:r>
          </a:p>
          <a:p>
            <a:pPr lvl="1"/>
            <a:r>
              <a:rPr lang="en-US" altLang="en-US" sz="1400" dirty="0"/>
              <a:t>Performance </a:t>
            </a:r>
            <a:r>
              <a:rPr lang="en-US" altLang="en-US" sz="1400" dirty="0" smtClean="0"/>
              <a:t>is even between “</a:t>
            </a:r>
            <a:r>
              <a:rPr lang="en-US" altLang="en-US" sz="1400" dirty="0"/>
              <a:t>Skylake” CPUs </a:t>
            </a:r>
            <a:r>
              <a:rPr lang="en-US" altLang="en-US" sz="1400" dirty="0" smtClean="0"/>
              <a:t>and “Broadwell</a:t>
            </a:r>
            <a:r>
              <a:rPr lang="en-US" altLang="en-US" sz="1400" dirty="0"/>
              <a:t>” </a:t>
            </a:r>
            <a:r>
              <a:rPr lang="en-US" altLang="en-US" sz="1400" dirty="0" smtClean="0"/>
              <a:t>CPUs at 40 cores</a:t>
            </a:r>
          </a:p>
          <a:p>
            <a:pPr lvl="1"/>
            <a:r>
              <a:rPr lang="en-US" altLang="en-US" sz="1400" dirty="0" smtClean="0"/>
              <a:t>Performance gain become much more apparent at scale</a:t>
            </a:r>
          </a:p>
          <a:p>
            <a:pPr lvl="1"/>
            <a:r>
              <a:rPr lang="en-US" altLang="en-US" sz="1400" dirty="0" smtClean="0"/>
              <a:t>CPU Information:</a:t>
            </a:r>
          </a:p>
          <a:p>
            <a:pPr lvl="2"/>
            <a:r>
              <a:rPr lang="en-US" altLang="en-US" sz="1200" dirty="0" smtClean="0"/>
              <a:t>Gold 6148: Dual Socket 20-core Intel Xeon 6148 @ 2.4GHz (Turbo @ 3.7GHz)</a:t>
            </a:r>
          </a:p>
          <a:p>
            <a:pPr lvl="2"/>
            <a:r>
              <a:rPr lang="en-US" altLang="en-US" sz="1200" dirty="0" smtClean="0"/>
              <a:t>E5-2680v4: Dual Socket 14-core Intel Xeon E5-2680v4 @2.4GHz (Turbo @ 3.3GHz)</a:t>
            </a:r>
          </a:p>
        </p:txBody>
      </p:sp>
      <p:sp>
        <p:nvSpPr>
          <p:cNvPr id="11" name="Text Box 21"/>
          <p:cNvSpPr txBox="1">
            <a:spLocks noChangeArrowheads="1"/>
          </p:cNvSpPr>
          <p:nvPr/>
        </p:nvSpPr>
        <p:spPr bwMode="auto">
          <a:xfrm>
            <a:off x="227013" y="4526757"/>
            <a:ext cx="1809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eaLnBrk="1" hangingPunct="1">
              <a:spcBef>
                <a:spcPct val="50000"/>
              </a:spcBef>
              <a:buFontTx/>
              <a:buNone/>
            </a:pPr>
            <a:r>
              <a:rPr lang="en-US" altLang="en-US" sz="1200" i="1" dirty="0">
                <a:solidFill>
                  <a:schemeClr val="tx1"/>
                </a:solidFill>
              </a:rPr>
              <a:t>Higher is better</a:t>
            </a:r>
          </a:p>
        </p:txBody>
      </p:sp>
      <p:sp>
        <p:nvSpPr>
          <p:cNvPr id="19" name="Line 58"/>
          <p:cNvSpPr>
            <a:spLocks noChangeShapeType="1"/>
          </p:cNvSpPr>
          <p:nvPr/>
        </p:nvSpPr>
        <p:spPr bwMode="auto">
          <a:xfrm flipV="1">
            <a:off x="6302152" y="2903986"/>
            <a:ext cx="0" cy="1354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0" name="Text Box 59"/>
          <p:cNvSpPr txBox="1">
            <a:spLocks noChangeArrowheads="1"/>
          </p:cNvSpPr>
          <p:nvPr/>
        </p:nvSpPr>
        <p:spPr bwMode="auto">
          <a:xfrm>
            <a:off x="6039132" y="2669632"/>
            <a:ext cx="52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lgn="r" eaLnBrk="1" hangingPunct="1">
              <a:spcBef>
                <a:spcPct val="50000"/>
              </a:spcBef>
              <a:buFontTx/>
              <a:buNone/>
            </a:pPr>
            <a:r>
              <a:rPr lang="en-US" altLang="en-US" sz="1200" dirty="0" smtClean="0">
                <a:solidFill>
                  <a:srgbClr val="339933"/>
                </a:solidFill>
              </a:rPr>
              <a:t>17%</a:t>
            </a:r>
            <a:endParaRPr lang="en-US" altLang="en-US" sz="1200" dirty="0">
              <a:solidFill>
                <a:srgbClr val="339933"/>
              </a:solidFill>
            </a:endParaRPr>
          </a:p>
        </p:txBody>
      </p:sp>
      <p:sp>
        <p:nvSpPr>
          <p:cNvPr id="14" name="Line 58"/>
          <p:cNvSpPr>
            <a:spLocks noChangeShapeType="1"/>
          </p:cNvSpPr>
          <p:nvPr/>
        </p:nvSpPr>
        <p:spPr bwMode="auto">
          <a:xfrm flipV="1">
            <a:off x="5677300" y="3143041"/>
            <a:ext cx="0" cy="1354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 name="Text Box 59"/>
          <p:cNvSpPr txBox="1">
            <a:spLocks noChangeArrowheads="1"/>
          </p:cNvSpPr>
          <p:nvPr/>
        </p:nvSpPr>
        <p:spPr bwMode="auto">
          <a:xfrm>
            <a:off x="5414280" y="2908687"/>
            <a:ext cx="52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lgn="r" eaLnBrk="1" hangingPunct="1">
              <a:spcBef>
                <a:spcPct val="50000"/>
              </a:spcBef>
              <a:buFontTx/>
              <a:buNone/>
            </a:pPr>
            <a:r>
              <a:rPr lang="en-US" altLang="en-US" sz="1200" dirty="0" smtClean="0">
                <a:solidFill>
                  <a:srgbClr val="339933"/>
                </a:solidFill>
              </a:rPr>
              <a:t>12%</a:t>
            </a:r>
            <a:endParaRPr lang="en-US" altLang="en-US" sz="1200" dirty="0">
              <a:solidFill>
                <a:srgbClr val="339933"/>
              </a:solidFill>
            </a:endParaRPr>
          </a:p>
        </p:txBody>
      </p:sp>
      <p:sp>
        <p:nvSpPr>
          <p:cNvPr id="16" name="Line 58"/>
          <p:cNvSpPr>
            <a:spLocks noChangeShapeType="1"/>
          </p:cNvSpPr>
          <p:nvPr/>
        </p:nvSpPr>
        <p:spPr bwMode="auto">
          <a:xfrm flipV="1">
            <a:off x="5019750" y="3391295"/>
            <a:ext cx="0" cy="1354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7" name="Text Box 59"/>
          <p:cNvSpPr txBox="1">
            <a:spLocks noChangeArrowheads="1"/>
          </p:cNvSpPr>
          <p:nvPr/>
        </p:nvSpPr>
        <p:spPr bwMode="auto">
          <a:xfrm>
            <a:off x="4756730" y="3156941"/>
            <a:ext cx="52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lgn="r" eaLnBrk="1" hangingPunct="1">
              <a:spcBef>
                <a:spcPct val="50000"/>
              </a:spcBef>
              <a:buFontTx/>
              <a:buNone/>
            </a:pPr>
            <a:r>
              <a:rPr lang="en-US" altLang="en-US" sz="1200" dirty="0">
                <a:solidFill>
                  <a:srgbClr val="339933"/>
                </a:solidFill>
              </a:rPr>
              <a:t>6</a:t>
            </a:r>
            <a:r>
              <a:rPr lang="en-US" altLang="en-US" sz="1200" dirty="0" smtClean="0">
                <a:solidFill>
                  <a:srgbClr val="339933"/>
                </a:solidFill>
              </a:rPr>
              <a:t>%</a:t>
            </a:r>
            <a:endParaRPr lang="en-US" altLang="en-US" sz="1200" dirty="0">
              <a:solidFill>
                <a:srgbClr val="339933"/>
              </a:solidFill>
            </a:endParaRPr>
          </a:p>
        </p:txBody>
      </p:sp>
      <p:sp>
        <p:nvSpPr>
          <p:cNvPr id="18" name="Line 58"/>
          <p:cNvSpPr>
            <a:spLocks noChangeShapeType="1"/>
          </p:cNvSpPr>
          <p:nvPr/>
        </p:nvSpPr>
        <p:spPr bwMode="auto">
          <a:xfrm flipV="1">
            <a:off x="4369191" y="3507380"/>
            <a:ext cx="0" cy="1354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1" name="Text Box 59"/>
          <p:cNvSpPr txBox="1">
            <a:spLocks noChangeArrowheads="1"/>
          </p:cNvSpPr>
          <p:nvPr/>
        </p:nvSpPr>
        <p:spPr bwMode="auto">
          <a:xfrm>
            <a:off x="4106171" y="3273026"/>
            <a:ext cx="52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lgn="r" eaLnBrk="1" hangingPunct="1">
              <a:spcBef>
                <a:spcPct val="50000"/>
              </a:spcBef>
              <a:buFontTx/>
              <a:buNone/>
            </a:pPr>
            <a:r>
              <a:rPr lang="en-US" altLang="en-US" sz="1200" dirty="0" smtClean="0">
                <a:solidFill>
                  <a:srgbClr val="339933"/>
                </a:solidFill>
              </a:rPr>
              <a:t>4%</a:t>
            </a:r>
            <a:endParaRPr lang="en-US" altLang="en-US" sz="1200" dirty="0">
              <a:solidFill>
                <a:srgbClr val="339933"/>
              </a:solidFill>
            </a:endParaRPr>
          </a:p>
        </p:txBody>
      </p:sp>
      <p:sp>
        <p:nvSpPr>
          <p:cNvPr id="22" name="Line 58"/>
          <p:cNvSpPr>
            <a:spLocks noChangeShapeType="1"/>
          </p:cNvSpPr>
          <p:nvPr/>
        </p:nvSpPr>
        <p:spPr bwMode="auto">
          <a:xfrm flipV="1">
            <a:off x="3718322" y="3645879"/>
            <a:ext cx="0" cy="1354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3" name="Text Box 59"/>
          <p:cNvSpPr txBox="1">
            <a:spLocks noChangeArrowheads="1"/>
          </p:cNvSpPr>
          <p:nvPr/>
        </p:nvSpPr>
        <p:spPr bwMode="auto">
          <a:xfrm>
            <a:off x="3455302" y="3411525"/>
            <a:ext cx="526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300" b="1">
                <a:solidFill>
                  <a:schemeClr val="tx2"/>
                </a:solidFill>
                <a:latin typeface="Arial" pitchFamily="34" charset="0"/>
              </a:defRPr>
            </a:lvl1pPr>
            <a:lvl2pPr marL="742950" indent="-285750" eaLnBrk="0" hangingPunct="0">
              <a:spcBef>
                <a:spcPts val="300"/>
              </a:spcBef>
              <a:buClr>
                <a:schemeClr val="tx2"/>
              </a:buClr>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sz="1500">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sz="15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sz="1500">
                <a:solidFill>
                  <a:schemeClr val="tx1"/>
                </a:solidFill>
                <a:latin typeface="Arial" pitchFamily="34" charset="0"/>
              </a:defRPr>
            </a:lvl9pPr>
          </a:lstStyle>
          <a:p>
            <a:pPr algn="r" eaLnBrk="1" hangingPunct="1">
              <a:spcBef>
                <a:spcPct val="50000"/>
              </a:spcBef>
              <a:buFontTx/>
              <a:buNone/>
            </a:pPr>
            <a:r>
              <a:rPr lang="en-US" altLang="en-US" sz="1200" dirty="0">
                <a:solidFill>
                  <a:srgbClr val="339933"/>
                </a:solidFill>
              </a:rPr>
              <a:t>2</a:t>
            </a:r>
            <a:r>
              <a:rPr lang="en-US" altLang="en-US" sz="1200" dirty="0" smtClean="0">
                <a:solidFill>
                  <a:srgbClr val="339933"/>
                </a:solidFill>
              </a:rPr>
              <a:t>%</a:t>
            </a:r>
            <a:endParaRPr lang="en-US" altLang="en-US" sz="1200" dirty="0">
              <a:solidFill>
                <a:srgbClr val="339933"/>
              </a:solidFill>
            </a:endParaRPr>
          </a:p>
        </p:txBody>
      </p:sp>
    </p:spTree>
    <p:extLst>
      <p:ext uri="{BB962C8B-B14F-4D97-AF65-F5344CB8AC3E}">
        <p14:creationId xmlns:p14="http://schemas.microsoft.com/office/powerpoint/2010/main" val="396910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lide Master 1">
  <a:themeElements>
    <a:clrScheme name="1_Slide Master 1 1">
      <a:dk1>
        <a:srgbClr val="000000"/>
      </a:dk1>
      <a:lt1>
        <a:srgbClr val="FFFFFF"/>
      </a:lt1>
      <a:dk2>
        <a:srgbClr val="181C69"/>
      </a:dk2>
      <a:lt2>
        <a:srgbClr val="EEECE1"/>
      </a:lt2>
      <a:accent1>
        <a:srgbClr val="3F689B"/>
      </a:accent1>
      <a:accent2>
        <a:srgbClr val="AC2A2E"/>
      </a:accent2>
      <a:accent3>
        <a:srgbClr val="FFFFFF"/>
      </a:accent3>
      <a:accent4>
        <a:srgbClr val="000000"/>
      </a:accent4>
      <a:accent5>
        <a:srgbClr val="AFB9CB"/>
      </a:accent5>
      <a:accent6>
        <a:srgbClr val="9B2529"/>
      </a:accent6>
      <a:hlink>
        <a:srgbClr val="1956A1"/>
      </a:hlink>
      <a:folHlink>
        <a:srgbClr val="69236A"/>
      </a:folHlink>
    </a:clrScheme>
    <a:fontScheme name="1_Slide Master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lide Master 1 1">
        <a:dk1>
          <a:srgbClr val="000000"/>
        </a:dk1>
        <a:lt1>
          <a:srgbClr val="FFFFFF"/>
        </a:lt1>
        <a:dk2>
          <a:srgbClr val="181C69"/>
        </a:dk2>
        <a:lt2>
          <a:srgbClr val="EEECE1"/>
        </a:lt2>
        <a:accent1>
          <a:srgbClr val="3F689B"/>
        </a:accent1>
        <a:accent2>
          <a:srgbClr val="AC2A2E"/>
        </a:accent2>
        <a:accent3>
          <a:srgbClr val="FFFFFF"/>
        </a:accent3>
        <a:accent4>
          <a:srgbClr val="000000"/>
        </a:accent4>
        <a:accent5>
          <a:srgbClr val="AFB9CB"/>
        </a:accent5>
        <a:accent6>
          <a:srgbClr val="9B2529"/>
        </a:accent6>
        <a:hlink>
          <a:srgbClr val="1956A1"/>
        </a:hlink>
        <a:folHlink>
          <a:srgbClr val="69236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56009</TotalTime>
  <Words>1185</Words>
  <Application>Microsoft Office PowerPoint</Application>
  <PresentationFormat>On-screen Show (16:9)</PresentationFormat>
  <Paragraphs>148</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微软雅黑</vt:lpstr>
      <vt:lpstr>宋体</vt:lpstr>
      <vt:lpstr>Arial</vt:lpstr>
      <vt:lpstr>Arial Narrow</vt:lpstr>
      <vt:lpstr>Calibri</vt:lpstr>
      <vt:lpstr>1_Slide Master 1</vt:lpstr>
      <vt:lpstr>OpenFOAM Performance Benchmark and Profiling</vt:lpstr>
      <vt:lpstr>Note</vt:lpstr>
      <vt:lpstr>OpenFOAM</vt:lpstr>
      <vt:lpstr>Objectives</vt:lpstr>
      <vt:lpstr>Test Cluster Configuration</vt:lpstr>
      <vt:lpstr>Introducing Huawei FusionServer E9000 – CH121 V5</vt:lpstr>
      <vt:lpstr>OpenFOAM Performance – CPU SKUs and Generation</vt:lpstr>
      <vt:lpstr>OpenFOAM Performance – CPU SKUs and Generation</vt:lpstr>
      <vt:lpstr>OpenFOAM Performance – CPU SKUs and Generation</vt:lpstr>
      <vt:lpstr>OpenFOAM Performance – Memory Speed</vt:lpstr>
      <vt:lpstr>OpenFOAM Performance – Sub-NUMA Clustering</vt:lpstr>
      <vt:lpstr>OpenFOAM Performance – Processes Per Node</vt:lpstr>
      <vt:lpstr>OpenFOAM Profiling – MPI/User Time Ratio</vt:lpstr>
      <vt:lpstr>OpenFOAM Summary </vt:lpstr>
      <vt:lpstr>PowerPoint Presentation</vt:lpstr>
    </vt:vector>
  </TitlesOfParts>
  <Company>cgrafx,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Roberta K</dc:creator>
  <cp:lastModifiedBy>Pak Lui</cp:lastModifiedBy>
  <cp:revision>2156</cp:revision>
  <dcterms:created xsi:type="dcterms:W3CDTF">2008-10-06T05:45:55Z</dcterms:created>
  <dcterms:modified xsi:type="dcterms:W3CDTF">2017-12-27T01:30:51Z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(3)iYt4NesCRx0Zf70oG/TFlnmlzFxxTlI81rhChCnd96thKtOCHOOBeMQzVEcLzM1ny4ovadYR
ikl2C9zsz8VtdgWLpKAZbfxLWq5SYyZhuj4n5E0IEYQ6N2vEZT98IgPIMs+NeRYxiS0TlkoU
KsG8Abyrlm6sApklRV6/MKYtLBjrdTRizL9GywI6O0y4Fs4wA/m/hiiRH2UAroDlMQ7zN64O
BQYPN75ICVn0mHSHq2</vt:lpwstr>
  </property>
  <property fmtid="{D5CDD505-2E9C-101B-9397-08002B2CF9AE}" pid="3" name="_2015_ms_pID_7253431">
    <vt:lpwstr>uo0daFQcCO6KFmSP9rk4Lig9Vcwl/XKhRlYdhIcYFRg9xTAtu5q8gv
jQUL3ehoM3x94CkXUeQph8XiO1LWaR8pVzjbIFK7RCkGzhRVlkhyVspRYok8Yo+vub69DiF1
CePFk7e5nV98adc9LJ6eGYqLpekRuKPIqAaUbRDdId1yaaDub4Y+zHaRwyd//u69QyrxO0Z1
qOL+gN+D9ZX2K41KmQmOd5KKhjfyWhKG6rRl</vt:lpwstr>
  </property>
  <property fmtid="{D5CDD505-2E9C-101B-9397-08002B2CF9AE}" pid="4" name="_2015_ms_pID_7253432">
    <vt:lpwstr>XA==</vt:lpwstr>
  </property>
</Properties>
</file>