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Default Extension="xlsx" ContentType="application/vnd.openxmlformats-officedocument.spreadsheetml.sheet"/>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Default Extension="wmf" ContentType="image/x-wmf"/>
  <Override PartName="/ppt/slideLayouts/slideLayout26.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70" r:id="rId2"/>
    <p:sldMasterId id="2147483674" r:id="rId3"/>
    <p:sldMasterId id="2147483672" r:id="rId4"/>
  </p:sldMasterIdLst>
  <p:notesMasterIdLst>
    <p:notesMasterId r:id="rId36"/>
  </p:notesMasterIdLst>
  <p:sldIdLst>
    <p:sldId id="268" r:id="rId5"/>
    <p:sldId id="315" r:id="rId6"/>
    <p:sldId id="316"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273" r:id="rId35"/>
  </p:sldIdLst>
  <p:sldSz cx="12195175" cy="6859588"/>
  <p:notesSz cx="6858000" cy="9144000"/>
  <p:defaultText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776">
          <p15:clr>
            <a:srgbClr val="A4A3A4"/>
          </p15:clr>
        </p15:guide>
        <p15:guide id="2" orient="horz" pos="104">
          <p15:clr>
            <a:srgbClr val="A4A3A4"/>
          </p15:clr>
        </p15:guide>
        <p15:guide id="3" orient="horz" pos="3976">
          <p15:clr>
            <a:srgbClr val="A4A3A4"/>
          </p15:clr>
        </p15:guide>
        <p15:guide id="4" orient="horz" pos="952">
          <p15:clr>
            <a:srgbClr val="A4A3A4"/>
          </p15:clr>
        </p15:guide>
        <p15:guide id="5" pos="367">
          <p15:clr>
            <a:srgbClr val="A4A3A4"/>
          </p15:clr>
        </p15:guide>
        <p15:guide id="6" pos="73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75757"/>
    <a:srgbClr val="3E3E3E"/>
    <a:srgbClr val="535353"/>
    <a:srgbClr val="A6A6A6"/>
    <a:srgbClr val="595959"/>
    <a:srgbClr val="4E6C8A"/>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64" autoAdjust="0"/>
    <p:restoredTop sz="91095" autoAdjust="0"/>
  </p:normalViewPr>
  <p:slideViewPr>
    <p:cSldViewPr snapToObjects="1">
      <p:cViewPr varScale="1">
        <p:scale>
          <a:sx n="64" d="100"/>
          <a:sy n="64" d="100"/>
        </p:scale>
        <p:origin x="-1008" y="-96"/>
      </p:cViewPr>
      <p:guideLst>
        <p:guide orient="horz" pos="776"/>
        <p:guide orient="horz" pos="104"/>
        <p:guide orient="horz" pos="3976"/>
        <p:guide orient="horz" pos="952"/>
        <p:guide pos="367"/>
        <p:guide pos="733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___1.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Office_Excel____2.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___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___4.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CN"/>
  <c:style val="26"/>
  <c:chart>
    <c:title>
      <c:tx>
        <c:rich>
          <a:bodyPr/>
          <a:lstStyle/>
          <a:p>
            <a:pPr>
              <a:defRPr sz="1200"/>
            </a:pPr>
            <a:r>
              <a:rPr lang="en-US" altLang="zh-CN" sz="1200" b="1" i="0" u="none" strike="noStrike" baseline="0" dirty="0" smtClean="0"/>
              <a:t>High Density Server Vendors Shipments in China(</a:t>
            </a:r>
            <a:r>
              <a:rPr lang="en-US" altLang="zh-CN" sz="1200" b="1" i="0" u="none" strike="noStrike" baseline="0" dirty="0" err="1" smtClean="0"/>
              <a:t>kunits</a:t>
            </a:r>
            <a:r>
              <a:rPr lang="en-US" altLang="zh-CN" sz="1200" b="1" i="0" u="none" strike="noStrike" baseline="0" dirty="0" smtClean="0"/>
              <a:t>)</a:t>
            </a:r>
            <a:endParaRPr lang="en-US" altLang="zh-CN" sz="1200" b="0" i="0" baseline="0" dirty="0"/>
          </a:p>
        </c:rich>
      </c:tx>
      <c:layout>
        <c:manualLayout>
          <c:xMode val="edge"/>
          <c:yMode val="edge"/>
          <c:x val="0.17971685552827144"/>
          <c:y val="3.6340683032283151E-3"/>
        </c:manualLayout>
      </c:layout>
      <c:overlay val="1"/>
    </c:title>
    <c:plotArea>
      <c:layout>
        <c:manualLayout>
          <c:layoutTarget val="inner"/>
          <c:xMode val="edge"/>
          <c:yMode val="edge"/>
          <c:x val="9.7509896469350543E-2"/>
          <c:y val="0.21141237004707125"/>
          <c:w val="0.86336337683568276"/>
          <c:h val="0.75414851745833456"/>
        </c:manualLayout>
      </c:layout>
      <c:barChart>
        <c:barDir val="col"/>
        <c:grouping val="stacked"/>
        <c:ser>
          <c:idx val="0"/>
          <c:order val="0"/>
          <c:tx>
            <c:strRef>
              <c:f>Sheet1!$B$1</c:f>
              <c:strCache>
                <c:ptCount val="1"/>
                <c:pt idx="0">
                  <c:v>出货量</c:v>
                </c:pt>
              </c:strCache>
            </c:strRef>
          </c:tx>
          <c:spPr>
            <a:solidFill>
              <a:schemeClr val="bg1">
                <a:lumMod val="75000"/>
              </a:schemeClr>
            </a:solidFill>
            <a:ln>
              <a:noFill/>
            </a:ln>
            <a:effectLst/>
            <a:scene3d>
              <a:camera prst="orthographicFront"/>
              <a:lightRig rig="threePt" dir="t">
                <a:rot lat="0" lon="0" rev="1200000"/>
              </a:lightRig>
            </a:scene3d>
            <a:sp3d>
              <a:bevelT w="38100" h="38100"/>
            </a:sp3d>
          </c:spPr>
          <c:dPt>
            <c:idx val="0"/>
            <c:spPr>
              <a:solidFill>
                <a:srgbClr val="C00000"/>
              </a:solidFill>
              <a:ln>
                <a:noFill/>
              </a:ln>
              <a:effectLst/>
              <a:scene3d>
                <a:camera prst="orthographicFront"/>
                <a:lightRig rig="threePt" dir="t">
                  <a:rot lat="0" lon="0" rev="1200000"/>
                </a:lightRig>
              </a:scene3d>
              <a:sp3d>
                <a:bevelT w="38100" h="38100"/>
              </a:sp3d>
            </c:spPr>
          </c:dPt>
          <c:dLbls>
            <c:dLbl>
              <c:idx val="0"/>
              <c:layout>
                <c:manualLayout>
                  <c:x val="-9.1971402358044362E-3"/>
                  <c:y val="-0.29666170116593582"/>
                </c:manualLayout>
              </c:layout>
              <c:dLblPos val="ctr"/>
              <c:showVal val="1"/>
            </c:dLbl>
            <c:dLbl>
              <c:idx val="1"/>
              <c:layout>
                <c:manualLayout>
                  <c:x val="-8.7029274639463666E-3"/>
                  <c:y val="-0.19195674676581145"/>
                </c:manualLayout>
              </c:layout>
              <c:dLblPos val="ctr"/>
              <c:showVal val="1"/>
            </c:dLbl>
            <c:dLbl>
              <c:idx val="2"/>
              <c:layout>
                <c:manualLayout>
                  <c:x val="-5.7684913646365594E-3"/>
                  <c:y val="-0.13579928651011819"/>
                </c:manualLayout>
              </c:layout>
              <c:dLblPos val="ctr"/>
              <c:showVal val="1"/>
            </c:dLbl>
            <c:dLbl>
              <c:idx val="3"/>
              <c:layout>
                <c:manualLayout>
                  <c:x val="0"/>
                  <c:y val="-0.10265985502201715"/>
                </c:manualLayout>
              </c:layout>
              <c:dLblPos val="ctr"/>
              <c:showVal val="1"/>
            </c:dLbl>
            <c:dLbl>
              <c:idx val="4"/>
              <c:layout>
                <c:manualLayout>
                  <c:x val="0"/>
                  <c:y val="-3.7711168909876212E-2"/>
                </c:manualLayout>
              </c:layout>
              <c:dLblPos val="ctr"/>
              <c:showVal val="1"/>
            </c:dLbl>
            <c:dLbl>
              <c:idx val="5"/>
              <c:layout>
                <c:manualLayout>
                  <c:x val="0"/>
                  <c:y val="-3.3749316094711414E-2"/>
                </c:manualLayout>
              </c:layout>
              <c:dLblPos val="ctr"/>
              <c:showVal val="1"/>
            </c:dLbl>
            <c:dLbl>
              <c:idx val="6"/>
              <c:layout>
                <c:manualLayout>
                  <c:x val="-2.6712418519235052E-3"/>
                  <c:y val="-7.0836595035479134E-3"/>
                </c:manualLayout>
              </c:layout>
              <c:dLblPos val="ctr"/>
              <c:showVal val="1"/>
            </c:dLbl>
            <c:dLbl>
              <c:idx val="7"/>
              <c:layout>
                <c:manualLayout>
                  <c:x val="-2.6712418519236002E-3"/>
                  <c:y val="-2.4901728070840052E-3"/>
                </c:manualLayout>
              </c:layout>
              <c:dLblPos val="ctr"/>
              <c:showVal val="1"/>
            </c:dLbl>
            <c:numFmt formatCode="#,##0.00_);\(#,##0.00\)" sourceLinked="0"/>
            <c:txPr>
              <a:bodyPr/>
              <a:lstStyle/>
              <a:p>
                <a:pPr>
                  <a:defRPr sz="800" b="0"/>
                </a:pPr>
                <a:endParaRPr lang="zh-CN"/>
              </a:p>
            </c:txPr>
            <c:dLblPos val="inEnd"/>
            <c:showVal val="1"/>
          </c:dLbls>
          <c:cat>
            <c:strRef>
              <c:f>Sheet1!$A$2:$A$7</c:f>
              <c:strCache>
                <c:ptCount val="6"/>
                <c:pt idx="0">
                  <c:v>Huawei</c:v>
                </c:pt>
                <c:pt idx="1">
                  <c:v>Inspur</c:v>
                </c:pt>
                <c:pt idx="2">
                  <c:v>Lenovo</c:v>
                </c:pt>
                <c:pt idx="3">
                  <c:v>HP</c:v>
                </c:pt>
                <c:pt idx="4">
                  <c:v>Dell</c:v>
                </c:pt>
                <c:pt idx="5">
                  <c:v>Sugon</c:v>
                </c:pt>
              </c:strCache>
            </c:strRef>
          </c:cat>
          <c:val>
            <c:numRef>
              <c:f>Sheet1!$B$2:$B$7</c:f>
              <c:numCache>
                <c:formatCode>_(* #,##0_);_(* \(#,##0\);_(* "-"??_);_(@_)</c:formatCode>
                <c:ptCount val="6"/>
                <c:pt idx="0">
                  <c:v>10159</c:v>
                </c:pt>
                <c:pt idx="1">
                  <c:v>5041</c:v>
                </c:pt>
                <c:pt idx="2">
                  <c:v>2996</c:v>
                </c:pt>
                <c:pt idx="3">
                  <c:v>2495</c:v>
                </c:pt>
                <c:pt idx="4">
                  <c:v>438</c:v>
                </c:pt>
                <c:pt idx="5">
                  <c:v>239</c:v>
                </c:pt>
              </c:numCache>
            </c:numRef>
          </c:val>
        </c:ser>
        <c:gapWidth val="55"/>
        <c:overlap val="100"/>
        <c:axId val="82419072"/>
        <c:axId val="82424960"/>
      </c:barChart>
      <c:catAx>
        <c:axId val="82419072"/>
        <c:scaling>
          <c:orientation val="minMax"/>
        </c:scaling>
        <c:axPos val="b"/>
        <c:majorTickMark val="none"/>
        <c:tickLblPos val="nextTo"/>
        <c:txPr>
          <a:bodyPr rot="0" vert="horz" anchor="ctr" anchorCtr="1"/>
          <a:lstStyle/>
          <a:p>
            <a:pPr>
              <a:defRPr sz="800" b="0"/>
            </a:pPr>
            <a:endParaRPr lang="zh-CN"/>
          </a:p>
        </c:txPr>
        <c:crossAx val="82424960"/>
        <c:crosses val="autoZero"/>
        <c:auto val="1"/>
        <c:lblAlgn val="ctr"/>
        <c:lblOffset val="100"/>
      </c:catAx>
      <c:valAx>
        <c:axId val="82424960"/>
        <c:scaling>
          <c:orientation val="minMax"/>
          <c:max val="11000"/>
        </c:scaling>
        <c:delete val="1"/>
        <c:axPos val="l"/>
        <c:numFmt formatCode="_(* #,##0_);_(* \(#,##0\);_(* &quot;-&quot;??_);_(@_)" sourceLinked="1"/>
        <c:tickLblPos val="none"/>
        <c:crossAx val="82419072"/>
        <c:crosses val="autoZero"/>
        <c:crossBetween val="between"/>
        <c:dispUnits>
          <c:builtInUnit val="thousands"/>
        </c:dispUnits>
      </c:valAx>
    </c:plotArea>
    <c:plotVisOnly val="1"/>
    <c:dispBlanksAs val="gap"/>
  </c:chart>
  <c:txPr>
    <a:bodyPr/>
    <a:lstStyle/>
    <a:p>
      <a:pPr>
        <a:defRPr sz="1800">
          <a:latin typeface="微软雅黑" pitchFamily="34" charset="-122"/>
          <a:ea typeface="微软雅黑" pitchFamily="34" charset="-122"/>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CN"/>
  <c:clrMapOvr bg1="lt1" tx1="dk1" bg2="lt2" tx2="dk2" accent1="accent1" accent2="accent2" accent3="accent3" accent4="accent4" accent5="accent5" accent6="accent6" hlink="hlink" folHlink="folHlink"/>
  <c:chart>
    <c:title>
      <c:tx>
        <c:rich>
          <a:bodyPr/>
          <a:lstStyle/>
          <a:p>
            <a:pPr>
              <a:defRPr sz="1200">
                <a:latin typeface="微软雅黑" pitchFamily="34" charset="-122"/>
                <a:ea typeface="微软雅黑" pitchFamily="34" charset="-122"/>
              </a:defRPr>
            </a:pPr>
            <a:r>
              <a:rPr lang="en-US" altLang="zh-CN" sz="1200" b="1" i="0" baseline="0" dirty="0" smtClean="0"/>
              <a:t>Global Server Market Share</a:t>
            </a:r>
            <a:endParaRPr lang="zh-CN" altLang="zh-CN" sz="1200" dirty="0"/>
          </a:p>
        </c:rich>
      </c:tx>
      <c:layout>
        <c:manualLayout>
          <c:xMode val="edge"/>
          <c:yMode val="edge"/>
          <c:x val="0.15575318563788637"/>
          <c:y val="1.6344285291430536E-2"/>
        </c:manualLayout>
      </c:layout>
    </c:title>
    <c:view3D>
      <c:rotX val="30"/>
      <c:rotY val="225"/>
      <c:perspective val="30"/>
    </c:view3D>
    <c:plotArea>
      <c:layout>
        <c:manualLayout>
          <c:layoutTarget val="inner"/>
          <c:xMode val="edge"/>
          <c:yMode val="edge"/>
          <c:x val="7.9615703081996891E-2"/>
          <c:y val="0.25335782771967535"/>
          <c:w val="0.70003163857224182"/>
          <c:h val="0.56694486244164288"/>
        </c:manualLayout>
      </c:layout>
      <c:pie3DChart>
        <c:varyColors val="1"/>
        <c:ser>
          <c:idx val="0"/>
          <c:order val="0"/>
          <c:tx>
            <c:strRef>
              <c:f>Sheet1!$B$1</c:f>
              <c:strCache>
                <c:ptCount val="1"/>
                <c:pt idx="0">
                  <c:v>发货量</c:v>
                </c:pt>
              </c:strCache>
            </c:strRef>
          </c:tx>
          <c:explosion val="6"/>
          <c:dLbls>
            <c:dLbl>
              <c:idx val="0"/>
              <c:layout>
                <c:manualLayout>
                  <c:x val="0.15324605250091275"/>
                  <c:y val="6.9496534018699541E-2"/>
                </c:manualLayout>
              </c:layout>
              <c:dLblPos val="bestFit"/>
              <c:showCatName val="1"/>
              <c:showPercent val="1"/>
              <c:separator>, </c:separator>
            </c:dLbl>
            <c:dLbl>
              <c:idx val="1"/>
              <c:layout>
                <c:manualLayout>
                  <c:x val="2.2747702392500482E-2"/>
                  <c:y val="-0.18262229257557624"/>
                </c:manualLayout>
              </c:layout>
              <c:spPr>
                <a:solidFill>
                  <a:srgbClr val="FF0000">
                    <a:alpha val="59000"/>
                  </a:srgbClr>
                </a:solidFill>
              </c:spPr>
              <c:txPr>
                <a:bodyPr/>
                <a:lstStyle/>
                <a:p>
                  <a:pPr>
                    <a:defRPr sz="800" b="1" i="0">
                      <a:solidFill>
                        <a:schemeClr val="bg1"/>
                      </a:solidFill>
                      <a:latin typeface="Arial Unicode MS" pitchFamily="34" charset="-122"/>
                      <a:ea typeface="Arial Unicode MS" pitchFamily="34" charset="-122"/>
                      <a:cs typeface="Arial Unicode MS" pitchFamily="34" charset="-122"/>
                    </a:defRPr>
                  </a:pPr>
                  <a:endParaRPr lang="zh-CN"/>
                </a:p>
              </c:txPr>
              <c:dLblPos val="bestFit"/>
              <c:showCatName val="1"/>
              <c:showPercent val="1"/>
              <c:separator>, </c:separator>
            </c:dLbl>
            <c:txPr>
              <a:bodyPr/>
              <a:lstStyle/>
              <a:p>
                <a:pPr>
                  <a:defRPr sz="800" b="0" i="0">
                    <a:solidFill>
                      <a:schemeClr val="tx1"/>
                    </a:solidFill>
                    <a:latin typeface="Arial Unicode MS" pitchFamily="34" charset="-122"/>
                    <a:ea typeface="Arial Unicode MS" pitchFamily="34" charset="-122"/>
                    <a:cs typeface="Arial Unicode MS" pitchFamily="34" charset="-122"/>
                  </a:defRPr>
                </a:pPr>
                <a:endParaRPr lang="zh-CN"/>
              </a:p>
            </c:txPr>
            <c:dLblPos val="bestFit"/>
            <c:showCatName val="1"/>
            <c:showPercent val="1"/>
            <c:separator>, </c:separator>
            <c:showLeaderLines val="1"/>
          </c:dLbls>
          <c:cat>
            <c:strRef>
              <c:f>Sheet1!$A$2:$A$6</c:f>
              <c:strCache>
                <c:ptCount val="5"/>
                <c:pt idx="0">
                  <c:v>Rack</c:v>
                </c:pt>
                <c:pt idx="1">
                  <c:v>High-density</c:v>
                </c:pt>
                <c:pt idx="2">
                  <c:v>Blade</c:v>
                </c:pt>
                <c:pt idx="3">
                  <c:v>Tower</c:v>
                </c:pt>
                <c:pt idx="4">
                  <c:v>Other</c:v>
                </c:pt>
              </c:strCache>
            </c:strRef>
          </c:cat>
          <c:val>
            <c:numRef>
              <c:f>Sheet1!$B$2:$B$6</c:f>
              <c:numCache>
                <c:formatCode>#,##0</c:formatCode>
                <c:ptCount val="5"/>
                <c:pt idx="0">
                  <c:v>1420617.0878183641</c:v>
                </c:pt>
                <c:pt idx="1">
                  <c:v>559090.47596586135</c:v>
                </c:pt>
                <c:pt idx="2">
                  <c:v>286560.86891038559</c:v>
                </c:pt>
                <c:pt idx="3">
                  <c:v>222679.59323921881</c:v>
                </c:pt>
                <c:pt idx="4">
                  <c:v>202295.84451151168</c:v>
                </c:pt>
              </c:numCache>
            </c:numRef>
          </c:val>
        </c:ser>
      </c:pie3DChart>
    </c:plotArea>
    <c:plotVisOnly val="1"/>
  </c:chart>
  <c:txPr>
    <a:bodyPr/>
    <a:lstStyle/>
    <a:p>
      <a:pPr>
        <a:defRPr sz="1800"/>
      </a:pPr>
      <a:endParaRPr lang="zh-CN"/>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200"/>
            </a:pPr>
            <a:r>
              <a:rPr lang="en-US" altLang="zh-CN" sz="1200" dirty="0" smtClean="0">
                <a:latin typeface="微软雅黑" pitchFamily="34" charset="-122"/>
                <a:ea typeface="微软雅黑" pitchFamily="34" charset="-122"/>
              </a:rPr>
              <a:t>100% random read</a:t>
            </a:r>
            <a:r>
              <a:rPr lang="en-US" altLang="zh-CN" sz="1200" baseline="0" dirty="0" smtClean="0">
                <a:latin typeface="微软雅黑" pitchFamily="34" charset="-122"/>
                <a:ea typeface="微软雅黑" pitchFamily="34" charset="-122"/>
              </a:rPr>
              <a:t> </a:t>
            </a:r>
            <a:r>
              <a:rPr lang="en-US" altLang="zh-CN" sz="1200" dirty="0" smtClean="0">
                <a:latin typeface="微软雅黑" pitchFamily="34" charset="-122"/>
                <a:ea typeface="微软雅黑" pitchFamily="34" charset="-122"/>
              </a:rPr>
              <a:t>IOPS@</a:t>
            </a:r>
            <a:r>
              <a:rPr lang="en-US" altLang="zh-CN" sz="1200" b="1" i="0" u="none" strike="noStrike" baseline="0" dirty="0" smtClean="0">
                <a:latin typeface="微软雅黑" pitchFamily="34" charset="-122"/>
                <a:ea typeface="微软雅黑" pitchFamily="34" charset="-122"/>
              </a:rPr>
              <a:t>4KB</a:t>
            </a:r>
            <a:r>
              <a:rPr lang="en-US" altLang="zh-CN" sz="1200" dirty="0" smtClean="0">
                <a:latin typeface="微软雅黑" pitchFamily="34" charset="-122"/>
                <a:ea typeface="微软雅黑" pitchFamily="34" charset="-122"/>
              </a:rPr>
              <a:t> </a:t>
            </a:r>
            <a:endParaRPr lang="en-US" altLang="zh-CN" sz="1200" dirty="0">
              <a:latin typeface="微软雅黑" pitchFamily="34" charset="-122"/>
              <a:ea typeface="微软雅黑" pitchFamily="34" charset="-122"/>
            </a:endParaRPr>
          </a:p>
        </c:rich>
      </c:tx>
    </c:title>
    <c:plotArea>
      <c:layout>
        <c:manualLayout>
          <c:layoutTarget val="inner"/>
          <c:xMode val="edge"/>
          <c:yMode val="edge"/>
          <c:x val="4.2317701430896706E-2"/>
          <c:y val="0.29722813361708328"/>
          <c:w val="0.9153645971382085"/>
          <c:h val="0.54398557797440961"/>
        </c:manualLayout>
      </c:layout>
      <c:barChart>
        <c:barDir val="col"/>
        <c:grouping val="clustered"/>
        <c:ser>
          <c:idx val="0"/>
          <c:order val="0"/>
          <c:tx>
            <c:strRef>
              <c:f>Sheet1!$B$1</c:f>
              <c:strCache>
                <c:ptCount val="1"/>
                <c:pt idx="0">
                  <c:v>4KB数据块随机读IOPS </c:v>
                </c:pt>
              </c:strCache>
            </c:strRef>
          </c:tx>
          <c:dPt>
            <c:idx val="0"/>
            <c:spPr>
              <a:solidFill>
                <a:srgbClr val="C0504D"/>
              </a:solidFill>
            </c:spPr>
          </c:dPt>
          <c:dPt>
            <c:idx val="1"/>
            <c:spPr>
              <a:solidFill>
                <a:srgbClr val="00B050"/>
              </a:solidFill>
            </c:spPr>
          </c:dPt>
          <c:dPt>
            <c:idx val="2"/>
            <c:spPr>
              <a:solidFill>
                <a:srgbClr val="0070C0"/>
              </a:solidFill>
            </c:spPr>
          </c:dPt>
          <c:dPt>
            <c:idx val="3"/>
            <c:spPr>
              <a:solidFill>
                <a:srgbClr val="595959"/>
              </a:solidFill>
            </c:spPr>
          </c:dPt>
          <c:dLbls>
            <c:txPr>
              <a:bodyPr/>
              <a:lstStyle/>
              <a:p>
                <a:pPr>
                  <a:defRPr sz="1000"/>
                </a:pPr>
                <a:endParaRPr lang="zh-CN"/>
              </a:p>
            </c:txPr>
            <c:showVal val="1"/>
          </c:dLbls>
          <c:cat>
            <c:strRef>
              <c:f>Sheet1!$A$2:$A$5</c:f>
              <c:strCache>
                <c:ptCount val="4"/>
                <c:pt idx="0">
                  <c:v>PCIe SSD </c:v>
                </c:pt>
                <c:pt idx="1">
                  <c:v>15Krpm SAS disk</c:v>
                </c:pt>
                <c:pt idx="2">
                  <c:v>SSD</c:v>
                </c:pt>
                <c:pt idx="3">
                  <c:v>FC array with 24 disks</c:v>
                </c:pt>
              </c:strCache>
            </c:strRef>
          </c:cat>
          <c:val>
            <c:numRef>
              <c:f>Sheet1!$B$2:$B$5</c:f>
              <c:numCache>
                <c:formatCode>General</c:formatCode>
                <c:ptCount val="4"/>
                <c:pt idx="0" formatCode="#,##0">
                  <c:v>750000</c:v>
                </c:pt>
                <c:pt idx="1">
                  <c:v>700</c:v>
                </c:pt>
                <c:pt idx="2" formatCode="#,##0">
                  <c:v>75000</c:v>
                </c:pt>
                <c:pt idx="3" formatCode="#,##0">
                  <c:v>15000</c:v>
                </c:pt>
              </c:numCache>
            </c:numRef>
          </c:val>
        </c:ser>
        <c:axId val="165181312"/>
        <c:axId val="165182848"/>
      </c:barChart>
      <c:catAx>
        <c:axId val="165181312"/>
        <c:scaling>
          <c:orientation val="minMax"/>
        </c:scaling>
        <c:axPos val="b"/>
        <c:tickLblPos val="nextTo"/>
        <c:txPr>
          <a:bodyPr/>
          <a:lstStyle/>
          <a:p>
            <a:pPr>
              <a:defRPr sz="700">
                <a:latin typeface="微软雅黑" pitchFamily="34" charset="-122"/>
                <a:ea typeface="微软雅黑" pitchFamily="34" charset="-122"/>
              </a:defRPr>
            </a:pPr>
            <a:endParaRPr lang="zh-CN"/>
          </a:p>
        </c:txPr>
        <c:crossAx val="165182848"/>
        <c:crosses val="autoZero"/>
        <c:auto val="1"/>
        <c:lblAlgn val="ctr"/>
        <c:lblOffset val="100"/>
      </c:catAx>
      <c:valAx>
        <c:axId val="165182848"/>
        <c:scaling>
          <c:orientation val="minMax"/>
          <c:max val="800000"/>
        </c:scaling>
        <c:delete val="1"/>
        <c:axPos val="l"/>
        <c:numFmt formatCode="#,##0" sourceLinked="1"/>
        <c:tickLblPos val="none"/>
        <c:crossAx val="165181312"/>
        <c:crosses val="autoZero"/>
        <c:crossBetween val="between"/>
        <c:majorUnit val="200000"/>
      </c:valAx>
      <c:spPr>
        <a:noFill/>
        <a:ln w="25400">
          <a:noFill/>
        </a:ln>
      </c:spPr>
    </c:plotArea>
    <c:plotVisOnly val="1"/>
  </c:chart>
  <c:txPr>
    <a:bodyPr/>
    <a:lstStyle/>
    <a:p>
      <a:pPr>
        <a:defRPr sz="1800"/>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zh-CN"/>
  <c:chart>
    <c:title>
      <c:tx>
        <c:rich>
          <a:bodyPr/>
          <a:lstStyle/>
          <a:p>
            <a:pPr>
              <a:defRPr sz="1200"/>
            </a:pPr>
            <a:r>
              <a:rPr lang="en-US" altLang="zh-CN" sz="1100" dirty="0" smtClean="0">
                <a:latin typeface="微软雅黑" pitchFamily="34" charset="-122"/>
                <a:ea typeface="微软雅黑" pitchFamily="34" charset="-122"/>
              </a:rPr>
              <a:t>Max</a:t>
            </a:r>
            <a:r>
              <a:rPr lang="en-US" altLang="zh-CN" sz="1100" baseline="0" dirty="0" smtClean="0">
                <a:latin typeface="微软雅黑" pitchFamily="34" charset="-122"/>
                <a:ea typeface="微软雅黑" pitchFamily="34" charset="-122"/>
              </a:rPr>
              <a:t> read/write bandwidth (Mb</a:t>
            </a:r>
            <a:r>
              <a:rPr lang="en-US" altLang="zh-CN" sz="1100" dirty="0" smtClean="0">
                <a:latin typeface="微软雅黑" pitchFamily="34" charset="-122"/>
                <a:ea typeface="微软雅黑" pitchFamily="34" charset="-122"/>
              </a:rPr>
              <a:t>ps)</a:t>
            </a:r>
            <a:endParaRPr lang="en-US" altLang="zh-CN" sz="1100" dirty="0">
              <a:latin typeface="微软雅黑" pitchFamily="34" charset="-122"/>
              <a:ea typeface="微软雅黑" pitchFamily="34" charset="-122"/>
            </a:endParaRPr>
          </a:p>
        </c:rich>
      </c:tx>
    </c:title>
    <c:plotArea>
      <c:layout>
        <c:manualLayout>
          <c:layoutTarget val="inner"/>
          <c:xMode val="edge"/>
          <c:yMode val="edge"/>
          <c:x val="4.2317701430896804E-2"/>
          <c:y val="0.13851224858793557"/>
          <c:w val="0.9153645971382085"/>
          <c:h val="0.70616882943714632"/>
        </c:manualLayout>
      </c:layout>
      <c:barChart>
        <c:barDir val="col"/>
        <c:grouping val="clustered"/>
        <c:ser>
          <c:idx val="0"/>
          <c:order val="0"/>
          <c:tx>
            <c:strRef>
              <c:f>Sheet1!$B$1</c:f>
              <c:strCache>
                <c:ptCount val="1"/>
                <c:pt idx="0">
                  <c:v>读写带宽 </c:v>
                </c:pt>
              </c:strCache>
            </c:strRef>
          </c:tx>
          <c:dPt>
            <c:idx val="0"/>
            <c:spPr>
              <a:solidFill>
                <a:srgbClr val="C0504D"/>
              </a:solidFill>
            </c:spPr>
          </c:dPt>
          <c:dPt>
            <c:idx val="1"/>
            <c:spPr>
              <a:solidFill>
                <a:srgbClr val="00B050"/>
              </a:solidFill>
            </c:spPr>
          </c:dPt>
          <c:dPt>
            <c:idx val="2"/>
            <c:spPr>
              <a:solidFill>
                <a:srgbClr val="0070C0"/>
              </a:solidFill>
            </c:spPr>
          </c:dPt>
          <c:dPt>
            <c:idx val="3"/>
            <c:spPr>
              <a:solidFill>
                <a:srgbClr val="595959"/>
              </a:solidFill>
            </c:spPr>
          </c:dPt>
          <c:dLbls>
            <c:txPr>
              <a:bodyPr/>
              <a:lstStyle/>
              <a:p>
                <a:pPr>
                  <a:defRPr sz="1000"/>
                </a:pPr>
                <a:endParaRPr lang="zh-CN"/>
              </a:p>
            </c:txPr>
            <c:showVal val="1"/>
          </c:dLbls>
          <c:cat>
            <c:strRef>
              <c:f>Sheet1!$A$2:$A$5</c:f>
              <c:strCache>
                <c:ptCount val="4"/>
                <c:pt idx="0">
                  <c:v>PCIe SSD </c:v>
                </c:pt>
                <c:pt idx="1">
                  <c:v>15Krpm SAS disk </c:v>
                </c:pt>
                <c:pt idx="2">
                  <c:v>SSD</c:v>
                </c:pt>
                <c:pt idx="3">
                  <c:v>FC array with 24 disks</c:v>
                </c:pt>
              </c:strCache>
            </c:strRef>
          </c:cat>
          <c:val>
            <c:numRef>
              <c:f>Sheet1!$B$2:$B$5</c:f>
              <c:numCache>
                <c:formatCode>General</c:formatCode>
                <c:ptCount val="4"/>
                <c:pt idx="0">
                  <c:v>3000</c:v>
                </c:pt>
                <c:pt idx="1">
                  <c:v>200</c:v>
                </c:pt>
                <c:pt idx="2">
                  <c:v>500</c:v>
                </c:pt>
                <c:pt idx="3" formatCode="#,##0">
                  <c:v>1500</c:v>
                </c:pt>
              </c:numCache>
            </c:numRef>
          </c:val>
        </c:ser>
        <c:axId val="165331712"/>
        <c:axId val="165333248"/>
      </c:barChart>
      <c:catAx>
        <c:axId val="165331712"/>
        <c:scaling>
          <c:orientation val="minMax"/>
        </c:scaling>
        <c:axPos val="b"/>
        <c:tickLblPos val="nextTo"/>
        <c:txPr>
          <a:bodyPr/>
          <a:lstStyle/>
          <a:p>
            <a:pPr>
              <a:defRPr sz="700">
                <a:latin typeface="微软雅黑" pitchFamily="34" charset="-122"/>
                <a:ea typeface="微软雅黑" pitchFamily="34" charset="-122"/>
              </a:defRPr>
            </a:pPr>
            <a:endParaRPr lang="zh-CN"/>
          </a:p>
        </c:txPr>
        <c:crossAx val="165333248"/>
        <c:crosses val="autoZero"/>
        <c:auto val="1"/>
        <c:lblAlgn val="ctr"/>
        <c:lblOffset val="100"/>
      </c:catAx>
      <c:valAx>
        <c:axId val="165333248"/>
        <c:scaling>
          <c:orientation val="minMax"/>
        </c:scaling>
        <c:delete val="1"/>
        <c:axPos val="l"/>
        <c:numFmt formatCode="General" sourceLinked="1"/>
        <c:tickLblPos val="none"/>
        <c:crossAx val="165331712"/>
        <c:crosses val="autoZero"/>
        <c:crossBetween val="between"/>
      </c:valAx>
      <c:spPr>
        <a:noFill/>
        <a:ln w="25400">
          <a:noFill/>
        </a:ln>
      </c:spPr>
    </c:plotArea>
    <c:plotVisOnly val="1"/>
  </c:chart>
  <c:txPr>
    <a:bodyPr/>
    <a:lstStyle/>
    <a:p>
      <a:pPr>
        <a:defRPr sz="1800"/>
      </a:pPr>
      <a:endParaRPr lang="zh-CN"/>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8F0595-9A43-4C9F-9BAF-329C72C6A7C6}" type="datetimeFigureOut">
              <a:rPr lang="zh-CN" altLang="en-US" smtClean="0"/>
              <a:pPr/>
              <a:t>2016/7/30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805206-5282-4062-BB94-84371CE13A93}" type="slidenum">
              <a:rPr lang="zh-CN" altLang="en-US" smtClean="0"/>
              <a:pPr/>
              <a:t>‹#›</a:t>
            </a:fld>
            <a:endParaRPr lang="zh-CN" altLang="en-US"/>
          </a:p>
        </p:txBody>
      </p:sp>
    </p:spTree>
    <p:extLst>
      <p:ext uri="{BB962C8B-B14F-4D97-AF65-F5344CB8AC3E}">
        <p14:creationId xmlns="" xmlns:p14="http://schemas.microsoft.com/office/powerpoint/2010/main" val="3333351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endParaRPr lang="zh-CN" altLang="zh-CN" dirty="0" smtClean="0"/>
          </a:p>
          <a:p>
            <a:endParaRPr lang="zh-CN" altLang="en-US" dirty="0">
              <a:latin typeface="Arial"/>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2</a:t>
            </a:fld>
            <a:endParaRPr lang="en-US" altLang="zh-CN" dirty="0">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marL="0" marR="0" indent="0" algn="l" defTabSz="915497"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Now, let's look at the specifications of XH628 V3. Four XH628 V3 server nodes can be deployed in a 4 U X6800 chassis, with the density equivalent to four 2 U universal rack servers in an 8 U space, saving the cabinet space by 50%. The X6800 provides a maximum of 400 TB storage capacity when configured with four XH628 V3 server nodes per chassis, and also supports high-performance </a:t>
            </a:r>
            <a:r>
              <a:rPr lang="en-US" altLang="zh-CN" sz="1200" kern="1200" dirty="0" err="1" smtClean="0">
                <a:solidFill>
                  <a:schemeClr val="tx1"/>
                </a:solidFill>
                <a:latin typeface="Calibri" pitchFamily="34" charset="0"/>
                <a:ea typeface="宋体" pitchFamily="2" charset="-122"/>
                <a:cs typeface="+mn-cs"/>
              </a:rPr>
              <a:t>PCIe</a:t>
            </a:r>
            <a:r>
              <a:rPr lang="en-US" altLang="zh-CN" sz="1200" kern="1200" dirty="0" smtClean="0">
                <a:solidFill>
                  <a:schemeClr val="tx1"/>
                </a:solidFill>
                <a:latin typeface="Calibri" pitchFamily="34" charset="0"/>
                <a:ea typeface="宋体" pitchFamily="2" charset="-122"/>
                <a:cs typeface="+mn-cs"/>
              </a:rPr>
              <a:t> SSD storage acceleration cards, meeting the requirements for storage servers in the era of cloud computing and big data. In addition, the XH628 V3 server node uses the latest Intel® Xeon® E5 v3 processors and DDR4 DIMMs, providing excellent performance, quick system response, and high efficiency. Note the following points as for XH628 V3 specifications: Firstly, it supports only 16 DIMM slots, rather than 24 DIMM slots supported by the platform, due to limited space. In addition, 16 DIMM slots can meet the memory required by a storage server. Competitors' similar products also provide 16 DIMM slots. Secondly, it has two built-in STATDOMs that support RAID 1 and serve as a system installation disk, saving local storage space. Thirdly, the XH628 V3 can be installed with two front hard disks or </a:t>
            </a:r>
            <a:r>
              <a:rPr lang="en-US" altLang="zh-CN" sz="1200" kern="1200" dirty="0" err="1" smtClean="0">
                <a:solidFill>
                  <a:schemeClr val="tx1"/>
                </a:solidFill>
                <a:latin typeface="Calibri" pitchFamily="34" charset="0"/>
                <a:ea typeface="宋体" pitchFamily="2" charset="-122"/>
                <a:cs typeface="+mn-cs"/>
              </a:rPr>
              <a:t>PCIe</a:t>
            </a:r>
            <a:r>
              <a:rPr lang="en-US" altLang="zh-CN" sz="1200" kern="1200" dirty="0" smtClean="0">
                <a:solidFill>
                  <a:schemeClr val="tx1"/>
                </a:solidFill>
                <a:latin typeface="Calibri" pitchFamily="34" charset="0"/>
                <a:ea typeface="宋体" pitchFamily="2" charset="-122"/>
                <a:cs typeface="+mn-cs"/>
              </a:rPr>
              <a:t> cards. You can select either of them. Fourthly, XH628 V3 runs stably at 40℃, which is a rare feature in high-density servers. This means that the heat dissipation of the whole server is good. We will describe the heat dissipation capacity later. </a:t>
            </a:r>
            <a:endParaRPr lang="zh-CN" altLang="zh-CN" sz="1200" kern="1200" dirty="0" smtClean="0">
              <a:solidFill>
                <a:schemeClr val="tx1"/>
              </a:solidFill>
              <a:latin typeface="Calibri" pitchFamily="34" charset="0"/>
              <a:ea typeface="宋体" pitchFamily="2" charset="-122"/>
              <a:cs typeface="+mn-cs"/>
            </a:endParaRPr>
          </a:p>
          <a:p>
            <a:pPr defTabSz="915497">
              <a:defRPr/>
            </a:pPr>
            <a:endParaRPr lang="en-US" altLang="zh-CN" dirty="0" smtClean="0">
              <a:latin typeface="Arial"/>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11</a:t>
            </a:fld>
            <a:endParaRPr lang="en-US" altLang="zh-CN" dirty="0">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Now, let's look at the specifications of XH622 V3. An X6800 server can hold up to four XH622 V3 server nodes in a 4 U chassis, which offers the density equivalent to four 2 U rack servers in an 8 U space. That means the X6800 server requires 50% less floor space. XH622 V3 is an I/O expansion node, and uses the latest Intel® Xeon® E5 v3 processors and DDR4 DIMMs, providing the excellent computing performance. Also, it provides five </a:t>
            </a:r>
            <a:r>
              <a:rPr lang="en-US" altLang="zh-CN" sz="1200" kern="1200" dirty="0" err="1" smtClean="0">
                <a:solidFill>
                  <a:schemeClr val="tx1"/>
                </a:solidFill>
                <a:latin typeface="Calibri" pitchFamily="34" charset="0"/>
                <a:ea typeface="宋体" pitchFamily="2" charset="-122"/>
                <a:cs typeface="+mn-cs"/>
              </a:rPr>
              <a:t>PCIe</a:t>
            </a:r>
            <a:r>
              <a:rPr lang="en-US" altLang="zh-CN" sz="1200" kern="1200" dirty="0" smtClean="0">
                <a:solidFill>
                  <a:schemeClr val="tx1"/>
                </a:solidFill>
                <a:latin typeface="Calibri" pitchFamily="34" charset="0"/>
                <a:ea typeface="宋体" pitchFamily="2" charset="-122"/>
                <a:cs typeface="+mn-cs"/>
              </a:rPr>
              <a:t> slots. When used in HPC, the X6800 chassis can be configured with up to eight dual-width GPGPUs or Xeon-Phi cards to deliver a computing power </a:t>
            </a:r>
            <a:r>
              <a:rPr lang="en-US" altLang="zh-CN" sz="1200" kern="1200" smtClean="0">
                <a:solidFill>
                  <a:schemeClr val="tx1"/>
                </a:solidFill>
                <a:latin typeface="Calibri" pitchFamily="34" charset="0"/>
                <a:ea typeface="宋体" pitchFamily="2" charset="-122"/>
                <a:cs typeface="+mn-cs"/>
              </a:rPr>
              <a:t>of 28 </a:t>
            </a:r>
            <a:r>
              <a:rPr lang="en-US" altLang="zh-CN" sz="1200" kern="1200" dirty="0" smtClean="0">
                <a:solidFill>
                  <a:schemeClr val="tx1"/>
                </a:solidFill>
                <a:latin typeface="Calibri" pitchFamily="34" charset="0"/>
                <a:ea typeface="宋体" pitchFamily="2" charset="-122"/>
                <a:cs typeface="+mn-cs"/>
              </a:rPr>
              <a:t>TFLOPS. Note the following points as for XH622 V3 specifications: Firstly, it supports a maximum of 16 DIMM slots, so are competitors' similar products. Secondly, it has two built-in STATDOMs that support RAID 1 and serve as a system installation disk, saving local storage space. Thirdly, it supports two GPGPUs or Xeon-Phi cards, meeting HPC requirements. Fourthly, it runs properly at 40℃ even when using a high-power consumption CPU or GPU because the heat dissipation capacity for XH622 V3 is up to 4500 W. </a:t>
            </a:r>
            <a:endParaRPr lang="zh-CN" altLang="zh-CN" sz="1200" kern="1200" dirty="0" smtClean="0">
              <a:solidFill>
                <a:schemeClr val="tx1"/>
              </a:solidFill>
              <a:latin typeface="Calibri" pitchFamily="34" charset="0"/>
              <a:ea typeface="宋体" pitchFamily="2" charset="-122"/>
              <a:cs typeface="+mn-cs"/>
            </a:endParaRPr>
          </a:p>
          <a:p>
            <a:endParaRPr lang="en-US" altLang="zh-CN" dirty="0" smtClean="0">
              <a:latin typeface="Arial"/>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12</a:t>
            </a:fld>
            <a:endParaRPr lang="en-US" altLang="zh-CN"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Now, let's look at the specifications of XH620 V3. A 4 U X6800 chassis can house eight XH620 V3 server nodes with up to 16 CPUs, high computing density, and 50% less cabinet space compared with conventional 1 U rack servers. XH620 V3 supports three flexible configurations:</a:t>
            </a:r>
            <a:endParaRPr lang="zh-CN" altLang="zh-CN" sz="1200" kern="1200" dirty="0" smtClean="0">
              <a:solidFill>
                <a:schemeClr val="tx1"/>
              </a:solidFill>
              <a:latin typeface="Calibri" pitchFamily="34" charset="0"/>
              <a:ea typeface="宋体" pitchFamily="2" charset="-122"/>
              <a:cs typeface="+mn-cs"/>
            </a:endParaRPr>
          </a:p>
          <a:p>
            <a:pPr lvl="0" fontAlgn="base"/>
            <a:r>
              <a:rPr lang="en-US" altLang="zh-CN" sz="1200" kern="1200" dirty="0" smtClean="0">
                <a:solidFill>
                  <a:schemeClr val="tx1"/>
                </a:solidFill>
                <a:latin typeface="Calibri" pitchFamily="34" charset="0"/>
                <a:ea typeface="宋体" pitchFamily="2" charset="-122"/>
                <a:cs typeface="+mn-cs"/>
              </a:rPr>
              <a:t>2 x 2.5-inch SAS HDDs, SATA HDDs, or SSDs at the front + 1 x standard HHHL </a:t>
            </a:r>
            <a:r>
              <a:rPr lang="en-US" altLang="zh-CN" sz="1200" kern="1200" dirty="0" err="1" smtClean="0">
                <a:solidFill>
                  <a:schemeClr val="tx1"/>
                </a:solidFill>
                <a:latin typeface="Calibri" pitchFamily="34" charset="0"/>
                <a:ea typeface="宋体" pitchFamily="2" charset="-122"/>
                <a:cs typeface="+mn-cs"/>
              </a:rPr>
              <a:t>PCIe</a:t>
            </a:r>
            <a:r>
              <a:rPr lang="en-US" altLang="zh-CN" sz="1200" kern="1200" dirty="0" smtClean="0">
                <a:solidFill>
                  <a:schemeClr val="tx1"/>
                </a:solidFill>
                <a:latin typeface="Calibri" pitchFamily="34" charset="0"/>
                <a:ea typeface="宋体" pitchFamily="2" charset="-122"/>
                <a:cs typeface="+mn-cs"/>
              </a:rPr>
              <a:t> card</a:t>
            </a:r>
            <a:endParaRPr lang="zh-CN" altLang="zh-CN" sz="1200" kern="1200" dirty="0" smtClean="0">
              <a:solidFill>
                <a:schemeClr val="tx1"/>
              </a:solidFill>
              <a:latin typeface="Calibri" pitchFamily="34" charset="0"/>
              <a:ea typeface="宋体" pitchFamily="2" charset="-122"/>
              <a:cs typeface="+mn-cs"/>
            </a:endParaRPr>
          </a:p>
          <a:p>
            <a:pPr lvl="0" fontAlgn="base"/>
            <a:r>
              <a:rPr lang="en-US" altLang="zh-CN" sz="1200" kern="1200" dirty="0" smtClean="0">
                <a:solidFill>
                  <a:schemeClr val="tx1"/>
                </a:solidFill>
                <a:latin typeface="Calibri" pitchFamily="34" charset="0"/>
                <a:ea typeface="宋体" pitchFamily="2" charset="-122"/>
                <a:cs typeface="+mn-cs"/>
              </a:rPr>
              <a:t>4 x 2.5-inch SAS HDDs, SATA HDDs, or SSDs at the front</a:t>
            </a:r>
            <a:endParaRPr lang="zh-CN" altLang="zh-CN" sz="1200" kern="1200" dirty="0" smtClean="0">
              <a:solidFill>
                <a:schemeClr val="tx1"/>
              </a:solidFill>
              <a:latin typeface="Calibri" pitchFamily="34" charset="0"/>
              <a:ea typeface="宋体" pitchFamily="2" charset="-122"/>
              <a:cs typeface="+mn-cs"/>
            </a:endParaRPr>
          </a:p>
          <a:p>
            <a:pPr lvl="0" fontAlgn="base"/>
            <a:r>
              <a:rPr lang="en-US" altLang="zh-CN" sz="1200" kern="1200" dirty="0" smtClean="0">
                <a:solidFill>
                  <a:schemeClr val="tx1"/>
                </a:solidFill>
                <a:latin typeface="Calibri" pitchFamily="34" charset="0"/>
                <a:ea typeface="宋体" pitchFamily="2" charset="-122"/>
                <a:cs typeface="+mn-cs"/>
              </a:rPr>
              <a:t>2 x Built-in 3.5-inch non-hot-swappable SATA HDDs</a:t>
            </a:r>
            <a:endParaRPr lang="zh-CN" altLang="zh-CN" sz="1200" kern="1200" dirty="0" smtClean="0">
              <a:solidFill>
                <a:schemeClr val="tx1"/>
              </a:solidFill>
              <a:latin typeface="Calibri" pitchFamily="34"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13</a:t>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Just now we have talked about the high-density design of X6800 and its space being half of rack servers. Now, let's see how the high-density design is implemented.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An XH628 V3 node has two columns and six rows of hard disks from front to rear. The six rows of hard disks must be drawn out for hot-swap maintenance. You can pull out the entire chassis and open the chassis cover to maintain the hard disks. However, the entire chassis is heavy and difficult to draw out. In addition, the maintenance of one node will affect the integrity of the ventilation channels of other nodes. Therefore, the X6800 adopts an innovative design to enable hot swap of disk enclosures, leading to small maintenance granularity and higher service reliability.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1. The X6800 uses the thinnest guide rails in the industry to support disk enclosure insertion and removal and use the cable carrier to ensure the interconnection between hard disks and the </a:t>
            </a:r>
            <a:r>
              <a:rPr lang="en-US" altLang="zh-CN" sz="1200" kern="1200" dirty="0" err="1" smtClean="0">
                <a:solidFill>
                  <a:schemeClr val="tx1"/>
                </a:solidFill>
                <a:latin typeface="Calibri" pitchFamily="34" charset="0"/>
                <a:ea typeface="宋体" pitchFamily="2" charset="-122"/>
                <a:cs typeface="+mn-cs"/>
              </a:rPr>
              <a:t>mainboard</a:t>
            </a:r>
            <a:r>
              <a:rPr lang="en-US" altLang="zh-CN" sz="1200" kern="1200" dirty="0" smtClean="0">
                <a:solidFill>
                  <a:schemeClr val="tx1"/>
                </a:solidFill>
                <a:latin typeface="Calibri" pitchFamily="34" charset="0"/>
                <a:ea typeface="宋体" pitchFamily="2" charset="-122"/>
                <a:cs typeface="+mn-cs"/>
              </a:rPr>
              <a:t>. The cable carrier and guide rails share space.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2. Traditionally, guide rails are installed on the left and right sides of a disk enclosure. In the X6800, pull-type guide rails are installed on only one side and at the bottom of the disk enclosure. For a 19-inch chassis, the thickness of four pull-type guide rails can be reduced from the chassis width.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3. The X6800 uses super-thin hard disk trays. </a:t>
            </a:r>
            <a:endParaRPr lang="zh-CN" altLang="zh-CN" sz="1200" kern="1200" dirty="0" smtClean="0">
              <a:solidFill>
                <a:schemeClr val="tx1"/>
              </a:solidFill>
              <a:latin typeface="Calibri" pitchFamily="34" charset="0"/>
              <a:ea typeface="宋体" pitchFamily="2" charset="-122"/>
              <a:cs typeface="+mn-cs"/>
            </a:endParaRPr>
          </a:p>
          <a:p>
            <a:pPr fontAlgn="base"/>
            <a:endParaRPr lang="zh-CN" altLang="zh-CN" dirty="0"/>
          </a:p>
        </p:txBody>
      </p:sp>
      <p:sp>
        <p:nvSpPr>
          <p:cNvPr id="4" name="灯片编号占位符 3"/>
          <p:cNvSpPr>
            <a:spLocks noGrp="1"/>
          </p:cNvSpPr>
          <p:nvPr>
            <p:ph type="sldNum" sz="quarter" idx="10"/>
          </p:nvPr>
        </p:nvSpPr>
        <p:spPr/>
        <p:txBody>
          <a:bodyPr/>
          <a:lstStyle/>
          <a:p>
            <a:pPr>
              <a:defRPr/>
            </a:pPr>
            <a:fld id="{926C76EE-B453-4B5B-B1C6-99DCA27BB82B}" type="slidenum">
              <a:rPr lang="zh-CN" altLang="en-US" smtClean="0"/>
              <a:pPr>
                <a:defRPr/>
              </a:pPr>
              <a:t>14</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With a high-density design, a 4 U 4-node X6800 server is equivalent to four 2 U rack servers with the same configurations. However, the space occupied by the X6800 is reduced from 8 U to 4 U, that is, a 50% reduction. The density is twice that of general-purpose rack servers.</a:t>
            </a:r>
            <a:endParaRPr lang="zh-CN" altLang="zh-CN" sz="1200" kern="1200" dirty="0" smtClean="0">
              <a:solidFill>
                <a:schemeClr val="tx1"/>
              </a:solidFill>
              <a:latin typeface="Calibri" pitchFamily="34" charset="0"/>
              <a:ea typeface="宋体" pitchFamily="2" charset="-122"/>
              <a:cs typeface="+mn-cs"/>
            </a:endParaRPr>
          </a:p>
          <a:p>
            <a:pPr fontAlgn="base"/>
            <a:endParaRPr lang="zh-CN" altLang="zh-CN" dirty="0"/>
          </a:p>
        </p:txBody>
      </p:sp>
      <p:sp>
        <p:nvSpPr>
          <p:cNvPr id="4" name="灯片编号占位符 3"/>
          <p:cNvSpPr>
            <a:spLocks noGrp="1"/>
          </p:cNvSpPr>
          <p:nvPr>
            <p:ph type="sldNum" sz="quarter" idx="10"/>
          </p:nvPr>
        </p:nvSpPr>
        <p:spPr/>
        <p:txBody>
          <a:bodyPr/>
          <a:lstStyle/>
          <a:p>
            <a:pPr>
              <a:defRPr/>
            </a:pPr>
            <a:fld id="{926C76EE-B453-4B5B-B1C6-99DCA27BB82B}" type="slidenum">
              <a:rPr lang="zh-CN" altLang="en-US" smtClean="0">
                <a:latin typeface="Arial"/>
              </a:rPr>
              <a:pPr>
                <a:defRPr/>
              </a:pPr>
              <a:t>15</a:t>
            </a:fld>
            <a:endParaRPr lang="zh-CN" altLang="en-US" dirty="0">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The X6800 server houses a high density of hard disks. If heat dissipation is not effective, hard disks will be easily damaged due to high temperature. Now, let's see how the X6800 operates stably at 40℃ with such a high density of hard disks and its heat dissipation design.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First, let's see the main air flow coming from the front, that is, the dark brown part in the figure. It implements heat dissipation for the first several rows of hard disks. Then, the upper-layer ventilation channels, that is, the green part in the figure. Under the top cover, there is a guide rail securing board and there is only a 1.8 mm gap between the two. This gap is critical. It supplies cool wind to the three rows of hard disks at the rear and reduces their temperature by 3℃ to 4℃. Next, this is a minor but important ventilation channel. For heat dissipation, every ventilation space is important. See the dark yellow part in the figure. The 10 mm space above the guide rail supplies cool wind for the last two rows of hard disks. There is a 2 mm gap between the hard disks and board. The air flows through the bottom enable the bottom for heat dissipation.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The effective centralized heat dissipation design of the X6800 delivers a heat dissipation efficiency of up to 4500 W. Compared with the conventional single fan, the counter-rotating fans of the X6800 increase the input airflow amount by 10%. The X6800 uses the cellular panel to increase the porosity rate and uses the temperature sensor covering all hotspots to enable intelligent fan speed adjustment based on the ambient temperature for energy conservation. For example, low fan speed at a low temperature.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Note: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The XH628 V3 node contains a hard disk array consisting of two columns and six rows. If the ambient temperature is 40ºC and air is ventilated from front to back, the temperature of the first hard disk is 44ºC. Affecting by the first hard disk, the temperature of the next disk will be 3ºC higher, and so on. Then, the last two hard disks will be over 55ºC. If heat dissipation is not optimized, the last hard disks will be easily damaged due to high temperature. The 3D heat dissipation of the X6800 prevents the hard disks at the rear from being damaged due to high temperature.   </a:t>
            </a:r>
            <a:endParaRPr lang="zh-CN" altLang="zh-CN" sz="1200" kern="1200" dirty="0" smtClean="0">
              <a:solidFill>
                <a:schemeClr val="tx1"/>
              </a:solidFill>
              <a:latin typeface="Calibri" pitchFamily="34" charset="0"/>
              <a:ea typeface="宋体" pitchFamily="2" charset="-122"/>
              <a:cs typeface="+mn-cs"/>
            </a:endParaRPr>
          </a:p>
          <a:p>
            <a:endParaRPr lang="en-US" altLang="zh-CN" dirty="0" smtClean="0">
              <a:latin typeface="Arial"/>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16</a:t>
            </a:fld>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Feature 4: Rapid deployment and service rollout. Compared with conventional rack servers, the 4 U multi-node architecture of the X6800 reduces the number of power and network cables used. To deploy four servers, the X6800 requires only one chassis, four power cables, and one network cable, while a conventional rack server requires four chassis and at least eight power cables and four network cables. Therefore, the X6800 allows easy and rapid deployment and increases overall efficiency. As indicated by data, the deployment efficiency of the X6800 is over two times that of conventional rack servers.</a:t>
            </a:r>
            <a:endParaRPr lang="zh-CN" altLang="zh-CN" sz="1200" kern="1200" dirty="0" smtClean="0">
              <a:solidFill>
                <a:schemeClr val="tx1"/>
              </a:solidFill>
              <a:latin typeface="Calibri" pitchFamily="34" charset="0"/>
              <a:ea typeface="宋体" pitchFamily="2" charset="-122"/>
              <a:cs typeface="+mn-cs"/>
            </a:endParaRPr>
          </a:p>
          <a:p>
            <a:endParaRPr lang="en-US" altLang="zh-CN" dirty="0" smtClean="0">
              <a:latin typeface="Arial"/>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17</a:t>
            </a:fld>
            <a:endParaRPr lang="en-US" altLang="zh-CN" dirty="0">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Feature 5: Simplified management and easy O&amp;M. The X6800 provides an aggregation management network port, through which a user can manage multiple server nodes in the chassis. This reduces the number of network cables and simplifies management. The X6800 supports point-to-point management. A user can manage each server node individually through the management port on the front of the server node. The X6800 also supports hot swap of key components, facilitating O&amp;M. The X6800 supports standard protocols, such as IPMI v2.0, SNMPv3, and CIM, and can connect to an upper-layer management platform. This facilitates integration with third-party management systems. In addition, the X6800 supports Network Controller Sideband Interface (NC-SI), which allows users to perform centralized management through service ports and eliminates the need for switch ports and management cables.  </a:t>
            </a:r>
            <a:endParaRPr lang="zh-CN" altLang="zh-CN" sz="1200" kern="1200" dirty="0" smtClean="0">
              <a:solidFill>
                <a:schemeClr val="tx1"/>
              </a:solidFill>
              <a:latin typeface="Calibri" pitchFamily="34" charset="0"/>
              <a:ea typeface="宋体" pitchFamily="2" charset="-122"/>
              <a:cs typeface="+mn-cs"/>
            </a:endParaRPr>
          </a:p>
          <a:p>
            <a:pPr fontAlgn="base"/>
            <a:endParaRPr lang="zh-CN" altLang="zh-CN" dirty="0"/>
          </a:p>
        </p:txBody>
      </p:sp>
      <p:sp>
        <p:nvSpPr>
          <p:cNvPr id="4" name="灯片编号占位符 3"/>
          <p:cNvSpPr>
            <a:spLocks noGrp="1"/>
          </p:cNvSpPr>
          <p:nvPr>
            <p:ph type="sldNum" sz="quarter" idx="10"/>
          </p:nvPr>
        </p:nvSpPr>
        <p:spPr/>
        <p:txBody>
          <a:bodyPr/>
          <a:lstStyle/>
          <a:p>
            <a:fld id="{054DD4F5-30AF-464E-838A-0DB63ECFD48D}" type="slidenum">
              <a:rPr lang="zh-CN" altLang="en-US" smtClean="0">
                <a:latin typeface="Arial"/>
              </a:rPr>
              <a:pPr/>
              <a:t>18</a:t>
            </a:fld>
            <a:endParaRPr lang="zh-CN" altLang="en-US">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Small- and Medium-sized Businesses (SMBs) refer to small- and medium-sized enterprises with limited operation scale, employees, and fund.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Remote Office and Branch Offices (ROBOs) refer to small-scale remote offices and branch offices of large companies.  </a:t>
            </a:r>
            <a:endParaRPr lang="zh-CN" altLang="zh-CN" sz="1200" kern="1200" dirty="0" smtClean="0">
              <a:solidFill>
                <a:schemeClr val="tx1"/>
              </a:solidFill>
              <a:latin typeface="Calibri" pitchFamily="34" charset="0"/>
              <a:ea typeface="宋体" pitchFamily="2" charset="-122"/>
              <a:cs typeface="+mn-cs"/>
            </a:endParaRPr>
          </a:p>
          <a:p>
            <a:endParaRPr lang="en-US" altLang="zh-CN" sz="1200" b="0" i="0" kern="1200" dirty="0" smtClean="0">
              <a:solidFill>
                <a:schemeClr val="tx1"/>
              </a:solidFill>
              <a:latin typeface="Calibri" pitchFamily="34" charset="0"/>
              <a:ea typeface="宋体" pitchFamily="2" charset="-122"/>
              <a:cs typeface="+mn-cs"/>
            </a:endParaRPr>
          </a:p>
          <a:p>
            <a:r>
              <a:rPr lang="en-US" altLang="zh-CN" sz="1200" b="0" i="0" kern="1200" dirty="0" err="1" smtClean="0">
                <a:solidFill>
                  <a:schemeClr val="tx1"/>
                </a:solidFill>
                <a:latin typeface="Calibri" pitchFamily="34" charset="0"/>
                <a:ea typeface="宋体" pitchFamily="2" charset="-122"/>
                <a:cs typeface="+mn-cs"/>
              </a:rPr>
              <a:t>SMB:Small</a:t>
            </a:r>
            <a:r>
              <a:rPr lang="en-US" altLang="zh-CN" sz="1200" b="0" i="0" kern="1200" dirty="0" smtClean="0">
                <a:solidFill>
                  <a:schemeClr val="tx1"/>
                </a:solidFill>
                <a:latin typeface="Calibri" pitchFamily="34" charset="0"/>
                <a:ea typeface="宋体" pitchFamily="2" charset="-122"/>
                <a:cs typeface="+mn-cs"/>
              </a:rPr>
              <a:t> and Medium Businesses </a:t>
            </a:r>
            <a:r>
              <a:rPr lang="zh-CN" altLang="en-US" sz="1200" b="0" i="0" kern="1200" dirty="0" smtClean="0">
                <a:solidFill>
                  <a:schemeClr val="tx1"/>
                </a:solidFill>
                <a:latin typeface="Calibri" pitchFamily="34" charset="0"/>
                <a:ea typeface="宋体" pitchFamily="2" charset="-122"/>
                <a:cs typeface="+mn-cs"/>
              </a:rPr>
              <a:t>中小企业</a:t>
            </a:r>
            <a:endParaRPr lang="en-US" altLang="zh-CN" sz="1200" b="0" i="0" kern="1200" dirty="0" smtClean="0">
              <a:solidFill>
                <a:schemeClr val="tx1"/>
              </a:solidFill>
              <a:latin typeface="Calibri" pitchFamily="34" charset="0"/>
              <a:ea typeface="宋体" pitchFamily="2" charset="-122"/>
              <a:cs typeface="+mn-cs"/>
            </a:endParaRPr>
          </a:p>
          <a:p>
            <a:r>
              <a:rPr lang="zh-CN" altLang="en-US" dirty="0" smtClean="0"/>
              <a:t>分支机构放</a:t>
            </a:r>
            <a:r>
              <a:rPr lang="en-US" altLang="zh-CN" dirty="0" smtClean="0"/>
              <a:t>3-5</a:t>
            </a:r>
            <a:r>
              <a:rPr lang="zh-CN" altLang="en-US" dirty="0" smtClean="0"/>
              <a:t>台</a:t>
            </a:r>
            <a:endParaRPr lang="en-US" altLang="zh-CN" dirty="0" smtClean="0"/>
          </a:p>
          <a:p>
            <a:r>
              <a:rPr lang="en-US" altLang="zh-CN" dirty="0" smtClean="0"/>
              <a:t>Exchange </a:t>
            </a:r>
            <a:r>
              <a:rPr lang="en-US" altLang="zh-CN" dirty="0" err="1" smtClean="0"/>
              <a:t>CiB</a:t>
            </a:r>
            <a:r>
              <a:rPr lang="en-US" altLang="zh-CN" dirty="0" smtClean="0"/>
              <a:t> </a:t>
            </a:r>
            <a:r>
              <a:rPr lang="zh-CN" altLang="en-US" dirty="0" smtClean="0"/>
              <a:t>（</a:t>
            </a:r>
            <a:r>
              <a:rPr lang="en-US" altLang="zh-CN" dirty="0" smtClean="0"/>
              <a:t>cluster in a box</a:t>
            </a:r>
            <a:r>
              <a:rPr lang="zh-CN" altLang="en-US" dirty="0" smtClean="0"/>
              <a:t>）</a:t>
            </a:r>
            <a:endParaRPr lang="en-US" altLang="zh-CN" dirty="0" smtClean="0"/>
          </a:p>
          <a:p>
            <a:r>
              <a:rPr lang="zh-CN" altLang="en-US" dirty="0" smtClean="0"/>
              <a:t>预装软件上与机架无区别，只是在部署上</a:t>
            </a:r>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20</a:t>
            </a:fld>
            <a:endParaRPr lang="en-US" altLang="zh-CN"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Feature 3: Specializing in design, achieving long-term stable and reliable service running. Passive backplanes are used for reliability. Compared with economic active backplanes, passive backplanes have more layers and are more reliable. In addition, the X6800 adopts the shock absorption design to ensure a low hard disk fault rate. The design consists of three parts: 1. The hard disk tray is made of stainless steel and shock absorption sponge, effectively improving the hard disk shockproof capability. 2. Fan modules adopt elastic structures to reduce the magnitude of the vibration source. 3. Hard disks and fan modules are placed far from each other to extend the vibration transmission path and reduce the vibration transmission capability. According to the statistics of hard disk vendors, the return ratio of Huawei hard disks is lower than the industry average. As for components, Huawei strictly controls component quality and adopts the </a:t>
            </a:r>
            <a:r>
              <a:rPr lang="en-US" altLang="zh-CN" sz="1200" kern="1200" dirty="0" err="1" smtClean="0">
                <a:solidFill>
                  <a:schemeClr val="tx1"/>
                </a:solidFill>
                <a:latin typeface="Calibri" pitchFamily="34" charset="0"/>
                <a:ea typeface="宋体" pitchFamily="2" charset="-122"/>
                <a:cs typeface="+mn-cs"/>
              </a:rPr>
              <a:t>derating</a:t>
            </a:r>
            <a:r>
              <a:rPr lang="en-US" altLang="zh-CN" sz="1200" kern="1200" dirty="0" smtClean="0">
                <a:solidFill>
                  <a:schemeClr val="tx1"/>
                </a:solidFill>
                <a:latin typeface="Calibri" pitchFamily="34" charset="0"/>
                <a:ea typeface="宋体" pitchFamily="2" charset="-122"/>
                <a:cs typeface="+mn-cs"/>
              </a:rPr>
              <a:t> design to extend component </a:t>
            </a:r>
            <a:r>
              <a:rPr lang="en-US" altLang="zh-CN" sz="1200" kern="1200" dirty="0" err="1" smtClean="0">
                <a:solidFill>
                  <a:schemeClr val="tx1"/>
                </a:solidFill>
                <a:latin typeface="Calibri" pitchFamily="34" charset="0"/>
                <a:ea typeface="宋体" pitchFamily="2" charset="-122"/>
                <a:cs typeface="+mn-cs"/>
              </a:rPr>
              <a:t>lifespans</a:t>
            </a:r>
            <a:r>
              <a:rPr lang="en-US" altLang="zh-CN" sz="1200" kern="1200" dirty="0" smtClean="0">
                <a:solidFill>
                  <a:schemeClr val="tx1"/>
                </a:solidFill>
                <a:latin typeface="Calibri" pitchFamily="34" charset="0"/>
                <a:ea typeface="宋体" pitchFamily="2" charset="-122"/>
                <a:cs typeface="+mn-cs"/>
              </a:rPr>
              <a:t>. As for supplier and component model selection, Huawei abides by the TQRDCES rule for comprehensive assessment. TQRDCES stands for technology, quality, response, delivery, costs, environment, and safety. Currently, most server vendors choose server components based on the IT product </a:t>
            </a:r>
            <a:r>
              <a:rPr lang="en-US" altLang="zh-CN" sz="1200" kern="1200" dirty="0" err="1" smtClean="0">
                <a:solidFill>
                  <a:schemeClr val="tx1"/>
                </a:solidFill>
                <a:latin typeface="Calibri" pitchFamily="34" charset="0"/>
                <a:ea typeface="宋体" pitchFamily="2" charset="-122"/>
                <a:cs typeface="+mn-cs"/>
              </a:rPr>
              <a:t>derating</a:t>
            </a:r>
            <a:r>
              <a:rPr lang="en-US" altLang="zh-CN" sz="1200" kern="1200" dirty="0" smtClean="0">
                <a:solidFill>
                  <a:schemeClr val="tx1"/>
                </a:solidFill>
                <a:latin typeface="Calibri" pitchFamily="34" charset="0"/>
                <a:ea typeface="宋体" pitchFamily="2" charset="-122"/>
                <a:cs typeface="+mn-cs"/>
              </a:rPr>
              <a:t> standards, but Huawei chooses server components based on the telecom product </a:t>
            </a:r>
            <a:r>
              <a:rPr lang="en-US" altLang="zh-CN" sz="1200" kern="1200" dirty="0" err="1" smtClean="0">
                <a:solidFill>
                  <a:schemeClr val="tx1"/>
                </a:solidFill>
                <a:latin typeface="Calibri" pitchFamily="34" charset="0"/>
                <a:ea typeface="宋体" pitchFamily="2" charset="-122"/>
                <a:cs typeface="+mn-cs"/>
              </a:rPr>
              <a:t>derating</a:t>
            </a:r>
            <a:r>
              <a:rPr lang="en-US" altLang="zh-CN" sz="1200" kern="1200" dirty="0" smtClean="0">
                <a:solidFill>
                  <a:schemeClr val="tx1"/>
                </a:solidFill>
                <a:latin typeface="Calibri" pitchFamily="34" charset="0"/>
                <a:ea typeface="宋体" pitchFamily="2" charset="-122"/>
                <a:cs typeface="+mn-cs"/>
              </a:rPr>
              <a:t> standards. Therefore, Huawei server products are more stable and withstand longer </a:t>
            </a:r>
            <a:r>
              <a:rPr lang="en-US" altLang="zh-CN" sz="1200" kern="1200" dirty="0" err="1" smtClean="0">
                <a:solidFill>
                  <a:schemeClr val="tx1"/>
                </a:solidFill>
                <a:latin typeface="Calibri" pitchFamily="34" charset="0"/>
                <a:ea typeface="宋体" pitchFamily="2" charset="-122"/>
                <a:cs typeface="+mn-cs"/>
              </a:rPr>
              <a:t>lifespans</a:t>
            </a:r>
            <a:r>
              <a:rPr lang="en-US" altLang="zh-CN" sz="1200" kern="1200" dirty="0" smtClean="0">
                <a:solidFill>
                  <a:schemeClr val="tx1"/>
                </a:solidFill>
                <a:latin typeface="Calibri" pitchFamily="34" charset="0"/>
                <a:ea typeface="宋体" pitchFamily="2" charset="-122"/>
                <a:cs typeface="+mn-cs"/>
              </a:rPr>
              <a:t>. In addition, the X6800 supports redundancy of key components to improve service system reliability. </a:t>
            </a:r>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21</a:t>
            </a:fld>
            <a:endParaRPr lang="en-US" altLang="zh-CN" dirty="0">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According to Gartner 2015 Q2 report, the market share of high-density servers has increased from 0.8% in 2009 to the 21% in 2015. The market has seen a rapid increase of demands for high-density servers. </a:t>
            </a:r>
            <a:endParaRPr lang="zh-CN" altLang="zh-CN" sz="1200" kern="1200" dirty="0" smtClean="0">
              <a:solidFill>
                <a:schemeClr val="tx1"/>
              </a:solidFill>
              <a:latin typeface="Calibri" pitchFamily="34" charset="0"/>
              <a:ea typeface="宋体" pitchFamily="2" charset="-122"/>
              <a:cs typeface="+mn-cs"/>
            </a:endParaRPr>
          </a:p>
          <a:p>
            <a:endParaRPr lang="en-US" altLang="zh-CN" dirty="0" smtClean="0">
              <a:latin typeface="Arial"/>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3</a:t>
            </a:fld>
            <a:endParaRPr lang="en-US" altLang="zh-CN" dirty="0">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054DD4F5-30AF-464E-838A-0DB63ECFD48D}" type="slidenum">
              <a:rPr lang="zh-CN" altLang="en-US" smtClean="0">
                <a:latin typeface="Arial"/>
              </a:rPr>
              <a:pPr/>
              <a:t>22</a:t>
            </a:fld>
            <a:endParaRPr lang="zh-CN" altLang="en-US">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fontAlgn="base"/>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23</a:t>
            </a:fld>
            <a:endParaRPr lang="en-US" altLang="zh-CN" dirty="0">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The traditional Storage Area Network (SAN) separates computing and storage resources, and the traditional SAN provided by IBM, Oracle, EMC (IOE for short) monopolized the IT market. (IBM is a server provider, Oracle a database software provider, and EMC a storage device provider.) However, in the cloud computing era, IOE cannot meet requirements of elastic cloud service scale-out, either application requirements or high construction and maintenance costs. Therefore, the converged system with standard x86 server and storage software emerges, which is named software-defined storage, implementing the integration of computing and storage. The system is also called Server SAN by the </a:t>
            </a:r>
            <a:r>
              <a:rPr lang="en-US" altLang="zh-CN" sz="1200" kern="1200" dirty="0" err="1" smtClean="0">
                <a:solidFill>
                  <a:schemeClr val="tx1"/>
                </a:solidFill>
                <a:latin typeface="Calibri" pitchFamily="34" charset="0"/>
                <a:ea typeface="宋体" pitchFamily="2" charset="-122"/>
                <a:cs typeface="+mn-cs"/>
              </a:rPr>
              <a:t>Wikibon</a:t>
            </a:r>
            <a:r>
              <a:rPr lang="en-US" altLang="zh-CN" sz="1200" kern="1200" dirty="0" smtClean="0">
                <a:solidFill>
                  <a:schemeClr val="tx1"/>
                </a:solidFill>
                <a:latin typeface="Calibri" pitchFamily="34" charset="0"/>
                <a:ea typeface="宋体" pitchFamily="2" charset="-122"/>
                <a:cs typeface="+mn-cs"/>
              </a:rPr>
              <a:t>. In brief, the server SAN is a storage resource pool consisting of multiple independent server storage resources, providing a high cost-effectiveness and scalability. </a:t>
            </a:r>
            <a:endParaRPr lang="zh-CN" altLang="zh-CN" sz="1200" kern="1200" dirty="0" smtClean="0">
              <a:solidFill>
                <a:schemeClr val="tx1"/>
              </a:solidFill>
              <a:latin typeface="Calibri" pitchFamily="34" charset="0"/>
              <a:ea typeface="宋体" pitchFamily="2" charset="-122"/>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altLang="zh-CN" sz="1200" i="0" kern="1200" dirty="0" smtClean="0">
              <a:solidFill>
                <a:schemeClr val="tx1"/>
              </a:solidFill>
              <a:latin typeface="Calibri" pitchFamily="34" charset="0"/>
              <a:ea typeface="宋体" pitchFamily="2" charset="-122"/>
              <a:cs typeface="+mn-cs"/>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24</a:t>
            </a:fld>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Before </a:t>
            </a:r>
            <a:r>
              <a:rPr lang="en-US" altLang="zh-CN" sz="1200" kern="1200" dirty="0" err="1" smtClean="0">
                <a:solidFill>
                  <a:schemeClr val="tx1"/>
                </a:solidFill>
                <a:latin typeface="Calibri" pitchFamily="34" charset="0"/>
                <a:ea typeface="宋体" pitchFamily="2" charset="-122"/>
                <a:cs typeface="+mn-cs"/>
              </a:rPr>
              <a:t>Hadoop</a:t>
            </a:r>
            <a:r>
              <a:rPr lang="en-US" altLang="zh-CN" sz="1200" kern="1200" dirty="0" smtClean="0">
                <a:solidFill>
                  <a:schemeClr val="tx1"/>
                </a:solidFill>
                <a:latin typeface="Calibri" pitchFamily="34" charset="0"/>
                <a:ea typeface="宋体" pitchFamily="2" charset="-122"/>
                <a:cs typeface="+mn-cs"/>
              </a:rPr>
              <a:t>, high-performance computing and grid computing are always mainly used to solve Big Data problems. For the traditional architecture whose computing and storage resources are separated, when accessing of data at the PB level, many computing nodes in clusters can only be idle for waiting due to the limit of storage network bandwidth. </a:t>
            </a:r>
            <a:r>
              <a:rPr lang="en-US" altLang="zh-CN" sz="1200" kern="1200" dirty="0" err="1" smtClean="0">
                <a:solidFill>
                  <a:schemeClr val="tx1"/>
                </a:solidFill>
                <a:latin typeface="Calibri" pitchFamily="34" charset="0"/>
                <a:ea typeface="宋体" pitchFamily="2" charset="-122"/>
                <a:cs typeface="+mn-cs"/>
              </a:rPr>
              <a:t>Hadoop</a:t>
            </a:r>
            <a:r>
              <a:rPr lang="en-US" altLang="zh-CN" sz="1200" kern="1200" dirty="0" smtClean="0">
                <a:solidFill>
                  <a:schemeClr val="tx1"/>
                </a:solidFill>
                <a:latin typeface="Calibri" pitchFamily="34" charset="0"/>
                <a:ea typeface="宋体" pitchFamily="2" charset="-122"/>
                <a:cs typeface="+mn-cs"/>
              </a:rPr>
              <a:t> solves this problem. Using a file system </a:t>
            </a:r>
            <a:r>
              <a:rPr lang="en-US" altLang="zh-CN" sz="1200" kern="1200" dirty="0" err="1" smtClean="0">
                <a:solidFill>
                  <a:schemeClr val="tx1"/>
                </a:solidFill>
                <a:latin typeface="Calibri" pitchFamily="34" charset="0"/>
                <a:ea typeface="宋体" pitchFamily="2" charset="-122"/>
                <a:cs typeface="+mn-cs"/>
              </a:rPr>
              <a:t>Hadoop</a:t>
            </a:r>
            <a:r>
              <a:rPr lang="en-US" altLang="zh-CN" sz="1200" kern="1200" dirty="0" smtClean="0">
                <a:solidFill>
                  <a:schemeClr val="tx1"/>
                </a:solidFill>
                <a:latin typeface="Calibri" pitchFamily="34" charset="0"/>
                <a:ea typeface="宋体" pitchFamily="2" charset="-122"/>
                <a:cs typeface="+mn-cs"/>
              </a:rPr>
              <a:t> Distributed File System (HDFS) intended for the distributed computing, </a:t>
            </a:r>
            <a:r>
              <a:rPr lang="en-US" altLang="zh-CN" sz="1200" kern="1200" dirty="0" err="1" smtClean="0">
                <a:solidFill>
                  <a:schemeClr val="tx1"/>
                </a:solidFill>
                <a:latin typeface="Calibri" pitchFamily="34" charset="0"/>
                <a:ea typeface="宋体" pitchFamily="2" charset="-122"/>
                <a:cs typeface="+mn-cs"/>
              </a:rPr>
              <a:t>Hadoop</a:t>
            </a:r>
            <a:r>
              <a:rPr lang="en-US" altLang="zh-CN" sz="1200" kern="1200" dirty="0" smtClean="0">
                <a:solidFill>
                  <a:schemeClr val="tx1"/>
                </a:solidFill>
                <a:latin typeface="Calibri" pitchFamily="34" charset="0"/>
                <a:ea typeface="宋体" pitchFamily="2" charset="-122"/>
                <a:cs typeface="+mn-cs"/>
              </a:rPr>
              <a:t> only need to push computation codes to storage nodes, and the data calculation will be completed on the storage nodes. Cluster storage nodes in </a:t>
            </a:r>
            <a:r>
              <a:rPr lang="en-US" altLang="zh-CN" sz="1200" kern="1200" dirty="0" err="1" smtClean="0">
                <a:solidFill>
                  <a:schemeClr val="tx1"/>
                </a:solidFill>
                <a:latin typeface="Calibri" pitchFamily="34" charset="0"/>
                <a:ea typeface="宋体" pitchFamily="2" charset="-122"/>
                <a:cs typeface="+mn-cs"/>
              </a:rPr>
              <a:t>Hadoop</a:t>
            </a:r>
            <a:r>
              <a:rPr lang="en-US" altLang="zh-CN" sz="1200" kern="1200" dirty="0" smtClean="0">
                <a:solidFill>
                  <a:schemeClr val="tx1"/>
                </a:solidFill>
                <a:latin typeface="Calibri" pitchFamily="34" charset="0"/>
                <a:ea typeface="宋体" pitchFamily="2" charset="-122"/>
                <a:cs typeface="+mn-cs"/>
              </a:rPr>
              <a:t> are also compute nodes.</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The core of </a:t>
            </a:r>
            <a:r>
              <a:rPr lang="en-US" altLang="zh-CN" sz="1200" kern="1200" dirty="0" err="1" smtClean="0">
                <a:solidFill>
                  <a:schemeClr val="tx1"/>
                </a:solidFill>
                <a:latin typeface="Calibri" pitchFamily="34" charset="0"/>
                <a:ea typeface="宋体" pitchFamily="2" charset="-122"/>
                <a:cs typeface="+mn-cs"/>
              </a:rPr>
              <a:t>Hadoop</a:t>
            </a:r>
            <a:r>
              <a:rPr lang="en-US" altLang="zh-CN" sz="1200" kern="1200" dirty="0" smtClean="0">
                <a:solidFill>
                  <a:schemeClr val="tx1"/>
                </a:solidFill>
                <a:latin typeface="Calibri" pitchFamily="34" charset="0"/>
                <a:ea typeface="宋体" pitchFamily="2" charset="-122"/>
                <a:cs typeface="+mn-cs"/>
              </a:rPr>
              <a:t> consists of </a:t>
            </a:r>
            <a:r>
              <a:rPr lang="en-US" altLang="zh-CN" sz="1200" u="none" strike="noStrike" kern="1200" dirty="0" err="1" smtClean="0">
                <a:solidFill>
                  <a:schemeClr val="tx1"/>
                </a:solidFill>
                <a:latin typeface="Calibri" pitchFamily="34" charset="0"/>
                <a:ea typeface="宋体" pitchFamily="2" charset="-122"/>
                <a:cs typeface="+mn-cs"/>
              </a:rPr>
              <a:t>Hadoop</a:t>
            </a:r>
            <a:r>
              <a:rPr lang="en-US" altLang="zh-CN" sz="1200" u="none" strike="noStrike" kern="1200" dirty="0" smtClean="0">
                <a:solidFill>
                  <a:schemeClr val="tx1"/>
                </a:solidFill>
                <a:latin typeface="Calibri" pitchFamily="34" charset="0"/>
                <a:ea typeface="宋体" pitchFamily="2" charset="-122"/>
                <a:cs typeface="+mn-cs"/>
              </a:rPr>
              <a:t> Distributed File System (HDFS)</a:t>
            </a:r>
            <a:r>
              <a:rPr lang="en-US" altLang="zh-CN" sz="1200" kern="1200" dirty="0" smtClean="0">
                <a:solidFill>
                  <a:schemeClr val="tx1"/>
                </a:solidFill>
                <a:latin typeface="Calibri" pitchFamily="34" charset="0"/>
                <a:ea typeface="宋体" pitchFamily="2" charset="-122"/>
                <a:cs typeface="+mn-cs"/>
              </a:rPr>
              <a:t> and </a:t>
            </a:r>
            <a:r>
              <a:rPr lang="en-US" altLang="zh-CN" sz="1200" u="none" strike="noStrike" kern="1200" dirty="0" err="1" smtClean="0">
                <a:solidFill>
                  <a:schemeClr val="tx1"/>
                </a:solidFill>
                <a:latin typeface="Calibri" pitchFamily="34" charset="0"/>
                <a:ea typeface="宋体" pitchFamily="2" charset="-122"/>
                <a:cs typeface="+mn-cs"/>
              </a:rPr>
              <a:t>MapReduce</a:t>
            </a:r>
            <a:r>
              <a:rPr lang="en-US" altLang="zh-CN" sz="1200" kern="1200" dirty="0" smtClean="0">
                <a:solidFill>
                  <a:schemeClr val="tx1"/>
                </a:solidFill>
                <a:latin typeface="Calibri" pitchFamily="34" charset="0"/>
                <a:ea typeface="宋体" pitchFamily="2" charset="-122"/>
                <a:cs typeface="+mn-cs"/>
              </a:rPr>
              <a:t>. The HDFS provides storage resources and the </a:t>
            </a:r>
            <a:r>
              <a:rPr lang="en-US" altLang="zh-CN" sz="1200" kern="1200" dirty="0" err="1" smtClean="0">
                <a:solidFill>
                  <a:schemeClr val="tx1"/>
                </a:solidFill>
                <a:latin typeface="Calibri" pitchFamily="34" charset="0"/>
                <a:ea typeface="宋体" pitchFamily="2" charset="-122"/>
                <a:cs typeface="+mn-cs"/>
              </a:rPr>
              <a:t>MapReduce</a:t>
            </a:r>
            <a:r>
              <a:rPr lang="en-US" altLang="zh-CN" sz="1200" kern="1200" dirty="0" smtClean="0">
                <a:solidFill>
                  <a:schemeClr val="tx1"/>
                </a:solidFill>
                <a:latin typeface="Calibri" pitchFamily="34" charset="0"/>
                <a:ea typeface="宋体" pitchFamily="2" charset="-122"/>
                <a:cs typeface="+mn-cs"/>
              </a:rPr>
              <a:t> provides computing resources for a large amount of data. </a:t>
            </a:r>
            <a:endParaRPr lang="zh-CN" altLang="zh-CN" sz="1200" kern="1200" dirty="0">
              <a:solidFill>
                <a:schemeClr val="tx1"/>
              </a:solidFill>
              <a:latin typeface="Calibri" pitchFamily="34" charset="0"/>
              <a:ea typeface="宋体" pitchFamily="2" charset="-122"/>
              <a:cs typeface="+mn-cs"/>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25</a:t>
            </a:fld>
            <a:endParaRPr lang="en-US" altLang="zh-CN" dirty="0">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2ECEB49-8F1A-42A8-8DF8-C887031D2F46}" type="slidenum">
              <a:rPr lang="zh-CN" altLang="en-US" smtClean="0">
                <a:latin typeface="Arial" charset="0"/>
              </a:rPr>
              <a:pPr/>
              <a:t>26</a:t>
            </a:fld>
            <a:endParaRPr lang="en-US" altLang="zh-CN" smtClean="0">
              <a:latin typeface="Arial"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fontAlgn="base"/>
            <a:endParaRPr lang="zh-CN" altLang="zh-CN"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The GPU application solution accelerates HPC. The XH622 V3 is developed for HPC acceleration. It supports two high-performance dual-slot GPGPUs or Intel Xeon-Phi cards, meeting the GPU acceleration requirements of the HPC fat node. For the GPU models supported by the XH622 V3, see the Technical White Paper for the XH622 V3. </a:t>
            </a:r>
            <a:endParaRPr lang="zh-CN" altLang="zh-CN" sz="1200" kern="1200" dirty="0" smtClean="0">
              <a:solidFill>
                <a:schemeClr val="tx1"/>
              </a:solidFill>
              <a:latin typeface="Calibri" pitchFamily="34" charset="0"/>
              <a:ea typeface="宋体" pitchFamily="2" charset="-122"/>
              <a:cs typeface="+mn-cs"/>
            </a:endParaRPr>
          </a:p>
          <a:p>
            <a:pPr fontAlgn="base"/>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27</a:t>
            </a:fld>
            <a:endParaRPr lang="en-US" altLang="zh-CN" dirty="0">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1" dirty="0" smtClean="0">
                <a:solidFill>
                  <a:srgbClr val="FFFFFF"/>
                </a:solidFill>
                <a:latin typeface="Arial" pitchFamily="34" charset="0"/>
                <a:ea typeface="微软雅黑" pitchFamily="34" charset="-122"/>
                <a:cs typeface="Arial" pitchFamily="34" charset="0"/>
              </a:rPr>
              <a:t>Challenges</a:t>
            </a:r>
            <a:r>
              <a:rPr lang="en-US" altLang="zh-CN" sz="1200" b="0" dirty="0" smtClean="0">
                <a:solidFill>
                  <a:schemeClr val="tx1"/>
                </a:solidFill>
                <a:latin typeface="Calibri" pitchFamily="34" charset="0"/>
                <a:ea typeface="宋体" pitchFamily="2" charset="-122"/>
                <a:cs typeface="+mn-cs"/>
              </a:rPr>
              <a:t>:</a:t>
            </a: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As the world's top automotive brand, Germany Mercedes-Benz is the world's largest luxury car manufacturer, largest commercial vehicle manufacturer, and No. 17 among the world's top 500 companies. </a:t>
            </a:r>
            <a:endParaRPr lang="zh-CN" altLang="en-US" sz="1200" kern="0" dirty="0" smtClean="0">
              <a:latin typeface="Arial" pitchFamily="34" charset="0"/>
              <a:ea typeface="微软雅黑" pitchFamily="34" charset="-122"/>
              <a:cs typeface="Arial" pitchFamily="34" charset="0"/>
            </a:endParaRP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Mercedes-Benz becomes more and more dependent on the CAE technology for aided design during car design and development, for example, car appearance design, aerodynamic shape simulation, and crash simulation. </a:t>
            </a:r>
            <a:endParaRPr lang="zh-CN" altLang="en-US" sz="1200" kern="0" dirty="0" smtClean="0">
              <a:latin typeface="Arial" pitchFamily="34" charset="0"/>
              <a:ea typeface="微软雅黑" pitchFamily="34" charset="-122"/>
              <a:cs typeface="Arial" pitchFamily="34" charset="0"/>
            </a:endParaRP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Mercedes-Benz's existing HPC system cannot meet CAE requirements. Mercedes-Benz has an urgent need to improve its system performance and enable its system to meet higher requirements on power consumption, reliability, etc. </a:t>
            </a:r>
          </a:p>
          <a:p>
            <a:pPr marL="180975" indent="-180975" fontAlgn="auto">
              <a:lnSpc>
                <a:spcPts val="1000"/>
              </a:lnSpc>
              <a:spcBef>
                <a:spcPts val="0"/>
              </a:spcBef>
              <a:spcAft>
                <a:spcPts val="600"/>
              </a:spcAft>
              <a:buSzPct val="60000"/>
              <a:buFont typeface="Wingdings" pitchFamily="2" charset="2"/>
              <a:buChar char="l"/>
            </a:pPr>
            <a:r>
              <a:rPr lang="en-US" altLang="zh-CN" sz="1200" b="1" dirty="0" err="1" smtClean="0">
                <a:solidFill>
                  <a:srgbClr val="FFFFFF"/>
                </a:solidFill>
                <a:latin typeface="Arial" pitchFamily="34" charset="0"/>
                <a:ea typeface="微软雅黑" pitchFamily="34" charset="-122"/>
                <a:cs typeface="Arial" pitchFamily="34" charset="0"/>
              </a:rPr>
              <a:t>Solution:</a:t>
            </a:r>
            <a:r>
              <a:rPr lang="en-US" altLang="zh-CN" sz="1200" kern="0" dirty="0" err="1" smtClean="0">
                <a:latin typeface="Arial" pitchFamily="34" charset="0"/>
                <a:ea typeface="微软雅黑" pitchFamily="34" charset="-122"/>
                <a:cs typeface="Arial" pitchFamily="34" charset="0"/>
              </a:rPr>
              <a:t>Huawei</a:t>
            </a:r>
            <a:r>
              <a:rPr lang="en-US" altLang="zh-CN" sz="1200" kern="0" dirty="0" smtClean="0">
                <a:latin typeface="Arial" pitchFamily="34" charset="0"/>
                <a:ea typeface="微软雅黑" pitchFamily="34" charset="-122"/>
                <a:cs typeface="Arial" pitchFamily="34" charset="0"/>
              </a:rPr>
              <a:t> provides an all-in-one HPC solution with over 100 X6800 high-density server nodes to help Mercedes-Benz improve its HPC system performance. </a:t>
            </a: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The 4 U X6800 server supports eight XH620 V3 compute nodes, Intel Xeon E5-2600 v3 full series processors, and up to 1 TB memory capacity. It delivers superior computing performance and density. </a:t>
            </a: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The X6800 uses shared PSUs and fan modules, innovative ventilation channels to reduce system power consumption and support long-term stable running at 40ºC. </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b="1" dirty="0" smtClean="0">
                <a:solidFill>
                  <a:srgbClr val="FFFFFF"/>
                </a:solidFill>
                <a:latin typeface="Arial" pitchFamily="34" charset="0"/>
                <a:ea typeface="微软雅黑" pitchFamily="34" charset="-122"/>
                <a:cs typeface="Arial" pitchFamily="34" charset="0"/>
              </a:rPr>
              <a:t>Customer Benefits</a:t>
            </a:r>
            <a:endParaRPr lang="zh-CN" altLang="en-US" sz="1200" b="1" dirty="0" smtClean="0">
              <a:solidFill>
                <a:srgbClr val="FFFFFF"/>
              </a:solidFill>
              <a:latin typeface="Arial" pitchFamily="34" charset="0"/>
              <a:ea typeface="微软雅黑" pitchFamily="34" charset="-122"/>
              <a:cs typeface="Arial" pitchFamily="34" charset="0"/>
            </a:endParaRP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HPC test performance 50% up, greatly improving CAE system efficiency</a:t>
            </a: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Power consumption 10% down, effectively reducing electricity charges</a:t>
            </a:r>
            <a:endParaRPr lang="zh-CN" altLang="en-US" sz="1200" kern="0" dirty="0" smtClean="0">
              <a:latin typeface="Arial" pitchFamily="34" charset="0"/>
              <a:ea typeface="微软雅黑" pitchFamily="34" charset="-122"/>
              <a:cs typeface="Arial" pitchFamily="34" charset="0"/>
            </a:endParaRPr>
          </a:p>
          <a:p>
            <a:pPr marL="180975" indent="-180975" fontAlgn="auto">
              <a:lnSpc>
                <a:spcPts val="1000"/>
              </a:lnSpc>
              <a:spcBef>
                <a:spcPts val="0"/>
              </a:spcBef>
              <a:spcAft>
                <a:spcPts val="600"/>
              </a:spcAft>
              <a:buSzPct val="60000"/>
              <a:buFont typeface="Wingdings" pitchFamily="2" charset="2"/>
              <a:buChar char="l"/>
            </a:pPr>
            <a:r>
              <a:rPr lang="en-US" altLang="zh-CN" sz="1200" kern="0" dirty="0" smtClean="0">
                <a:latin typeface="Arial" pitchFamily="34" charset="0"/>
                <a:ea typeface="微软雅黑" pitchFamily="34" charset="-122"/>
                <a:cs typeface="Arial" pitchFamily="34" charset="0"/>
              </a:rPr>
              <a:t>Server density 50% higher than that of conventional rack servers, requiring less equipment footprint</a:t>
            </a:r>
            <a:endParaRPr lang="zh-CN" altLang="en-US" sz="1200" kern="0" dirty="0" smtClean="0">
              <a:solidFill>
                <a:srgbClr val="FFFFFF"/>
              </a:solidFill>
              <a:latin typeface="Arial" pitchFamily="34" charset="0"/>
              <a:ea typeface="微软雅黑" pitchFamily="34" charset="-122"/>
              <a:cs typeface="Arial"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zh-CN" altLang="en-US" sz="1200" b="1" dirty="0" smtClean="0">
              <a:solidFill>
                <a:srgbClr val="FFFFFF"/>
              </a:solidFill>
              <a:latin typeface="Arial" pitchFamily="34" charset="0"/>
              <a:ea typeface="微软雅黑" pitchFamily="34" charset="-122"/>
              <a:cs typeface="Arial" pitchFamily="34" charset="0"/>
            </a:endParaRPr>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28</a:t>
            </a:fld>
            <a:endParaRPr lang="en-US" altLang="zh-CN"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altLang="zh-CN" sz="1200" b="1" dirty="0" smtClean="0">
                <a:solidFill>
                  <a:srgbClr val="FFFFFF"/>
                </a:solidFill>
                <a:latin typeface="Arial" pitchFamily="34" charset="0"/>
                <a:ea typeface="微软雅黑" pitchFamily="34" charset="-122"/>
                <a:cs typeface="Arial" pitchFamily="34" charset="0"/>
              </a:rPr>
              <a:t>Challenges</a:t>
            </a:r>
            <a:r>
              <a:rPr lang="en-US" altLang="zh-CN" sz="1200" b="0" dirty="0" smtClean="0">
                <a:solidFill>
                  <a:schemeClr val="tx1"/>
                </a:solidFill>
                <a:latin typeface="Calibri" pitchFamily="34" charset="0"/>
                <a:ea typeface="宋体" pitchFamily="2" charset="-122"/>
                <a:cs typeface="+mn-cs"/>
              </a:rPr>
              <a:t>:</a:t>
            </a:r>
            <a:endParaRPr lang="en-US" altLang="zh-CN" sz="1200" b="1" dirty="0" smtClean="0">
              <a:latin typeface="Arial" pitchFamily="34" charset="0"/>
              <a:cs typeface="Arial" pitchFamily="34" charset="0"/>
            </a:endParaRPr>
          </a:p>
          <a:p>
            <a:pPr>
              <a:buFont typeface="Arial" pitchFamily="34" charset="0"/>
              <a:buChar char="•"/>
            </a:pPr>
            <a:r>
              <a:rPr lang="en-US" altLang="zh-CN" sz="1200" b="1" dirty="0" smtClean="0">
                <a:latin typeface="Arial" pitchFamily="34" charset="0"/>
                <a:cs typeface="Arial" pitchFamily="34" charset="0"/>
              </a:rPr>
              <a:t>High density and large capacity: </a:t>
            </a:r>
            <a:r>
              <a:rPr lang="en-US" altLang="zh-CN" sz="1200" dirty="0" smtClean="0">
                <a:latin typeface="Arial" pitchFamily="34" charset="0"/>
                <a:cs typeface="Arial" pitchFamily="34" charset="0"/>
              </a:rPr>
              <a:t>PB-level data , quick data search, easy expansible distributed file system, single node  with a capacity of over 48 TB. </a:t>
            </a:r>
            <a:endParaRPr lang="zh-CN" altLang="zh-CN" sz="1200" dirty="0" smtClean="0">
              <a:latin typeface="Arial" pitchFamily="34" charset="0"/>
              <a:cs typeface="Arial" pitchFamily="34" charset="0"/>
            </a:endParaRPr>
          </a:p>
          <a:p>
            <a:pPr>
              <a:buFont typeface="Arial" pitchFamily="34" charset="0"/>
              <a:buChar char="•"/>
            </a:pPr>
            <a:r>
              <a:rPr lang="en-US" altLang="zh-CN" sz="1200" b="1" dirty="0" smtClean="0">
                <a:latin typeface="Arial" pitchFamily="34" charset="0"/>
                <a:cs typeface="Arial" pitchFamily="34" charset="0"/>
              </a:rPr>
              <a:t>Low power consumption: </a:t>
            </a:r>
            <a:r>
              <a:rPr lang="en-US" altLang="zh-CN" sz="1200" dirty="0" err="1" smtClean="0">
                <a:latin typeface="Arial" pitchFamily="34" charset="0"/>
                <a:cs typeface="Arial" pitchFamily="34" charset="0"/>
              </a:rPr>
              <a:t>Flipkart</a:t>
            </a:r>
            <a:r>
              <a:rPr lang="en-US" altLang="zh-CN" sz="1200" dirty="0" smtClean="0">
                <a:latin typeface="Arial" pitchFamily="34" charset="0"/>
                <a:cs typeface="Arial" pitchFamily="34" charset="0"/>
              </a:rPr>
              <a:t> has deployed hundreds of servers and faces an electricity cost up to millions of dollars each year. It has very high requirements on the power consumption raised by the server platform. </a:t>
            </a:r>
            <a:endParaRPr lang="zh-CN" altLang="zh-CN" sz="1200" dirty="0" smtClean="0">
              <a:latin typeface="Arial" pitchFamily="34" charset="0"/>
              <a:cs typeface="Arial" pitchFamily="34" charset="0"/>
            </a:endParaRPr>
          </a:p>
          <a:p>
            <a:pPr>
              <a:buFont typeface="Arial" pitchFamily="34" charset="0"/>
              <a:buChar char="•"/>
            </a:pPr>
            <a:r>
              <a:rPr lang="en-US" altLang="zh-CN" sz="1200" b="1" dirty="0" smtClean="0">
                <a:latin typeface="Arial" pitchFamily="34" charset="0"/>
                <a:cs typeface="Arial" pitchFamily="34" charset="0"/>
              </a:rPr>
              <a:t>High stability: </a:t>
            </a:r>
            <a:r>
              <a:rPr lang="en-US" altLang="zh-CN" sz="1200" dirty="0" smtClean="0">
                <a:latin typeface="Arial" pitchFamily="34" charset="0"/>
                <a:cs typeface="Arial" pitchFamily="34" charset="0"/>
              </a:rPr>
              <a:t>Server downtime will cause performance deterioration or service suspension and lead to direct and potential revenue loss. High stability is critical to </a:t>
            </a:r>
            <a:r>
              <a:rPr lang="en-US" altLang="zh-CN" sz="1200" dirty="0" err="1" smtClean="0">
                <a:latin typeface="Arial" pitchFamily="34" charset="0"/>
                <a:cs typeface="Arial" pitchFamily="34" charset="0"/>
              </a:rPr>
              <a:t>Flipkart</a:t>
            </a:r>
            <a:r>
              <a:rPr lang="en-US" altLang="zh-CN" sz="1200" dirty="0" smtClean="0">
                <a:latin typeface="Arial" pitchFamily="34" charset="0"/>
                <a:cs typeface="Arial" pitchFamily="34" charset="0"/>
              </a:rPr>
              <a:t>. </a:t>
            </a:r>
            <a:endParaRPr lang="zh-CN" altLang="zh-CN" sz="1200" dirty="0" smtClean="0">
              <a:latin typeface="Arial" pitchFamily="34" charset="0"/>
              <a:cs typeface="Arial" pitchFamily="34" charset="0"/>
            </a:endParaRPr>
          </a:p>
          <a:p>
            <a:pPr>
              <a:buFont typeface="Arial" pitchFamily="34" charset="0"/>
              <a:buChar char="•"/>
            </a:pPr>
            <a:r>
              <a:rPr lang="en-US" altLang="zh-CN" sz="1200" b="1" dirty="0" smtClean="0">
                <a:latin typeface="Arial" pitchFamily="34" charset="0"/>
                <a:cs typeface="Arial" pitchFamily="34" charset="0"/>
              </a:rPr>
              <a:t>Fast deployment: </a:t>
            </a:r>
            <a:r>
              <a:rPr lang="en-US" altLang="zh-CN" sz="1200" dirty="0" smtClean="0">
                <a:latin typeface="Arial" pitchFamily="34" charset="0"/>
                <a:cs typeface="Arial" pitchFamily="34" charset="0"/>
              </a:rPr>
              <a:t>With its rapid development, </a:t>
            </a:r>
            <a:r>
              <a:rPr lang="en-US" altLang="zh-CN" sz="1200" dirty="0" err="1" smtClean="0">
                <a:latin typeface="Arial" pitchFamily="34" charset="0"/>
                <a:cs typeface="Arial" pitchFamily="34" charset="0"/>
              </a:rPr>
              <a:t>Flipkart</a:t>
            </a:r>
            <a:r>
              <a:rPr lang="en-US" altLang="zh-CN" sz="1200" dirty="0" smtClean="0">
                <a:latin typeface="Arial" pitchFamily="34" charset="0"/>
                <a:cs typeface="Arial" pitchFamily="34" charset="0"/>
              </a:rPr>
              <a:t> has a requirement for a large number of servers each year and requires the servers to arrive within three weeks to meet service provisioning requirements. </a:t>
            </a: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altLang="zh-CN" sz="1200" b="1" dirty="0" smtClean="0">
                <a:solidFill>
                  <a:srgbClr val="FFFFFF"/>
                </a:solidFill>
                <a:latin typeface="微软雅黑" pitchFamily="34" charset="-122"/>
                <a:ea typeface="微软雅黑" pitchFamily="34" charset="-122"/>
                <a:cs typeface="Arial" pitchFamily="34" charset="0"/>
              </a:rPr>
              <a:t>Solution:</a:t>
            </a:r>
          </a:p>
          <a:p>
            <a:pPr>
              <a:buFont typeface="Arial" pitchFamily="34" charset="0"/>
              <a:buChar char="•"/>
            </a:pPr>
            <a:r>
              <a:rPr lang="en-US" altLang="zh-CN" sz="1200" b="1" kern="1200" dirty="0" smtClean="0">
                <a:solidFill>
                  <a:schemeClr val="tx1"/>
                </a:solidFill>
                <a:latin typeface="Calibri" pitchFamily="34" charset="0"/>
                <a:ea typeface="宋体" pitchFamily="2" charset="-122"/>
                <a:cs typeface="Arial" pitchFamily="34" charset="0"/>
              </a:rPr>
              <a:t>High-density design, </a:t>
            </a:r>
            <a:r>
              <a:rPr lang="en-US" altLang="zh-CN" sz="1200" kern="1200" dirty="0" smtClean="0">
                <a:solidFill>
                  <a:schemeClr val="tx1"/>
                </a:solidFill>
                <a:latin typeface="Calibri" pitchFamily="34" charset="0"/>
                <a:ea typeface="宋体" pitchFamily="2" charset="-122"/>
                <a:cs typeface="Arial" pitchFamily="34" charset="0"/>
              </a:rPr>
              <a:t>50% less equipment footprint than rack servers, 4 U for accommodating 48 3.5-inch disks, up to </a:t>
            </a:r>
            <a:r>
              <a:rPr lang="en-US" altLang="zh-CN" sz="1200" b="1" kern="1200" dirty="0" smtClean="0">
                <a:solidFill>
                  <a:schemeClr val="tx1"/>
                </a:solidFill>
                <a:latin typeface="Calibri" pitchFamily="34" charset="0"/>
                <a:ea typeface="宋体" pitchFamily="2" charset="-122"/>
                <a:cs typeface="Arial" pitchFamily="34" charset="0"/>
              </a:rPr>
              <a:t>296 TB storage capacity </a:t>
            </a:r>
            <a:r>
              <a:rPr lang="en-US" altLang="zh-CN" sz="1200" kern="1200" dirty="0" smtClean="0">
                <a:solidFill>
                  <a:schemeClr val="tx1"/>
                </a:solidFill>
                <a:latin typeface="Calibri" pitchFamily="34" charset="0"/>
                <a:ea typeface="宋体" pitchFamily="2" charset="-122"/>
                <a:cs typeface="Arial" pitchFamily="34" charset="0"/>
              </a:rPr>
              <a:t>per chassis (74 TB per node), high scalability. </a:t>
            </a:r>
            <a:endParaRPr lang="zh-CN" altLang="zh-CN" sz="1200" kern="1200" dirty="0" smtClean="0">
              <a:solidFill>
                <a:schemeClr val="tx1"/>
              </a:solidFill>
              <a:latin typeface="Calibri" pitchFamily="34" charset="0"/>
              <a:ea typeface="宋体" pitchFamily="2" charset="-122"/>
              <a:cs typeface="Arial" pitchFamily="34" charset="0"/>
            </a:endParaRPr>
          </a:p>
          <a:p>
            <a:pPr>
              <a:buFont typeface="Arial" pitchFamily="34" charset="0"/>
              <a:buChar char="•"/>
            </a:pPr>
            <a:r>
              <a:rPr lang="en-US" altLang="zh-CN" sz="1200" kern="1200" dirty="0" smtClean="0">
                <a:solidFill>
                  <a:schemeClr val="tx1"/>
                </a:solidFill>
                <a:latin typeface="Calibri" pitchFamily="34" charset="0"/>
                <a:ea typeface="宋体" pitchFamily="2" charset="-122"/>
                <a:cs typeface="Arial" pitchFamily="34" charset="0"/>
              </a:rPr>
              <a:t>Power supply modules and fan modules are shared by servers, offering </a:t>
            </a:r>
            <a:r>
              <a:rPr lang="en-US" altLang="zh-CN" sz="1200" b="1" kern="1200" dirty="0" smtClean="0">
                <a:solidFill>
                  <a:schemeClr val="tx1"/>
                </a:solidFill>
                <a:latin typeface="Calibri" pitchFamily="34" charset="0"/>
                <a:ea typeface="宋体" pitchFamily="2" charset="-122"/>
                <a:cs typeface="Arial" pitchFamily="34" charset="0"/>
              </a:rPr>
              <a:t>higher power conversion efficiency </a:t>
            </a:r>
            <a:r>
              <a:rPr lang="en-US" altLang="zh-CN" sz="1200" kern="1200" dirty="0" smtClean="0">
                <a:solidFill>
                  <a:schemeClr val="tx1"/>
                </a:solidFill>
                <a:latin typeface="Calibri" pitchFamily="34" charset="0"/>
                <a:ea typeface="宋体" pitchFamily="2" charset="-122"/>
                <a:cs typeface="Arial" pitchFamily="34" charset="0"/>
              </a:rPr>
              <a:t>compared with traditional rack servers. Provides innovative design, excellent heat dissipation, and long-term operating at 40℃. Adopts Huawei </a:t>
            </a:r>
            <a:r>
              <a:rPr lang="en-US" altLang="zh-CN" sz="1200" b="1" kern="1200" dirty="0" smtClean="0">
                <a:solidFill>
                  <a:schemeClr val="tx1"/>
                </a:solidFill>
                <a:latin typeface="Calibri" pitchFamily="34" charset="0"/>
                <a:ea typeface="宋体" pitchFamily="2" charset="-122"/>
                <a:cs typeface="Arial" pitchFamily="34" charset="0"/>
              </a:rPr>
              <a:t>Dynamic Energy Management Technology (DEMT) </a:t>
            </a:r>
            <a:r>
              <a:rPr lang="en-US" altLang="zh-CN" sz="1200" kern="1200" dirty="0" smtClean="0">
                <a:solidFill>
                  <a:schemeClr val="tx1"/>
                </a:solidFill>
                <a:latin typeface="Calibri" pitchFamily="34" charset="0"/>
                <a:ea typeface="宋体" pitchFamily="2" charset="-122"/>
                <a:cs typeface="Arial" pitchFamily="34" charset="0"/>
              </a:rPr>
              <a:t>for power consumption management to reduce the power consumption of the system.</a:t>
            </a:r>
            <a:endParaRPr lang="zh-CN" altLang="zh-CN" sz="1200" kern="1200" dirty="0" smtClean="0">
              <a:solidFill>
                <a:schemeClr val="tx1"/>
              </a:solidFill>
              <a:latin typeface="Calibri" pitchFamily="34" charset="0"/>
              <a:ea typeface="宋体" pitchFamily="2" charset="-122"/>
              <a:cs typeface="Arial" pitchFamily="34" charset="0"/>
            </a:endParaRPr>
          </a:p>
          <a:p>
            <a:pPr>
              <a:buFont typeface="Arial" pitchFamily="34" charset="0"/>
              <a:buChar char="•"/>
            </a:pPr>
            <a:r>
              <a:rPr lang="en-US" altLang="zh-CN" sz="1200" b="1" kern="1200" dirty="0" smtClean="0">
                <a:solidFill>
                  <a:schemeClr val="tx1"/>
                </a:solidFill>
                <a:latin typeface="Calibri" pitchFamily="34" charset="0"/>
                <a:ea typeface="宋体" pitchFamily="2" charset="-122"/>
                <a:cs typeface="Arial" pitchFamily="34" charset="0"/>
              </a:rPr>
              <a:t>The product performance and reliability have passed the </a:t>
            </a:r>
            <a:r>
              <a:rPr lang="en-US" altLang="zh-CN" sz="1200" b="1" kern="1200" dirty="0" err="1" smtClean="0">
                <a:solidFill>
                  <a:schemeClr val="tx1"/>
                </a:solidFill>
                <a:latin typeface="Calibri" pitchFamily="34" charset="0"/>
                <a:ea typeface="宋体" pitchFamily="2" charset="-122"/>
                <a:cs typeface="Arial" pitchFamily="34" charset="0"/>
              </a:rPr>
              <a:t>Flipkart</a:t>
            </a:r>
            <a:r>
              <a:rPr lang="en-US" altLang="zh-CN" sz="1200" b="1" kern="1200" dirty="0" smtClean="0">
                <a:solidFill>
                  <a:schemeClr val="tx1"/>
                </a:solidFill>
                <a:latin typeface="Calibri" pitchFamily="34" charset="0"/>
                <a:ea typeface="宋体" pitchFamily="2" charset="-122"/>
                <a:cs typeface="Arial" pitchFamily="34" charset="0"/>
              </a:rPr>
              <a:t> POC test. </a:t>
            </a:r>
            <a:r>
              <a:rPr lang="en-US" altLang="zh-CN" sz="1200" kern="1200" dirty="0" smtClean="0">
                <a:solidFill>
                  <a:schemeClr val="tx1"/>
                </a:solidFill>
                <a:latin typeface="Calibri" pitchFamily="34" charset="0"/>
                <a:ea typeface="宋体" pitchFamily="2" charset="-122"/>
                <a:cs typeface="Arial" pitchFamily="34" charset="0"/>
              </a:rPr>
              <a:t>The power supply modules, fan modules, and hard disks are hot swappable. </a:t>
            </a:r>
            <a:endParaRPr lang="zh-CN" altLang="zh-CN" sz="1200" kern="1200" dirty="0" smtClean="0">
              <a:solidFill>
                <a:schemeClr val="tx1"/>
              </a:solidFill>
              <a:latin typeface="Calibri" pitchFamily="34" charset="0"/>
              <a:ea typeface="宋体" pitchFamily="2" charset="-122"/>
              <a:cs typeface="Arial" pitchFamily="34" charset="0"/>
            </a:endParaRPr>
          </a:p>
          <a:p>
            <a:pPr>
              <a:buFont typeface="Arial" pitchFamily="34" charset="0"/>
              <a:buChar char="•"/>
            </a:pPr>
            <a:r>
              <a:rPr lang="en-US" altLang="zh-CN" sz="1200" kern="1200" dirty="0" smtClean="0">
                <a:solidFill>
                  <a:schemeClr val="tx1"/>
                </a:solidFill>
                <a:latin typeface="Calibri" pitchFamily="34" charset="0"/>
                <a:ea typeface="宋体" pitchFamily="2" charset="-122"/>
                <a:cs typeface="Arial" pitchFamily="34" charset="0"/>
              </a:rPr>
              <a:t>Architecture shared by power supply modules and fan modules; modular deployment of components; </a:t>
            </a:r>
            <a:r>
              <a:rPr lang="en-US" altLang="zh-CN" sz="1200" b="1" kern="1200" dirty="0" smtClean="0">
                <a:solidFill>
                  <a:schemeClr val="tx1"/>
                </a:solidFill>
                <a:latin typeface="Calibri" pitchFamily="34" charset="0"/>
                <a:ea typeface="宋体" pitchFamily="2" charset="-122"/>
                <a:cs typeface="Arial" pitchFamily="34" charset="0"/>
              </a:rPr>
              <a:t>more than 2-fold increase (even higher for XH620 V3 nodes) in the deployment efficiency</a:t>
            </a:r>
            <a:r>
              <a:rPr lang="en-US" altLang="zh-CN" sz="1200" kern="1200" dirty="0" smtClean="0">
                <a:solidFill>
                  <a:schemeClr val="tx1"/>
                </a:solidFill>
                <a:latin typeface="Calibri" pitchFamily="34" charset="0"/>
                <a:ea typeface="宋体" pitchFamily="2" charset="-122"/>
                <a:cs typeface="Arial" pitchFamily="34" charset="0"/>
              </a:rPr>
              <a:t> over traditional rack servers. </a:t>
            </a:r>
            <a:endParaRPr lang="zh-CN" altLang="zh-CN" sz="1200" kern="1200" dirty="0" smtClean="0">
              <a:solidFill>
                <a:schemeClr val="tx1"/>
              </a:solidFill>
              <a:latin typeface="Calibri" pitchFamily="34" charset="0"/>
              <a:ea typeface="宋体" pitchFamily="2" charset="-122"/>
              <a:cs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r>
              <a:rPr lang="en-US" altLang="zh-CN" sz="1200" b="1" dirty="0" smtClean="0">
                <a:solidFill>
                  <a:srgbClr val="FFFFFF"/>
                </a:solidFill>
                <a:latin typeface="微软雅黑" pitchFamily="34" charset="-122"/>
                <a:ea typeface="微软雅黑" pitchFamily="34" charset="-122"/>
                <a:cs typeface="Arial" pitchFamily="34" charset="0"/>
              </a:rPr>
              <a:t>Value:</a:t>
            </a:r>
          </a:p>
          <a:p>
            <a:pPr marL="180975" lvl="0" indent="-180975" defTabSz="801498" eaLnBrk="0" fontAlgn="auto" hangingPunct="0">
              <a:lnSpc>
                <a:spcPct val="130000"/>
              </a:lnSpc>
              <a:spcBef>
                <a:spcPts val="0"/>
              </a:spcBef>
              <a:spcAft>
                <a:spcPts val="0"/>
              </a:spcAft>
              <a:buClr>
                <a:srgbClr val="000000">
                  <a:lumMod val="50000"/>
                  <a:lumOff val="50000"/>
                </a:srgbClr>
              </a:buClr>
              <a:buSzPct val="60000"/>
              <a:buFont typeface="Wingdings" pitchFamily="2" charset="2"/>
              <a:buChar char="l"/>
              <a:defRPr/>
            </a:pPr>
            <a:r>
              <a:rPr lang="en-US" altLang="zh-CN" sz="1200" kern="0" dirty="0" smtClean="0">
                <a:latin typeface="Arial" pitchFamily="34" charset="0"/>
                <a:ea typeface="微软雅黑" pitchFamily="34" charset="-122"/>
                <a:cs typeface="Arial" pitchFamily="34" charset="0"/>
              </a:rPr>
              <a:t>High reliability</a:t>
            </a:r>
            <a:r>
              <a:rPr lang="zh-CN" altLang="zh-CN" sz="1200" kern="0" dirty="0" smtClean="0">
                <a:latin typeface="Arial" pitchFamily="34" charset="0"/>
                <a:ea typeface="微软雅黑" pitchFamily="34" charset="-122"/>
                <a:cs typeface="Arial" pitchFamily="34" charset="0"/>
              </a:rPr>
              <a:t>：</a:t>
            </a:r>
            <a:r>
              <a:rPr lang="en-US" altLang="zh-CN" sz="1200" kern="0" dirty="0" smtClean="0">
                <a:latin typeface="Arial" pitchFamily="34" charset="0"/>
                <a:ea typeface="微软雅黑" pitchFamily="34" charset="-122"/>
                <a:cs typeface="Arial" pitchFamily="34" charset="0"/>
              </a:rPr>
              <a:t>Fault rate is decreased and batch failure problems are solved successfully;</a:t>
            </a:r>
            <a:endParaRPr lang="zh-CN" altLang="zh-CN" sz="1200" kern="0" dirty="0" smtClean="0">
              <a:latin typeface="Arial" pitchFamily="34" charset="0"/>
              <a:ea typeface="微软雅黑" pitchFamily="34" charset="-122"/>
              <a:cs typeface="Arial" pitchFamily="34" charset="0"/>
            </a:endParaRPr>
          </a:p>
          <a:p>
            <a:pPr marL="180975" lvl="0" indent="-180975" defTabSz="801498" eaLnBrk="0" fontAlgn="auto" hangingPunct="0">
              <a:lnSpc>
                <a:spcPct val="130000"/>
              </a:lnSpc>
              <a:spcBef>
                <a:spcPts val="0"/>
              </a:spcBef>
              <a:spcAft>
                <a:spcPts val="0"/>
              </a:spcAft>
              <a:buClr>
                <a:srgbClr val="000000">
                  <a:lumMod val="50000"/>
                  <a:lumOff val="50000"/>
                </a:srgbClr>
              </a:buClr>
              <a:buSzPct val="60000"/>
              <a:buFont typeface="Wingdings" pitchFamily="2" charset="2"/>
              <a:buChar char="l"/>
              <a:defRPr/>
            </a:pPr>
            <a:r>
              <a:rPr lang="en-US" altLang="zh-CN" sz="1200" kern="0" dirty="0" smtClean="0">
                <a:latin typeface="Arial" pitchFamily="34" charset="0"/>
                <a:ea typeface="微软雅黑" pitchFamily="34" charset="-122"/>
                <a:cs typeface="Arial" pitchFamily="34" charset="0"/>
              </a:rPr>
              <a:t>Rapid deployment</a:t>
            </a:r>
            <a:r>
              <a:rPr lang="zh-CN" altLang="zh-CN" sz="1200" kern="0" dirty="0" smtClean="0">
                <a:latin typeface="Arial" pitchFamily="34" charset="0"/>
                <a:ea typeface="微软雅黑" pitchFamily="34" charset="-122"/>
                <a:cs typeface="Arial" pitchFamily="34" charset="0"/>
              </a:rPr>
              <a:t>：</a:t>
            </a:r>
            <a:r>
              <a:rPr lang="en-US" altLang="zh-CN" sz="1200" kern="0" dirty="0" smtClean="0">
                <a:latin typeface="Arial" pitchFamily="34" charset="0"/>
                <a:ea typeface="微软雅黑" pitchFamily="34" charset="-122"/>
                <a:cs typeface="Arial" pitchFamily="34" charset="0"/>
              </a:rPr>
              <a:t>Efficiency is increased with deployment by chassis;</a:t>
            </a:r>
            <a:endParaRPr lang="zh-CN" altLang="zh-CN" sz="1200" kern="0" dirty="0" smtClean="0">
              <a:latin typeface="Arial" pitchFamily="34" charset="0"/>
              <a:ea typeface="微软雅黑" pitchFamily="34" charset="-122"/>
              <a:cs typeface="Arial" pitchFamily="34" charset="0"/>
            </a:endParaRPr>
          </a:p>
          <a:p>
            <a:pPr marL="180975" lvl="0" indent="-180975" defTabSz="801498" eaLnBrk="0" fontAlgn="auto" hangingPunct="0">
              <a:lnSpc>
                <a:spcPct val="130000"/>
              </a:lnSpc>
              <a:spcBef>
                <a:spcPts val="0"/>
              </a:spcBef>
              <a:spcAft>
                <a:spcPts val="0"/>
              </a:spcAft>
              <a:buClr>
                <a:srgbClr val="000000">
                  <a:lumMod val="50000"/>
                  <a:lumOff val="50000"/>
                </a:srgbClr>
              </a:buClr>
              <a:buSzPct val="60000"/>
              <a:buFont typeface="Wingdings" pitchFamily="2" charset="2"/>
              <a:buChar char="l"/>
              <a:defRPr/>
            </a:pPr>
            <a:r>
              <a:rPr lang="en-US" altLang="zh-CN" sz="1200" kern="0" dirty="0" smtClean="0">
                <a:latin typeface="Arial" pitchFamily="34" charset="0"/>
                <a:ea typeface="微软雅黑" pitchFamily="34" charset="-122"/>
                <a:cs typeface="Arial" pitchFamily="34" charset="0"/>
              </a:rPr>
              <a:t>Space saving: High density designed and save space by 50% and power consumption by 10%;</a:t>
            </a:r>
            <a:endParaRPr lang="zh-CN" altLang="zh-CN" sz="1200" kern="0" dirty="0" smtClean="0">
              <a:latin typeface="Arial" pitchFamily="34" charset="0"/>
              <a:ea typeface="微软雅黑" pitchFamily="34" charset="-122"/>
              <a:cs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zh-CN" altLang="en-US" sz="1200" b="1" dirty="0" smtClean="0">
              <a:solidFill>
                <a:srgbClr val="FFFFFF"/>
              </a:solidFill>
              <a:latin typeface="微软雅黑" pitchFamily="34" charset="-122"/>
              <a:ea typeface="微软雅黑" pitchFamily="34" charset="-122"/>
              <a:cs typeface="Arial" pitchFamily="34" charset="0"/>
            </a:endParaRPr>
          </a:p>
          <a:p>
            <a:pPr marL="0" marR="0" indent="0" algn="l" defTabSz="914400" rtl="0" eaLnBrk="1" fontAlgn="base" latinLnBrk="0" hangingPunct="1">
              <a:lnSpc>
                <a:spcPct val="100000"/>
              </a:lnSpc>
              <a:spcBef>
                <a:spcPct val="30000"/>
              </a:spcBef>
              <a:spcAft>
                <a:spcPct val="0"/>
              </a:spcAft>
              <a:buClrTx/>
              <a:buSzTx/>
              <a:buFont typeface="Arial" pitchFamily="34" charset="0"/>
              <a:buNone/>
              <a:tabLst/>
              <a:defRPr/>
            </a:pPr>
            <a:endParaRPr lang="zh-CN" altLang="en-US" sz="1200" b="1" dirty="0" smtClean="0">
              <a:solidFill>
                <a:srgbClr val="FFFFFF"/>
              </a:solidFill>
              <a:latin typeface="微软雅黑" pitchFamily="34" charset="-122"/>
              <a:ea typeface="微软雅黑" pitchFamily="34" charset="-122"/>
              <a:cs typeface="Arial" pitchFamily="34" charset="0"/>
            </a:endParaRPr>
          </a:p>
          <a:p>
            <a:pPr>
              <a:buFont typeface="Arial" pitchFamily="34" charset="0"/>
              <a:buNone/>
            </a:pPr>
            <a:endParaRPr lang="zh-CN" altLang="zh-CN" sz="1200" dirty="0" smtClean="0">
              <a:latin typeface="Arial" pitchFamily="34" charset="0"/>
              <a:cs typeface="Arial" pitchFamily="34" charset="0"/>
            </a:endParaRPr>
          </a:p>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29</a:t>
            </a:fld>
            <a:endParaRPr lang="en-US" altLang="zh-CN"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fontAlgn="base"/>
            <a:r>
              <a:rPr lang="en-US" altLang="zh-CN" sz="1200" kern="1200" dirty="0" smtClean="0">
                <a:solidFill>
                  <a:schemeClr val="tx1"/>
                </a:solidFill>
                <a:latin typeface="Calibri" pitchFamily="34" charset="0"/>
                <a:ea typeface="宋体" pitchFamily="2" charset="-122"/>
                <a:cs typeface="+mn-cs"/>
              </a:rPr>
              <a:t>(China Telecom purchased Huawei X6800s for big data and server SAN applications to reduce its energy and power consumption.)  </a:t>
            </a:r>
            <a:endParaRPr lang="zh-CN" altLang="zh-CN" sz="1200" kern="1200" dirty="0" smtClean="0">
              <a:solidFill>
                <a:schemeClr val="tx1"/>
              </a:solidFill>
              <a:latin typeface="Calibri" pitchFamily="34" charset="0"/>
              <a:ea typeface="宋体" pitchFamily="2" charset="-122"/>
              <a:cs typeface="+mn-cs"/>
            </a:endParaRPr>
          </a:p>
          <a:p>
            <a:pPr fontAlgn="base"/>
            <a:r>
              <a:rPr lang="en-US" altLang="zh-CN" sz="1200" kern="1200" dirty="0" smtClean="0">
                <a:solidFill>
                  <a:schemeClr val="tx1"/>
                </a:solidFill>
                <a:latin typeface="Calibri" pitchFamily="34" charset="0"/>
                <a:ea typeface="宋体" pitchFamily="2" charset="-122"/>
                <a:cs typeface="+mn-cs"/>
              </a:rPr>
              <a:t>The X6800 is very helpful for constructing a large cloud data center. In this case, we will introduce how do X6800 servers help China Telecom construct a big data platform. China Telecom is one of the major three telecom carriers in China. In 2013, Fortune rated it the number 182 among the top global 500 companies. China Telecom is devoting to developing its cloud and big data services which require a large number of servers and storage devices. Due to high costs of servers with external storage, China Telecom is gradually inclining towards servers with large local storage capacity. In addition, China Telecom has high requirements for server density and power consumption due to its limited equipment room space and needs of large number of servers. The X6800 features high density and low power consumption. China Telecom purchases 200 chassis at one time, total 800 nodes for big data storage and analysis systems. With the X6800, the equipment room space is saved by 50%, power consumption reduced by 10%, system efficiency improved, and service rollout period shortened. There are not many cases for the X6800 that is marketed recently. We will provide more in the future.</a:t>
            </a:r>
            <a:endParaRPr lang="zh-CN" altLang="zh-CN" sz="1200" kern="1200" dirty="0" smtClean="0">
              <a:solidFill>
                <a:schemeClr val="tx1"/>
              </a:solidFill>
              <a:latin typeface="Calibri" pitchFamily="34" charset="0"/>
              <a:ea typeface="宋体" pitchFamily="2" charset="-122"/>
              <a:cs typeface="+mn-cs"/>
            </a:endParaRPr>
          </a:p>
          <a:p>
            <a:endParaRPr lang="zh-CN" altLang="en-US"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30</a:t>
            </a:fld>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Why did the market share of high-density servers increase so rapidly? In recent years, the number of servers in data centers has increased sharply thanks to the influence of applications, such as Internet, cloud computing, and big data. Certain companies, such as Internet-based businesses like Google, Amazon, </a:t>
            </a:r>
            <a:r>
              <a:rPr lang="en-US" altLang="zh-CN" sz="1200" kern="1200" dirty="0" err="1" smtClean="0">
                <a:solidFill>
                  <a:schemeClr val="tx1"/>
                </a:solidFill>
                <a:latin typeface="Calibri" pitchFamily="34" charset="0"/>
                <a:ea typeface="宋体" pitchFamily="2" charset="-122"/>
                <a:cs typeface="+mn-cs"/>
              </a:rPr>
              <a:t>Tencent</a:t>
            </a:r>
            <a:r>
              <a:rPr lang="en-US" altLang="zh-CN" sz="1200" kern="1200" dirty="0" smtClean="0">
                <a:solidFill>
                  <a:schemeClr val="tx1"/>
                </a:solidFill>
                <a:latin typeface="Calibri" pitchFamily="34" charset="0"/>
                <a:ea typeface="宋体" pitchFamily="2" charset="-122"/>
                <a:cs typeface="+mn-cs"/>
              </a:rPr>
              <a:t>, and </a:t>
            </a:r>
            <a:r>
              <a:rPr lang="en-US" altLang="zh-CN" sz="1200" kern="1200" dirty="0" err="1" smtClean="0">
                <a:solidFill>
                  <a:schemeClr val="tx1"/>
                </a:solidFill>
                <a:latin typeface="Calibri" pitchFamily="34" charset="0"/>
                <a:ea typeface="宋体" pitchFamily="2" charset="-122"/>
                <a:cs typeface="+mn-cs"/>
              </a:rPr>
              <a:t>Alibaba</a:t>
            </a:r>
            <a:r>
              <a:rPr lang="en-US" altLang="zh-CN" sz="1200" kern="1200" dirty="0" smtClean="0">
                <a:solidFill>
                  <a:schemeClr val="tx1"/>
                </a:solidFill>
                <a:latin typeface="Calibri" pitchFamily="34" charset="0"/>
                <a:ea typeface="宋体" pitchFamily="2" charset="-122"/>
                <a:cs typeface="+mn-cs"/>
              </a:rPr>
              <a:t>, have deployed tens or even hundreds of thousands of servers in their data centers. </a:t>
            </a:r>
            <a:endParaRPr lang="zh-CN" altLang="zh-CN" sz="1200" kern="1200" dirty="0" smtClean="0">
              <a:solidFill>
                <a:schemeClr val="tx1"/>
              </a:solidFill>
              <a:latin typeface="Calibri" pitchFamily="34" charset="0"/>
              <a:ea typeface="宋体" pitchFamily="2" charset="-122"/>
              <a:cs typeface="+mn-cs"/>
            </a:endParaRPr>
          </a:p>
          <a:p>
            <a:endParaRPr lang="zh-CN" altLang="en-US" dirty="0" smtClean="0"/>
          </a:p>
        </p:txBody>
      </p:sp>
      <p:sp>
        <p:nvSpPr>
          <p:cNvPr id="4" name="灯片编号占位符 3"/>
          <p:cNvSpPr>
            <a:spLocks noGrp="1"/>
          </p:cNvSpPr>
          <p:nvPr>
            <p:ph type="sldNum" sz="quarter" idx="10"/>
          </p:nvPr>
        </p:nvSpPr>
        <p:spPr/>
        <p:txBody>
          <a:bodyPr/>
          <a:lstStyle/>
          <a:p>
            <a:fld id="{E3D1208B-ABB5-48F0-93EC-79B837E3F925}" type="slidenum">
              <a:rPr lang="zh-CN" altLang="en-US" smtClean="0"/>
              <a:pPr/>
              <a:t>4</a:t>
            </a:fld>
            <a:endParaRPr lang="en-US" altLang="zh-CN"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The large-scale application of servers also presents a number of issues and challenges to these enterprises in terms of floor space, deployment time, energy consumption, and management. Enterprises are facing floor space shortage due to the large-scale deployment of servers. They have to lease floor space, which increases costs. As for deployment time, it takes at least one month to unpack and deploy over ten thousands of conventional rack servers in equipment rooms, which postpones service rollout. As for energy consumption and management, hundreds of thousands of servers will cause an electricity charge of up to over one million US dollars per year, and their O&amp;M is difficult. The emergence of high-density servers addressed these problems thanks to their features of high density and energy efficiency. </a:t>
            </a:r>
            <a:endParaRPr lang="zh-CN" altLang="zh-CN" sz="1200" kern="1200" dirty="0" smtClean="0">
              <a:solidFill>
                <a:schemeClr val="tx1"/>
              </a:solidFill>
              <a:latin typeface="Calibri" pitchFamily="34" charset="0"/>
              <a:ea typeface="宋体" pitchFamily="2" charset="-122"/>
              <a:cs typeface="+mn-cs"/>
            </a:endParaRPr>
          </a:p>
          <a:p>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5</a:t>
            </a:fld>
            <a:endParaRPr lang="en-US" altLang="zh-CN" dirty="0">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fontAlgn="base"/>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latin typeface="Arial"/>
              </a:rPr>
              <a:pPr/>
              <a:t>6</a:t>
            </a:fld>
            <a:endParaRPr lang="en-US" altLang="zh-CN" dirty="0">
              <a:solidFill>
                <a:prstClr val="black"/>
              </a:solidFill>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The X6800 server supports three types of server nodes, including high-density compute node XH620 V3, high-density storage node XH628 V3, and application acceleration node XH622 V3. The XH620 V3 is ideal for HPC and web cache scenarios. The XH628 V3 applies to scenarios, such as big data and distributed storage. The XH622 V3 is suitable for scenarios, such as graphical acceleration, simulation, and 3D rendering.  </a:t>
            </a:r>
            <a:endParaRPr lang="zh-CN" altLang="zh-CN" sz="1200" kern="1200" dirty="0" smtClean="0">
              <a:solidFill>
                <a:schemeClr val="tx1"/>
              </a:solidFill>
              <a:latin typeface="Calibri" pitchFamily="34" charset="0"/>
              <a:ea typeface="宋体" pitchFamily="2" charset="-122"/>
              <a:cs typeface="+mn-cs"/>
            </a:endParaRPr>
          </a:p>
          <a:p>
            <a:pPr fontAlgn="base"/>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solidFill>
                  <a:prstClr val="black"/>
                </a:solidFill>
                <a:latin typeface="Arial"/>
              </a:rPr>
              <a:pPr/>
              <a:t>7</a:t>
            </a:fld>
            <a:endParaRPr lang="en-US" altLang="zh-CN" dirty="0">
              <a:solidFill>
                <a:prstClr val="black"/>
              </a:solidFill>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fontAlgn="base"/>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8</a:t>
            </a:fld>
            <a:endParaRPr lang="en-US" altLang="zh-CN" dirty="0">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The X6800 chassis is 4 U high (1 U = 4.445 cm) and can be installed in a 19-inch standard cabinet. The X6800 chassis provides eight vertical slots at the front for installing 4 server nodes (each occupies two slots) or 8 server nodes (each occupies one slot). The server nodes available in the market will be introduced later. At the upper right corner of the chassis front panel, there is a converged management port. You can use this port to manage all server nodes in the chassis. The upfront part in the upper part of the chassis has a row of heat dissipation holes, which supply the system with cool air to improve heat dissipation efficiency. Detailed introduction will be provided in the heat dissipation optimization part later. </a:t>
            </a:r>
            <a:endParaRPr lang="zh-CN" altLang="zh-CN" sz="1200" kern="1200" dirty="0" smtClean="0">
              <a:solidFill>
                <a:schemeClr val="tx1"/>
              </a:solidFill>
              <a:latin typeface="Calibri" pitchFamily="34" charset="0"/>
              <a:ea typeface="宋体" pitchFamily="2" charset="-122"/>
              <a:cs typeface="+mn-cs"/>
            </a:endParaRPr>
          </a:p>
          <a:p>
            <a:endParaRPr lang="zh-CN" altLang="zh-CN" dirty="0" smtClean="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9</a:t>
            </a:fld>
            <a:endParaRPr lang="en-US" altLang="zh-CN" dirty="0">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9413" y="685800"/>
            <a:ext cx="6099175" cy="3430588"/>
          </a:xfrm>
        </p:spPr>
      </p:sp>
      <p:sp>
        <p:nvSpPr>
          <p:cNvPr id="3" name="备注占位符 2"/>
          <p:cNvSpPr>
            <a:spLocks noGrp="1"/>
          </p:cNvSpPr>
          <p:nvPr>
            <p:ph type="body" idx="1"/>
          </p:nvPr>
        </p:nvSpPr>
        <p:spPr/>
        <p:txBody>
          <a:bodyPr>
            <a:normAutofit/>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zh-CN" sz="1200" kern="1200" dirty="0" smtClean="0">
                <a:solidFill>
                  <a:schemeClr val="tx1"/>
                </a:solidFill>
                <a:latin typeface="Calibri" pitchFamily="34" charset="0"/>
                <a:ea typeface="宋体" pitchFamily="2" charset="-122"/>
                <a:cs typeface="+mn-cs"/>
              </a:rPr>
              <a:t>This is the rear of the chassis. At the lower part, there are five fan modules. They provide N+1 redundancy and deliver up to 4500 W heat dissipation capability. The upper part includes four PSUs, eight </a:t>
            </a:r>
            <a:r>
              <a:rPr lang="en-US" altLang="zh-CN" sz="1200" kern="1200" dirty="0" err="1" smtClean="0">
                <a:solidFill>
                  <a:schemeClr val="tx1"/>
                </a:solidFill>
                <a:latin typeface="Calibri" pitchFamily="34" charset="0"/>
                <a:ea typeface="宋体" pitchFamily="2" charset="-122"/>
                <a:cs typeface="+mn-cs"/>
              </a:rPr>
              <a:t>PCIe</a:t>
            </a:r>
            <a:r>
              <a:rPr lang="en-US" altLang="zh-CN" sz="1200" kern="1200" dirty="0" smtClean="0">
                <a:solidFill>
                  <a:schemeClr val="tx1"/>
                </a:solidFill>
                <a:latin typeface="Calibri" pitchFamily="34" charset="0"/>
                <a:ea typeface="宋体" pitchFamily="2" charset="-122"/>
                <a:cs typeface="+mn-cs"/>
              </a:rPr>
              <a:t> slots and one chassis management board. The PSUs support 1+1, 2+2, and 3+1 redundancy modes. You can choose from AC or DC PSUs of different power and voltage specifications based on actual requirements. Considering energy conservation, we provide platinum AC PSUs delivering up to 95% AC/DC power conversion efficiency. In the future, we will introduce platinum PSUs with higher power conversion efficiency. The figure on the left shows the overall structure of an X6800. We can see that the server nodes, PSUs, fan modules, and MM adopt the modular design, which allows quick and flexible deployment and maintenance.  </a:t>
            </a:r>
            <a:endParaRPr lang="zh-CN" altLang="zh-CN" sz="1200" kern="1200" dirty="0" smtClean="0">
              <a:solidFill>
                <a:schemeClr val="tx1"/>
              </a:solidFill>
              <a:latin typeface="Calibri" pitchFamily="34" charset="0"/>
              <a:ea typeface="宋体" pitchFamily="2" charset="-122"/>
              <a:cs typeface="+mn-cs"/>
            </a:endParaRPr>
          </a:p>
          <a:p>
            <a:pPr fontAlgn="base"/>
            <a:endParaRPr lang="zh-CN" altLang="zh-CN" dirty="0"/>
          </a:p>
        </p:txBody>
      </p:sp>
      <p:sp>
        <p:nvSpPr>
          <p:cNvPr id="4" name="灯片编号占位符 3"/>
          <p:cNvSpPr>
            <a:spLocks noGrp="1"/>
          </p:cNvSpPr>
          <p:nvPr>
            <p:ph type="sldNum" sz="quarter" idx="10"/>
          </p:nvPr>
        </p:nvSpPr>
        <p:spPr/>
        <p:txBody>
          <a:bodyPr/>
          <a:lstStyle/>
          <a:p>
            <a:fld id="{E3D1208B-ABB5-48F0-93EC-79B837E3F925}" type="slidenum">
              <a:rPr lang="zh-CN" altLang="en-US" smtClean="0">
                <a:latin typeface="Arial"/>
              </a:rPr>
              <a:pPr/>
              <a:t>10</a:t>
            </a:fld>
            <a:endParaRPr lang="en-US" altLang="zh-CN" dirty="0">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34821262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0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1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2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3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4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5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8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9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1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副标题 2"/>
          <p:cNvSpPr>
            <a:spLocks noGrp="1"/>
          </p:cNvSpPr>
          <p:nvPr>
            <p:ph type="subTitle" idx="1" hasCustomPrompt="1"/>
          </p:nvPr>
        </p:nvSpPr>
        <p:spPr>
          <a:xfrm>
            <a:off x="582613" y="670562"/>
            <a:ext cx="11345079" cy="840738"/>
          </a:xfrm>
          <a:prstGeom prst="rect">
            <a:avLst/>
          </a:prstGeom>
        </p:spPr>
        <p:txBody>
          <a:bodyPr>
            <a:normAutofit/>
          </a:bodyPr>
          <a:lstStyle>
            <a:lvl1pPr marL="0" marR="0" indent="0" algn="l" defTabSz="1219444" rtl="0" eaLnBrk="1" fontAlgn="auto" latinLnBrk="0" hangingPunct="1">
              <a:lnSpc>
                <a:spcPct val="100000"/>
              </a:lnSpc>
              <a:spcBef>
                <a:spcPct val="20000"/>
              </a:spcBef>
              <a:spcAft>
                <a:spcPts val="0"/>
              </a:spcAft>
              <a:buClrTx/>
              <a:buSzTx/>
              <a:buFont typeface="Arial" pitchFamily="34" charset="0"/>
              <a:buNone/>
              <a:tabLst/>
              <a:defRPr sz="3200" baseline="0">
                <a:solidFill>
                  <a:schemeClr val="tx1"/>
                </a:solidFill>
                <a:latin typeface="Arial" pitchFamily="34" charset="0"/>
                <a:ea typeface="方正兰亭细黑_GBK" pitchFamily="2" charset="-122"/>
                <a:cs typeface="Arial" pitchFamily="34" charset="0"/>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smtClean="0"/>
              <a:t>Arial32pt , Left, only put one line</a:t>
            </a:r>
            <a:endParaRPr lang="zh-CN" altLang="en-US" dirty="0"/>
          </a:p>
        </p:txBody>
      </p:sp>
    </p:spTree>
    <p:extLst>
      <p:ext uri="{BB962C8B-B14F-4D97-AF65-F5344CB8AC3E}">
        <p14:creationId xmlns="" xmlns:p14="http://schemas.microsoft.com/office/powerpoint/2010/main" val="77622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lll">
    <p:spTree>
      <p:nvGrpSpPr>
        <p:cNvPr id="1" name=""/>
        <p:cNvGrpSpPr/>
        <p:nvPr/>
      </p:nvGrpSpPr>
      <p:grpSpPr>
        <a:xfrm>
          <a:off x="0" y="0"/>
          <a:ext cx="0" cy="0"/>
          <a:chOff x="0" y="0"/>
          <a:chExt cx="0" cy="0"/>
        </a:xfrm>
      </p:grpSpPr>
      <p:sp>
        <p:nvSpPr>
          <p:cNvPr id="5" name="Title 1"/>
          <p:cNvSpPr>
            <a:spLocks noGrp="1"/>
          </p:cNvSpPr>
          <p:nvPr>
            <p:ph type="title"/>
          </p:nvPr>
        </p:nvSpPr>
        <p:spPr>
          <a:xfrm>
            <a:off x="626696" y="258843"/>
            <a:ext cx="10179584" cy="871739"/>
          </a:xfrm>
          <a:prstGeom prst="rect">
            <a:avLst/>
          </a:prstGeom>
        </p:spPr>
        <p:txBody>
          <a:bodyPr lIns="121944" tIns="60972" rIns="121944" bIns="60972" anchor="ctr" anchorCtr="0"/>
          <a:lstStyle>
            <a:lvl1pPr>
              <a:lnSpc>
                <a:spcPct val="90000"/>
              </a:lnSpc>
              <a:defRPr sz="3700">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transition advClick="0" advTm="8000">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121944" tIns="60972" rIns="121944" bIns="60972"/>
          <a:lstStyle/>
          <a:p>
            <a:r>
              <a:rPr lang="en-US" smtClean="0"/>
              <a:t>Click to edit Master title style</a:t>
            </a:r>
            <a:endParaRPr lang="en-US"/>
          </a:p>
        </p:txBody>
      </p:sp>
    </p:spTree>
  </p:cSld>
  <p:clrMapOvr>
    <a:masterClrMapping/>
  </p:clrMapOvr>
  <p:transition advClick="0" advTm="8000">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xxx">
    <p:spTree>
      <p:nvGrpSpPr>
        <p:cNvPr id="1" name=""/>
        <p:cNvGrpSpPr/>
        <p:nvPr/>
      </p:nvGrpSpPr>
      <p:grpSpPr>
        <a:xfrm>
          <a:off x="0" y="0"/>
          <a:ext cx="0" cy="0"/>
          <a:chOff x="0" y="0"/>
          <a:chExt cx="0" cy="0"/>
        </a:xfrm>
      </p:grpSpPr>
      <p:sp>
        <p:nvSpPr>
          <p:cNvPr id="2" name="Title 1"/>
          <p:cNvSpPr>
            <a:spLocks noGrp="1"/>
          </p:cNvSpPr>
          <p:nvPr>
            <p:ph type="title"/>
          </p:nvPr>
        </p:nvSpPr>
        <p:spPr>
          <a:xfrm>
            <a:off x="626696" y="411279"/>
            <a:ext cx="10179584" cy="871739"/>
          </a:xfrm>
          <a:prstGeom prst="rect">
            <a:avLst/>
          </a:prstGeom>
        </p:spPr>
        <p:txBody>
          <a:bodyPr lIns="121944" tIns="60972" rIns="121944" bIns="60972" anchor="ctr" anchorCtr="0"/>
          <a:lstStyle>
            <a:lvl1pPr>
              <a:lnSpc>
                <a:spcPct val="90000"/>
              </a:lnSpc>
              <a:defRPr sz="3700">
                <a:latin typeface="Arial" pitchFamily="34" charset="0"/>
                <a:cs typeface="Arial" pitchFamily="34" charset="0"/>
              </a:defRPr>
            </a:lvl1pPr>
          </a:lstStyle>
          <a:p>
            <a:r>
              <a:rPr lang="en-US" dirty="0" smtClean="0"/>
              <a:t>Click to edit Master title style</a:t>
            </a:r>
            <a:endParaRPr lang="en-US" dirty="0"/>
          </a:p>
        </p:txBody>
      </p:sp>
    </p:spTree>
  </p:cSld>
  <p:clrMapOvr>
    <a:masterClrMapping/>
  </p:clrMapOvr>
  <p:transition advClick="0" advTm="8000">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Rectangle 13"/>
          <p:cNvSpPr>
            <a:spLocks noGrp="1" noChangeArrowheads="1"/>
          </p:cNvSpPr>
          <p:nvPr>
            <p:ph type="title"/>
          </p:nvPr>
        </p:nvSpPr>
        <p:spPr bwMode="auto">
          <a:xfrm>
            <a:off x="287942" y="296481"/>
            <a:ext cx="11619292" cy="871739"/>
          </a:xfrm>
          <a:prstGeom prst="rect">
            <a:avLst/>
          </a:prstGeom>
        </p:spPr>
        <p:txBody>
          <a:bodyPr lIns="121892" tIns="60948" rIns="121892" bIns="60948" anchor="ctr"/>
          <a:lstStyle>
            <a:lvl1pPr>
              <a:defRPr sz="3200">
                <a:latin typeface="+mj-ea"/>
                <a:ea typeface="+mj-ea"/>
              </a:defRPr>
            </a:lvl1pPr>
          </a:lstStyle>
          <a:p>
            <a:pPr lvl="0"/>
            <a:r>
              <a:rPr lang="en-US" altLang="zh-CN" dirty="0" smtClean="0"/>
              <a:t>Click to edit Master title style</a:t>
            </a:r>
            <a:endParaRPr lang="zh-CN" altLang="en-US" dirty="0" smtClean="0"/>
          </a:p>
        </p:txBody>
      </p:sp>
      <p:sp>
        <p:nvSpPr>
          <p:cNvPr id="9" name="Rectangle 68"/>
          <p:cNvSpPr>
            <a:spLocks noGrp="1" noChangeArrowheads="1"/>
          </p:cNvSpPr>
          <p:nvPr>
            <p:ph idx="1"/>
          </p:nvPr>
        </p:nvSpPr>
        <p:spPr bwMode="auto">
          <a:xfrm>
            <a:off x="287942" y="1197252"/>
            <a:ext cx="11619292" cy="49287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80124" tIns="40061" rIns="80124" bIns="40061" numCol="1" anchor="t" anchorCtr="0" compatLnSpc="1">
            <a:prstTxWarp prst="textNoShape">
              <a:avLst/>
            </a:prstTxWarp>
          </a:bodyPr>
          <a:lstStyle>
            <a:lvl1pPr>
              <a:defRPr>
                <a:latin typeface="+mj-ea"/>
                <a:ea typeface="+mj-ea"/>
              </a:defRPr>
            </a:lvl1pPr>
            <a:lvl2pPr>
              <a:defRPr>
                <a:latin typeface="+mj-ea"/>
                <a:ea typeface="+mj-ea"/>
              </a:defRPr>
            </a:lvl2pPr>
            <a:lvl3pPr>
              <a:defRPr>
                <a:latin typeface="+mj-ea"/>
                <a:ea typeface="+mj-ea"/>
              </a:defRPr>
            </a:lvl3pPr>
            <a:lvl4pPr>
              <a:defRPr>
                <a:latin typeface="+mj-ea"/>
                <a:ea typeface="+mj-ea"/>
              </a:defRPr>
            </a:lvl4pPr>
            <a:lvl5pPr>
              <a:defRPr>
                <a:latin typeface="+mj-ea"/>
                <a:ea typeface="+mj-ea"/>
              </a:defRPr>
            </a:lvl5pPr>
          </a:lstStyle>
          <a:p>
            <a:pPr lvl="0"/>
            <a:r>
              <a:rPr lang="en-US" altLang="zh-CN" dirty="0" smtClean="0"/>
              <a:t>Click to edit Master text styles</a:t>
            </a:r>
            <a:endParaRPr lang="zh-CN" altLang="en-US" dirty="0" smtClean="0"/>
          </a:p>
          <a:p>
            <a:pPr lvl="1"/>
            <a:r>
              <a:rPr lang="en-US" altLang="zh-CN" dirty="0" smtClean="0"/>
              <a:t>Second level</a:t>
            </a:r>
            <a:endParaRPr lang="zh-CN" altLang="en-US" dirty="0" smtClean="0"/>
          </a:p>
          <a:p>
            <a:pPr lvl="2"/>
            <a:r>
              <a:rPr lang="en-US" altLang="zh-CN" dirty="0" smtClean="0"/>
              <a:t>Third level</a:t>
            </a:r>
            <a:endParaRPr lang="zh-CN" altLang="en-US" dirty="0" smtClean="0"/>
          </a:p>
          <a:p>
            <a:pPr lvl="3"/>
            <a:r>
              <a:rPr lang="en-US" altLang="zh-CN" dirty="0" smtClean="0"/>
              <a:t>Fourth level</a:t>
            </a:r>
            <a:endParaRPr lang="zh-CN" altLang="en-US" dirty="0" smtClean="0"/>
          </a:p>
          <a:p>
            <a:pPr lvl="4"/>
            <a:r>
              <a:rPr lang="en-US" altLang="zh-CN" dirty="0" smtClean="0"/>
              <a:t>Fifth level</a:t>
            </a:r>
            <a:endParaRPr lang="zh-CN" altLang="en-US" dirty="0" smtClean="0"/>
          </a:p>
        </p:txBody>
      </p:sp>
    </p:spTree>
    <p:extLst>
      <p:ext uri="{BB962C8B-B14F-4D97-AF65-F5344CB8AC3E}">
        <p14:creationId xmlns="" xmlns:p14="http://schemas.microsoft.com/office/powerpoint/2010/main" val="830329725"/>
      </p:ext>
    </p:extLst>
  </p:cSld>
  <p:clrMapOvr>
    <a:masterClrMapping/>
  </p:clrMapOvr>
  <p:transition/>
  <p:timing>
    <p:tnLst>
      <p:par>
        <p:cTn id="1" dur="indefinite" restart="never" nodeType="tmRoot"/>
      </p:par>
    </p:tnLst>
  </p:timing>
  <p:extLst mod="1">
    <p:ext uri="{DCECCB84-F9BA-43D5-87BE-67443E8EF086}">
      <p15:sldGuideLst xmlns=""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121944" tIns="60972" rIns="121944" bIns="60972"/>
          <a:lstStyle/>
          <a:p>
            <a:r>
              <a:rPr lang="en-US" smtClean="0"/>
              <a:t>Click to edit Master title style</a:t>
            </a:r>
            <a:endParaRPr lang="en-US"/>
          </a:p>
        </p:txBody>
      </p:sp>
      <p:sp>
        <p:nvSpPr>
          <p:cNvPr id="4" name="Content Placeholder 3"/>
          <p:cNvSpPr>
            <a:spLocks noGrp="1"/>
          </p:cNvSpPr>
          <p:nvPr>
            <p:ph sz="quarter" idx="10"/>
          </p:nvPr>
        </p:nvSpPr>
        <p:spPr>
          <a:xfrm>
            <a:off x="1007795" y="1297319"/>
            <a:ext cx="10130638" cy="4801111"/>
          </a:xfrm>
          <a:prstGeom prst="rect">
            <a:avLst/>
          </a:prstGeom>
        </p:spPr>
        <p:txBody>
          <a:bodyPr lIns="121944" tIns="60972" rIns="121944" bIns="6097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449387"/>
            <a:ext cx="10179584" cy="871739"/>
          </a:xfrm>
          <a:prstGeom prst="rect">
            <a:avLst/>
          </a:prstGeom>
        </p:spPr>
        <p:txBody>
          <a:bodyPr lIns="121944" tIns="60972" rIns="121944" bIns="60972"/>
          <a:lstStyle/>
          <a:p>
            <a:r>
              <a:rPr lang="en-US" smtClean="0"/>
              <a:t>Click to edit Master title style</a:t>
            </a:r>
            <a:endParaRPr lang="en-US"/>
          </a:p>
        </p:txBody>
      </p:sp>
      <p:sp>
        <p:nvSpPr>
          <p:cNvPr id="4" name="Content Placeholder 3"/>
          <p:cNvSpPr>
            <a:spLocks noGrp="1"/>
          </p:cNvSpPr>
          <p:nvPr>
            <p:ph sz="quarter" idx="10"/>
          </p:nvPr>
        </p:nvSpPr>
        <p:spPr>
          <a:xfrm>
            <a:off x="1019050" y="1628761"/>
            <a:ext cx="10157076" cy="4585806"/>
          </a:xfrm>
          <a:prstGeom prst="rect">
            <a:avLst/>
          </a:prstGeom>
        </p:spPr>
        <p:txBody>
          <a:bodyPr lIns="121944" tIns="60972" rIns="121944" bIns="60972"/>
          <a:lstStyle>
            <a:lvl1pPr>
              <a:defRPr sz="3200"/>
            </a:lvl1pPr>
            <a:lvl2pPr>
              <a:defRPr sz="27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121944" tIns="60972" rIns="121944" bIns="60972"/>
          <a:lstStyle/>
          <a:p>
            <a:r>
              <a:rPr lang="en-US" smtClean="0"/>
              <a:t>Click to edit Master title style</a:t>
            </a:r>
            <a:endParaRPr lang="en-US"/>
          </a:p>
        </p:txBody>
      </p:sp>
      <p:sp>
        <p:nvSpPr>
          <p:cNvPr id="4" name="Content Placeholder 3"/>
          <p:cNvSpPr>
            <a:spLocks noGrp="1"/>
          </p:cNvSpPr>
          <p:nvPr>
            <p:ph sz="quarter" idx="10"/>
          </p:nvPr>
        </p:nvSpPr>
        <p:spPr>
          <a:xfrm>
            <a:off x="1007795" y="1297319"/>
            <a:ext cx="10130638" cy="4801111"/>
          </a:xfrm>
          <a:prstGeom prst="rect">
            <a:avLst/>
          </a:prstGeom>
        </p:spPr>
        <p:txBody>
          <a:bodyPr lIns="121944" tIns="60972" rIns="121944" bIns="6097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121944" tIns="60972" rIns="121944" bIns="60972"/>
          <a:lstStyle/>
          <a:p>
            <a:r>
              <a:rPr lang="en-US" smtClean="0"/>
              <a:t>Click to edit Master title style</a:t>
            </a:r>
            <a:endParaRPr lang="en-US"/>
          </a:p>
        </p:txBody>
      </p:sp>
      <p:sp>
        <p:nvSpPr>
          <p:cNvPr id="4" name="Content Placeholder 3"/>
          <p:cNvSpPr>
            <a:spLocks noGrp="1"/>
          </p:cNvSpPr>
          <p:nvPr>
            <p:ph sz="quarter" idx="10"/>
          </p:nvPr>
        </p:nvSpPr>
        <p:spPr>
          <a:xfrm>
            <a:off x="1007795" y="1297319"/>
            <a:ext cx="10130638" cy="4801111"/>
          </a:xfrm>
          <a:prstGeom prst="rect">
            <a:avLst/>
          </a:prstGeom>
        </p:spPr>
        <p:txBody>
          <a:bodyPr lIns="121944" tIns="60972" rIns="121944" bIns="6097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007796" y="369120"/>
            <a:ext cx="10179584" cy="745957"/>
          </a:xfrm>
          <a:prstGeom prst="rect">
            <a:avLst/>
          </a:prstGeom>
        </p:spPr>
        <p:txBody>
          <a:bodyPr lIns="121944" tIns="60972" rIns="121944" bIns="60972"/>
          <a:lstStyle/>
          <a:p>
            <a:r>
              <a:rPr lang="en-US" smtClean="0"/>
              <a:t>Click to edit Master title style</a:t>
            </a:r>
            <a:endParaRPr lang="en-US"/>
          </a:p>
        </p:txBody>
      </p:sp>
      <p:sp>
        <p:nvSpPr>
          <p:cNvPr id="4" name="Content Placeholder 3"/>
          <p:cNvSpPr>
            <a:spLocks noGrp="1"/>
          </p:cNvSpPr>
          <p:nvPr>
            <p:ph sz="quarter" idx="10"/>
          </p:nvPr>
        </p:nvSpPr>
        <p:spPr>
          <a:xfrm>
            <a:off x="1007795" y="1297319"/>
            <a:ext cx="10130638" cy="4801111"/>
          </a:xfrm>
          <a:prstGeom prst="rect">
            <a:avLst/>
          </a:prstGeom>
        </p:spPr>
        <p:txBody>
          <a:bodyPr lIns="121944" tIns="60972" rIns="121944" bIns="60972"/>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advClick="0" advTm="8000">
    <p:fade thruBlk="1"/>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0031179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
        <p:nvSpPr>
          <p:cNvPr id="3" name="副标题 2"/>
          <p:cNvSpPr>
            <a:spLocks noGrp="1"/>
          </p:cNvSpPr>
          <p:nvPr>
            <p:ph type="subTitle" idx="1" hasCustomPrompt="1"/>
          </p:nvPr>
        </p:nvSpPr>
        <p:spPr>
          <a:xfrm>
            <a:off x="425048" y="2647303"/>
            <a:ext cx="11345079" cy="1564982"/>
          </a:xfrm>
          <a:prstGeom prst="rect">
            <a:avLst/>
          </a:prstGeom>
        </p:spPr>
        <p:txBody>
          <a:bodyPr>
            <a:normAutofit/>
          </a:bodyPr>
          <a:lstStyle>
            <a:lvl1pPr marL="0" marR="0" indent="0" algn="ctr" defTabSz="1219444" rtl="0" eaLnBrk="1" fontAlgn="auto" latinLnBrk="0" hangingPunct="1">
              <a:lnSpc>
                <a:spcPct val="100000"/>
              </a:lnSpc>
              <a:spcBef>
                <a:spcPct val="20000"/>
              </a:spcBef>
              <a:spcAft>
                <a:spcPts val="0"/>
              </a:spcAft>
              <a:buClrTx/>
              <a:buSzTx/>
              <a:buFont typeface="Arial" pitchFamily="34" charset="0"/>
              <a:buNone/>
              <a:tabLst/>
              <a:defRPr sz="4000" baseline="0">
                <a:solidFill>
                  <a:schemeClr val="tx1"/>
                </a:solidFill>
                <a:latin typeface="+mn-ea"/>
                <a:ea typeface="+mn-ea"/>
              </a:defRPr>
            </a:lvl1pPr>
            <a:lvl2pPr marL="609722" indent="0" algn="ctr">
              <a:buNone/>
              <a:defRPr>
                <a:solidFill>
                  <a:schemeClr val="tx1">
                    <a:tint val="75000"/>
                  </a:schemeClr>
                </a:solidFill>
              </a:defRPr>
            </a:lvl2pPr>
            <a:lvl3pPr marL="1219444" indent="0" algn="ctr">
              <a:buNone/>
              <a:defRPr>
                <a:solidFill>
                  <a:schemeClr val="tx1">
                    <a:tint val="75000"/>
                  </a:schemeClr>
                </a:solidFill>
              </a:defRPr>
            </a:lvl3pPr>
            <a:lvl4pPr marL="1829166" indent="0" algn="ctr">
              <a:buNone/>
              <a:defRPr>
                <a:solidFill>
                  <a:schemeClr val="tx1">
                    <a:tint val="75000"/>
                  </a:schemeClr>
                </a:solidFill>
              </a:defRPr>
            </a:lvl4pPr>
            <a:lvl5pPr marL="2438888" indent="0" algn="ctr">
              <a:buNone/>
              <a:defRPr>
                <a:solidFill>
                  <a:schemeClr val="tx1">
                    <a:tint val="75000"/>
                  </a:schemeClr>
                </a:solidFill>
              </a:defRPr>
            </a:lvl5pPr>
            <a:lvl6pPr marL="3048610" indent="0" algn="ctr">
              <a:buNone/>
              <a:defRPr>
                <a:solidFill>
                  <a:schemeClr val="tx1">
                    <a:tint val="75000"/>
                  </a:schemeClr>
                </a:solidFill>
              </a:defRPr>
            </a:lvl6pPr>
            <a:lvl7pPr marL="3658332" indent="0" algn="ctr">
              <a:buNone/>
              <a:defRPr>
                <a:solidFill>
                  <a:schemeClr val="tx1">
                    <a:tint val="75000"/>
                  </a:schemeClr>
                </a:solidFill>
              </a:defRPr>
            </a:lvl7pPr>
            <a:lvl8pPr marL="4268053" indent="0" algn="ctr">
              <a:buNone/>
              <a:defRPr>
                <a:solidFill>
                  <a:schemeClr val="tx1">
                    <a:tint val="75000"/>
                  </a:schemeClr>
                </a:solidFill>
              </a:defRPr>
            </a:lvl8pPr>
            <a:lvl9pPr marL="4877775" indent="0" algn="ctr">
              <a:buNone/>
              <a:defRPr>
                <a:solidFill>
                  <a:schemeClr val="tx1">
                    <a:tint val="75000"/>
                  </a:schemeClr>
                </a:solidFill>
              </a:defRPr>
            </a:lvl9pPr>
          </a:lstStyle>
          <a:p>
            <a:r>
              <a:rPr lang="en-US" altLang="zh-CN" dirty="0" err="1" smtClean="0"/>
              <a:t>Arail</a:t>
            </a:r>
            <a:r>
              <a:rPr lang="en-US" altLang="zh-CN" dirty="0" smtClean="0"/>
              <a:t> 40pt, Center, up to two lines</a:t>
            </a:r>
            <a:endParaRPr lang="zh-CN" altLang="en-US" dirty="0"/>
          </a:p>
        </p:txBody>
      </p:sp>
    </p:spTree>
    <p:extLst>
      <p:ext uri="{BB962C8B-B14F-4D97-AF65-F5344CB8AC3E}">
        <p14:creationId xmlns="" xmlns:p14="http://schemas.microsoft.com/office/powerpoint/2010/main" val="362546193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theme" Target="../theme/theme2.xml"/><Relationship Id="rId1" Type="http://schemas.openxmlformats.org/officeDocument/2006/relationships/slideLayout" Target="../slideLayouts/slideLayout23.xml"/><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image" Target="../media/image2.wmf"/><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图片 9"/>
          <p:cNvPicPr>
            <a:picLocks noChangeAspect="1"/>
          </p:cNvPicPr>
          <p:nvPr userDrawn="1"/>
        </p:nvPicPr>
        <p:blipFill>
          <a:blip r:embed="rId24" cstate="print"/>
          <a:stretch>
            <a:fillRect/>
          </a:stretch>
        </p:blipFill>
        <p:spPr>
          <a:xfrm>
            <a:off x="-1" y="1380"/>
            <a:ext cx="12195175" cy="6856828"/>
          </a:xfrm>
          <a:prstGeom prst="rect">
            <a:avLst/>
          </a:prstGeom>
        </p:spPr>
      </p:pic>
    </p:spTree>
    <p:extLst>
      <p:ext uri="{BB962C8B-B14F-4D97-AF65-F5344CB8AC3E}">
        <p14:creationId xmlns="" xmlns:p14="http://schemas.microsoft.com/office/powerpoint/2010/main" val="3912550071"/>
      </p:ext>
    </p:extLst>
  </p:cSld>
  <p:clrMap bg1="lt1" tx1="dk1" bg2="lt2" tx2="dk2" accent1="accent1" accent2="accent2" accent3="accent3" accent4="accent4" accent5="accent5" accent6="accent6" hlink="hlink" folHlink="folHlink"/>
  <p:sldLayoutIdLst>
    <p:sldLayoutId id="2147483653"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直接连接符 8"/>
          <p:cNvCxnSpPr/>
          <p:nvPr userDrawn="1"/>
        </p:nvCxnSpPr>
        <p:spPr>
          <a:xfrm>
            <a:off x="302419" y="468784"/>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5"/>
          <p:cNvSpPr>
            <a:spLocks noChangeArrowheads="1"/>
          </p:cNvSpPr>
          <p:nvPr userDrawn="1"/>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b="0" smtClean="0">
                <a:solidFill>
                  <a:schemeClr val="bg1">
                    <a:lumMod val="65000"/>
                  </a:schemeClr>
                </a:solidFill>
                <a:latin typeface="+mn-lt"/>
                <a:ea typeface="+mn-ea"/>
              </a:rPr>
              <a:pPr eaLnBrk="0" hangingPunct="0">
                <a:lnSpc>
                  <a:spcPct val="85000"/>
                </a:lnSpc>
                <a:defRPr/>
              </a:pPr>
              <a:t>‹#›</a:t>
            </a:fld>
            <a:endParaRPr lang="en-GB" altLang="zh-CN" sz="900" b="0" dirty="0">
              <a:solidFill>
                <a:schemeClr val="bg1">
                  <a:lumMod val="65000"/>
                </a:schemeClr>
              </a:solidFill>
              <a:latin typeface="+mn-lt"/>
              <a:ea typeface="+mn-ea"/>
            </a:endParaRPr>
          </a:p>
        </p:txBody>
      </p:sp>
      <p:pic>
        <p:nvPicPr>
          <p:cNvPr id="13" name="Picture 2" descr="C:\Users\z00124665\Desktop\图形1.wmf"/>
          <p:cNvPicPr>
            <a:picLocks noChangeAspect="1" noChangeArrowheads="1"/>
          </p:cNvPicPr>
          <p:nvPr userDrawn="1"/>
        </p:nvPicPr>
        <p:blipFill>
          <a:blip r:embed="rId3" cstate="print"/>
          <a:srcRect/>
          <a:stretch>
            <a:fillRect/>
          </a:stretch>
        </p:blipFill>
        <p:spPr bwMode="auto">
          <a:xfrm>
            <a:off x="322263" y="6525944"/>
            <a:ext cx="2655887" cy="120967"/>
          </a:xfrm>
          <a:prstGeom prst="rect">
            <a:avLst/>
          </a:prstGeom>
          <a:noFill/>
        </p:spPr>
      </p:pic>
      <p:pic>
        <p:nvPicPr>
          <p:cNvPr id="14" name="Picture 2" descr="E:\01 日常工作\03 品牌规范设计\公司广告源文档\HW LOGO(horizontal）111.png"/>
          <p:cNvPicPr>
            <a:picLocks noChangeAspect="1" noChangeArrowheads="1"/>
          </p:cNvPicPr>
          <p:nvPr userDrawn="1"/>
        </p:nvPicPr>
        <p:blipFill>
          <a:blip r:embed="rId4" cstate="print"/>
          <a:srcRect/>
          <a:stretch>
            <a:fillRect/>
          </a:stretch>
        </p:blipFill>
        <p:spPr bwMode="auto">
          <a:xfrm>
            <a:off x="10618156" y="6432248"/>
            <a:ext cx="1249200" cy="303003"/>
          </a:xfrm>
          <a:prstGeom prst="rect">
            <a:avLst/>
          </a:prstGeom>
          <a:noFill/>
        </p:spPr>
      </p:pic>
      <p:cxnSp>
        <p:nvCxnSpPr>
          <p:cNvPr id="15" name="直接连接符 14"/>
          <p:cNvCxnSpPr/>
          <p:nvPr userDrawn="1"/>
        </p:nvCxnSpPr>
        <p:spPr>
          <a:xfrm>
            <a:off x="327819" y="6373275"/>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图片 15" descr="leading-new-ict.png"/>
          <p:cNvPicPr>
            <a:picLocks noChangeAspect="1"/>
          </p:cNvPicPr>
          <p:nvPr userDrawn="1"/>
        </p:nvPicPr>
        <p:blipFill>
          <a:blip r:embed="rId5" cstate="print"/>
          <a:stretch>
            <a:fillRect/>
          </a:stretch>
        </p:blipFill>
        <p:spPr>
          <a:xfrm>
            <a:off x="10435584" y="243434"/>
            <a:ext cx="1431771" cy="108000"/>
          </a:xfrm>
          <a:prstGeom prst="rect">
            <a:avLst/>
          </a:prstGeom>
        </p:spPr>
      </p:pic>
    </p:spTree>
    <p:extLst>
      <p:ext uri="{BB962C8B-B14F-4D97-AF65-F5344CB8AC3E}">
        <p14:creationId xmlns="" xmlns:p14="http://schemas.microsoft.com/office/powerpoint/2010/main" val="4232117984"/>
      </p:ext>
    </p:extLst>
  </p:cSld>
  <p:clrMap bg1="lt1" tx1="dk1" bg2="lt2" tx2="dk2" accent1="accent1" accent2="accent2" accent3="accent3" accent4="accent4" accent5="accent5" accent6="accent6" hlink="hlink" folHlink="folHlink"/>
  <p:sldLayoutIdLst>
    <p:sldLayoutId id="2147483671" r:id="rId1"/>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bg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bg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bg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直接连接符 8"/>
          <p:cNvCxnSpPr/>
          <p:nvPr userDrawn="1"/>
        </p:nvCxnSpPr>
        <p:spPr>
          <a:xfrm>
            <a:off x="302419" y="468784"/>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5"/>
          <p:cNvSpPr>
            <a:spLocks noChangeArrowheads="1"/>
          </p:cNvSpPr>
          <p:nvPr userDrawn="1"/>
        </p:nvSpPr>
        <p:spPr bwMode="auto">
          <a:xfrm>
            <a:off x="3040520" y="6539308"/>
            <a:ext cx="272055" cy="195943"/>
          </a:xfrm>
          <a:prstGeom prst="rect">
            <a:avLst/>
          </a:prstGeom>
          <a:noFill/>
          <a:ln w="9525">
            <a:noFill/>
            <a:miter lim="800000"/>
            <a:headEnd/>
            <a:tailEnd/>
          </a:ln>
        </p:spPr>
        <p:txBody>
          <a:bodyPr lIns="0" tIns="0" rIns="0" bIns="0"/>
          <a:lstStyle/>
          <a:p>
            <a:pPr eaLnBrk="0" hangingPunct="0">
              <a:lnSpc>
                <a:spcPct val="85000"/>
              </a:lnSpc>
              <a:defRPr/>
            </a:pPr>
            <a:fld id="{F350CB96-EF0E-44F1-90D2-2D2DCEB1810F}" type="slidenum">
              <a:rPr lang="de-DE" altLang="zh-CN" sz="900" b="0" smtClean="0">
                <a:solidFill>
                  <a:schemeClr val="bg1">
                    <a:lumMod val="65000"/>
                  </a:schemeClr>
                </a:solidFill>
                <a:latin typeface="+mn-lt"/>
                <a:ea typeface="+mn-ea"/>
              </a:rPr>
              <a:pPr eaLnBrk="0" hangingPunct="0">
                <a:lnSpc>
                  <a:spcPct val="85000"/>
                </a:lnSpc>
                <a:defRPr/>
              </a:pPr>
              <a:t>‹#›</a:t>
            </a:fld>
            <a:endParaRPr lang="en-GB" altLang="zh-CN" sz="900" b="0" dirty="0">
              <a:solidFill>
                <a:schemeClr val="bg1">
                  <a:lumMod val="65000"/>
                </a:schemeClr>
              </a:solidFill>
              <a:latin typeface="+mn-lt"/>
              <a:ea typeface="+mn-ea"/>
            </a:endParaRPr>
          </a:p>
        </p:txBody>
      </p:sp>
      <p:pic>
        <p:nvPicPr>
          <p:cNvPr id="13" name="Picture 2" descr="C:\Users\z00124665\Desktop\图形1.wmf"/>
          <p:cNvPicPr>
            <a:picLocks noChangeAspect="1" noChangeArrowheads="1"/>
          </p:cNvPicPr>
          <p:nvPr userDrawn="1"/>
        </p:nvPicPr>
        <p:blipFill>
          <a:blip r:embed="rId12" cstate="print"/>
          <a:srcRect/>
          <a:stretch>
            <a:fillRect/>
          </a:stretch>
        </p:blipFill>
        <p:spPr bwMode="auto">
          <a:xfrm>
            <a:off x="322263" y="6525944"/>
            <a:ext cx="2655887" cy="120967"/>
          </a:xfrm>
          <a:prstGeom prst="rect">
            <a:avLst/>
          </a:prstGeom>
          <a:noFill/>
        </p:spPr>
      </p:pic>
      <p:pic>
        <p:nvPicPr>
          <p:cNvPr id="14" name="Picture 2" descr="E:\01 日常工作\03 品牌规范设计\公司广告源文档\HW LOGO(horizontal）111.png"/>
          <p:cNvPicPr>
            <a:picLocks noChangeAspect="1" noChangeArrowheads="1"/>
          </p:cNvPicPr>
          <p:nvPr userDrawn="1"/>
        </p:nvPicPr>
        <p:blipFill>
          <a:blip r:embed="rId13" cstate="print"/>
          <a:srcRect/>
          <a:stretch>
            <a:fillRect/>
          </a:stretch>
        </p:blipFill>
        <p:spPr bwMode="auto">
          <a:xfrm>
            <a:off x="10618156" y="6432248"/>
            <a:ext cx="1249200" cy="303003"/>
          </a:xfrm>
          <a:prstGeom prst="rect">
            <a:avLst/>
          </a:prstGeom>
          <a:noFill/>
        </p:spPr>
      </p:pic>
      <p:cxnSp>
        <p:nvCxnSpPr>
          <p:cNvPr id="15" name="直接连接符 14"/>
          <p:cNvCxnSpPr/>
          <p:nvPr userDrawn="1"/>
        </p:nvCxnSpPr>
        <p:spPr>
          <a:xfrm>
            <a:off x="327819" y="6373275"/>
            <a:ext cx="1153953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6" name="图片 15" descr="leading-new-ict.png"/>
          <p:cNvPicPr>
            <a:picLocks noChangeAspect="1"/>
          </p:cNvPicPr>
          <p:nvPr userDrawn="1"/>
        </p:nvPicPr>
        <p:blipFill>
          <a:blip r:embed="rId14" cstate="print"/>
          <a:stretch>
            <a:fillRect/>
          </a:stretch>
        </p:blipFill>
        <p:spPr>
          <a:xfrm>
            <a:off x="10435584" y="243434"/>
            <a:ext cx="1431771" cy="108000"/>
          </a:xfrm>
          <a:prstGeom prst="rect">
            <a:avLst/>
          </a:prstGeom>
        </p:spPr>
      </p:pic>
    </p:spTree>
    <p:extLst>
      <p:ext uri="{BB962C8B-B14F-4D97-AF65-F5344CB8AC3E}">
        <p14:creationId xmlns="" xmlns:p14="http://schemas.microsoft.com/office/powerpoint/2010/main" val="2024152623"/>
      </p:ext>
    </p:extLst>
  </p:cSld>
  <p:clrMap bg1="lt1" tx1="dk1" bg2="lt2" tx2="dk2" accent1="accent1" accent2="accent2" accent3="accent3" accent4="accent4" accent5="accent5" accent6="accent6" hlink="hlink" folHlink="folHlink"/>
  <p:sldLayoutIdLst>
    <p:sldLayoutId id="2147483675"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bg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bg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bg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bg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bg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2" descr="C:\Users\w00198332.CHINA\Desktop\封底.png"/>
          <p:cNvPicPr>
            <a:picLocks noChangeAspect="1" noChangeArrowheads="1"/>
          </p:cNvPicPr>
          <p:nvPr userDrawn="1"/>
        </p:nvPicPr>
        <p:blipFill>
          <a:blip r:embed="rId3" cstate="print"/>
          <a:stretch>
            <a:fillRect/>
          </a:stretch>
        </p:blipFill>
        <p:spPr bwMode="auto">
          <a:xfrm>
            <a:off x="0" y="5045"/>
            <a:ext cx="12195173" cy="6856827"/>
          </a:xfrm>
          <a:prstGeom prst="rect">
            <a:avLst/>
          </a:prstGeom>
          <a:noFill/>
        </p:spPr>
      </p:pic>
      <p:sp>
        <p:nvSpPr>
          <p:cNvPr id="10" name="TextBox 9"/>
          <p:cNvSpPr txBox="1"/>
          <p:nvPr userDrawn="1"/>
        </p:nvSpPr>
        <p:spPr>
          <a:xfrm>
            <a:off x="3624346" y="2277666"/>
            <a:ext cx="4946482" cy="1446549"/>
          </a:xfrm>
          <a:prstGeom prst="rect">
            <a:avLst/>
          </a:prstGeom>
          <a:noFill/>
        </p:spPr>
        <p:txBody>
          <a:bodyPr wrap="none" rtlCol="0">
            <a:spAutoFit/>
          </a:bodyPr>
          <a:lstStyle/>
          <a:p>
            <a:pPr>
              <a:buNone/>
            </a:pPr>
            <a:r>
              <a:rPr lang="en-US" altLang="zh-CN" sz="8800" dirty="0" smtClean="0">
                <a:solidFill>
                  <a:srgbClr val="3E3E3E"/>
                </a:solidFill>
                <a:latin typeface="FrutigerNext LT LightCn" pitchFamily="34" charset="0"/>
              </a:rPr>
              <a:t>THANK YOU</a:t>
            </a:r>
            <a:endParaRPr lang="zh-CN" altLang="en-US" sz="8800" dirty="0">
              <a:solidFill>
                <a:srgbClr val="3E3E3E"/>
              </a:solidFill>
              <a:latin typeface="FrutigerNext LT LightCn" pitchFamily="34" charset="0"/>
            </a:endParaRPr>
          </a:p>
        </p:txBody>
      </p:sp>
      <p:sp>
        <p:nvSpPr>
          <p:cNvPr id="11" name="TextBox 10"/>
          <p:cNvSpPr txBox="1"/>
          <p:nvPr userDrawn="1"/>
        </p:nvSpPr>
        <p:spPr>
          <a:xfrm>
            <a:off x="582613" y="5566142"/>
            <a:ext cx="11061700" cy="707886"/>
          </a:xfrm>
          <a:prstGeom prst="rect">
            <a:avLst/>
          </a:prstGeom>
          <a:noFill/>
        </p:spPr>
        <p:txBody>
          <a:bodyPr wrap="square" rtlCol="0">
            <a:spAutoFit/>
          </a:bodyPr>
          <a:lstStyle/>
          <a:p>
            <a:pPr algn="l">
              <a:lnSpc>
                <a:spcPct val="100000"/>
              </a:lnSpc>
              <a:buNone/>
            </a:pPr>
            <a:r>
              <a:rPr lang="en-US" altLang="zh-CN" sz="1000" b="1" kern="1200" dirty="0" smtClean="0">
                <a:solidFill>
                  <a:srgbClr val="535353"/>
                </a:solidFill>
                <a:effectLst/>
                <a:latin typeface="Arial" pitchFamily="34" charset="0"/>
                <a:ea typeface="宋体" charset="-122"/>
                <a:cs typeface="Arial" pitchFamily="34" charset="0"/>
              </a:rPr>
              <a:t>Copyright©2016 Huawei Technologies Co., Ltd. All Rights Reserved.</a:t>
            </a:r>
            <a:endParaRPr lang="zh-CN" altLang="zh-CN" sz="1000" kern="1200" dirty="0" smtClean="0">
              <a:solidFill>
                <a:srgbClr val="535353"/>
              </a:solidFill>
              <a:effectLst/>
              <a:latin typeface="Arial" pitchFamily="34" charset="0"/>
              <a:ea typeface="宋体" charset="-122"/>
              <a:cs typeface="Arial" pitchFamily="34" charset="0"/>
            </a:endParaRPr>
          </a:p>
          <a:p>
            <a:pPr algn="l">
              <a:lnSpc>
                <a:spcPct val="100000"/>
              </a:lnSpc>
              <a:buNone/>
            </a:pPr>
            <a:r>
              <a:rPr lang="en-US" altLang="zh-CN" sz="1000" kern="1200" dirty="0" smtClean="0">
                <a:solidFill>
                  <a:srgbClr val="535353"/>
                </a:solidFill>
                <a:effectLst/>
                <a:latin typeface="Arial" pitchFamily="34" charset="0"/>
                <a:ea typeface="宋体" charset="-122"/>
                <a:cs typeface="Arial" pitchFamily="34" charset="0"/>
              </a:rPr>
              <a:t>The information in this document may contain predictive statements including, without limitation, statements regarding the future financial and operating results, future product portfolio, new technology, etc. There are a number of factors that could cause actual results and developments to differ materially from those expressed or implied in the predictive statements. Therefore, such information is provided for reference purpose only and constitutes neither an offer nor an acceptance. Huawei may change the information at any time without notice. </a:t>
            </a:r>
            <a:endParaRPr lang="zh-CN" altLang="zh-CN" sz="1000" kern="1200" dirty="0">
              <a:solidFill>
                <a:srgbClr val="535353"/>
              </a:solidFill>
              <a:effectLst/>
              <a:latin typeface="Arial" pitchFamily="34" charset="0"/>
              <a:ea typeface="宋体" charset="-122"/>
              <a:cs typeface="Arial" pitchFamily="34" charset="0"/>
            </a:endParaRPr>
          </a:p>
        </p:txBody>
      </p:sp>
    </p:spTree>
    <p:extLst>
      <p:ext uri="{BB962C8B-B14F-4D97-AF65-F5344CB8AC3E}">
        <p14:creationId xmlns="" xmlns:p14="http://schemas.microsoft.com/office/powerpoint/2010/main" val="1008930075"/>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1219444" rtl="0" eaLnBrk="1" latinLnBrk="0" hangingPunct="1">
        <a:spcBef>
          <a:spcPct val="0"/>
        </a:spcBef>
        <a:buNone/>
        <a:defRPr sz="5900" kern="1200">
          <a:solidFill>
            <a:schemeClr val="tx1"/>
          </a:solidFill>
          <a:latin typeface="+mj-lt"/>
          <a:ea typeface="+mj-ea"/>
          <a:cs typeface="+mj-cs"/>
        </a:defRPr>
      </a:lvl1pPr>
    </p:titleStyle>
    <p:bodyStyle>
      <a:lvl1pPr marL="457291" indent="-457291" algn="l" defTabSz="1219444"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798" indent="-381076" algn="l" defTabSz="1219444"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4305" indent="-304861" algn="l" defTabSz="1219444"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4027"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749"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3471"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3192"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2914"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2636" indent="-304861" algn="l" defTabSz="1219444"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zh-CN"/>
      </a:defPPr>
      <a:lvl1pPr marL="0" algn="l" defTabSz="1219444" rtl="0" eaLnBrk="1" latinLnBrk="0" hangingPunct="1">
        <a:defRPr sz="2400" kern="1200">
          <a:solidFill>
            <a:schemeClr val="tx1"/>
          </a:solidFill>
          <a:latin typeface="+mn-lt"/>
          <a:ea typeface="+mn-ea"/>
          <a:cs typeface="+mn-cs"/>
        </a:defRPr>
      </a:lvl1pPr>
      <a:lvl2pPr marL="609722" algn="l" defTabSz="1219444" rtl="0" eaLnBrk="1" latinLnBrk="0" hangingPunct="1">
        <a:defRPr sz="2400" kern="1200">
          <a:solidFill>
            <a:schemeClr val="tx1"/>
          </a:solidFill>
          <a:latin typeface="+mn-lt"/>
          <a:ea typeface="+mn-ea"/>
          <a:cs typeface="+mn-cs"/>
        </a:defRPr>
      </a:lvl2pPr>
      <a:lvl3pPr marL="1219444" algn="l" defTabSz="1219444" rtl="0" eaLnBrk="1" latinLnBrk="0" hangingPunct="1">
        <a:defRPr sz="2400" kern="1200">
          <a:solidFill>
            <a:schemeClr val="tx1"/>
          </a:solidFill>
          <a:latin typeface="+mn-lt"/>
          <a:ea typeface="+mn-ea"/>
          <a:cs typeface="+mn-cs"/>
        </a:defRPr>
      </a:lvl3pPr>
      <a:lvl4pPr marL="1829166" algn="l" defTabSz="1219444" rtl="0" eaLnBrk="1" latinLnBrk="0" hangingPunct="1">
        <a:defRPr sz="2400" kern="1200">
          <a:solidFill>
            <a:schemeClr val="tx1"/>
          </a:solidFill>
          <a:latin typeface="+mn-lt"/>
          <a:ea typeface="+mn-ea"/>
          <a:cs typeface="+mn-cs"/>
        </a:defRPr>
      </a:lvl4pPr>
      <a:lvl5pPr marL="2438888" algn="l" defTabSz="1219444" rtl="0" eaLnBrk="1" latinLnBrk="0" hangingPunct="1">
        <a:defRPr sz="2400" kern="1200">
          <a:solidFill>
            <a:schemeClr val="tx1"/>
          </a:solidFill>
          <a:latin typeface="+mn-lt"/>
          <a:ea typeface="+mn-ea"/>
          <a:cs typeface="+mn-cs"/>
        </a:defRPr>
      </a:lvl5pPr>
      <a:lvl6pPr marL="3048610" algn="l" defTabSz="1219444" rtl="0" eaLnBrk="1" latinLnBrk="0" hangingPunct="1">
        <a:defRPr sz="2400" kern="1200">
          <a:solidFill>
            <a:schemeClr val="tx1"/>
          </a:solidFill>
          <a:latin typeface="+mn-lt"/>
          <a:ea typeface="+mn-ea"/>
          <a:cs typeface="+mn-cs"/>
        </a:defRPr>
      </a:lvl6pPr>
      <a:lvl7pPr marL="3658332" algn="l" defTabSz="1219444" rtl="0" eaLnBrk="1" latinLnBrk="0" hangingPunct="1">
        <a:defRPr sz="2400" kern="1200">
          <a:solidFill>
            <a:schemeClr val="tx1"/>
          </a:solidFill>
          <a:latin typeface="+mn-lt"/>
          <a:ea typeface="+mn-ea"/>
          <a:cs typeface="+mn-cs"/>
        </a:defRPr>
      </a:lvl7pPr>
      <a:lvl8pPr marL="4268053" algn="l" defTabSz="1219444" rtl="0" eaLnBrk="1" latinLnBrk="0" hangingPunct="1">
        <a:defRPr sz="2400" kern="1200">
          <a:solidFill>
            <a:schemeClr val="tx1"/>
          </a:solidFill>
          <a:latin typeface="+mn-lt"/>
          <a:ea typeface="+mn-ea"/>
          <a:cs typeface="+mn-cs"/>
        </a:defRPr>
      </a:lvl8pPr>
      <a:lvl9pPr marL="4877775" algn="l" defTabSz="121944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0.xml"/><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1.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8.xml"/><Relationship Id="rId6" Type="http://schemas.openxmlformats.org/officeDocument/2006/relationships/hyperlink" Target="http://www.spec.org/cpu2006/results/res2015q2/cpu2006-20150324-35631.html" TargetMode="External"/><Relationship Id="rId11" Type="http://schemas.openxmlformats.org/officeDocument/2006/relationships/image" Target="../media/image56.png"/><Relationship Id="rId5" Type="http://schemas.openxmlformats.org/officeDocument/2006/relationships/hyperlink" Target="http://www.spec.org/cpu2006/results/res2015q3/cpu2006-20150713-37168.html" TargetMode="External"/><Relationship Id="rId10" Type="http://schemas.openxmlformats.org/officeDocument/2006/relationships/image" Target="../media/image55.png"/><Relationship Id="rId4" Type="http://schemas.openxmlformats.org/officeDocument/2006/relationships/hyperlink" Target="http://www.spec.org/cpu2006/results/res2015q2/cpu2006-20150328-35710.html" TargetMode="External"/><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0" y="2162537"/>
            <a:ext cx="12195175" cy="2769933"/>
          </a:xfrm>
          <a:prstGeom prst="rect">
            <a:avLst/>
          </a:prstGeom>
        </p:spPr>
        <p:txBody>
          <a:bodyPr/>
          <a:lstStyle/>
          <a:p>
            <a:pPr marL="0" marR="0" lvl="0" indent="0" algn="ctr" defTabSz="1219444" rtl="0" eaLnBrk="0" fontAlgn="auto" latinLnBrk="0" hangingPunct="0">
              <a:lnSpc>
                <a:spcPct val="100000"/>
              </a:lnSpc>
              <a:spcBef>
                <a:spcPct val="0"/>
              </a:spcBef>
              <a:spcAft>
                <a:spcPts val="0"/>
              </a:spcAft>
              <a:buClrTx/>
              <a:buSzTx/>
              <a:buFontTx/>
              <a:buNone/>
              <a:tabLst/>
              <a:defRPr/>
            </a:pPr>
            <a:r>
              <a:rPr kumimoji="0" lang="en-US" altLang="zh-CN" sz="5600" b="1" i="0" u="none" strike="noStrike" kern="1200" cap="none" spc="0" normalizeH="0" baseline="0" noProof="0" dirty="0" err="1" smtClean="0">
                <a:ln>
                  <a:noFill/>
                </a:ln>
                <a:solidFill>
                  <a:schemeClr val="tx1"/>
                </a:solidFill>
                <a:effectLst/>
                <a:uLnTx/>
                <a:uFillTx/>
                <a:latin typeface="+mj-lt"/>
                <a:ea typeface="+mj-ea"/>
                <a:cs typeface="+mj-cs"/>
              </a:rPr>
              <a:t>FusionServer</a:t>
            </a:r>
            <a:r>
              <a:rPr kumimoji="0" lang="en-US" altLang="zh-CN" sz="5600" b="1" i="0" u="none" strike="noStrike" kern="1200" cap="none" spc="0" normalizeH="0" baseline="0" noProof="0" dirty="0" smtClean="0">
                <a:ln>
                  <a:noFill/>
                </a:ln>
                <a:solidFill>
                  <a:schemeClr val="tx1"/>
                </a:solidFill>
                <a:effectLst/>
                <a:uLnTx/>
                <a:uFillTx/>
                <a:latin typeface="+mj-lt"/>
                <a:ea typeface="+mj-ea"/>
                <a:cs typeface="+mj-cs"/>
              </a:rPr>
              <a:t> X6800 High-Density Server Technical Presentation</a:t>
            </a:r>
            <a:br>
              <a:rPr kumimoji="0" lang="en-US" altLang="zh-CN" sz="5600" b="1" i="0" u="none" strike="noStrike" kern="1200" cap="none" spc="0" normalizeH="0" baseline="0" noProof="0" dirty="0" smtClean="0">
                <a:ln>
                  <a:noFill/>
                </a:ln>
                <a:solidFill>
                  <a:schemeClr val="tx1"/>
                </a:solidFill>
                <a:effectLst/>
                <a:uLnTx/>
                <a:uFillTx/>
                <a:latin typeface="+mj-lt"/>
                <a:ea typeface="+mj-ea"/>
                <a:cs typeface="+mj-cs"/>
              </a:rPr>
            </a:br>
            <a:endParaRPr kumimoji="0" lang="en-US" altLang="zh-CN" sz="5600" b="1" i="0" u="none" strike="noStrike" kern="1200" cap="none" spc="0" normalizeH="0" baseline="0" noProof="0" dirty="0" smtClean="0">
              <a:ln>
                <a:noFill/>
              </a:ln>
              <a:solidFill>
                <a:schemeClr val="tx1"/>
              </a:solidFill>
              <a:effectLst/>
              <a:uLnTx/>
              <a:uFillTx/>
              <a:latin typeface="+mj-lt"/>
              <a:ea typeface="+mj-ea"/>
              <a:cs typeface="+mj-cs"/>
            </a:endParaRPr>
          </a:p>
        </p:txBody>
      </p:sp>
    </p:spTree>
    <p:extLst>
      <p:ext uri="{BB962C8B-B14F-4D97-AF65-F5344CB8AC3E}">
        <p14:creationId xmlns="" xmlns:p14="http://schemas.microsoft.com/office/powerpoint/2010/main" val="1496299399"/>
      </p:ext>
    </p:extLst>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228518009"/>
          <p:cNvSpPr txBox="1">
            <a:spLocks/>
          </p:cNvSpPr>
          <p:nvPr/>
        </p:nvSpPr>
        <p:spPr>
          <a:xfrm>
            <a:off x="336087" y="432100"/>
            <a:ext cx="10179584" cy="994609"/>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a:ea typeface="微软雅黑" pitchFamily="34" charset="-122"/>
            </a:endParaRPr>
          </a:p>
        </p:txBody>
      </p:sp>
      <p:sp>
        <p:nvSpPr>
          <p:cNvPr id="24" name="270393428"/>
          <p:cNvSpPr/>
          <p:nvPr/>
        </p:nvSpPr>
        <p:spPr bwMode="auto">
          <a:xfrm>
            <a:off x="5686146" y="1311571"/>
            <a:ext cx="1844679" cy="550326"/>
          </a:xfrm>
          <a:prstGeom prst="rect">
            <a:avLst/>
          </a:prstGeom>
          <a:noFill/>
          <a:ln w="12700" cap="flat" cmpd="sng" algn="ctr">
            <a:noFill/>
            <a:prstDash val="solid"/>
            <a:round/>
            <a:headEnd type="none" w="med" len="med"/>
            <a:tailEnd type="none" w="med" len="med"/>
          </a:ln>
          <a:effectLst/>
        </p:spPr>
        <p:txBody>
          <a:bodyPr lIns="48010" tIns="48010" rIns="48010" bIns="48010"/>
          <a:lstStyle/>
          <a:p>
            <a:pPr eaLnBrk="0" fontAlgn="base" hangingPunct="0">
              <a:spcBef>
                <a:spcPct val="0"/>
              </a:spcBef>
              <a:spcAft>
                <a:spcPct val="0"/>
              </a:spcAft>
              <a:defRPr/>
            </a:pPr>
            <a:r>
              <a:rPr lang="en-US" altLang="zh-CN" sz="1500" dirty="0" smtClean="0">
                <a:latin typeface="Arial"/>
                <a:ea typeface="微软雅黑" pitchFamily="34" charset="-122"/>
              </a:rPr>
              <a:t>management board</a:t>
            </a:r>
          </a:p>
          <a:p>
            <a:pPr eaLnBrk="0" hangingPunct="0">
              <a:defRPr/>
            </a:pPr>
            <a:r>
              <a:rPr lang="en-US" altLang="zh-CN" sz="1500" dirty="0" smtClean="0">
                <a:latin typeface="Arial"/>
                <a:ea typeface="微软雅黑" pitchFamily="34" charset="-122"/>
              </a:rPr>
              <a:t>HMM </a:t>
            </a:r>
          </a:p>
        </p:txBody>
      </p:sp>
      <p:sp>
        <p:nvSpPr>
          <p:cNvPr id="26" name="822202104"/>
          <p:cNvSpPr/>
          <p:nvPr/>
        </p:nvSpPr>
        <p:spPr bwMode="auto">
          <a:xfrm>
            <a:off x="9657725" y="1288130"/>
            <a:ext cx="2692205" cy="835572"/>
          </a:xfrm>
          <a:prstGeom prst="rect">
            <a:avLst/>
          </a:prstGeom>
          <a:noFill/>
          <a:ln w="12700" cap="flat" cmpd="sng" algn="ctr">
            <a:noFill/>
            <a:prstDash val="solid"/>
            <a:round/>
            <a:headEnd type="none" w="med" len="med"/>
            <a:tailEnd type="none" w="med" len="med"/>
          </a:ln>
          <a:effectLst/>
        </p:spPr>
        <p:txBody>
          <a:bodyPr lIns="48010" tIns="48010" rIns="48010" bIns="48010"/>
          <a:lstStyle/>
          <a:p>
            <a:pPr eaLnBrk="0" fontAlgn="base" hangingPunct="0">
              <a:spcBef>
                <a:spcPct val="0"/>
              </a:spcBef>
              <a:spcAft>
                <a:spcPct val="0"/>
              </a:spcAft>
              <a:defRPr/>
            </a:pPr>
            <a:r>
              <a:rPr lang="en-US" altLang="zh-CN" sz="1500" b="1" dirty="0" smtClean="0">
                <a:solidFill>
                  <a:srgbClr val="C00000"/>
                </a:solidFill>
                <a:latin typeface="Arial"/>
                <a:ea typeface="微软雅黑" pitchFamily="34" charset="-122"/>
              </a:rPr>
              <a:t>Four </a:t>
            </a:r>
            <a:r>
              <a:rPr lang="en-US" altLang="zh-CN" sz="1500" dirty="0" smtClean="0">
                <a:latin typeface="Arial"/>
                <a:ea typeface="微软雅黑" pitchFamily="34" charset="-122"/>
              </a:rPr>
              <a:t>redundant PSUs</a:t>
            </a:r>
          </a:p>
          <a:p>
            <a:pPr eaLnBrk="0" hangingPunct="0">
              <a:defRPr/>
            </a:pPr>
            <a:r>
              <a:rPr lang="en-US" altLang="zh-CN" sz="1200" dirty="0" smtClean="0">
                <a:solidFill>
                  <a:srgbClr val="000000"/>
                </a:solidFill>
                <a:latin typeface="Arial"/>
                <a:ea typeface="微软雅黑" pitchFamily="34" charset="-122"/>
              </a:rPr>
              <a:t>750 W/1200 W/1500W AC platinum (94%)</a:t>
            </a:r>
          </a:p>
          <a:p>
            <a:pPr eaLnBrk="0" hangingPunct="0">
              <a:defRPr/>
            </a:pPr>
            <a:r>
              <a:rPr lang="en-US" altLang="zh-CN" sz="1200" dirty="0" smtClean="0">
                <a:solidFill>
                  <a:srgbClr val="000000"/>
                </a:solidFill>
                <a:latin typeface="Arial"/>
                <a:ea typeface="微软雅黑" pitchFamily="34" charset="-122"/>
              </a:rPr>
              <a:t>or 800 W DC gold (92%) </a:t>
            </a:r>
          </a:p>
        </p:txBody>
      </p:sp>
      <p:sp>
        <p:nvSpPr>
          <p:cNvPr id="130" name="473256171"/>
          <p:cNvSpPr/>
          <p:nvPr/>
        </p:nvSpPr>
        <p:spPr bwMode="auto">
          <a:xfrm>
            <a:off x="7653517" y="1272379"/>
            <a:ext cx="1907290" cy="772052"/>
          </a:xfrm>
          <a:prstGeom prst="rect">
            <a:avLst/>
          </a:prstGeom>
          <a:noFill/>
          <a:ln w="12700" cap="flat" cmpd="sng" algn="ctr">
            <a:noFill/>
            <a:prstDash val="solid"/>
            <a:round/>
            <a:headEnd type="none" w="med" len="med"/>
            <a:tailEnd type="none" w="med" len="med"/>
          </a:ln>
          <a:effectLst/>
        </p:spPr>
        <p:txBody>
          <a:bodyPr lIns="48010" tIns="48010" rIns="48010" bIns="48010"/>
          <a:lstStyle/>
          <a:p>
            <a:pPr eaLnBrk="0" hangingPunct="0">
              <a:defRPr/>
            </a:pPr>
            <a:r>
              <a:rPr lang="en-US" altLang="zh-CN" sz="1500" b="1" dirty="0" smtClean="0">
                <a:solidFill>
                  <a:srgbClr val="C00000"/>
                </a:solidFill>
                <a:latin typeface="Arial"/>
                <a:ea typeface="微软雅黑" pitchFamily="34" charset="-122"/>
              </a:rPr>
              <a:t>Eight </a:t>
            </a:r>
            <a:r>
              <a:rPr lang="en-US" altLang="zh-CN" sz="1500" dirty="0" smtClean="0">
                <a:latin typeface="Arial"/>
                <a:ea typeface="微软雅黑" pitchFamily="34" charset="-122"/>
              </a:rPr>
              <a:t>rear half-height half-length</a:t>
            </a:r>
          </a:p>
          <a:p>
            <a:pPr eaLnBrk="0" hangingPunct="0">
              <a:defRPr/>
            </a:pPr>
            <a:r>
              <a:rPr lang="en-US" altLang="zh-CN" sz="1200" dirty="0" err="1" smtClean="0">
                <a:solidFill>
                  <a:srgbClr val="000000"/>
                </a:solidFill>
                <a:latin typeface="Arial"/>
                <a:ea typeface="微软雅黑" pitchFamily="34" charset="-122"/>
              </a:rPr>
              <a:t>PCIe</a:t>
            </a:r>
            <a:r>
              <a:rPr lang="en-US" altLang="zh-CN" sz="1200" dirty="0" smtClean="0">
                <a:solidFill>
                  <a:srgbClr val="000000"/>
                </a:solidFill>
                <a:latin typeface="Arial"/>
                <a:ea typeface="微软雅黑" pitchFamily="34" charset="-122"/>
              </a:rPr>
              <a:t> 3.0 x8 slots</a:t>
            </a:r>
          </a:p>
        </p:txBody>
      </p:sp>
      <p:sp>
        <p:nvSpPr>
          <p:cNvPr id="132" name="277381360"/>
          <p:cNvSpPr/>
          <p:nvPr/>
        </p:nvSpPr>
        <p:spPr bwMode="auto">
          <a:xfrm>
            <a:off x="1366744" y="4828508"/>
            <a:ext cx="2418512" cy="949708"/>
          </a:xfrm>
          <a:prstGeom prst="rect">
            <a:avLst/>
          </a:prstGeom>
          <a:noFill/>
          <a:ln w="12700" cap="flat" cmpd="sng" algn="ctr">
            <a:noFill/>
            <a:prstDash val="solid"/>
            <a:round/>
            <a:headEnd type="none" w="med" len="med"/>
            <a:tailEnd type="none" w="med" len="med"/>
          </a:ln>
          <a:effectLst/>
        </p:spPr>
        <p:txBody>
          <a:bodyPr lIns="48010" tIns="48010" rIns="48010" bIns="48010"/>
          <a:lstStyle/>
          <a:p>
            <a:pPr eaLnBrk="0" fontAlgn="base" hangingPunct="0">
              <a:spcBef>
                <a:spcPct val="0"/>
              </a:spcBef>
              <a:spcAft>
                <a:spcPct val="0"/>
              </a:spcAft>
              <a:defRPr/>
            </a:pPr>
            <a:r>
              <a:rPr lang="en-US" altLang="zh-CN" sz="1500" b="1" dirty="0" smtClean="0">
                <a:solidFill>
                  <a:srgbClr val="C00000"/>
                </a:solidFill>
                <a:latin typeface="Arial"/>
                <a:ea typeface="微软雅黑" pitchFamily="34" charset="-122"/>
              </a:rPr>
              <a:t>Five </a:t>
            </a:r>
            <a:r>
              <a:rPr lang="en-US" altLang="zh-CN" sz="1500" dirty="0" smtClean="0">
                <a:latin typeface="Arial"/>
                <a:ea typeface="微软雅黑" pitchFamily="34" charset="-122"/>
              </a:rPr>
              <a:t>counter-rotating fan modules supporting one-fan failures</a:t>
            </a:r>
          </a:p>
          <a:p>
            <a:pPr eaLnBrk="0" fontAlgn="base" hangingPunct="0">
              <a:spcBef>
                <a:spcPct val="0"/>
              </a:spcBef>
              <a:spcAft>
                <a:spcPct val="0"/>
              </a:spcAft>
              <a:defRPr/>
            </a:pPr>
            <a:r>
              <a:rPr lang="en-US" altLang="zh-CN" sz="1200" dirty="0" smtClean="0">
                <a:solidFill>
                  <a:srgbClr val="000000"/>
                </a:solidFill>
                <a:latin typeface="Arial"/>
                <a:ea typeface="微软雅黑" pitchFamily="34" charset="-122"/>
              </a:rPr>
              <a:t>N+1 redundancy and 4500W heat dissipation capability</a:t>
            </a:r>
          </a:p>
        </p:txBody>
      </p:sp>
      <p:pic>
        <p:nvPicPr>
          <p:cNvPr id="4098" name="1707295979"/>
          <p:cNvPicPr>
            <a:picLocks noChangeAspect="1" noChangeArrowheads="1"/>
          </p:cNvPicPr>
          <p:nvPr/>
        </p:nvPicPr>
        <p:blipFill>
          <a:blip r:embed="rId3" cstate="print">
            <a:clrChange>
              <a:clrFrom>
                <a:srgbClr val="FFFFFF"/>
              </a:clrFrom>
              <a:clrTo>
                <a:srgbClr val="FFFFFF">
                  <a:alpha val="0"/>
                </a:srgbClr>
              </a:clrTo>
            </a:clrChange>
          </a:blip>
          <a:stretch>
            <a:fillRect/>
          </a:stretch>
        </p:blipFill>
        <p:spPr bwMode="auto">
          <a:xfrm>
            <a:off x="671027" y="1592739"/>
            <a:ext cx="4498866" cy="2355773"/>
          </a:xfrm>
          <a:prstGeom prst="roundRect">
            <a:avLst/>
          </a:prstGeom>
          <a:noFill/>
          <a:ln>
            <a:noFill/>
          </a:ln>
        </p:spPr>
      </p:pic>
      <p:cxnSp>
        <p:nvCxnSpPr>
          <p:cNvPr id="68" name="1131908601"/>
          <p:cNvCxnSpPr/>
          <p:nvPr/>
        </p:nvCxnSpPr>
        <p:spPr bwMode="auto">
          <a:xfrm flipH="1" flipV="1">
            <a:off x="3749370" y="5320776"/>
            <a:ext cx="1261170" cy="11599"/>
          </a:xfrm>
          <a:prstGeom prst="straightConnector1">
            <a:avLst/>
          </a:prstGeom>
          <a:noFill/>
          <a:ln w="38100">
            <a:solidFill>
              <a:schemeClr val="tx2"/>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12" name="776817711"/>
          <p:cNvSpPr/>
          <p:nvPr/>
        </p:nvSpPr>
        <p:spPr bwMode="auto">
          <a:xfrm>
            <a:off x="411784" y="1321122"/>
            <a:ext cx="4739138" cy="2963805"/>
          </a:xfrm>
          <a:prstGeom prst="ellipse">
            <a:avLst/>
          </a:prstGeom>
          <a:noFill/>
          <a:ln>
            <a:solidFill>
              <a:schemeClr val="tx1">
                <a:lumMod val="75000"/>
                <a:lumOff val="25000"/>
              </a:schemeClr>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endParaRPr>
          </a:p>
        </p:txBody>
      </p:sp>
      <p:sp>
        <p:nvSpPr>
          <p:cNvPr id="25" name="标题 24"/>
          <p:cNvSpPr>
            <a:spLocks noGrp="1"/>
          </p:cNvSpPr>
          <p:nvPr>
            <p:ph type="title"/>
          </p:nvPr>
        </p:nvSpPr>
        <p:spPr/>
        <p:txBody>
          <a:bodyPr/>
          <a:lstStyle/>
          <a:p>
            <a:pPr lvl="0" algn="l"/>
            <a:r>
              <a:rPr lang="en-US" altLang="zh-CN" sz="3400" b="1" dirty="0" smtClean="0">
                <a:solidFill>
                  <a:schemeClr val="tx1"/>
                </a:solidFill>
                <a:latin typeface="Arial"/>
                <a:ea typeface="微软雅黑" pitchFamily="34" charset="-122"/>
              </a:rPr>
              <a:t>Rear View of the X6800 Chassis</a:t>
            </a:r>
            <a:endParaRPr lang="zh-CN" altLang="en-US" sz="3400" b="1" dirty="0">
              <a:solidFill>
                <a:schemeClr val="tx1"/>
              </a:solidFill>
            </a:endParaRPr>
          </a:p>
        </p:txBody>
      </p:sp>
      <p:pic>
        <p:nvPicPr>
          <p:cNvPr id="28" name="Picture 2"/>
          <p:cNvPicPr>
            <a:picLocks noChangeAspect="1" noChangeArrowheads="1"/>
          </p:cNvPicPr>
          <p:nvPr/>
        </p:nvPicPr>
        <p:blipFill>
          <a:blip r:embed="rId4" cstate="print"/>
          <a:srcRect/>
          <a:stretch>
            <a:fillRect/>
          </a:stretch>
        </p:blipFill>
        <p:spPr bwMode="auto">
          <a:xfrm>
            <a:off x="5072899" y="3372067"/>
            <a:ext cx="6281933" cy="2508098"/>
          </a:xfrm>
          <a:prstGeom prst="rect">
            <a:avLst/>
          </a:prstGeom>
          <a:noFill/>
          <a:ln w="9525">
            <a:noFill/>
            <a:miter lim="800000"/>
            <a:headEnd/>
            <a:tailEnd/>
          </a:ln>
        </p:spPr>
      </p:pic>
      <p:cxnSp>
        <p:nvCxnSpPr>
          <p:cNvPr id="29" name="直接箭头连接符 28"/>
          <p:cNvCxnSpPr/>
          <p:nvPr/>
        </p:nvCxnSpPr>
        <p:spPr bwMode="auto">
          <a:xfrm flipH="1" flipV="1">
            <a:off x="10558359" y="2122245"/>
            <a:ext cx="8838" cy="1194238"/>
          </a:xfrm>
          <a:prstGeom prst="straightConnector1">
            <a:avLst/>
          </a:prstGeom>
          <a:noFill/>
          <a:ln w="38100">
            <a:solidFill>
              <a:schemeClr val="tx2"/>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0" name="矩形 29"/>
          <p:cNvSpPr/>
          <p:nvPr/>
        </p:nvSpPr>
        <p:spPr bwMode="auto">
          <a:xfrm>
            <a:off x="5230790" y="3435691"/>
            <a:ext cx="1149177" cy="1285758"/>
          </a:xfrm>
          <a:prstGeom prst="rect">
            <a:avLst/>
          </a:prstGeom>
          <a:noFill/>
          <a:ln w="28575">
            <a:solidFill>
              <a:srgbClr val="C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31" name="矩形 30"/>
          <p:cNvSpPr/>
          <p:nvPr/>
        </p:nvSpPr>
        <p:spPr bwMode="auto">
          <a:xfrm>
            <a:off x="10112354" y="3387089"/>
            <a:ext cx="1104990" cy="1285758"/>
          </a:xfrm>
          <a:prstGeom prst="rect">
            <a:avLst/>
          </a:prstGeom>
          <a:noFill/>
          <a:ln w="28575">
            <a:solidFill>
              <a:srgbClr val="C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32" name="矩形 31"/>
          <p:cNvSpPr/>
          <p:nvPr/>
        </p:nvSpPr>
        <p:spPr bwMode="auto">
          <a:xfrm>
            <a:off x="6495419" y="3440109"/>
            <a:ext cx="296397" cy="1285758"/>
          </a:xfrm>
          <a:prstGeom prst="rect">
            <a:avLst/>
          </a:prstGeom>
          <a:noFill/>
          <a:ln w="28575">
            <a:solidFill>
              <a:srgbClr val="00B0F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33" name="矩形 32"/>
          <p:cNvSpPr/>
          <p:nvPr/>
        </p:nvSpPr>
        <p:spPr bwMode="auto">
          <a:xfrm>
            <a:off x="6869499" y="3431275"/>
            <a:ext cx="2812041" cy="1285758"/>
          </a:xfrm>
          <a:prstGeom prst="rect">
            <a:avLst/>
          </a:prstGeom>
          <a:noFill/>
          <a:ln w="28575">
            <a:solidFill>
              <a:srgbClr val="FFC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34" name="矩形 33"/>
          <p:cNvSpPr/>
          <p:nvPr/>
        </p:nvSpPr>
        <p:spPr bwMode="auto">
          <a:xfrm>
            <a:off x="5083777" y="4795933"/>
            <a:ext cx="6224462" cy="1055998"/>
          </a:xfrm>
          <a:prstGeom prst="rect">
            <a:avLst/>
          </a:prstGeom>
          <a:noFill/>
          <a:ln w="28575">
            <a:solidFill>
              <a:srgbClr val="C00000"/>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cxnSp>
        <p:nvCxnSpPr>
          <p:cNvPr id="35" name="直接箭头连接符 34"/>
          <p:cNvCxnSpPr/>
          <p:nvPr/>
        </p:nvCxnSpPr>
        <p:spPr bwMode="auto">
          <a:xfrm flipV="1">
            <a:off x="5936254" y="2952203"/>
            <a:ext cx="5" cy="406812"/>
          </a:xfrm>
          <a:prstGeom prst="straightConnector1">
            <a:avLst/>
          </a:prstGeom>
          <a:noFill/>
          <a:ln w="38100">
            <a:solidFill>
              <a:schemeClr val="tx2"/>
            </a:solidFill>
            <a:headEnd type="none" w="med" len="med"/>
            <a:tailEnd type="non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 name="直接箭头连接符 35"/>
          <p:cNvCxnSpPr/>
          <p:nvPr/>
        </p:nvCxnSpPr>
        <p:spPr bwMode="auto">
          <a:xfrm flipV="1">
            <a:off x="6645640" y="2112535"/>
            <a:ext cx="8241" cy="1245479"/>
          </a:xfrm>
          <a:prstGeom prst="straightConnector1">
            <a:avLst/>
          </a:prstGeom>
          <a:noFill/>
          <a:ln w="38100">
            <a:solidFill>
              <a:srgbClr val="00B0F0"/>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 name="直接箭头连接符 36"/>
          <p:cNvCxnSpPr/>
          <p:nvPr/>
        </p:nvCxnSpPr>
        <p:spPr bwMode="auto">
          <a:xfrm flipH="1" flipV="1">
            <a:off x="8433663" y="2033791"/>
            <a:ext cx="11956" cy="1413335"/>
          </a:xfrm>
          <a:prstGeom prst="straightConnector1">
            <a:avLst/>
          </a:prstGeom>
          <a:noFill/>
          <a:ln w="38100">
            <a:solidFill>
              <a:srgbClr val="FFC000"/>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 name="直接箭头连接符 37"/>
          <p:cNvCxnSpPr/>
          <p:nvPr/>
        </p:nvCxnSpPr>
        <p:spPr bwMode="auto">
          <a:xfrm>
            <a:off x="5922373" y="2949756"/>
            <a:ext cx="4609994" cy="1348"/>
          </a:xfrm>
          <a:prstGeom prst="straightConnector1">
            <a:avLst/>
          </a:prstGeom>
          <a:noFill/>
          <a:ln w="38100">
            <a:solidFill>
              <a:schemeClr val="tx2"/>
            </a:solidFill>
            <a:headEnd type="none" w="med" len="med"/>
            <a:tailEnd type="non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advClick="0" advTm="800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18859370"/>
          <p:cNvSpPr/>
          <p:nvPr/>
        </p:nvSpPr>
        <p:spPr bwMode="auto">
          <a:xfrm>
            <a:off x="979881" y="1346514"/>
            <a:ext cx="3832263" cy="1275373"/>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pic>
        <p:nvPicPr>
          <p:cNvPr id="16" name="Picture 2" descr="D:\01.MKT_Server\00.工作输出\01.X6800\视频制作\3D渲染\X6800_4U4\XH628 V3\Samples_4u4_memory_front_0903.jpeg"/>
          <p:cNvPicPr>
            <a:picLocks noChangeAspect="1" noChangeArrowheads="1"/>
          </p:cNvPicPr>
          <p:nvPr/>
        </p:nvPicPr>
        <p:blipFill>
          <a:blip r:embed="rId3" cstate="print">
            <a:clrChange>
              <a:clrFrom>
                <a:srgbClr val="EFEFEF"/>
              </a:clrFrom>
              <a:clrTo>
                <a:srgbClr val="EFEFEF">
                  <a:alpha val="0"/>
                </a:srgbClr>
              </a:clrTo>
            </a:clrChange>
          </a:blip>
          <a:srcRect/>
          <a:stretch>
            <a:fillRect/>
          </a:stretch>
        </p:blipFill>
        <p:spPr bwMode="auto">
          <a:xfrm>
            <a:off x="1230290" y="1084877"/>
            <a:ext cx="3202280" cy="1801232"/>
          </a:xfrm>
          <a:prstGeom prst="rect">
            <a:avLst/>
          </a:prstGeom>
          <a:noFill/>
        </p:spPr>
      </p:pic>
      <p:sp>
        <p:nvSpPr>
          <p:cNvPr id="48" name="1603544293"/>
          <p:cNvSpPr txBox="1">
            <a:spLocks/>
          </p:cNvSpPr>
          <p:nvPr/>
        </p:nvSpPr>
        <p:spPr>
          <a:xfrm>
            <a:off x="336087" y="432100"/>
            <a:ext cx="10179584" cy="994609"/>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a:ea typeface="微软雅黑" pitchFamily="34" charset="-122"/>
            </a:endParaRPr>
          </a:p>
        </p:txBody>
      </p:sp>
      <p:sp>
        <p:nvSpPr>
          <p:cNvPr id="3" name="1070106844"/>
          <p:cNvSpPr/>
          <p:nvPr/>
        </p:nvSpPr>
        <p:spPr bwMode="auto">
          <a:xfrm>
            <a:off x="979881" y="2743838"/>
            <a:ext cx="3832263" cy="2256040"/>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graphicFrame>
        <p:nvGraphicFramePr>
          <p:cNvPr id="4" name="1885204637"/>
          <p:cNvGraphicFramePr>
            <a:graphicFrameLocks noGrp="1"/>
          </p:cNvGraphicFramePr>
          <p:nvPr/>
        </p:nvGraphicFramePr>
        <p:xfrm>
          <a:off x="4989859" y="1050902"/>
          <a:ext cx="6796694" cy="4147110"/>
        </p:xfrm>
        <a:graphic>
          <a:graphicData uri="http://schemas.openxmlformats.org/drawingml/2006/table">
            <a:tbl>
              <a:tblPr/>
              <a:tblGrid>
                <a:gridCol w="1606910"/>
                <a:gridCol w="5189784"/>
              </a:tblGrid>
              <a:tr h="274384">
                <a:tc>
                  <a:txBody>
                    <a:bodyPr/>
                    <a:lstStyle/>
                    <a:p>
                      <a:pPr algn="l">
                        <a:lnSpc>
                          <a:spcPct val="90000"/>
                        </a:lnSpc>
                      </a:pPr>
                      <a:r>
                        <a:rPr lang="en-US" altLang="zh-CN" sz="1300" b="1" dirty="0" smtClean="0">
                          <a:solidFill>
                            <a:schemeClr val="bg1"/>
                          </a:solidFill>
                          <a:latin typeface="Arial"/>
                          <a:ea typeface="微软雅黑" pitchFamily="34" charset="-122"/>
                        </a:rPr>
                        <a:t>Form factor</a:t>
                      </a:r>
                      <a:endParaRPr lang="zh-CN" altLang="en-US" sz="1300" b="1" dirty="0">
                        <a:solidFill>
                          <a:schemeClr val="bg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300" b="1" smtClean="0">
                          <a:solidFill>
                            <a:schemeClr val="bg1"/>
                          </a:solidFill>
                          <a:latin typeface="Arial"/>
                          <a:ea typeface="微软雅黑" pitchFamily="34" charset="-122"/>
                          <a:cs typeface="微软雅黑" pitchFamily="18" charset="0"/>
                        </a:rPr>
                        <a:t>Dual-slot 2-socket server node</a:t>
                      </a:r>
                      <a:endParaRPr lang="en-US" altLang="zh-CN" sz="1300" b="1" dirty="0" smtClean="0">
                        <a:solidFill>
                          <a:schemeClr val="bg1"/>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237799">
                <a:tc>
                  <a:txBody>
                    <a:bodyPr/>
                    <a:lstStyle/>
                    <a:p>
                      <a:pPr algn="l">
                        <a:lnSpc>
                          <a:spcPct val="90000"/>
                        </a:lnSpc>
                      </a:pPr>
                      <a:r>
                        <a:rPr lang="en-US" altLang="zh-CN" sz="1100" dirty="0" smtClean="0">
                          <a:solidFill>
                            <a:schemeClr val="tx1"/>
                          </a:solidFill>
                          <a:latin typeface="Arial"/>
                          <a:ea typeface="微软雅黑" pitchFamily="34" charset="-122"/>
                        </a:rPr>
                        <a:t>Number of CPUs</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100" dirty="0" smtClean="0">
                          <a:solidFill>
                            <a:schemeClr val="tx1"/>
                          </a:solidFill>
                          <a:latin typeface="Arial"/>
                          <a:ea typeface="微软雅黑" pitchFamily="34" charset="-122"/>
                          <a:cs typeface="微软雅黑" pitchFamily="18" charset="0"/>
                        </a:rPr>
                        <a:t>One or two</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37799">
                <a:tc>
                  <a:txBody>
                    <a:bodyPr/>
                    <a:lstStyle/>
                    <a:p>
                      <a:pPr algn="l">
                        <a:lnSpc>
                          <a:spcPct val="90000"/>
                        </a:lnSpc>
                      </a:pPr>
                      <a:r>
                        <a:rPr lang="en-US" altLang="zh-CN" sz="1100" smtClean="0">
                          <a:solidFill>
                            <a:schemeClr val="tx1"/>
                          </a:solidFill>
                          <a:latin typeface="Arial"/>
                          <a:ea typeface="微软雅黑" pitchFamily="34" charset="-122"/>
                        </a:rPr>
                        <a:t>CPU model</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b="1" dirty="0" smtClean="0">
                          <a:solidFill>
                            <a:srgbClr val="C00000"/>
                          </a:solidFill>
                          <a:latin typeface="Arial"/>
                          <a:ea typeface="微软雅黑" pitchFamily="34" charset="-122"/>
                          <a:cs typeface="微软雅黑" pitchFamily="18" charset="0"/>
                        </a:rPr>
                        <a:t>Intel Xeon E5-2600 v3/v4 </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37799">
                <a:tc>
                  <a:txBody>
                    <a:bodyPr/>
                    <a:lstStyle/>
                    <a:p>
                      <a:pPr algn="l">
                        <a:lnSpc>
                          <a:spcPct val="90000"/>
                        </a:lnSpc>
                      </a:pPr>
                      <a:r>
                        <a:rPr lang="en-US" altLang="zh-CN" sz="1100" smtClean="0">
                          <a:solidFill>
                            <a:schemeClr val="tx1"/>
                          </a:solidFill>
                          <a:latin typeface="Arial"/>
                          <a:ea typeface="微软雅黑" pitchFamily="34" charset="-122"/>
                        </a:rPr>
                        <a:t>DIMM slot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lnSpc>
                          <a:spcPct val="90000"/>
                        </a:lnSpc>
                        <a:tabLst>
                          <a:tab pos="88900" algn="l"/>
                        </a:tabLst>
                      </a:pPr>
                      <a:r>
                        <a:rPr lang="en-US" altLang="zh-CN" sz="1100" b="0" kern="1200" dirty="0" smtClean="0">
                          <a:solidFill>
                            <a:schemeClr val="tx1"/>
                          </a:solidFill>
                          <a:latin typeface="Arial"/>
                          <a:ea typeface="微软雅黑" pitchFamily="34" charset="-122"/>
                          <a:cs typeface="+mn-cs"/>
                        </a:rPr>
                        <a:t>16 </a:t>
                      </a:r>
                      <a:r>
                        <a:rPr lang="en-US" altLang="zh-CN" sz="1100" b="1" kern="1200" dirty="0" smtClean="0">
                          <a:solidFill>
                            <a:srgbClr val="C00000"/>
                          </a:solidFill>
                          <a:latin typeface="Arial"/>
                          <a:ea typeface="微软雅黑" pitchFamily="34" charset="-122"/>
                          <a:cs typeface="+mn-cs"/>
                        </a:rPr>
                        <a:t>DDR4</a:t>
                      </a:r>
                      <a:r>
                        <a:rPr lang="en-US" altLang="zh-CN" sz="1100" b="0" kern="1200" dirty="0" smtClean="0">
                          <a:solidFill>
                            <a:schemeClr val="tx1"/>
                          </a:solidFill>
                          <a:latin typeface="Arial"/>
                          <a:ea typeface="微软雅黑" pitchFamily="34" charset="-122"/>
                          <a:cs typeface="+mn-cs"/>
                        </a:rPr>
                        <a:t> DIMM slots, supporting a maximum memory capacity of 1024 GB</a:t>
                      </a:r>
                      <a:endParaRPr lang="zh-CN" altLang="en-US" sz="1100" dirty="0">
                        <a:solidFill>
                          <a:schemeClr val="tx1"/>
                        </a:solidFill>
                        <a:latin typeface="Arial"/>
                        <a:ea typeface="微软雅黑" pitchFamily="34" charset="-122"/>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384137">
                <a:tc>
                  <a:txBody>
                    <a:bodyPr/>
                    <a:lstStyle/>
                    <a:p>
                      <a:pPr algn="l">
                        <a:lnSpc>
                          <a:spcPct val="90000"/>
                        </a:lnSpc>
                      </a:pPr>
                      <a:r>
                        <a:rPr lang="en-US" altLang="zh-CN" sz="1100" dirty="0" smtClean="0">
                          <a:solidFill>
                            <a:schemeClr val="tx1"/>
                          </a:solidFill>
                          <a:latin typeface="Arial"/>
                          <a:ea typeface="微软雅黑" pitchFamily="34" charset="-122"/>
                        </a:rPr>
                        <a:t>Number of hard disks</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dirty="0" smtClean="0">
                          <a:solidFill>
                            <a:schemeClr val="tx1"/>
                          </a:solidFill>
                          <a:latin typeface="Arial"/>
                          <a:ea typeface="微软雅黑" pitchFamily="34" charset="-122"/>
                          <a:cs typeface="微软雅黑" pitchFamily="18" charset="0"/>
                        </a:rPr>
                        <a:t>12*3.5" or 2.5" hot-swappable SAS/SATA disks or SSDs, with two 2.5" SATA disks/SSDs for option</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87014">
                <a:tc>
                  <a:txBody>
                    <a:bodyPr/>
                    <a:lstStyle/>
                    <a:p>
                      <a:pPr algn="l">
                        <a:lnSpc>
                          <a:spcPct val="90000"/>
                        </a:lnSpc>
                      </a:pPr>
                      <a:r>
                        <a:rPr lang="en-US" altLang="zh-CN" sz="1100" dirty="0" smtClean="0">
                          <a:solidFill>
                            <a:schemeClr val="tx1"/>
                          </a:solidFill>
                          <a:latin typeface="Arial"/>
                          <a:ea typeface="微软雅黑" pitchFamily="34" charset="-122"/>
                        </a:rPr>
                        <a:t>LOM network 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mn-lt"/>
                          <a:ea typeface="微软雅黑" pitchFamily="34" charset="-122"/>
                          <a:cs typeface="+mn-cs"/>
                        </a:rPr>
                        <a:t>(Optional)</a:t>
                      </a:r>
                      <a:r>
                        <a:rPr lang="zh-CN" altLang="en-US" sz="1100" b="0" kern="1200" baseline="0" dirty="0" smtClean="0">
                          <a:solidFill>
                            <a:schemeClr val="tx1"/>
                          </a:solidFill>
                          <a:latin typeface="微软雅黑" pitchFamily="34" charset="-122"/>
                          <a:ea typeface="微软雅黑" pitchFamily="34" charset="-122"/>
                          <a:cs typeface="+mn-cs"/>
                        </a:rPr>
                        <a:t> </a:t>
                      </a:r>
                      <a:r>
                        <a:rPr lang="en-US" altLang="zh-CN" sz="1100" b="0" kern="1200" dirty="0" smtClean="0">
                          <a:solidFill>
                            <a:schemeClr val="tx1"/>
                          </a:solidFill>
                          <a:latin typeface="微软雅黑" pitchFamily="34" charset="-122"/>
                          <a:ea typeface="微软雅黑" pitchFamily="34" charset="-122"/>
                          <a:cs typeface="微软雅黑" pitchFamily="18" charset="0"/>
                        </a:rPr>
                        <a:t>2xGE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4xGE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2x10GE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2xGE+2x10GE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2x10GBase-T</a:t>
                      </a:r>
                      <a:r>
                        <a:rPr lang="zh-CN" altLang="en-US" sz="1100" b="0" kern="1200" baseline="0" dirty="0" smtClean="0">
                          <a:solidFill>
                            <a:schemeClr val="tx1"/>
                          </a:solidFill>
                          <a:latin typeface="微软雅黑" pitchFamily="34" charset="-122"/>
                          <a:ea typeface="微软雅黑" pitchFamily="34" charset="-122"/>
                          <a:cs typeface="微软雅黑" pitchFamily="18" charset="0"/>
                        </a:rPr>
                        <a:t> </a:t>
                      </a:r>
                      <a:r>
                        <a:rPr lang="en-US" altLang="zh-CN" sz="1100" b="0" kern="1200" baseline="0" dirty="0" smtClean="0">
                          <a:solidFill>
                            <a:schemeClr val="tx1"/>
                          </a:solidFill>
                          <a:latin typeface="微软雅黑" pitchFamily="34" charset="-122"/>
                          <a:ea typeface="微软雅黑" pitchFamily="34" charset="-122"/>
                          <a:cs typeface="微软雅黑" pitchFamily="18" charset="0"/>
                        </a:rPr>
                        <a:t>or </a:t>
                      </a:r>
                      <a:r>
                        <a:rPr lang="en-US" altLang="zh-CN" sz="1100" b="0" kern="1200" dirty="0" smtClean="0">
                          <a:solidFill>
                            <a:schemeClr val="tx1"/>
                          </a:solidFill>
                          <a:latin typeface="微软雅黑" pitchFamily="34" charset="-122"/>
                          <a:ea typeface="微软雅黑" pitchFamily="34" charset="-122"/>
                          <a:cs typeface="微软雅黑" pitchFamily="18" charset="0"/>
                        </a:rPr>
                        <a:t>2x56G IB</a:t>
                      </a:r>
                      <a:endParaRPr lang="zh-CN" altLang="zh-CN" sz="1100" b="0" kern="1200" dirty="0" smtClean="0">
                        <a:solidFill>
                          <a:schemeClr val="tx1"/>
                        </a:solidFill>
                        <a:latin typeface="微软雅黑" pitchFamily="34" charset="-122"/>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37799">
                <a:tc>
                  <a:txBody>
                    <a:bodyPr/>
                    <a:lstStyle/>
                    <a:p>
                      <a:pPr algn="l">
                        <a:lnSpc>
                          <a:spcPct val="90000"/>
                        </a:lnSpc>
                      </a:pPr>
                      <a:r>
                        <a:rPr lang="en-US" altLang="zh-CN" sz="1100" dirty="0" smtClean="0">
                          <a:solidFill>
                            <a:schemeClr val="tx1"/>
                          </a:solidFill>
                          <a:latin typeface="Arial"/>
                          <a:ea typeface="微软雅黑" pitchFamily="34" charset="-122"/>
                        </a:rPr>
                        <a:t>RAID support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b="0" dirty="0" smtClean="0">
                          <a:solidFill>
                            <a:schemeClr val="tx1"/>
                          </a:solidFill>
                          <a:latin typeface="Arial"/>
                          <a:ea typeface="微软雅黑" pitchFamily="34" charset="-122"/>
                          <a:cs typeface="微软雅黑" pitchFamily="18" charset="0"/>
                        </a:rPr>
                        <a:t>RAID 0, 1, 10, 5, 50, 6, and 60, supporting a </a:t>
                      </a:r>
                      <a:r>
                        <a:rPr lang="en-US" altLang="zh-CN" sz="1100" b="0" dirty="0" err="1" smtClean="0">
                          <a:solidFill>
                            <a:schemeClr val="tx1"/>
                          </a:solidFill>
                          <a:latin typeface="Arial"/>
                          <a:ea typeface="微软雅黑" pitchFamily="34" charset="-122"/>
                          <a:cs typeface="微软雅黑" pitchFamily="18" charset="0"/>
                        </a:rPr>
                        <a:t>supercapacitor</a:t>
                      </a:r>
                      <a:endParaRPr lang="en-US" altLang="zh-CN" sz="1100" kern="1200" dirty="0" smtClean="0">
                        <a:solidFill>
                          <a:schemeClr val="tx1"/>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676813">
                <a:tc>
                  <a:txBody>
                    <a:bodyPr/>
                    <a:lstStyle/>
                    <a:p>
                      <a:pPr algn="l">
                        <a:lnSpc>
                          <a:spcPct val="90000"/>
                        </a:lnSpc>
                      </a:pPr>
                      <a:r>
                        <a:rPr lang="en-US" altLang="zh-CN" sz="1100" dirty="0" err="1" smtClean="0">
                          <a:solidFill>
                            <a:schemeClr val="tx1"/>
                          </a:solidFill>
                          <a:latin typeface="Arial"/>
                          <a:ea typeface="微软雅黑" pitchFamily="34" charset="-122"/>
                        </a:rPr>
                        <a:t>PCIe</a:t>
                      </a:r>
                      <a:r>
                        <a:rPr lang="en-US" altLang="zh-CN" sz="1100" dirty="0" smtClean="0">
                          <a:solidFill>
                            <a:schemeClr val="tx1"/>
                          </a:solidFill>
                          <a:latin typeface="Arial"/>
                          <a:ea typeface="微软雅黑" pitchFamily="34" charset="-122"/>
                        </a:rPr>
                        <a:t> expansion capacity</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Up to five </a:t>
                      </a:r>
                      <a:r>
                        <a:rPr lang="en-US" altLang="zh-CN" sz="1100" kern="1200" dirty="0" err="1" smtClean="0">
                          <a:solidFill>
                            <a:schemeClr val="tx1"/>
                          </a:solidFill>
                          <a:latin typeface="Arial"/>
                          <a:ea typeface="微软雅黑" pitchFamily="34" charset="-122"/>
                          <a:cs typeface="微软雅黑" pitchFamily="18" charset="0"/>
                        </a:rPr>
                        <a:t>PCIe</a:t>
                      </a:r>
                      <a:r>
                        <a:rPr lang="en-US" altLang="zh-CN" sz="1100" kern="1200" dirty="0" smtClean="0">
                          <a:solidFill>
                            <a:schemeClr val="tx1"/>
                          </a:solidFill>
                          <a:latin typeface="Arial"/>
                          <a:ea typeface="微软雅黑" pitchFamily="34" charset="-122"/>
                          <a:cs typeface="微软雅黑" pitchFamily="18" charset="0"/>
                        </a:rPr>
                        <a:t> expansion slots: two front half-height half-length </a:t>
                      </a:r>
                      <a:r>
                        <a:rPr lang="en-US" altLang="zh-CN" sz="1100" kern="1200" dirty="0" err="1" smtClean="0">
                          <a:solidFill>
                            <a:schemeClr val="tx1"/>
                          </a:solidFill>
                          <a:latin typeface="Arial"/>
                          <a:ea typeface="微软雅黑" pitchFamily="34" charset="-122"/>
                          <a:cs typeface="微软雅黑" pitchFamily="18" charset="0"/>
                        </a:rPr>
                        <a:t>PCIe</a:t>
                      </a:r>
                      <a:r>
                        <a:rPr lang="en-US" altLang="zh-CN" sz="1100" kern="1200" dirty="0" smtClean="0">
                          <a:solidFill>
                            <a:schemeClr val="tx1"/>
                          </a:solidFill>
                          <a:latin typeface="Arial"/>
                          <a:ea typeface="微软雅黑" pitchFamily="34" charset="-122"/>
                          <a:cs typeface="微软雅黑" pitchFamily="18" charset="0"/>
                        </a:rPr>
                        <a:t> 3.0 x8 slots, two rear half-height half-length </a:t>
                      </a:r>
                      <a:r>
                        <a:rPr lang="en-US" altLang="zh-CN" sz="1100" kern="1200" dirty="0" err="1" smtClean="0">
                          <a:solidFill>
                            <a:schemeClr val="tx1"/>
                          </a:solidFill>
                          <a:latin typeface="Arial"/>
                          <a:ea typeface="微软雅黑" pitchFamily="34" charset="-122"/>
                          <a:cs typeface="微软雅黑" pitchFamily="18" charset="0"/>
                        </a:rPr>
                        <a:t>PCIe</a:t>
                      </a:r>
                      <a:r>
                        <a:rPr lang="en-US" altLang="zh-CN" sz="1100" kern="1200" dirty="0" smtClean="0">
                          <a:solidFill>
                            <a:schemeClr val="tx1"/>
                          </a:solidFill>
                          <a:latin typeface="Arial"/>
                          <a:ea typeface="微软雅黑" pitchFamily="34" charset="-122"/>
                          <a:cs typeface="微软雅黑" pitchFamily="18" charset="0"/>
                        </a:rPr>
                        <a:t> 3.0 x8 slots, and one RAID controller card. The front </a:t>
                      </a:r>
                      <a:r>
                        <a:rPr lang="en-US" altLang="zh-CN" sz="1100" kern="1200" dirty="0" err="1" smtClean="0">
                          <a:solidFill>
                            <a:schemeClr val="tx1"/>
                          </a:solidFill>
                          <a:latin typeface="Arial"/>
                          <a:ea typeface="微软雅黑" pitchFamily="34" charset="-122"/>
                          <a:cs typeface="微软雅黑" pitchFamily="18" charset="0"/>
                        </a:rPr>
                        <a:t>PCIe</a:t>
                      </a:r>
                      <a:r>
                        <a:rPr lang="en-US" altLang="zh-CN" sz="1100" kern="1200" dirty="0" smtClean="0">
                          <a:solidFill>
                            <a:schemeClr val="tx1"/>
                          </a:solidFill>
                          <a:latin typeface="Arial"/>
                          <a:ea typeface="微软雅黑" pitchFamily="34" charset="-122"/>
                          <a:cs typeface="微软雅黑" pitchFamily="18" charset="0"/>
                        </a:rPr>
                        <a:t> slots and the two 2.5-inch disks cannot be configured at the same time.</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r>
              <a:tr h="384137">
                <a:tc>
                  <a:txBody>
                    <a:bodyPr/>
                    <a:lstStyle/>
                    <a:p>
                      <a:pPr algn="l">
                        <a:lnSpc>
                          <a:spcPct val="90000"/>
                        </a:lnSpc>
                      </a:pPr>
                      <a:r>
                        <a:rPr lang="en-US" altLang="zh-CN" sz="1100" dirty="0" smtClean="0">
                          <a:solidFill>
                            <a:schemeClr val="tx1"/>
                          </a:solidFill>
                          <a:latin typeface="Arial"/>
                          <a:ea typeface="微软雅黑" pitchFamily="34" charset="-122"/>
                        </a:rPr>
                        <a:t>Onboard storage medium</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Two </a:t>
                      </a:r>
                      <a:r>
                        <a:rPr lang="en-US" altLang="zh-CN" sz="1100" b="1" kern="1200" dirty="0" smtClean="0">
                          <a:solidFill>
                            <a:srgbClr val="C00000"/>
                          </a:solidFill>
                          <a:latin typeface="微软雅黑" pitchFamily="34" charset="-122"/>
                          <a:ea typeface="微软雅黑" pitchFamily="34" charset="-122"/>
                          <a:cs typeface="微软雅黑" pitchFamily="18" charset="0"/>
                        </a:rPr>
                        <a:t>Mini SSDs(SATA DOMs)</a:t>
                      </a:r>
                      <a:r>
                        <a:rPr lang="en-US" altLang="zh-CN" sz="1100" kern="1200" dirty="0" smtClean="0">
                          <a:solidFill>
                            <a:srgbClr val="C00000"/>
                          </a:solidFill>
                          <a:latin typeface="Arial"/>
                          <a:ea typeface="微软雅黑" pitchFamily="34" charset="-122"/>
                          <a:cs typeface="微软雅黑" pitchFamily="18" charset="0"/>
                        </a:rPr>
                        <a:t> </a:t>
                      </a:r>
                      <a:r>
                        <a:rPr lang="en-US" altLang="zh-CN" sz="1100" kern="1200" dirty="0" smtClean="0">
                          <a:solidFill>
                            <a:schemeClr val="tx1"/>
                          </a:solidFill>
                          <a:latin typeface="Arial"/>
                          <a:ea typeface="微软雅黑" pitchFamily="34" charset="-122"/>
                          <a:cs typeface="微软雅黑" pitchFamily="18" charset="0"/>
                        </a:rPr>
                        <a:t>and one USB flash drive</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84137">
                <a:tc>
                  <a:txBody>
                    <a:bodyPr/>
                    <a:lstStyle/>
                    <a:p>
                      <a:pPr algn="l">
                        <a:lnSpc>
                          <a:spcPct val="90000"/>
                        </a:lnSpc>
                      </a:pPr>
                      <a:r>
                        <a:rPr lang="en-US" altLang="zh-CN" sz="1100" dirty="0" smtClean="0">
                          <a:solidFill>
                            <a:schemeClr val="tx1"/>
                          </a:solidFill>
                          <a:latin typeface="Arial"/>
                          <a:ea typeface="微软雅黑" pitchFamily="34" charset="-122"/>
                        </a:rPr>
                        <a:t>Front 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One high-density port (one VGA port, three USB 2.0 port, and one serial port), and one GE management network port</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37799">
                <a:tc>
                  <a:txBody>
                    <a:bodyPr/>
                    <a:lstStyle/>
                    <a:p>
                      <a:pPr algn="l">
                        <a:lnSpc>
                          <a:spcPct val="90000"/>
                        </a:lnSpc>
                      </a:pPr>
                      <a:r>
                        <a:rPr lang="en-US" altLang="zh-CN" sz="1100" smtClean="0">
                          <a:solidFill>
                            <a:schemeClr val="tx1"/>
                          </a:solidFill>
                          <a:latin typeface="Arial"/>
                          <a:ea typeface="微软雅黑" pitchFamily="34" charset="-122"/>
                        </a:rPr>
                        <a:t>Operating temperature</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100" dirty="0" smtClean="0">
                          <a:solidFill>
                            <a:schemeClr val="tx1"/>
                          </a:solidFill>
                          <a:latin typeface="Arial"/>
                          <a:ea typeface="微软雅黑" pitchFamily="34" charset="-122"/>
                        </a:rPr>
                        <a:t>5℃</a:t>
                      </a:r>
                      <a:r>
                        <a:rPr lang="en-US" altLang="zh-CN" sz="1100" baseline="0" dirty="0" smtClean="0">
                          <a:solidFill>
                            <a:schemeClr val="tx1"/>
                          </a:solidFill>
                          <a:latin typeface="Arial"/>
                          <a:ea typeface="微软雅黑" pitchFamily="34" charset="-122"/>
                        </a:rPr>
                        <a:t> to </a:t>
                      </a:r>
                      <a:r>
                        <a:rPr lang="en-US" altLang="zh-CN" sz="1100" b="1" kern="1200" dirty="0" smtClean="0">
                          <a:solidFill>
                            <a:srgbClr val="C00000"/>
                          </a:solidFill>
                          <a:latin typeface="Arial"/>
                          <a:ea typeface="微软雅黑" pitchFamily="34" charset="-122"/>
                          <a:cs typeface="微软雅黑" pitchFamily="18" charset="0"/>
                        </a:rPr>
                        <a:t>40℃</a:t>
                      </a:r>
                      <a:endParaRPr lang="zh-CN" altLang="en-US" sz="1100" b="1" kern="1200" dirty="0" smtClean="0">
                        <a:solidFill>
                          <a:srgbClr val="C00000"/>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87014">
                <a:tc>
                  <a:txBody>
                    <a:bodyPr/>
                    <a:lstStyle/>
                    <a:p>
                      <a:pPr algn="l">
                        <a:lnSpc>
                          <a:spcPct val="90000"/>
                        </a:lnSpc>
                      </a:pPr>
                      <a:r>
                        <a:rPr lang="pt-BR" altLang="zh-CN" sz="1100" smtClean="0">
                          <a:solidFill>
                            <a:schemeClr val="tx1"/>
                          </a:solidFill>
                          <a:latin typeface="Arial"/>
                          <a:ea typeface="微软雅黑" pitchFamily="34" charset="-122"/>
                        </a:rPr>
                        <a:t>Dimensions (H x W x D)</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lnSpc>
                          <a:spcPct val="90000"/>
                        </a:lnSpc>
                        <a:spcAft>
                          <a:spcPts val="0"/>
                        </a:spcAft>
                      </a:pPr>
                      <a:r>
                        <a:rPr lang="en-US" altLang="zh-CN" sz="1100" kern="1200" dirty="0" smtClean="0">
                          <a:solidFill>
                            <a:schemeClr val="tx1"/>
                          </a:solidFill>
                          <a:latin typeface="Arial"/>
                          <a:ea typeface="微软雅黑" pitchFamily="34" charset="-122"/>
                          <a:cs typeface="+mn-cs"/>
                        </a:rPr>
                        <a:t>109 mm x 745 mm x 166 mm</a:t>
                      </a:r>
                      <a:endParaRPr lang="zh-CN" altLang="zh-CN" sz="1100" kern="1200" dirty="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6" name="187173708"/>
          <p:cNvSpPr txBox="1">
            <a:spLocks noChangeArrowheads="1"/>
          </p:cNvSpPr>
          <p:nvPr/>
        </p:nvSpPr>
        <p:spPr bwMode="auto">
          <a:xfrm>
            <a:off x="482675" y="1041641"/>
            <a:ext cx="435549" cy="3968399"/>
          </a:xfrm>
          <a:prstGeom prst="roundRect">
            <a:avLst>
              <a:gd name="adj" fmla="val 0"/>
            </a:avLst>
          </a:prstGeom>
          <a:solidFill>
            <a:srgbClr val="B90000"/>
          </a:solidFill>
          <a:ln w="9525" algn="ctr">
            <a:noFill/>
            <a:miter lim="800000"/>
            <a:headEnd/>
            <a:tailEnd/>
          </a:ln>
        </p:spPr>
        <p:txBody>
          <a:bodyPr vert="vert270" lIns="79165" tIns="39583" rIns="79165" bIns="39583" anchor="ctr" anchorCtr="1"/>
          <a:lstStyle/>
          <a:p>
            <a:pPr algn="ctr" defTabSz="801408">
              <a:lnSpc>
                <a:spcPct val="90000"/>
              </a:lnSpc>
              <a:spcBef>
                <a:spcPts val="0"/>
              </a:spcBef>
            </a:pPr>
            <a:r>
              <a:rPr lang="en-US" altLang="zh-CN" sz="1500" b="1" dirty="0" smtClean="0">
                <a:solidFill>
                  <a:srgbClr val="FFFFFF"/>
                </a:solidFill>
                <a:latin typeface="Arial"/>
                <a:ea typeface="微软雅黑" pitchFamily="34" charset="-122"/>
                <a:cs typeface="Arial" pitchFamily="34" charset="0"/>
              </a:rPr>
              <a:t>XH628 V3 appearance</a:t>
            </a:r>
            <a:endParaRPr lang="en-US" altLang="zh-CN" sz="1500" b="1" dirty="0">
              <a:solidFill>
                <a:srgbClr val="FFFFFF"/>
              </a:solidFill>
              <a:latin typeface="Arial"/>
              <a:ea typeface="微软雅黑" pitchFamily="34" charset="-122"/>
              <a:cs typeface="Arial" pitchFamily="34" charset="0"/>
            </a:endParaRPr>
          </a:p>
        </p:txBody>
      </p:sp>
      <p:sp>
        <p:nvSpPr>
          <p:cNvPr id="9" name="1534409744"/>
          <p:cNvSpPr/>
          <p:nvPr/>
        </p:nvSpPr>
        <p:spPr bwMode="auto">
          <a:xfrm>
            <a:off x="979881" y="1059058"/>
            <a:ext cx="3846912" cy="288810"/>
          </a:xfrm>
          <a:prstGeom prst="rect">
            <a:avLst/>
          </a:prstGeom>
          <a:solidFill>
            <a:schemeClr val="bg1">
              <a:lumMod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sp>
        <p:nvSpPr>
          <p:cNvPr id="10" name="1257867085"/>
          <p:cNvSpPr/>
          <p:nvPr/>
        </p:nvSpPr>
        <p:spPr bwMode="auto">
          <a:xfrm>
            <a:off x="990044" y="2679057"/>
            <a:ext cx="3846912" cy="288810"/>
          </a:xfrm>
          <a:prstGeom prst="rect">
            <a:avLst/>
          </a:prstGeom>
          <a:solidFill>
            <a:schemeClr val="bg1">
              <a:lumMod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ctr"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sp>
        <p:nvSpPr>
          <p:cNvPr id="11" name="814521657"/>
          <p:cNvSpPr txBox="1">
            <a:spLocks noChangeArrowheads="1"/>
          </p:cNvSpPr>
          <p:nvPr/>
        </p:nvSpPr>
        <p:spPr bwMode="auto">
          <a:xfrm>
            <a:off x="1554288" y="1105105"/>
            <a:ext cx="2381645" cy="205232"/>
          </a:xfrm>
          <a:prstGeom prst="rect">
            <a:avLst/>
          </a:prstGeom>
          <a:noFill/>
          <a:ln w="9525" algn="ctr">
            <a:noFill/>
            <a:miter lim="800000"/>
            <a:headEnd/>
            <a:tailEnd/>
          </a:ln>
        </p:spPr>
        <p:txBody>
          <a:bodyPr wrap="square" lIns="0" tIns="0" rIns="0" bIns="0">
            <a:spAutoFit/>
          </a:bodyPr>
          <a:lstStyle/>
          <a:p>
            <a:pPr algn="ctr" defTabSz="801408"/>
            <a:r>
              <a:rPr lang="en-US" altLang="zh-CN" sz="1300" dirty="0" smtClean="0">
                <a:solidFill>
                  <a:schemeClr val="tx1">
                    <a:lumMod val="75000"/>
                    <a:lumOff val="25000"/>
                  </a:schemeClr>
                </a:solidFill>
                <a:latin typeface="Arial"/>
                <a:ea typeface="微软雅黑" pitchFamily="34" charset="-122"/>
                <a:cs typeface="Arial" pitchFamily="34" charset="0"/>
              </a:rPr>
              <a:t>Exterior of the XH628 V3</a:t>
            </a:r>
            <a:endParaRPr lang="en-US" altLang="zh-CN" sz="1300" dirty="0">
              <a:solidFill>
                <a:schemeClr val="tx1">
                  <a:lumMod val="75000"/>
                  <a:lumOff val="25000"/>
                </a:schemeClr>
              </a:solidFill>
              <a:latin typeface="Arial"/>
              <a:ea typeface="微软雅黑" pitchFamily="34" charset="-122"/>
              <a:cs typeface="Arial" pitchFamily="34" charset="0"/>
            </a:endParaRPr>
          </a:p>
        </p:txBody>
      </p:sp>
      <p:sp>
        <p:nvSpPr>
          <p:cNvPr id="12" name="287775141"/>
          <p:cNvSpPr txBox="1">
            <a:spLocks noChangeArrowheads="1"/>
          </p:cNvSpPr>
          <p:nvPr/>
        </p:nvSpPr>
        <p:spPr bwMode="auto">
          <a:xfrm>
            <a:off x="1991180" y="2714261"/>
            <a:ext cx="960113" cy="205232"/>
          </a:xfrm>
          <a:prstGeom prst="rect">
            <a:avLst/>
          </a:prstGeom>
          <a:noFill/>
          <a:ln w="9525" algn="ctr">
            <a:noFill/>
            <a:miter lim="800000"/>
            <a:headEnd/>
            <a:tailEnd/>
          </a:ln>
        </p:spPr>
        <p:txBody>
          <a:bodyPr lIns="0" tIns="0" rIns="0" bIns="0">
            <a:spAutoFit/>
          </a:bodyPr>
          <a:lstStyle/>
          <a:p>
            <a:pPr algn="ctr" defTabSz="801408"/>
            <a:r>
              <a:rPr lang="en-US" altLang="zh-CN" sz="1300" dirty="0" smtClean="0">
                <a:solidFill>
                  <a:schemeClr val="tx1">
                    <a:lumMod val="75000"/>
                    <a:lumOff val="25000"/>
                  </a:schemeClr>
                </a:solidFill>
                <a:latin typeface="Arial"/>
                <a:ea typeface="微软雅黑" pitchFamily="34" charset="-122"/>
                <a:cs typeface="Arial" pitchFamily="34" charset="0"/>
              </a:rPr>
              <a:t>Node</a:t>
            </a:r>
            <a:endParaRPr lang="en-US" altLang="zh-CN" sz="1300" dirty="0">
              <a:solidFill>
                <a:schemeClr val="tx1">
                  <a:lumMod val="75000"/>
                  <a:lumOff val="25000"/>
                </a:schemeClr>
              </a:solidFill>
              <a:latin typeface="Arial"/>
              <a:ea typeface="微软雅黑" pitchFamily="34" charset="-122"/>
              <a:cs typeface="Arial" pitchFamily="34" charset="0"/>
            </a:endParaRPr>
          </a:p>
        </p:txBody>
      </p:sp>
      <p:sp>
        <p:nvSpPr>
          <p:cNvPr id="13" name="1161598245"/>
          <p:cNvSpPr/>
          <p:nvPr/>
        </p:nvSpPr>
        <p:spPr bwMode="auto">
          <a:xfrm>
            <a:off x="975613" y="5121826"/>
            <a:ext cx="10810940" cy="1085678"/>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ctr" anchorCtr="0" compatLnSpc="1">
            <a:prstTxWarp prst="textNoShape">
              <a:avLst/>
            </a:prstTxWarp>
          </a:bodyPr>
          <a:lstStyle/>
          <a:p>
            <a:pPr marL="177836" indent="-177836">
              <a:buFont typeface="Arial" pitchFamily="34" charset="0"/>
              <a:buChar char="•"/>
            </a:pPr>
            <a:r>
              <a:rPr lang="en-US" altLang="zh-CN" sz="1200" b="1" dirty="0" smtClean="0">
                <a:solidFill>
                  <a:srgbClr val="000000"/>
                </a:solidFill>
                <a:latin typeface="Arial"/>
                <a:ea typeface="微软雅黑" pitchFamily="34" charset="-122"/>
                <a:cs typeface="Arial" pitchFamily="34" charset="0"/>
              </a:rPr>
              <a:t>Space saved: </a:t>
            </a:r>
            <a:r>
              <a:rPr lang="en-US" altLang="zh-CN" sz="1200" dirty="0" smtClean="0">
                <a:solidFill>
                  <a:srgbClr val="000000"/>
                </a:solidFill>
                <a:latin typeface="Arial"/>
                <a:ea typeface="微软雅黑" pitchFamily="34" charset="-122"/>
                <a:cs typeface="Arial" pitchFamily="34" charset="0"/>
              </a:rPr>
              <a:t>A high-density 4U4 architecture reduces the reduce rack space by 50%.</a:t>
            </a:r>
          </a:p>
          <a:p>
            <a:pPr marL="177836" indent="-177836">
              <a:buFont typeface="Arial" pitchFamily="34" charset="0"/>
              <a:buChar char="•"/>
            </a:pPr>
            <a:r>
              <a:rPr lang="en-US" altLang="zh-CN" sz="1200" b="1" dirty="0" smtClean="0">
                <a:solidFill>
                  <a:srgbClr val="000000"/>
                </a:solidFill>
                <a:latin typeface="Arial"/>
                <a:ea typeface="微软雅黑" pitchFamily="34" charset="-122"/>
                <a:cs typeface="Arial" pitchFamily="34" charset="0"/>
              </a:rPr>
              <a:t>Massive storage: </a:t>
            </a:r>
            <a:r>
              <a:rPr lang="en-US" altLang="zh-CN" sz="1200" dirty="0" smtClean="0">
                <a:solidFill>
                  <a:srgbClr val="000000"/>
                </a:solidFill>
                <a:latin typeface="Arial"/>
                <a:ea typeface="微软雅黑" pitchFamily="34" charset="-122"/>
                <a:cs typeface="Arial" pitchFamily="34" charset="0"/>
              </a:rPr>
              <a:t>Four XH628 V3 server nodes in the 4 U chassis provide a 400 TB storage capacity, suitable for the massive storage applications such as cloud computing and data centers.</a:t>
            </a:r>
          </a:p>
          <a:p>
            <a:pPr marL="177836" indent="-177836">
              <a:buFont typeface="Arial" pitchFamily="34" charset="0"/>
              <a:buChar char="•"/>
            </a:pPr>
            <a:r>
              <a:rPr lang="en-US" altLang="zh-CN" sz="1200" b="1" dirty="0" smtClean="0">
                <a:solidFill>
                  <a:srgbClr val="000000"/>
                </a:solidFill>
                <a:latin typeface="Arial"/>
                <a:ea typeface="微软雅黑" pitchFamily="34" charset="-122"/>
                <a:cs typeface="Arial" pitchFamily="34" charset="0"/>
              </a:rPr>
              <a:t>Efficient operation: </a:t>
            </a:r>
            <a:r>
              <a:rPr lang="en-US" altLang="zh-CN" sz="1200" dirty="0" smtClean="0">
                <a:solidFill>
                  <a:srgbClr val="000000"/>
                </a:solidFill>
                <a:latin typeface="Arial"/>
                <a:ea typeface="微软雅黑" pitchFamily="34" charset="-122"/>
                <a:cs typeface="Arial" pitchFamily="34" charset="0"/>
              </a:rPr>
              <a:t>The XH628 V3 supports the E5-2600 v3 Intel CPUs, DDR4 DIMMs, and four HH HL </a:t>
            </a:r>
            <a:r>
              <a:rPr lang="en-US" altLang="zh-CN" sz="1200" dirty="0" err="1" smtClean="0">
                <a:solidFill>
                  <a:srgbClr val="000000"/>
                </a:solidFill>
                <a:latin typeface="Arial"/>
                <a:ea typeface="微软雅黑" pitchFamily="34" charset="-122"/>
                <a:cs typeface="Arial" pitchFamily="34" charset="0"/>
              </a:rPr>
              <a:t>Huawei</a:t>
            </a:r>
            <a:r>
              <a:rPr lang="en-US" altLang="zh-CN" sz="1200" dirty="0" smtClean="0">
                <a:solidFill>
                  <a:srgbClr val="000000"/>
                </a:solidFill>
                <a:latin typeface="Arial"/>
                <a:ea typeface="微软雅黑" pitchFamily="34" charset="-122"/>
                <a:cs typeface="Arial" pitchFamily="34" charset="0"/>
              </a:rPr>
              <a:t> ES3000 </a:t>
            </a:r>
            <a:r>
              <a:rPr lang="en-US" altLang="zh-CN" sz="1200" dirty="0" err="1" smtClean="0">
                <a:solidFill>
                  <a:srgbClr val="000000"/>
                </a:solidFill>
                <a:latin typeface="Arial"/>
                <a:ea typeface="微软雅黑" pitchFamily="34" charset="-122"/>
                <a:cs typeface="Arial" pitchFamily="34" charset="0"/>
              </a:rPr>
              <a:t>PCIe</a:t>
            </a:r>
            <a:r>
              <a:rPr lang="en-US" altLang="zh-CN" sz="1200" dirty="0" smtClean="0">
                <a:solidFill>
                  <a:srgbClr val="000000"/>
                </a:solidFill>
                <a:latin typeface="Arial"/>
                <a:ea typeface="微软雅黑" pitchFamily="34" charset="-122"/>
                <a:cs typeface="Arial" pitchFamily="34" charset="0"/>
              </a:rPr>
              <a:t> cards, meeting the requirements of high-performance storage applications.</a:t>
            </a:r>
            <a:endParaRPr lang="en-US" altLang="zh-CN" sz="1200" dirty="0">
              <a:solidFill>
                <a:srgbClr val="000000"/>
              </a:solidFill>
              <a:latin typeface="Arial"/>
              <a:ea typeface="微软雅黑" pitchFamily="34" charset="-122"/>
              <a:cs typeface="Arial" pitchFamily="34" charset="0"/>
            </a:endParaRPr>
          </a:p>
        </p:txBody>
      </p:sp>
      <p:sp>
        <p:nvSpPr>
          <p:cNvPr id="14" name="485500970"/>
          <p:cNvSpPr txBox="1">
            <a:spLocks noChangeArrowheads="1"/>
          </p:cNvSpPr>
          <p:nvPr/>
        </p:nvSpPr>
        <p:spPr bwMode="auto">
          <a:xfrm>
            <a:off x="482674" y="5111664"/>
            <a:ext cx="449898" cy="1095840"/>
          </a:xfrm>
          <a:prstGeom prst="roundRect">
            <a:avLst>
              <a:gd name="adj" fmla="val 0"/>
            </a:avLst>
          </a:prstGeom>
          <a:solidFill>
            <a:srgbClr val="B90000"/>
          </a:solidFill>
          <a:ln w="9525" algn="ctr">
            <a:noFill/>
            <a:miter lim="800000"/>
            <a:headEnd/>
            <a:tailEnd/>
          </a:ln>
        </p:spPr>
        <p:txBody>
          <a:bodyPr vert="vert270" lIns="79165" tIns="39583" rIns="79165" bIns="39583" anchor="ctr" anchorCtr="1"/>
          <a:lstStyle/>
          <a:p>
            <a:pPr algn="ctr" defTabSz="801408">
              <a:spcBef>
                <a:spcPts val="0"/>
              </a:spcBef>
            </a:pPr>
            <a:r>
              <a:rPr lang="en-US" altLang="zh-CN" sz="1500" b="1" dirty="0" smtClean="0">
                <a:solidFill>
                  <a:srgbClr val="FFFFFF"/>
                </a:solidFill>
                <a:latin typeface="Arial"/>
                <a:ea typeface="微软雅黑" pitchFamily="34" charset="-122"/>
                <a:cs typeface="Arial" pitchFamily="34" charset="0"/>
              </a:rPr>
              <a:t>Highlights</a:t>
            </a:r>
            <a:endParaRPr lang="en-US" altLang="zh-CN" sz="1500" b="1" dirty="0">
              <a:solidFill>
                <a:srgbClr val="FFFFFF"/>
              </a:solidFill>
              <a:latin typeface="Arial"/>
              <a:ea typeface="微软雅黑" pitchFamily="34" charset="-122"/>
              <a:cs typeface="Arial" pitchFamily="34" charset="0"/>
            </a:endParaRPr>
          </a:p>
        </p:txBody>
      </p:sp>
      <p:sp>
        <p:nvSpPr>
          <p:cNvPr id="15" name="标题 14"/>
          <p:cNvSpPr>
            <a:spLocks noGrp="1"/>
          </p:cNvSpPr>
          <p:nvPr>
            <p:ph type="title"/>
          </p:nvPr>
        </p:nvSpPr>
        <p:spPr/>
        <p:txBody>
          <a:bodyPr/>
          <a:lstStyle/>
          <a:p>
            <a:pPr lvl="0" algn="l"/>
            <a:r>
              <a:rPr lang="en-US" altLang="zh-CN" sz="3400" b="1" dirty="0" smtClean="0">
                <a:solidFill>
                  <a:schemeClr val="tx1"/>
                </a:solidFill>
                <a:latin typeface="Arial"/>
                <a:ea typeface="微软雅黑" pitchFamily="34" charset="-122"/>
              </a:rPr>
              <a:t>XH628 V3 2-Socket Storage Node </a:t>
            </a:r>
            <a:endParaRPr lang="zh-CN" altLang="en-US" sz="3400" b="1" dirty="0">
              <a:solidFill>
                <a:schemeClr val="tx1"/>
              </a:solidFill>
            </a:endParaRPr>
          </a:p>
        </p:txBody>
      </p:sp>
      <p:pic>
        <p:nvPicPr>
          <p:cNvPr id="17" name="Picture 2"/>
          <p:cNvPicPr>
            <a:picLocks noChangeAspect="1" noChangeArrowheads="1"/>
          </p:cNvPicPr>
          <p:nvPr/>
        </p:nvPicPr>
        <p:blipFill>
          <a:blip r:embed="rId4" cstate="print">
            <a:clrChange>
              <a:clrFrom>
                <a:srgbClr val="EEF3FA"/>
              </a:clrFrom>
              <a:clrTo>
                <a:srgbClr val="EEF3FA">
                  <a:alpha val="0"/>
                </a:srgbClr>
              </a:clrTo>
            </a:clrChange>
          </a:blip>
          <a:srcRect/>
          <a:stretch>
            <a:fillRect/>
          </a:stretch>
        </p:blipFill>
        <p:spPr bwMode="auto">
          <a:xfrm>
            <a:off x="1000429" y="3389212"/>
            <a:ext cx="1692015" cy="1403360"/>
          </a:xfrm>
          <a:prstGeom prst="rect">
            <a:avLst/>
          </a:prstGeom>
          <a:noFill/>
          <a:ln w="9525">
            <a:noFill/>
            <a:miter lim="800000"/>
            <a:headEnd/>
            <a:tailEnd/>
          </a:ln>
        </p:spPr>
      </p:pic>
      <p:pic>
        <p:nvPicPr>
          <p:cNvPr id="19" name="Picture 3"/>
          <p:cNvPicPr>
            <a:picLocks noChangeAspect="1" noChangeArrowheads="1"/>
          </p:cNvPicPr>
          <p:nvPr/>
        </p:nvPicPr>
        <p:blipFill>
          <a:blip r:embed="rId5" cstate="print">
            <a:clrChange>
              <a:clrFrom>
                <a:srgbClr val="FFFFFF"/>
              </a:clrFrom>
              <a:clrTo>
                <a:srgbClr val="FFFFFF">
                  <a:alpha val="0"/>
                </a:srgbClr>
              </a:clrTo>
            </a:clrChange>
          </a:blip>
          <a:srcRect r="1624" b="726"/>
          <a:stretch>
            <a:fillRect/>
          </a:stretch>
        </p:blipFill>
        <p:spPr bwMode="auto">
          <a:xfrm>
            <a:off x="2724452" y="3424131"/>
            <a:ext cx="2047421" cy="1342938"/>
          </a:xfrm>
          <a:prstGeom prst="rect">
            <a:avLst/>
          </a:prstGeom>
          <a:noFill/>
          <a:ln w="9525">
            <a:noFill/>
            <a:miter lim="800000"/>
            <a:headEnd/>
            <a:tailEnd/>
          </a:ln>
        </p:spPr>
      </p:pic>
    </p:spTree>
  </p:cSld>
  <p:clrMapOvr>
    <a:masterClrMapping/>
  </p:clrMapOvr>
  <p:transition advClick="0" advTm="800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1836971118"/>
          <p:cNvSpPr txBox="1">
            <a:spLocks/>
          </p:cNvSpPr>
          <p:nvPr/>
        </p:nvSpPr>
        <p:spPr>
          <a:xfrm>
            <a:off x="336087" y="432100"/>
            <a:ext cx="10179584" cy="994609"/>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a:ea typeface="微软雅黑" pitchFamily="34" charset="-122"/>
            </a:endParaRPr>
          </a:p>
        </p:txBody>
      </p:sp>
      <p:sp>
        <p:nvSpPr>
          <p:cNvPr id="3" name="1148296513"/>
          <p:cNvSpPr/>
          <p:nvPr/>
        </p:nvSpPr>
        <p:spPr bwMode="auto">
          <a:xfrm>
            <a:off x="960610" y="2997894"/>
            <a:ext cx="3866647" cy="2032471"/>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graphicFrame>
        <p:nvGraphicFramePr>
          <p:cNvPr id="4" name="1707496070"/>
          <p:cNvGraphicFramePr>
            <a:graphicFrameLocks noGrp="1"/>
          </p:cNvGraphicFramePr>
          <p:nvPr/>
        </p:nvGraphicFramePr>
        <p:xfrm>
          <a:off x="5114950" y="1219483"/>
          <a:ext cx="6671603" cy="3837037"/>
        </p:xfrm>
        <a:graphic>
          <a:graphicData uri="http://schemas.openxmlformats.org/drawingml/2006/table">
            <a:tbl>
              <a:tblPr/>
              <a:tblGrid>
                <a:gridCol w="1771254"/>
                <a:gridCol w="4900349"/>
              </a:tblGrid>
              <a:tr h="283271">
                <a:tc>
                  <a:txBody>
                    <a:bodyPr/>
                    <a:lstStyle/>
                    <a:p>
                      <a:pPr algn="l">
                        <a:lnSpc>
                          <a:spcPct val="90000"/>
                        </a:lnSpc>
                      </a:pPr>
                      <a:r>
                        <a:rPr lang="en-US" altLang="zh-CN" sz="1300" b="1" dirty="0" smtClean="0">
                          <a:solidFill>
                            <a:schemeClr val="bg1"/>
                          </a:solidFill>
                          <a:latin typeface="Arial"/>
                          <a:ea typeface="微软雅黑" pitchFamily="34" charset="-122"/>
                        </a:rPr>
                        <a:t>Form factor</a:t>
                      </a:r>
                      <a:endParaRPr lang="zh-CN" altLang="en-US" sz="1300" b="1" dirty="0">
                        <a:solidFill>
                          <a:schemeClr val="bg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300" b="1" dirty="0" smtClean="0">
                          <a:solidFill>
                            <a:schemeClr val="bg1"/>
                          </a:solidFill>
                          <a:latin typeface="Arial"/>
                          <a:ea typeface="微软雅黑" pitchFamily="34" charset="-122"/>
                          <a:cs typeface="微软雅黑" pitchFamily="18" charset="0"/>
                        </a:rPr>
                        <a:t>Dual-slot 2-socket server node</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Number of CPUs</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100" dirty="0" smtClean="0">
                          <a:solidFill>
                            <a:schemeClr val="tx1"/>
                          </a:solidFill>
                          <a:latin typeface="Arial"/>
                          <a:ea typeface="微软雅黑" pitchFamily="34" charset="-122"/>
                          <a:cs typeface="微软雅黑" pitchFamily="18" charset="0"/>
                        </a:rPr>
                        <a:t>One or two</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CPU model</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b="1" dirty="0" smtClean="0">
                          <a:solidFill>
                            <a:srgbClr val="C00000"/>
                          </a:solidFill>
                          <a:latin typeface="Arial"/>
                          <a:ea typeface="微软雅黑" pitchFamily="34" charset="-122"/>
                          <a:cs typeface="微软雅黑" pitchFamily="18" charset="0"/>
                        </a:rPr>
                        <a:t>Intel Xeon E5-2600 </a:t>
                      </a:r>
                      <a:r>
                        <a:rPr lang="en-US" altLang="zh-CN" sz="1100" b="1" dirty="0" smtClean="0">
                          <a:solidFill>
                            <a:srgbClr val="C00000"/>
                          </a:solidFill>
                          <a:latin typeface="+mn-lt"/>
                          <a:ea typeface="微软雅黑" pitchFamily="34" charset="-122"/>
                          <a:cs typeface="微软雅黑" pitchFamily="18" charset="0"/>
                        </a:rPr>
                        <a:t>v3/v4 </a:t>
                      </a:r>
                      <a:endParaRPr lang="en-US" altLang="zh-CN" sz="1100" b="1" dirty="0" smtClean="0">
                        <a:solidFill>
                          <a:srgbClr val="C00000"/>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46734">
                <a:tc>
                  <a:txBody>
                    <a:bodyPr/>
                    <a:lstStyle/>
                    <a:p>
                      <a:pPr algn="l">
                        <a:lnSpc>
                          <a:spcPct val="90000"/>
                        </a:lnSpc>
                      </a:pPr>
                      <a:r>
                        <a:rPr lang="en-US" altLang="zh-CN" sz="1100" dirty="0" smtClean="0">
                          <a:solidFill>
                            <a:schemeClr val="tx1"/>
                          </a:solidFill>
                          <a:latin typeface="Arial"/>
                          <a:ea typeface="微软雅黑" pitchFamily="34" charset="-122"/>
                        </a:rPr>
                        <a:t>DIMM slot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lnSpc>
                          <a:spcPct val="90000"/>
                        </a:lnSpc>
                        <a:tabLst>
                          <a:tab pos="88900" algn="l"/>
                        </a:tabLst>
                      </a:pPr>
                      <a:r>
                        <a:rPr lang="en-US" altLang="zh-CN" sz="1100" dirty="0" smtClean="0">
                          <a:solidFill>
                            <a:schemeClr val="tx1"/>
                          </a:solidFill>
                          <a:latin typeface="Arial"/>
                          <a:ea typeface="微软雅黑" pitchFamily="34" charset="-122"/>
                        </a:rPr>
                        <a:t>16 </a:t>
                      </a:r>
                      <a:r>
                        <a:rPr lang="en-US" altLang="zh-CN" sz="1100" b="1" dirty="0" smtClean="0">
                          <a:solidFill>
                            <a:srgbClr val="C00000"/>
                          </a:solidFill>
                          <a:latin typeface="Arial"/>
                          <a:ea typeface="微软雅黑" pitchFamily="34" charset="-122"/>
                        </a:rPr>
                        <a:t>DDR4</a:t>
                      </a:r>
                      <a:r>
                        <a:rPr lang="en-US" altLang="zh-CN" sz="1100" dirty="0" smtClean="0">
                          <a:solidFill>
                            <a:schemeClr val="tx1"/>
                          </a:solidFill>
                          <a:latin typeface="Arial"/>
                          <a:ea typeface="微软雅黑" pitchFamily="34" charset="-122"/>
                        </a:rPr>
                        <a:t> DIMM slots, </a:t>
                      </a:r>
                      <a:r>
                        <a:rPr lang="en-US" altLang="zh-CN" sz="1100" b="0" kern="1200" dirty="0" smtClean="0">
                          <a:solidFill>
                            <a:schemeClr val="tx1"/>
                          </a:solidFill>
                          <a:latin typeface="Arial"/>
                          <a:ea typeface="微软雅黑" pitchFamily="34" charset="-122"/>
                          <a:cs typeface="+mn-cs"/>
                        </a:rPr>
                        <a:t>supporting a maximum memory capacity of 1024 GB</a:t>
                      </a:r>
                      <a:endParaRPr lang="zh-CN" altLang="en-US" sz="1100" dirty="0">
                        <a:solidFill>
                          <a:schemeClr val="tx1"/>
                        </a:solidFill>
                        <a:latin typeface="Arial"/>
                        <a:ea typeface="微软雅黑" pitchFamily="34" charset="-122"/>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Number of hard disks</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mn-cs"/>
                        </a:rPr>
                        <a:t>Four 2.5-inch SAS/SATA disks or SSDs</a:t>
                      </a:r>
                      <a:endParaRPr lang="zh-CN" altLang="zh-CN" sz="1100" kern="1200" dirty="0" smtClean="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96578">
                <a:tc>
                  <a:txBody>
                    <a:bodyPr/>
                    <a:lstStyle/>
                    <a:p>
                      <a:pPr algn="l">
                        <a:lnSpc>
                          <a:spcPct val="90000"/>
                        </a:lnSpc>
                      </a:pPr>
                      <a:r>
                        <a:rPr lang="en-US" altLang="zh-CN" sz="1100" dirty="0" smtClean="0">
                          <a:solidFill>
                            <a:schemeClr val="tx1"/>
                          </a:solidFill>
                          <a:latin typeface="Arial"/>
                          <a:ea typeface="微软雅黑" pitchFamily="34" charset="-122"/>
                        </a:rPr>
                        <a:t>LOM network 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mn-lt"/>
                          <a:ea typeface="微软雅黑" pitchFamily="34" charset="-122"/>
                          <a:cs typeface="+mn-cs"/>
                        </a:rPr>
                        <a:t>(Optional)</a:t>
                      </a:r>
                      <a:r>
                        <a:rPr lang="zh-CN" altLang="en-US" sz="1100" b="0" kern="1200" baseline="0" dirty="0" smtClean="0">
                          <a:solidFill>
                            <a:schemeClr val="tx1"/>
                          </a:solidFill>
                          <a:latin typeface="微软雅黑" pitchFamily="34" charset="-122"/>
                          <a:ea typeface="微软雅黑" pitchFamily="34" charset="-122"/>
                          <a:cs typeface="+mn-cs"/>
                        </a:rPr>
                        <a:t> </a:t>
                      </a:r>
                      <a:r>
                        <a:rPr lang="en-US" altLang="zh-CN" sz="1100" b="0" kern="1200" dirty="0" smtClean="0">
                          <a:solidFill>
                            <a:schemeClr val="tx1"/>
                          </a:solidFill>
                          <a:latin typeface="微软雅黑" pitchFamily="34" charset="-122"/>
                          <a:ea typeface="微软雅黑" pitchFamily="34" charset="-122"/>
                          <a:cs typeface="微软雅黑" pitchFamily="18" charset="0"/>
                        </a:rPr>
                        <a:t>2xGE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4xGE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2x10GE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2xGE+2x10GE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2x10GBase-T</a:t>
                      </a:r>
                      <a:r>
                        <a:rPr lang="zh-CN" altLang="en-US" sz="1100" b="0" kern="1200" baseline="0" dirty="0" smtClean="0">
                          <a:solidFill>
                            <a:schemeClr val="tx1"/>
                          </a:solidFill>
                          <a:latin typeface="微软雅黑" pitchFamily="34" charset="-122"/>
                          <a:ea typeface="微软雅黑" pitchFamily="34" charset="-122"/>
                          <a:cs typeface="微软雅黑" pitchFamily="18" charset="0"/>
                        </a:rPr>
                        <a:t> </a:t>
                      </a:r>
                      <a:r>
                        <a:rPr lang="en-US" altLang="zh-CN" sz="1100" b="0" kern="1200" baseline="0" dirty="0" smtClean="0">
                          <a:solidFill>
                            <a:schemeClr val="tx1"/>
                          </a:solidFill>
                          <a:latin typeface="微软雅黑" pitchFamily="34" charset="-122"/>
                          <a:ea typeface="微软雅黑" pitchFamily="34" charset="-122"/>
                          <a:cs typeface="微软雅黑" pitchFamily="18" charset="0"/>
                        </a:rPr>
                        <a:t>or </a:t>
                      </a:r>
                      <a:r>
                        <a:rPr lang="en-US" altLang="zh-CN" sz="1100" b="0" kern="1200" dirty="0" smtClean="0">
                          <a:solidFill>
                            <a:schemeClr val="tx1"/>
                          </a:solidFill>
                          <a:latin typeface="微软雅黑" pitchFamily="34" charset="-122"/>
                          <a:ea typeface="微软雅黑" pitchFamily="34" charset="-122"/>
                          <a:cs typeface="微软雅黑" pitchFamily="18" charset="0"/>
                        </a:rPr>
                        <a:t>2x56G IB</a:t>
                      </a:r>
                      <a:endParaRPr lang="zh-CN" altLang="zh-CN" sz="1100" b="0" kern="1200" dirty="0" smtClean="0">
                        <a:solidFill>
                          <a:schemeClr val="tx1"/>
                        </a:solidFill>
                        <a:latin typeface="微软雅黑" pitchFamily="34" charset="-122"/>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RAID support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b="0" dirty="0" smtClean="0">
                          <a:solidFill>
                            <a:schemeClr val="tx1"/>
                          </a:solidFill>
                          <a:latin typeface="Arial"/>
                          <a:ea typeface="微软雅黑" pitchFamily="34" charset="-122"/>
                          <a:cs typeface="微软雅黑" pitchFamily="18" charset="0"/>
                        </a:rPr>
                        <a:t>RAID 0, 1, 10, 5, 6, supporting a </a:t>
                      </a:r>
                      <a:r>
                        <a:rPr lang="en-US" altLang="zh-CN" sz="1100" b="0" dirty="0" err="1" smtClean="0">
                          <a:solidFill>
                            <a:schemeClr val="tx1"/>
                          </a:solidFill>
                          <a:latin typeface="Arial"/>
                          <a:ea typeface="微软雅黑" pitchFamily="34" charset="-122"/>
                          <a:cs typeface="微软雅黑" pitchFamily="18" charset="0"/>
                        </a:rPr>
                        <a:t>supercapacitor</a:t>
                      </a:r>
                      <a:endParaRPr lang="en-US" altLang="zh-CN" sz="1100" kern="1200" dirty="0" smtClean="0">
                        <a:solidFill>
                          <a:schemeClr val="tx1"/>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47656">
                <a:tc>
                  <a:txBody>
                    <a:bodyPr/>
                    <a:lstStyle/>
                    <a:p>
                      <a:pPr algn="l">
                        <a:lnSpc>
                          <a:spcPct val="90000"/>
                        </a:lnSpc>
                      </a:pPr>
                      <a:r>
                        <a:rPr lang="en-US" altLang="zh-CN" sz="1100" dirty="0" err="1" smtClean="0">
                          <a:solidFill>
                            <a:schemeClr val="tx1"/>
                          </a:solidFill>
                          <a:latin typeface="Arial"/>
                          <a:ea typeface="微软雅黑" pitchFamily="34" charset="-122"/>
                        </a:rPr>
                        <a:t>PCIe</a:t>
                      </a:r>
                      <a:r>
                        <a:rPr lang="en-US" altLang="zh-CN" sz="1100" dirty="0" smtClean="0">
                          <a:solidFill>
                            <a:schemeClr val="tx1"/>
                          </a:solidFill>
                          <a:latin typeface="Arial"/>
                          <a:ea typeface="微软雅黑" pitchFamily="34" charset="-122"/>
                        </a:rPr>
                        <a:t> expansion capacity</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mn-cs"/>
                        </a:rPr>
                        <a:t>Up to five </a:t>
                      </a:r>
                      <a:r>
                        <a:rPr lang="en-US" altLang="zh-CN" sz="1100" kern="1200" dirty="0" err="1" smtClean="0">
                          <a:solidFill>
                            <a:schemeClr val="tx1"/>
                          </a:solidFill>
                          <a:latin typeface="Arial"/>
                          <a:ea typeface="微软雅黑" pitchFamily="34" charset="-122"/>
                          <a:cs typeface="+mn-cs"/>
                        </a:rPr>
                        <a:t>PCIe</a:t>
                      </a:r>
                      <a:r>
                        <a:rPr lang="en-US" altLang="zh-CN" sz="1100" kern="1200" dirty="0" smtClean="0">
                          <a:solidFill>
                            <a:schemeClr val="tx1"/>
                          </a:solidFill>
                          <a:latin typeface="Arial"/>
                          <a:ea typeface="微软雅黑" pitchFamily="34" charset="-122"/>
                          <a:cs typeface="+mn-cs"/>
                        </a:rPr>
                        <a:t> expansion slots: two built-in double-width</a:t>
                      </a:r>
                      <a:r>
                        <a:rPr lang="en-US" altLang="zh-CN" sz="1100" kern="1200" dirty="0" smtClean="0">
                          <a:solidFill>
                            <a:srgbClr val="C00000"/>
                          </a:solidFill>
                          <a:latin typeface="Arial"/>
                          <a:ea typeface="微软雅黑" pitchFamily="34" charset="-122"/>
                          <a:cs typeface="+mn-cs"/>
                        </a:rPr>
                        <a:t>, </a:t>
                      </a:r>
                      <a:r>
                        <a:rPr lang="en-US" altLang="zh-CN" sz="1100" b="1" kern="1200" dirty="0" smtClean="0">
                          <a:solidFill>
                            <a:srgbClr val="C00000"/>
                          </a:solidFill>
                          <a:latin typeface="Arial"/>
                          <a:ea typeface="微软雅黑" pitchFamily="34" charset="-122"/>
                          <a:cs typeface="+mn-cs"/>
                        </a:rPr>
                        <a:t>full-height, full-length </a:t>
                      </a:r>
                      <a:r>
                        <a:rPr lang="en-US" altLang="zh-CN" sz="1100" b="1" kern="1200" dirty="0" err="1" smtClean="0">
                          <a:solidFill>
                            <a:srgbClr val="C00000"/>
                          </a:solidFill>
                          <a:latin typeface="Arial"/>
                          <a:ea typeface="微软雅黑" pitchFamily="34" charset="-122"/>
                          <a:cs typeface="+mn-cs"/>
                        </a:rPr>
                        <a:t>PCIe</a:t>
                      </a:r>
                      <a:r>
                        <a:rPr lang="en-US" altLang="zh-CN" sz="1100" b="1" kern="1200" dirty="0" smtClean="0">
                          <a:solidFill>
                            <a:srgbClr val="C00000"/>
                          </a:solidFill>
                          <a:latin typeface="Arial"/>
                          <a:ea typeface="微软雅黑" pitchFamily="34" charset="-122"/>
                          <a:cs typeface="+mn-cs"/>
                        </a:rPr>
                        <a:t> 3.0 x16 slots</a:t>
                      </a:r>
                      <a:r>
                        <a:rPr lang="en-US" altLang="zh-CN" sz="1100" kern="1200" dirty="0" smtClean="0">
                          <a:solidFill>
                            <a:schemeClr val="tx1"/>
                          </a:solidFill>
                          <a:latin typeface="Arial"/>
                          <a:ea typeface="微软雅黑" pitchFamily="34" charset="-122"/>
                          <a:cs typeface="+mn-cs"/>
                        </a:rPr>
                        <a:t>, two rear half-height half-length </a:t>
                      </a:r>
                      <a:r>
                        <a:rPr lang="en-US" altLang="zh-CN" sz="1100" kern="1200" dirty="0" err="1" smtClean="0">
                          <a:solidFill>
                            <a:schemeClr val="tx1"/>
                          </a:solidFill>
                          <a:latin typeface="Arial"/>
                          <a:ea typeface="微软雅黑" pitchFamily="34" charset="-122"/>
                          <a:cs typeface="+mn-cs"/>
                        </a:rPr>
                        <a:t>PCIe</a:t>
                      </a:r>
                      <a:r>
                        <a:rPr lang="en-US" altLang="zh-CN" sz="1100" kern="1200" dirty="0" smtClean="0">
                          <a:solidFill>
                            <a:schemeClr val="tx1"/>
                          </a:solidFill>
                          <a:latin typeface="Arial"/>
                          <a:ea typeface="微软雅黑" pitchFamily="34" charset="-122"/>
                          <a:cs typeface="+mn-cs"/>
                        </a:rPr>
                        <a:t> 3.0 x8 slots, and one RAID controller card</a:t>
                      </a:r>
                      <a:endParaRPr lang="zh-CN" altLang="zh-CN" sz="1100" kern="1200" dirty="0" smtClean="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346734">
                <a:tc>
                  <a:txBody>
                    <a:bodyPr/>
                    <a:lstStyle/>
                    <a:p>
                      <a:pPr algn="l">
                        <a:lnSpc>
                          <a:spcPct val="90000"/>
                        </a:lnSpc>
                      </a:pPr>
                      <a:r>
                        <a:rPr lang="en-US" altLang="zh-CN" sz="1100" dirty="0" smtClean="0">
                          <a:solidFill>
                            <a:schemeClr val="tx1"/>
                          </a:solidFill>
                          <a:latin typeface="Arial"/>
                          <a:ea typeface="微软雅黑" pitchFamily="34" charset="-122"/>
                        </a:rPr>
                        <a:t>Onboard storage medium</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Two </a:t>
                      </a:r>
                      <a:r>
                        <a:rPr lang="en-US" altLang="zh-CN" sz="1100" b="1" kern="1200" dirty="0" smtClean="0">
                          <a:solidFill>
                            <a:srgbClr val="C00000"/>
                          </a:solidFill>
                          <a:latin typeface="微软雅黑" pitchFamily="34" charset="-122"/>
                          <a:ea typeface="微软雅黑" pitchFamily="34" charset="-122"/>
                          <a:cs typeface="微软雅黑" pitchFamily="18" charset="0"/>
                        </a:rPr>
                        <a:t>Mini SSDs(SATA DOMs)</a:t>
                      </a:r>
                      <a:r>
                        <a:rPr lang="en-US" altLang="zh-CN" sz="1100" kern="1200" dirty="0" smtClean="0">
                          <a:solidFill>
                            <a:srgbClr val="C00000"/>
                          </a:solidFill>
                          <a:latin typeface="Arial"/>
                          <a:ea typeface="微软雅黑" pitchFamily="34" charset="-122"/>
                          <a:cs typeface="微软雅黑" pitchFamily="18" charset="0"/>
                        </a:rPr>
                        <a:t> </a:t>
                      </a:r>
                      <a:r>
                        <a:rPr lang="en-US" altLang="zh-CN" sz="1100" kern="1200" dirty="0" smtClean="0">
                          <a:solidFill>
                            <a:schemeClr val="tx1"/>
                          </a:solidFill>
                          <a:latin typeface="Arial"/>
                          <a:ea typeface="微软雅黑" pitchFamily="34" charset="-122"/>
                          <a:cs typeface="微软雅黑" pitchFamily="18" charset="0"/>
                        </a:rPr>
                        <a:t>and one USB flash drive</a:t>
                      </a:r>
                      <a:endParaRPr lang="zh-CN" altLang="zh-CN" sz="1100" b="0" kern="1200" dirty="0" smtClean="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96578">
                <a:tc>
                  <a:txBody>
                    <a:bodyPr/>
                    <a:lstStyle/>
                    <a:p>
                      <a:pPr algn="l">
                        <a:lnSpc>
                          <a:spcPct val="90000"/>
                        </a:lnSpc>
                      </a:pPr>
                      <a:r>
                        <a:rPr lang="en-US" altLang="zh-CN" sz="1100" dirty="0" smtClean="0">
                          <a:solidFill>
                            <a:schemeClr val="tx1"/>
                          </a:solidFill>
                          <a:latin typeface="Arial"/>
                          <a:ea typeface="微软雅黑" pitchFamily="34" charset="-122"/>
                        </a:rPr>
                        <a:t>Front 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One high-density port (one VGA port, three USB 2.0 port, and one serial port), and one GE management network port</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Operating temperature</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100" dirty="0" smtClean="0">
                          <a:solidFill>
                            <a:schemeClr val="tx1"/>
                          </a:solidFill>
                          <a:latin typeface="Arial"/>
                          <a:ea typeface="微软雅黑" pitchFamily="34" charset="-122"/>
                        </a:rPr>
                        <a:t>5℃</a:t>
                      </a:r>
                      <a:r>
                        <a:rPr lang="en-US" altLang="zh-CN" sz="1100" baseline="0" dirty="0" smtClean="0">
                          <a:solidFill>
                            <a:schemeClr val="tx1"/>
                          </a:solidFill>
                          <a:latin typeface="Arial"/>
                          <a:ea typeface="微软雅黑" pitchFamily="34" charset="-122"/>
                        </a:rPr>
                        <a:t> to </a:t>
                      </a:r>
                      <a:r>
                        <a:rPr lang="en-US" altLang="zh-CN" sz="1100" b="1" kern="1200" dirty="0" smtClean="0">
                          <a:solidFill>
                            <a:srgbClr val="C00000"/>
                          </a:solidFill>
                          <a:latin typeface="Arial"/>
                          <a:ea typeface="微软雅黑" pitchFamily="34" charset="-122"/>
                          <a:cs typeface="微软雅黑" pitchFamily="18" charset="0"/>
                        </a:rPr>
                        <a:t>40℃</a:t>
                      </a:r>
                      <a:endParaRPr lang="zh-CN" altLang="en-US" sz="1100" b="1" kern="1200" dirty="0" smtClean="0">
                        <a:solidFill>
                          <a:srgbClr val="C00000"/>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5501">
                <a:tc>
                  <a:txBody>
                    <a:bodyPr/>
                    <a:lstStyle/>
                    <a:p>
                      <a:pPr algn="l">
                        <a:lnSpc>
                          <a:spcPct val="90000"/>
                        </a:lnSpc>
                      </a:pPr>
                      <a:r>
                        <a:rPr lang="pt-BR" altLang="zh-CN" sz="1100" dirty="0" smtClean="0">
                          <a:solidFill>
                            <a:schemeClr val="tx1"/>
                          </a:solidFill>
                          <a:latin typeface="Arial"/>
                          <a:ea typeface="微软雅黑" pitchFamily="34" charset="-122"/>
                        </a:rPr>
                        <a:t>Dimensions (H x W x D)</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lnSpc>
                          <a:spcPct val="90000"/>
                        </a:lnSpc>
                        <a:spcAft>
                          <a:spcPts val="0"/>
                        </a:spcAft>
                      </a:pPr>
                      <a:r>
                        <a:rPr lang="en-US" altLang="zh-CN" sz="1100" kern="1200" dirty="0" smtClean="0">
                          <a:solidFill>
                            <a:schemeClr val="tx1"/>
                          </a:solidFill>
                          <a:latin typeface="Arial"/>
                          <a:ea typeface="微软雅黑" pitchFamily="34" charset="-122"/>
                          <a:cs typeface="+mn-cs"/>
                        </a:rPr>
                        <a:t>109 mm x 670 mm x 166 mm</a:t>
                      </a:r>
                      <a:endParaRPr lang="zh-CN" altLang="zh-CN" sz="1100" kern="1200" dirty="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
        <p:nvSpPr>
          <p:cNvPr id="5" name="1455263125"/>
          <p:cNvSpPr/>
          <p:nvPr/>
        </p:nvSpPr>
        <p:spPr bwMode="auto">
          <a:xfrm>
            <a:off x="932572" y="1415111"/>
            <a:ext cx="3907388" cy="1196614"/>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sp>
        <p:nvSpPr>
          <p:cNvPr id="6" name="2082771459"/>
          <p:cNvSpPr txBox="1">
            <a:spLocks noChangeArrowheads="1"/>
          </p:cNvSpPr>
          <p:nvPr/>
        </p:nvSpPr>
        <p:spPr bwMode="auto">
          <a:xfrm>
            <a:off x="482676" y="1171212"/>
            <a:ext cx="378161" cy="3848991"/>
          </a:xfrm>
          <a:prstGeom prst="roundRect">
            <a:avLst>
              <a:gd name="adj" fmla="val 0"/>
            </a:avLst>
          </a:prstGeom>
          <a:solidFill>
            <a:srgbClr val="B90000"/>
          </a:solidFill>
          <a:ln w="9525" algn="ctr">
            <a:noFill/>
            <a:miter lim="800000"/>
            <a:headEnd/>
            <a:tailEnd/>
          </a:ln>
        </p:spPr>
        <p:txBody>
          <a:bodyPr vert="vert270" lIns="79165" tIns="39583" rIns="79165" bIns="39583" anchor="ctr" anchorCtr="1"/>
          <a:lstStyle/>
          <a:p>
            <a:pPr algn="ctr" defTabSz="801408">
              <a:spcBef>
                <a:spcPct val="50000"/>
              </a:spcBef>
            </a:pPr>
            <a:r>
              <a:rPr lang="en-US" altLang="zh-CN" sz="1500" b="1" dirty="0" smtClean="0">
                <a:solidFill>
                  <a:srgbClr val="FFFFFF"/>
                </a:solidFill>
                <a:latin typeface="Arial"/>
                <a:ea typeface="微软雅黑" pitchFamily="34" charset="-122"/>
                <a:cs typeface="Arial" pitchFamily="34" charset="0"/>
              </a:rPr>
              <a:t>XH622 V3 appearance</a:t>
            </a:r>
            <a:endParaRPr lang="en-US" altLang="zh-CN" sz="1500" b="1" dirty="0">
              <a:solidFill>
                <a:srgbClr val="FFFFFF"/>
              </a:solidFill>
              <a:latin typeface="Arial"/>
              <a:ea typeface="微软雅黑" pitchFamily="34" charset="-122"/>
              <a:cs typeface="Arial" pitchFamily="34" charset="0"/>
            </a:endParaRPr>
          </a:p>
        </p:txBody>
      </p:sp>
      <p:sp>
        <p:nvSpPr>
          <p:cNvPr id="9" name="81163428"/>
          <p:cNvSpPr/>
          <p:nvPr/>
        </p:nvSpPr>
        <p:spPr bwMode="auto">
          <a:xfrm>
            <a:off x="933325" y="1185041"/>
            <a:ext cx="3907789" cy="288810"/>
          </a:xfrm>
          <a:prstGeom prst="rect">
            <a:avLst/>
          </a:prstGeom>
          <a:solidFill>
            <a:schemeClr val="bg1">
              <a:lumMod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sp>
        <p:nvSpPr>
          <p:cNvPr id="10" name="1734052126"/>
          <p:cNvSpPr/>
          <p:nvPr/>
        </p:nvSpPr>
        <p:spPr bwMode="auto">
          <a:xfrm>
            <a:off x="933325" y="2692869"/>
            <a:ext cx="3907789" cy="288810"/>
          </a:xfrm>
          <a:prstGeom prst="rect">
            <a:avLst/>
          </a:prstGeom>
          <a:solidFill>
            <a:schemeClr val="bg1">
              <a:lumMod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ctr"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cs typeface="Arial" pitchFamily="34" charset="0"/>
            </a:endParaRPr>
          </a:p>
        </p:txBody>
      </p:sp>
      <p:sp>
        <p:nvSpPr>
          <p:cNvPr id="11" name="509015854"/>
          <p:cNvSpPr txBox="1">
            <a:spLocks noChangeArrowheads="1"/>
          </p:cNvSpPr>
          <p:nvPr/>
        </p:nvSpPr>
        <p:spPr bwMode="auto">
          <a:xfrm>
            <a:off x="1865146" y="1259782"/>
            <a:ext cx="2223826" cy="205232"/>
          </a:xfrm>
          <a:prstGeom prst="rect">
            <a:avLst/>
          </a:prstGeom>
          <a:noFill/>
          <a:ln w="9525" algn="ctr">
            <a:noFill/>
            <a:miter lim="800000"/>
            <a:headEnd/>
            <a:tailEnd/>
          </a:ln>
        </p:spPr>
        <p:txBody>
          <a:bodyPr wrap="square" lIns="0" tIns="0" rIns="0" bIns="0">
            <a:spAutoFit/>
          </a:bodyPr>
          <a:lstStyle/>
          <a:p>
            <a:pPr algn="ctr" defTabSz="801408"/>
            <a:r>
              <a:rPr lang="en-US" altLang="zh-CN" sz="1300" dirty="0" smtClean="0">
                <a:solidFill>
                  <a:schemeClr val="tx1">
                    <a:lumMod val="75000"/>
                    <a:lumOff val="25000"/>
                  </a:schemeClr>
                </a:solidFill>
                <a:latin typeface="Arial"/>
                <a:ea typeface="微软雅黑" pitchFamily="34" charset="-122"/>
                <a:cs typeface="Arial" pitchFamily="34" charset="0"/>
              </a:rPr>
              <a:t>Exterior of the XH622 V3</a:t>
            </a:r>
            <a:endParaRPr lang="en-US" altLang="zh-CN" sz="1300" dirty="0">
              <a:solidFill>
                <a:schemeClr val="tx1">
                  <a:lumMod val="75000"/>
                  <a:lumOff val="25000"/>
                </a:schemeClr>
              </a:solidFill>
              <a:latin typeface="Arial"/>
              <a:ea typeface="微软雅黑" pitchFamily="34" charset="-122"/>
              <a:cs typeface="Arial" pitchFamily="34" charset="0"/>
            </a:endParaRPr>
          </a:p>
        </p:txBody>
      </p:sp>
      <p:sp>
        <p:nvSpPr>
          <p:cNvPr id="12" name="847387888"/>
          <p:cNvSpPr txBox="1">
            <a:spLocks noChangeArrowheads="1"/>
          </p:cNvSpPr>
          <p:nvPr/>
        </p:nvSpPr>
        <p:spPr bwMode="auto">
          <a:xfrm>
            <a:off x="2218495" y="2734657"/>
            <a:ext cx="960113" cy="205232"/>
          </a:xfrm>
          <a:prstGeom prst="rect">
            <a:avLst/>
          </a:prstGeom>
          <a:noFill/>
          <a:ln w="9525" algn="ctr">
            <a:noFill/>
            <a:miter lim="800000"/>
            <a:headEnd/>
            <a:tailEnd/>
          </a:ln>
        </p:spPr>
        <p:txBody>
          <a:bodyPr lIns="0" tIns="0" rIns="0" bIns="0">
            <a:spAutoFit/>
          </a:bodyPr>
          <a:lstStyle/>
          <a:p>
            <a:pPr algn="ctr" defTabSz="801408"/>
            <a:r>
              <a:rPr lang="en-US" altLang="zh-CN" sz="1300" dirty="0" smtClean="0">
                <a:solidFill>
                  <a:schemeClr val="tx1">
                    <a:lumMod val="75000"/>
                    <a:lumOff val="25000"/>
                  </a:schemeClr>
                </a:solidFill>
                <a:latin typeface="Arial"/>
                <a:ea typeface="微软雅黑" pitchFamily="34" charset="-122"/>
                <a:cs typeface="Arial" pitchFamily="34" charset="0"/>
              </a:rPr>
              <a:t>Node</a:t>
            </a:r>
            <a:endParaRPr lang="en-US" altLang="zh-CN" sz="1300" dirty="0">
              <a:solidFill>
                <a:schemeClr val="tx1">
                  <a:lumMod val="75000"/>
                  <a:lumOff val="25000"/>
                </a:schemeClr>
              </a:solidFill>
              <a:latin typeface="Arial"/>
              <a:ea typeface="微软雅黑" pitchFamily="34" charset="-122"/>
              <a:cs typeface="Arial" pitchFamily="34" charset="0"/>
            </a:endParaRPr>
          </a:p>
        </p:txBody>
      </p:sp>
      <p:sp>
        <p:nvSpPr>
          <p:cNvPr id="13" name="1838969571"/>
          <p:cNvSpPr/>
          <p:nvPr/>
        </p:nvSpPr>
        <p:spPr bwMode="auto">
          <a:xfrm>
            <a:off x="955288" y="5223449"/>
            <a:ext cx="10831264" cy="934936"/>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ctr" anchorCtr="0" compatLnSpc="1">
            <a:prstTxWarp prst="textNoShape">
              <a:avLst/>
            </a:prstTxWarp>
          </a:bodyPr>
          <a:lstStyle/>
          <a:p>
            <a:pPr marL="228646" indent="-228646">
              <a:buFont typeface="Arial" pitchFamily="34" charset="0"/>
              <a:buChar char="•"/>
            </a:pPr>
            <a:r>
              <a:rPr lang="en-US" altLang="zh-CN" sz="1200" b="1" dirty="0" smtClean="0">
                <a:solidFill>
                  <a:srgbClr val="000000"/>
                </a:solidFill>
                <a:latin typeface="Arial"/>
                <a:ea typeface="微软雅黑" pitchFamily="34" charset="-122"/>
                <a:cs typeface="Arial" pitchFamily="34" charset="0"/>
              </a:rPr>
              <a:t>Space reduced: </a:t>
            </a:r>
            <a:r>
              <a:rPr lang="en-US" altLang="zh-CN" sz="1200" dirty="0" smtClean="0">
                <a:solidFill>
                  <a:srgbClr val="000000"/>
                </a:solidFill>
                <a:latin typeface="Arial"/>
                <a:ea typeface="微软雅黑" pitchFamily="34" charset="-122"/>
                <a:cs typeface="Arial" pitchFamily="34" charset="0"/>
              </a:rPr>
              <a:t>A high-density 4U4 architecture reduces the equipment footprint by 50%.</a:t>
            </a:r>
          </a:p>
          <a:p>
            <a:pPr marL="228646" indent="-228646">
              <a:buFont typeface="Arial" pitchFamily="34" charset="0"/>
              <a:buChar char="•"/>
            </a:pPr>
            <a:r>
              <a:rPr lang="en-US" altLang="zh-CN" sz="1200" b="1" dirty="0" smtClean="0">
                <a:solidFill>
                  <a:srgbClr val="000000"/>
                </a:solidFill>
                <a:latin typeface="Arial"/>
                <a:ea typeface="微软雅黑" pitchFamily="34" charset="-122"/>
                <a:cs typeface="Arial" pitchFamily="34" charset="0"/>
              </a:rPr>
              <a:t>Superb performance: </a:t>
            </a:r>
            <a:r>
              <a:rPr lang="en-US" altLang="zh-CN" sz="1200" dirty="0" smtClean="0">
                <a:solidFill>
                  <a:srgbClr val="000000"/>
                </a:solidFill>
                <a:latin typeface="Arial"/>
                <a:ea typeface="微软雅黑" pitchFamily="34" charset="-122"/>
                <a:cs typeface="Arial" pitchFamily="34" charset="0"/>
              </a:rPr>
              <a:t>Four XH622 V3 server nodes are deployed in the 4 U chassis, supports eight high-performance </a:t>
            </a:r>
            <a:r>
              <a:rPr lang="en-US" altLang="zh-CN" sz="1200" b="1" dirty="0" smtClean="0">
                <a:solidFill>
                  <a:srgbClr val="C00000"/>
                </a:solidFill>
                <a:latin typeface="Arial"/>
                <a:ea typeface="微软雅黑" pitchFamily="34" charset="-122"/>
                <a:cs typeface="Arial" pitchFamily="34" charset="0"/>
              </a:rPr>
              <a:t>GPGPUs</a:t>
            </a:r>
            <a:r>
              <a:rPr lang="en-US" altLang="zh-CN" sz="1200" dirty="0" smtClean="0">
                <a:solidFill>
                  <a:srgbClr val="000000"/>
                </a:solidFill>
                <a:latin typeface="Arial"/>
                <a:ea typeface="微软雅黑" pitchFamily="34" charset="-122"/>
                <a:cs typeface="Arial" pitchFamily="34" charset="0"/>
              </a:rPr>
              <a:t> or Xeon-Phi cards, providing a floating-point computing performance of 28 TFLOPS and meeting the HPC requirements of applications such as graphics acceleration, simulation, and 3D rendering.</a:t>
            </a:r>
            <a:endParaRPr lang="en-US" altLang="zh-CN" sz="1200" dirty="0">
              <a:solidFill>
                <a:srgbClr val="000000"/>
              </a:solidFill>
              <a:latin typeface="Arial"/>
              <a:ea typeface="微软雅黑" pitchFamily="34" charset="-122"/>
              <a:cs typeface="Arial" pitchFamily="34" charset="0"/>
            </a:endParaRPr>
          </a:p>
        </p:txBody>
      </p:sp>
      <p:sp>
        <p:nvSpPr>
          <p:cNvPr id="14" name="1257342648"/>
          <p:cNvSpPr txBox="1">
            <a:spLocks noChangeArrowheads="1"/>
          </p:cNvSpPr>
          <p:nvPr/>
        </p:nvSpPr>
        <p:spPr bwMode="auto">
          <a:xfrm>
            <a:off x="482674" y="5152314"/>
            <a:ext cx="406857" cy="1034019"/>
          </a:xfrm>
          <a:prstGeom prst="roundRect">
            <a:avLst>
              <a:gd name="adj" fmla="val 0"/>
            </a:avLst>
          </a:prstGeom>
          <a:solidFill>
            <a:srgbClr val="B90000"/>
          </a:solidFill>
          <a:ln w="9525" algn="ctr">
            <a:noFill/>
            <a:miter lim="800000"/>
            <a:headEnd/>
            <a:tailEnd/>
          </a:ln>
        </p:spPr>
        <p:txBody>
          <a:bodyPr vert="vert270" lIns="79165" tIns="39583" rIns="79165" bIns="39583" anchor="ctr" anchorCtr="1"/>
          <a:lstStyle/>
          <a:p>
            <a:pPr algn="ctr" defTabSz="801408">
              <a:spcBef>
                <a:spcPct val="50000"/>
              </a:spcBef>
            </a:pPr>
            <a:r>
              <a:rPr lang="en-US" altLang="zh-CN" sz="1500" b="1" dirty="0" smtClean="0">
                <a:solidFill>
                  <a:srgbClr val="FFFFFF"/>
                </a:solidFill>
                <a:latin typeface="Arial"/>
                <a:ea typeface="微软雅黑" pitchFamily="34" charset="-122"/>
                <a:cs typeface="Arial" pitchFamily="34" charset="0"/>
              </a:rPr>
              <a:t>Highlights</a:t>
            </a:r>
            <a:endParaRPr lang="en-US" altLang="zh-CN" sz="1500" b="1" dirty="0">
              <a:solidFill>
                <a:srgbClr val="FFFFFF"/>
              </a:solidFill>
              <a:latin typeface="Arial"/>
              <a:ea typeface="微软雅黑" pitchFamily="34" charset="-122"/>
              <a:cs typeface="Arial" pitchFamily="34" charset="0"/>
            </a:endParaRPr>
          </a:p>
        </p:txBody>
      </p:sp>
      <p:sp>
        <p:nvSpPr>
          <p:cNvPr id="15" name="标题 14"/>
          <p:cNvSpPr>
            <a:spLocks noGrp="1"/>
          </p:cNvSpPr>
          <p:nvPr>
            <p:ph type="title"/>
          </p:nvPr>
        </p:nvSpPr>
        <p:spPr>
          <a:xfrm>
            <a:off x="626696" y="258843"/>
            <a:ext cx="11568480" cy="871739"/>
          </a:xfrm>
        </p:spPr>
        <p:txBody>
          <a:bodyPr/>
          <a:lstStyle/>
          <a:p>
            <a:pPr lvl="0" algn="l"/>
            <a:r>
              <a:rPr lang="en-US" altLang="zh-CN" sz="3400" b="1" dirty="0" smtClean="0">
                <a:solidFill>
                  <a:schemeClr val="tx1"/>
                </a:solidFill>
                <a:latin typeface="Arial"/>
                <a:ea typeface="微软雅黑" pitchFamily="34" charset="-122"/>
              </a:rPr>
              <a:t>XH622 V3 2-Socket GPU Node </a:t>
            </a:r>
            <a:endParaRPr lang="zh-CN" altLang="en-US" sz="3400" b="1" dirty="0">
              <a:solidFill>
                <a:schemeClr val="tx1"/>
              </a:solidFill>
            </a:endParaRPr>
          </a:p>
        </p:txBody>
      </p:sp>
      <p:pic>
        <p:nvPicPr>
          <p:cNvPr id="16" name="Picture 2" descr="D:\01.MKT_Server\00.工作输出\01.X6800\视频制作\3D渲染\X6800_4U4\XH622 V3\left_Node_XH622 V3 4U4 GPU.png"/>
          <p:cNvPicPr>
            <a:picLocks noChangeAspect="1" noChangeArrowheads="1"/>
          </p:cNvPicPr>
          <p:nvPr/>
        </p:nvPicPr>
        <p:blipFill>
          <a:blip r:embed="rId3" cstate="print"/>
          <a:srcRect/>
          <a:stretch>
            <a:fillRect/>
          </a:stretch>
        </p:blipFill>
        <p:spPr bwMode="auto">
          <a:xfrm>
            <a:off x="896630" y="2911900"/>
            <a:ext cx="3894845" cy="2190789"/>
          </a:xfrm>
          <a:prstGeom prst="rect">
            <a:avLst/>
          </a:prstGeom>
          <a:noFill/>
        </p:spPr>
      </p:pic>
      <p:pic>
        <p:nvPicPr>
          <p:cNvPr id="17" name="Picture 3" descr="D:\01.MKT_Server\00.工作输出\01.X6800\视频制作\3D渲染\X6800_4U4\XH622 V3\Samples_4u4_GPU_front_0903.jpeg"/>
          <p:cNvPicPr>
            <a:picLocks noChangeAspect="1" noChangeArrowheads="1"/>
          </p:cNvPicPr>
          <p:nvPr/>
        </p:nvPicPr>
        <p:blipFill>
          <a:blip r:embed="rId4" cstate="print">
            <a:clrChange>
              <a:clrFrom>
                <a:srgbClr val="E6E6E6"/>
              </a:clrFrom>
              <a:clrTo>
                <a:srgbClr val="E6E6E6">
                  <a:alpha val="0"/>
                </a:srgbClr>
              </a:clrTo>
            </a:clrChange>
          </a:blip>
          <a:srcRect/>
          <a:stretch>
            <a:fillRect/>
          </a:stretch>
        </p:blipFill>
        <p:spPr bwMode="auto">
          <a:xfrm>
            <a:off x="1403049" y="1230948"/>
            <a:ext cx="3193793" cy="1497049"/>
          </a:xfrm>
          <a:prstGeom prst="rect">
            <a:avLst/>
          </a:prstGeom>
          <a:noFill/>
        </p:spPr>
      </p:pic>
    </p:spTree>
  </p:cSld>
  <p:clrMapOvr>
    <a:masterClrMapping/>
  </p:clrMapOvr>
  <p:transition advClick="0" advTm="800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668683" y="337075"/>
            <a:ext cx="10179584" cy="994609"/>
          </a:xfrm>
          <a:prstGeom prst="rect">
            <a:avLst/>
          </a:prstGeom>
        </p:spPr>
        <p:txBody>
          <a:bodyPr lIns="121944" tIns="60972" rIns="121944" bIns="60972"/>
          <a:lstStyle/>
          <a:p>
            <a:pPr lvl="0" eaLnBrk="0" hangingPunct="0">
              <a:defRPr/>
            </a:pPr>
            <a:r>
              <a:rPr lang="en-US" altLang="zh-CN" sz="3400" b="1" kern="0" dirty="0" smtClean="0">
                <a:latin typeface="Arial" pitchFamily="34" charset="0"/>
                <a:ea typeface="微软雅黑" pitchFamily="34" charset="-122"/>
                <a:cs typeface="Arial" pitchFamily="34" charset="0"/>
              </a:rPr>
              <a:t>XH620 V3 2-Socket Compute Node</a:t>
            </a:r>
            <a:endParaRPr lang="en-US" altLang="zh-CN" sz="3400" b="1" kern="0" dirty="0">
              <a:latin typeface="Arial" pitchFamily="34" charset="0"/>
              <a:ea typeface="微软雅黑" pitchFamily="34" charset="-122"/>
              <a:cs typeface="Arial" pitchFamily="34" charset="0"/>
            </a:endParaRPr>
          </a:p>
        </p:txBody>
      </p:sp>
      <p:sp>
        <p:nvSpPr>
          <p:cNvPr id="4" name="矩形 3"/>
          <p:cNvSpPr/>
          <p:nvPr/>
        </p:nvSpPr>
        <p:spPr bwMode="auto">
          <a:xfrm>
            <a:off x="1147124" y="2858165"/>
            <a:ext cx="3692836" cy="2197609"/>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6" name="矩形 5"/>
          <p:cNvSpPr/>
          <p:nvPr/>
        </p:nvSpPr>
        <p:spPr bwMode="auto">
          <a:xfrm>
            <a:off x="1147124" y="1460842"/>
            <a:ext cx="3692836" cy="1257591"/>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7" name="Text Box 70"/>
          <p:cNvSpPr txBox="1">
            <a:spLocks noChangeArrowheads="1"/>
          </p:cNvSpPr>
          <p:nvPr/>
        </p:nvSpPr>
        <p:spPr bwMode="auto">
          <a:xfrm>
            <a:off x="482675" y="1155967"/>
            <a:ext cx="613277" cy="3912506"/>
          </a:xfrm>
          <a:prstGeom prst="roundRect">
            <a:avLst>
              <a:gd name="adj" fmla="val 0"/>
            </a:avLst>
          </a:prstGeom>
          <a:solidFill>
            <a:srgbClr val="B90000"/>
          </a:solidFill>
          <a:ln w="9525" algn="ctr">
            <a:noFill/>
            <a:miter lim="800000"/>
            <a:headEnd/>
            <a:tailEnd/>
          </a:ln>
        </p:spPr>
        <p:txBody>
          <a:bodyPr vert="vert270" lIns="79165" tIns="39583" rIns="79165" bIns="39583" anchor="ctr" anchorCtr="1"/>
          <a:lstStyle/>
          <a:p>
            <a:pPr algn="ctr" defTabSz="801408">
              <a:spcBef>
                <a:spcPct val="50000"/>
              </a:spcBef>
            </a:pPr>
            <a:r>
              <a:rPr lang="en-US" altLang="zh-CN" sz="1500" b="1" dirty="0" smtClean="0">
                <a:solidFill>
                  <a:srgbClr val="FFFFFF"/>
                </a:solidFill>
                <a:latin typeface="Arial"/>
                <a:ea typeface="微软雅黑" pitchFamily="34" charset="-122"/>
                <a:cs typeface="Arial" pitchFamily="34" charset="0"/>
              </a:rPr>
              <a:t>XH620 V3 appearance</a:t>
            </a:r>
            <a:endParaRPr lang="en-US" altLang="zh-CN" sz="1500" b="1" dirty="0">
              <a:solidFill>
                <a:srgbClr val="FFFFFF"/>
              </a:solidFill>
              <a:latin typeface="Arial"/>
              <a:ea typeface="微软雅黑" pitchFamily="34" charset="-122"/>
              <a:cs typeface="Arial" pitchFamily="34" charset="0"/>
            </a:endParaRPr>
          </a:p>
        </p:txBody>
      </p:sp>
      <p:sp>
        <p:nvSpPr>
          <p:cNvPr id="8" name="矩形 7"/>
          <p:cNvSpPr/>
          <p:nvPr/>
        </p:nvSpPr>
        <p:spPr bwMode="auto">
          <a:xfrm>
            <a:off x="1148535" y="1173384"/>
            <a:ext cx="3706952" cy="288810"/>
          </a:xfrm>
          <a:prstGeom prst="rect">
            <a:avLst/>
          </a:prstGeom>
          <a:solidFill>
            <a:schemeClr val="bg1">
              <a:lumMod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9" name="矩形 8"/>
          <p:cNvSpPr/>
          <p:nvPr/>
        </p:nvSpPr>
        <p:spPr bwMode="auto">
          <a:xfrm>
            <a:off x="1148535" y="2799360"/>
            <a:ext cx="3706952" cy="288810"/>
          </a:xfrm>
          <a:prstGeom prst="rect">
            <a:avLst/>
          </a:prstGeom>
          <a:solidFill>
            <a:schemeClr val="bg1">
              <a:lumMod val="85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ctr"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10" name="Text Box 19"/>
          <p:cNvSpPr txBox="1">
            <a:spLocks noChangeArrowheads="1"/>
          </p:cNvSpPr>
          <p:nvPr/>
        </p:nvSpPr>
        <p:spPr bwMode="auto">
          <a:xfrm>
            <a:off x="1900620" y="1219431"/>
            <a:ext cx="2169718" cy="205232"/>
          </a:xfrm>
          <a:prstGeom prst="rect">
            <a:avLst/>
          </a:prstGeom>
          <a:noFill/>
          <a:ln w="9525" algn="ctr">
            <a:noFill/>
            <a:miter lim="800000"/>
            <a:headEnd/>
            <a:tailEnd/>
          </a:ln>
        </p:spPr>
        <p:txBody>
          <a:bodyPr wrap="square" lIns="0" tIns="0" rIns="0" bIns="0">
            <a:spAutoFit/>
          </a:bodyPr>
          <a:lstStyle/>
          <a:p>
            <a:pPr algn="ctr" defTabSz="801408"/>
            <a:r>
              <a:rPr lang="en-US" altLang="zh-CN" sz="1300" dirty="0" smtClean="0">
                <a:solidFill>
                  <a:schemeClr val="tx1">
                    <a:lumMod val="75000"/>
                    <a:lumOff val="25000"/>
                  </a:schemeClr>
                </a:solidFill>
                <a:latin typeface="Arial"/>
                <a:ea typeface="微软雅黑" pitchFamily="34" charset="-122"/>
                <a:cs typeface="Arial" pitchFamily="34" charset="0"/>
              </a:rPr>
              <a:t>Exterior of the XH620V3</a:t>
            </a:r>
            <a:endParaRPr lang="en-US" altLang="zh-CN" sz="1300" dirty="0">
              <a:solidFill>
                <a:schemeClr val="tx1">
                  <a:lumMod val="75000"/>
                  <a:lumOff val="25000"/>
                </a:schemeClr>
              </a:solidFill>
              <a:latin typeface="Arial"/>
              <a:ea typeface="微软雅黑" pitchFamily="34" charset="-122"/>
              <a:cs typeface="Arial" pitchFamily="34" charset="0"/>
            </a:endParaRPr>
          </a:p>
        </p:txBody>
      </p:sp>
      <p:sp>
        <p:nvSpPr>
          <p:cNvPr id="11" name="Text Box 19"/>
          <p:cNvSpPr txBox="1">
            <a:spLocks noChangeArrowheads="1"/>
          </p:cNvSpPr>
          <p:nvPr/>
        </p:nvSpPr>
        <p:spPr bwMode="auto">
          <a:xfrm>
            <a:off x="2534135" y="2834119"/>
            <a:ext cx="960113" cy="205232"/>
          </a:xfrm>
          <a:prstGeom prst="rect">
            <a:avLst/>
          </a:prstGeom>
          <a:noFill/>
          <a:ln w="9525" algn="ctr">
            <a:noFill/>
            <a:miter lim="800000"/>
            <a:headEnd/>
            <a:tailEnd/>
          </a:ln>
        </p:spPr>
        <p:txBody>
          <a:bodyPr lIns="0" tIns="0" rIns="0" bIns="0">
            <a:spAutoFit/>
          </a:bodyPr>
          <a:lstStyle/>
          <a:p>
            <a:pPr algn="ctr" defTabSz="801408"/>
            <a:r>
              <a:rPr lang="en-US" altLang="zh-CN" sz="1300" dirty="0" smtClean="0">
                <a:solidFill>
                  <a:schemeClr val="tx1">
                    <a:lumMod val="75000"/>
                    <a:lumOff val="25000"/>
                  </a:schemeClr>
                </a:solidFill>
                <a:latin typeface="Arial"/>
                <a:ea typeface="微软雅黑" pitchFamily="34" charset="-122"/>
                <a:cs typeface="Arial" pitchFamily="34" charset="0"/>
              </a:rPr>
              <a:t>Node</a:t>
            </a:r>
            <a:endParaRPr lang="en-US" altLang="zh-CN" sz="1300" dirty="0">
              <a:solidFill>
                <a:schemeClr val="tx1">
                  <a:lumMod val="75000"/>
                  <a:lumOff val="25000"/>
                </a:schemeClr>
              </a:solidFill>
              <a:latin typeface="Arial"/>
              <a:ea typeface="微软雅黑" pitchFamily="34" charset="-122"/>
              <a:cs typeface="Arial" pitchFamily="34" charset="0"/>
            </a:endParaRPr>
          </a:p>
        </p:txBody>
      </p:sp>
      <p:sp>
        <p:nvSpPr>
          <p:cNvPr id="12" name="矩形 11"/>
          <p:cNvSpPr/>
          <p:nvPr/>
        </p:nvSpPr>
        <p:spPr bwMode="auto">
          <a:xfrm>
            <a:off x="1162961" y="5220437"/>
            <a:ext cx="10427001" cy="1014823"/>
          </a:xfrm>
          <a:prstGeom prst="rect">
            <a:avLst/>
          </a:prstGeom>
          <a:solidFill>
            <a:srgbClr val="F9F9F9"/>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ctr" anchorCtr="0" compatLnSpc="1">
            <a:prstTxWarp prst="textNoShape">
              <a:avLst/>
            </a:prstTxWarp>
          </a:bodyPr>
          <a:lstStyle/>
          <a:p>
            <a:pPr marL="237114" indent="-237114">
              <a:lnSpc>
                <a:spcPct val="150000"/>
              </a:lnSpc>
              <a:buFont typeface="Arial" pitchFamily="34" charset="0"/>
              <a:buChar char="•"/>
            </a:pPr>
            <a:r>
              <a:rPr lang="en-US" altLang="zh-CN" sz="1400" b="1" dirty="0" smtClean="0">
                <a:solidFill>
                  <a:srgbClr val="000000"/>
                </a:solidFill>
                <a:latin typeface="微软雅黑" pitchFamily="34" charset="-122"/>
                <a:ea typeface="微软雅黑" pitchFamily="34" charset="-122"/>
                <a:cs typeface="Arial" pitchFamily="34" charset="0"/>
              </a:rPr>
              <a:t>Space saved:</a:t>
            </a:r>
            <a:r>
              <a:rPr lang="en-US" altLang="zh-CN" sz="1400" dirty="0" smtClean="0">
                <a:solidFill>
                  <a:srgbClr val="000000"/>
                </a:solidFill>
                <a:latin typeface="微软雅黑" pitchFamily="34" charset="-122"/>
                <a:ea typeface="微软雅黑" pitchFamily="34" charset="-122"/>
                <a:cs typeface="Arial" pitchFamily="34" charset="0"/>
              </a:rPr>
              <a:t> </a:t>
            </a:r>
            <a:r>
              <a:rPr lang="en-US" altLang="zh-CN" sz="1200" dirty="0" smtClean="0">
                <a:solidFill>
                  <a:srgbClr val="000000"/>
                </a:solidFill>
                <a:latin typeface="Arial"/>
                <a:ea typeface="微软雅黑" pitchFamily="34" charset="-122"/>
                <a:cs typeface="Arial" pitchFamily="34" charset="0"/>
              </a:rPr>
              <a:t>A high-density 4U8 architecture reduces the equipment footprint by 50%.</a:t>
            </a:r>
            <a:endParaRPr lang="en-US" altLang="zh-CN" sz="1200" dirty="0" smtClean="0">
              <a:solidFill>
                <a:srgbClr val="000000"/>
              </a:solidFill>
              <a:latin typeface="微软雅黑" pitchFamily="34" charset="-122"/>
              <a:ea typeface="微软雅黑" pitchFamily="34" charset="-122"/>
              <a:cs typeface="Arial" pitchFamily="34" charset="0"/>
            </a:endParaRPr>
          </a:p>
          <a:p>
            <a:pPr marL="237114" indent="-237114">
              <a:lnSpc>
                <a:spcPct val="150000"/>
              </a:lnSpc>
              <a:buFont typeface="Arial" pitchFamily="34" charset="0"/>
              <a:buChar char="•"/>
            </a:pPr>
            <a:r>
              <a:rPr lang="en-US" altLang="zh-CN" sz="1400" b="1" dirty="0" smtClean="0">
                <a:solidFill>
                  <a:srgbClr val="000000"/>
                </a:solidFill>
                <a:latin typeface="微软雅黑" pitchFamily="34" charset="-122"/>
                <a:ea typeface="微软雅黑" pitchFamily="34" charset="-122"/>
                <a:cs typeface="Arial" pitchFamily="34" charset="0"/>
              </a:rPr>
              <a:t>Leading performance:  </a:t>
            </a:r>
            <a:r>
              <a:rPr lang="en-US" altLang="zh-CN" sz="1200" dirty="0" smtClean="0">
                <a:solidFill>
                  <a:srgbClr val="000000"/>
                </a:solidFill>
                <a:latin typeface="Arial"/>
                <a:ea typeface="微软雅黑" pitchFamily="34" charset="-122"/>
                <a:cs typeface="Arial" pitchFamily="34" charset="0"/>
              </a:rPr>
              <a:t>A 4U chassis can hold eight XH620 V3 server nodes that support up to 288 CPU cores and 576 threads. Each XH620 V3 supports Intel's hyper-threading technology, boosting performance for multithreaded applications. </a:t>
            </a:r>
            <a:endParaRPr lang="zh-CN" altLang="en-US" sz="1200" dirty="0">
              <a:solidFill>
                <a:srgbClr val="000000"/>
              </a:solidFill>
              <a:latin typeface="Arial"/>
              <a:ea typeface="微软雅黑" pitchFamily="34" charset="-122"/>
              <a:cs typeface="Arial" pitchFamily="34" charset="0"/>
            </a:endParaRPr>
          </a:p>
        </p:txBody>
      </p:sp>
      <p:sp>
        <p:nvSpPr>
          <p:cNvPr id="13" name="Text Box 70"/>
          <p:cNvSpPr txBox="1">
            <a:spLocks noChangeArrowheads="1"/>
          </p:cNvSpPr>
          <p:nvPr/>
        </p:nvSpPr>
        <p:spPr bwMode="auto">
          <a:xfrm>
            <a:off x="482674" y="5115489"/>
            <a:ext cx="613277" cy="1178463"/>
          </a:xfrm>
          <a:prstGeom prst="roundRect">
            <a:avLst>
              <a:gd name="adj" fmla="val 0"/>
            </a:avLst>
          </a:prstGeom>
          <a:solidFill>
            <a:srgbClr val="B90000"/>
          </a:solidFill>
          <a:ln w="9525" algn="ctr">
            <a:noFill/>
            <a:miter lim="800000"/>
            <a:headEnd/>
            <a:tailEnd/>
          </a:ln>
        </p:spPr>
        <p:txBody>
          <a:bodyPr vert="vert270" lIns="79165" tIns="39583" rIns="79165" bIns="39583" anchor="ctr" anchorCtr="1"/>
          <a:lstStyle/>
          <a:p>
            <a:pPr algn="ctr" defTabSz="801408">
              <a:spcBef>
                <a:spcPct val="50000"/>
              </a:spcBef>
            </a:pPr>
            <a:r>
              <a:rPr lang="en-US" altLang="zh-CN" sz="1500" b="1" dirty="0" smtClean="0">
                <a:solidFill>
                  <a:srgbClr val="FFFFFF"/>
                </a:solidFill>
                <a:latin typeface="Arial"/>
                <a:ea typeface="微软雅黑" pitchFamily="34" charset="-122"/>
                <a:cs typeface="Arial" pitchFamily="34" charset="0"/>
              </a:rPr>
              <a:t>Highlight</a:t>
            </a:r>
            <a:r>
              <a:rPr lang="en-US" altLang="zh-CN" sz="1600" b="1" dirty="0" smtClean="0">
                <a:solidFill>
                  <a:srgbClr val="FFFFFF"/>
                </a:solidFill>
                <a:latin typeface="Arial"/>
                <a:ea typeface="微软雅黑" pitchFamily="34" charset="-122"/>
                <a:cs typeface="Arial" pitchFamily="34" charset="0"/>
              </a:rPr>
              <a:t>s</a:t>
            </a:r>
            <a:endParaRPr lang="en-US" altLang="zh-CN" sz="1600" b="1" dirty="0">
              <a:solidFill>
                <a:srgbClr val="FFFFFF"/>
              </a:solidFill>
              <a:latin typeface="Arial"/>
              <a:ea typeface="微软雅黑" pitchFamily="34" charset="-122"/>
              <a:cs typeface="Arial" pitchFamily="34" charset="0"/>
            </a:endParaRPr>
          </a:p>
        </p:txBody>
      </p:sp>
      <p:pic>
        <p:nvPicPr>
          <p:cNvPr id="14" name="图片 13" descr="front_4U8 - 副本.png"/>
          <p:cNvPicPr>
            <a:picLocks noChangeAspect="1"/>
          </p:cNvPicPr>
          <p:nvPr/>
        </p:nvPicPr>
        <p:blipFill>
          <a:blip r:embed="rId3" cstate="print">
            <a:clrChange>
              <a:clrFrom>
                <a:srgbClr val="FFFFFF"/>
              </a:clrFrom>
              <a:clrTo>
                <a:srgbClr val="FFFFFF">
                  <a:alpha val="0"/>
                </a:srgbClr>
              </a:clrTo>
            </a:clrChange>
          </a:blip>
          <a:stretch>
            <a:fillRect/>
          </a:stretch>
        </p:blipFill>
        <p:spPr>
          <a:xfrm>
            <a:off x="1521201" y="1161084"/>
            <a:ext cx="3172859" cy="1784681"/>
          </a:xfrm>
          <a:prstGeom prst="rect">
            <a:avLst/>
          </a:prstGeom>
        </p:spPr>
      </p:pic>
      <p:pic>
        <p:nvPicPr>
          <p:cNvPr id="16" name="图片 15" descr="left_Node_4U8 - 副本.png"/>
          <p:cNvPicPr>
            <a:picLocks noChangeAspect="1"/>
          </p:cNvPicPr>
          <p:nvPr/>
        </p:nvPicPr>
        <p:blipFill>
          <a:blip r:embed="rId4" cstate="print">
            <a:clrChange>
              <a:clrFrom>
                <a:srgbClr val="FFFFFF"/>
              </a:clrFrom>
              <a:clrTo>
                <a:srgbClr val="FFFFFF">
                  <a:alpha val="0"/>
                </a:srgbClr>
              </a:clrTo>
            </a:clrChange>
          </a:blip>
          <a:stretch>
            <a:fillRect/>
          </a:stretch>
        </p:blipFill>
        <p:spPr>
          <a:xfrm>
            <a:off x="1077739" y="2929924"/>
            <a:ext cx="3832007" cy="2155442"/>
          </a:xfrm>
          <a:prstGeom prst="rect">
            <a:avLst/>
          </a:prstGeom>
        </p:spPr>
      </p:pic>
      <p:graphicFrame>
        <p:nvGraphicFramePr>
          <p:cNvPr id="18" name="1707496070"/>
          <p:cNvGraphicFramePr>
            <a:graphicFrameLocks noGrp="1"/>
          </p:cNvGraphicFramePr>
          <p:nvPr/>
        </p:nvGraphicFramePr>
        <p:xfrm>
          <a:off x="5083275" y="911391"/>
          <a:ext cx="6671603" cy="4353558"/>
        </p:xfrm>
        <a:graphic>
          <a:graphicData uri="http://schemas.openxmlformats.org/drawingml/2006/table">
            <a:tbl>
              <a:tblPr/>
              <a:tblGrid>
                <a:gridCol w="1771254"/>
                <a:gridCol w="4900349"/>
              </a:tblGrid>
              <a:tr h="283271">
                <a:tc>
                  <a:txBody>
                    <a:bodyPr/>
                    <a:lstStyle/>
                    <a:p>
                      <a:pPr algn="l">
                        <a:lnSpc>
                          <a:spcPct val="90000"/>
                        </a:lnSpc>
                      </a:pPr>
                      <a:r>
                        <a:rPr lang="en-US" altLang="zh-CN" sz="1300" b="1" dirty="0" smtClean="0">
                          <a:solidFill>
                            <a:schemeClr val="bg1"/>
                          </a:solidFill>
                          <a:latin typeface="Arial"/>
                          <a:ea typeface="微软雅黑" pitchFamily="34" charset="-122"/>
                        </a:rPr>
                        <a:t>Form factor</a:t>
                      </a:r>
                      <a:endParaRPr lang="zh-CN" altLang="en-US" sz="1300" b="1" dirty="0">
                        <a:solidFill>
                          <a:schemeClr val="bg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300" b="1" dirty="0" smtClean="0">
                          <a:solidFill>
                            <a:schemeClr val="bg1"/>
                          </a:solidFill>
                          <a:latin typeface="Arial"/>
                          <a:ea typeface="微软雅黑" pitchFamily="34" charset="-122"/>
                          <a:cs typeface="微软雅黑" pitchFamily="18" charset="0"/>
                        </a:rPr>
                        <a:t>Single-slot 2-socket server node</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Number of CPUs</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100" dirty="0" smtClean="0">
                          <a:solidFill>
                            <a:schemeClr val="tx1"/>
                          </a:solidFill>
                          <a:latin typeface="Arial"/>
                          <a:ea typeface="微软雅黑" pitchFamily="34" charset="-122"/>
                          <a:cs typeface="微软雅黑" pitchFamily="18" charset="0"/>
                        </a:rPr>
                        <a:t>One or two</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CPU model</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b="1" dirty="0" smtClean="0">
                          <a:solidFill>
                            <a:srgbClr val="C00000"/>
                          </a:solidFill>
                          <a:latin typeface="Arial"/>
                          <a:ea typeface="微软雅黑" pitchFamily="34" charset="-122"/>
                          <a:cs typeface="微软雅黑" pitchFamily="18" charset="0"/>
                        </a:rPr>
                        <a:t>Intel Xeon </a:t>
                      </a:r>
                      <a:r>
                        <a:rPr lang="en-US" altLang="zh-CN" sz="1100" b="1" dirty="0" smtClean="0">
                          <a:solidFill>
                            <a:srgbClr val="C00000"/>
                          </a:solidFill>
                          <a:latin typeface="+mn-lt"/>
                          <a:ea typeface="微软雅黑" pitchFamily="34" charset="-122"/>
                          <a:cs typeface="微软雅黑" pitchFamily="18" charset="0"/>
                        </a:rPr>
                        <a:t>E5-2600 v3/v4 </a:t>
                      </a:r>
                      <a:endParaRPr lang="en-US" altLang="zh-CN" sz="1100" b="1" dirty="0" smtClean="0">
                        <a:solidFill>
                          <a:srgbClr val="C00000"/>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46734">
                <a:tc>
                  <a:txBody>
                    <a:bodyPr/>
                    <a:lstStyle/>
                    <a:p>
                      <a:pPr algn="l">
                        <a:lnSpc>
                          <a:spcPct val="90000"/>
                        </a:lnSpc>
                      </a:pPr>
                      <a:r>
                        <a:rPr lang="en-US" altLang="zh-CN" sz="1100" dirty="0" smtClean="0">
                          <a:solidFill>
                            <a:schemeClr val="tx1"/>
                          </a:solidFill>
                          <a:latin typeface="Arial"/>
                          <a:ea typeface="微软雅黑" pitchFamily="34" charset="-122"/>
                        </a:rPr>
                        <a:t>DIMM slot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lnSpc>
                          <a:spcPct val="90000"/>
                        </a:lnSpc>
                        <a:tabLst>
                          <a:tab pos="88900" algn="l"/>
                        </a:tabLst>
                      </a:pPr>
                      <a:r>
                        <a:rPr lang="en-US" altLang="zh-CN" sz="1100" b="0" kern="1200" dirty="0" smtClean="0">
                          <a:solidFill>
                            <a:schemeClr val="tx1"/>
                          </a:solidFill>
                          <a:latin typeface="Arial"/>
                          <a:ea typeface="微软雅黑" pitchFamily="34" charset="-122"/>
                          <a:cs typeface="+mn-cs"/>
                        </a:rPr>
                        <a:t>16 </a:t>
                      </a:r>
                      <a:r>
                        <a:rPr lang="en-US" altLang="zh-CN" sz="1100" b="1" kern="1200" dirty="0" smtClean="0">
                          <a:solidFill>
                            <a:srgbClr val="C00000"/>
                          </a:solidFill>
                          <a:latin typeface="Arial"/>
                          <a:ea typeface="微软雅黑" pitchFamily="34" charset="-122"/>
                          <a:cs typeface="+mn-cs"/>
                        </a:rPr>
                        <a:t>DDR4</a:t>
                      </a:r>
                      <a:r>
                        <a:rPr lang="en-US" altLang="zh-CN" sz="1100" b="0" kern="1200" dirty="0" smtClean="0">
                          <a:solidFill>
                            <a:schemeClr val="tx1"/>
                          </a:solidFill>
                          <a:latin typeface="Arial"/>
                          <a:ea typeface="微软雅黑" pitchFamily="34" charset="-122"/>
                          <a:cs typeface="+mn-cs"/>
                        </a:rPr>
                        <a:t> DIMM slots, supporting a maximum memory capacity of 1024 GB</a:t>
                      </a:r>
                      <a:endParaRPr lang="zh-CN" altLang="en-US" sz="1100" dirty="0">
                        <a:solidFill>
                          <a:schemeClr val="tx1"/>
                        </a:solidFill>
                        <a:latin typeface="Arial"/>
                        <a:ea typeface="微软雅黑" pitchFamily="34" charset="-122"/>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416656">
                <a:tc>
                  <a:txBody>
                    <a:bodyPr/>
                    <a:lstStyle/>
                    <a:p>
                      <a:pPr algn="l">
                        <a:lnSpc>
                          <a:spcPct val="90000"/>
                        </a:lnSpc>
                      </a:pPr>
                      <a:r>
                        <a:rPr lang="en-US" altLang="zh-CN" sz="1100" dirty="0" smtClean="0">
                          <a:solidFill>
                            <a:schemeClr val="tx1"/>
                          </a:solidFill>
                          <a:latin typeface="Arial"/>
                          <a:ea typeface="微软雅黑" pitchFamily="34" charset="-122"/>
                        </a:rPr>
                        <a:t>Number of hard disks</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altLang="zh-CN" sz="1100" b="0" kern="1200" dirty="0" smtClean="0">
                          <a:solidFill>
                            <a:schemeClr val="tx1"/>
                          </a:solidFill>
                          <a:latin typeface="Arial"/>
                          <a:ea typeface="微软雅黑" pitchFamily="34" charset="-122"/>
                          <a:cs typeface="+mn-cs"/>
                        </a:rPr>
                        <a:t>Two 2.5-inch SAS/SATA HDDs,</a:t>
                      </a:r>
                    </a:p>
                    <a:p>
                      <a:r>
                        <a:rPr lang="en-US" altLang="zh-CN" sz="1100" b="0" kern="1200" dirty="0" smtClean="0">
                          <a:solidFill>
                            <a:schemeClr val="tx1"/>
                          </a:solidFill>
                          <a:latin typeface="Arial"/>
                          <a:ea typeface="微软雅黑" pitchFamily="34" charset="-122"/>
                          <a:cs typeface="+mn-cs"/>
                        </a:rPr>
                        <a:t>Or </a:t>
                      </a:r>
                      <a:r>
                        <a:rPr lang="en-US" altLang="zh-CN" sz="1100" b="0" kern="1200" dirty="0" smtClean="0">
                          <a:solidFill>
                            <a:schemeClr val="tx1"/>
                          </a:solidFill>
                          <a:latin typeface="+mn-lt"/>
                          <a:ea typeface="微软雅黑" pitchFamily="34" charset="-122"/>
                          <a:cs typeface="+mn-cs"/>
                        </a:rPr>
                        <a:t>four 2.5-inch SAS/SATA HDDs, </a:t>
                      </a:r>
                    </a:p>
                    <a:p>
                      <a:r>
                        <a:rPr lang="en-US" altLang="zh-CN" sz="1100" b="0" kern="1200" dirty="0" smtClean="0">
                          <a:solidFill>
                            <a:schemeClr val="tx1"/>
                          </a:solidFill>
                          <a:latin typeface="+mn-lt"/>
                          <a:ea typeface="微软雅黑" pitchFamily="34" charset="-122"/>
                          <a:cs typeface="+mn-cs"/>
                        </a:rPr>
                        <a:t>Or  two 2.5-inch SAS/SATA HDDs</a:t>
                      </a:r>
                      <a:r>
                        <a:rPr lang="en-US" altLang="zh-CN" sz="1100" b="0" kern="1200" baseline="0" dirty="0" smtClean="0">
                          <a:solidFill>
                            <a:schemeClr val="tx1"/>
                          </a:solidFill>
                          <a:latin typeface="+mn-lt"/>
                          <a:ea typeface="微软雅黑" pitchFamily="34" charset="-122"/>
                          <a:cs typeface="+mn-cs"/>
                        </a:rPr>
                        <a:t> + two </a:t>
                      </a:r>
                      <a:r>
                        <a:rPr lang="en-US" altLang="zh-CN" sz="1100" b="1" kern="1200" baseline="0" dirty="0" err="1" smtClean="0">
                          <a:solidFill>
                            <a:srgbClr val="C00000"/>
                          </a:solidFill>
                          <a:latin typeface="+mn-lt"/>
                          <a:ea typeface="微软雅黑" pitchFamily="34" charset="-122"/>
                          <a:cs typeface="+mn-cs"/>
                        </a:rPr>
                        <a:t>NVMe</a:t>
                      </a:r>
                      <a:r>
                        <a:rPr lang="en-US" altLang="zh-CN" sz="1100" b="1" kern="1200" baseline="0" dirty="0" smtClean="0">
                          <a:solidFill>
                            <a:srgbClr val="C00000"/>
                          </a:solidFill>
                          <a:latin typeface="+mn-lt"/>
                          <a:ea typeface="微软雅黑" pitchFamily="34" charset="-122"/>
                          <a:cs typeface="+mn-cs"/>
                        </a:rPr>
                        <a:t> SSD </a:t>
                      </a:r>
                      <a:r>
                        <a:rPr lang="en-US" altLang="zh-CN" sz="1100" b="0" kern="1200" baseline="0" dirty="0" smtClean="0">
                          <a:solidFill>
                            <a:schemeClr val="tx1"/>
                          </a:solidFill>
                          <a:latin typeface="+mn-lt"/>
                          <a:ea typeface="微软雅黑" pitchFamily="34" charset="-122"/>
                          <a:cs typeface="+mn-cs"/>
                        </a:rPr>
                        <a:t>HDDs,</a:t>
                      </a:r>
                    </a:p>
                    <a:p>
                      <a:r>
                        <a:rPr lang="en-US" altLang="zh-CN" sz="1100" b="0" kern="1200" baseline="0" dirty="0" err="1" smtClean="0">
                          <a:solidFill>
                            <a:schemeClr val="tx1"/>
                          </a:solidFill>
                          <a:latin typeface="+mn-lt"/>
                          <a:ea typeface="微软雅黑" pitchFamily="34" charset="-122"/>
                          <a:cs typeface="+mn-cs"/>
                        </a:rPr>
                        <a:t>or</a:t>
                      </a:r>
                      <a:r>
                        <a:rPr lang="en-US" altLang="zh-CN" sz="1100" b="0" kern="1200" dirty="0" err="1" smtClean="0">
                          <a:solidFill>
                            <a:schemeClr val="tx1"/>
                          </a:solidFill>
                          <a:latin typeface="+mn-lt"/>
                          <a:ea typeface="微软雅黑" pitchFamily="34" charset="-122"/>
                          <a:cs typeface="+mn-cs"/>
                        </a:rPr>
                        <a:t>r</a:t>
                      </a:r>
                      <a:r>
                        <a:rPr lang="en-US" altLang="zh-CN" sz="1100" b="0" kern="1200" dirty="0" err="1" smtClean="0">
                          <a:solidFill>
                            <a:schemeClr val="tx1"/>
                          </a:solidFill>
                          <a:latin typeface="Arial"/>
                          <a:ea typeface="微软雅黑" pitchFamily="34" charset="-122"/>
                          <a:cs typeface="+mn-cs"/>
                        </a:rPr>
                        <a:t>two</a:t>
                      </a:r>
                      <a:r>
                        <a:rPr lang="en-US" altLang="zh-CN" sz="1100" b="0" kern="1200" dirty="0" smtClean="0">
                          <a:solidFill>
                            <a:schemeClr val="tx1"/>
                          </a:solidFill>
                          <a:latin typeface="Arial"/>
                          <a:ea typeface="微软雅黑" pitchFamily="34" charset="-122"/>
                          <a:cs typeface="+mn-cs"/>
                        </a:rPr>
                        <a:t> 3.5-inch</a:t>
                      </a:r>
                      <a:r>
                        <a:rPr lang="en-US" altLang="zh-CN" sz="1100" b="0" kern="1200" baseline="0" dirty="0" smtClean="0">
                          <a:solidFill>
                            <a:schemeClr val="tx1"/>
                          </a:solidFill>
                          <a:latin typeface="Arial"/>
                          <a:ea typeface="微软雅黑" pitchFamily="34" charset="-122"/>
                          <a:cs typeface="+mn-cs"/>
                        </a:rPr>
                        <a:t> </a:t>
                      </a:r>
                      <a:r>
                        <a:rPr lang="en-US" altLang="zh-CN" sz="1100" b="0" kern="1200" dirty="0" smtClean="0">
                          <a:solidFill>
                            <a:schemeClr val="tx1"/>
                          </a:solidFill>
                          <a:latin typeface="Arial"/>
                          <a:ea typeface="微软雅黑" pitchFamily="34" charset="-122"/>
                          <a:cs typeface="+mn-cs"/>
                        </a:rPr>
                        <a:t>SAS/SATA HDDs</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96578">
                <a:tc>
                  <a:txBody>
                    <a:bodyPr/>
                    <a:lstStyle/>
                    <a:p>
                      <a:pPr algn="l">
                        <a:lnSpc>
                          <a:spcPct val="90000"/>
                        </a:lnSpc>
                      </a:pPr>
                      <a:r>
                        <a:rPr lang="en-US" altLang="zh-CN" sz="1100" dirty="0" smtClean="0">
                          <a:solidFill>
                            <a:schemeClr val="tx1"/>
                          </a:solidFill>
                          <a:latin typeface="Arial"/>
                          <a:ea typeface="微软雅黑" pitchFamily="34" charset="-122"/>
                        </a:rPr>
                        <a:t>LOM network 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mn-cs"/>
                        </a:rPr>
                        <a:t>(Optional)</a:t>
                      </a:r>
                      <a:r>
                        <a:rPr lang="zh-CN" altLang="en-US" sz="1100" b="0" kern="1200" baseline="0" dirty="0" smtClean="0">
                          <a:solidFill>
                            <a:schemeClr val="tx1"/>
                          </a:solidFill>
                          <a:latin typeface="微软雅黑" pitchFamily="34" charset="-122"/>
                          <a:ea typeface="微软雅黑" pitchFamily="34" charset="-122"/>
                          <a:cs typeface="+mn-cs"/>
                        </a:rPr>
                        <a:t> </a:t>
                      </a:r>
                      <a:r>
                        <a:rPr lang="en-US" altLang="zh-CN" sz="1100" b="0" kern="1200" dirty="0" smtClean="0">
                          <a:solidFill>
                            <a:schemeClr val="tx1"/>
                          </a:solidFill>
                          <a:latin typeface="微软雅黑" pitchFamily="34" charset="-122"/>
                          <a:ea typeface="微软雅黑" pitchFamily="34" charset="-122"/>
                          <a:cs typeface="微软雅黑" pitchFamily="18" charset="0"/>
                        </a:rPr>
                        <a:t>2xGE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4xGE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2x10GE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2xGE+2x10GE</a:t>
                      </a:r>
                      <a:r>
                        <a:rPr lang="zh-CN" altLang="en-US" sz="1100" b="0" kern="1200" dirty="0" smtClean="0">
                          <a:solidFill>
                            <a:schemeClr val="tx1"/>
                          </a:solidFill>
                          <a:latin typeface="微软雅黑" pitchFamily="34" charset="-122"/>
                          <a:ea typeface="微软雅黑" pitchFamily="34" charset="-122"/>
                          <a:cs typeface="微软雅黑" pitchFamily="18" charset="0"/>
                        </a:rPr>
                        <a:t>、</a:t>
                      </a:r>
                      <a:r>
                        <a:rPr lang="en-US" altLang="zh-CN" sz="1100" b="0" kern="1200" dirty="0" smtClean="0">
                          <a:solidFill>
                            <a:schemeClr val="tx1"/>
                          </a:solidFill>
                          <a:latin typeface="微软雅黑" pitchFamily="34" charset="-122"/>
                          <a:ea typeface="微软雅黑" pitchFamily="34" charset="-122"/>
                          <a:cs typeface="微软雅黑" pitchFamily="18" charset="0"/>
                        </a:rPr>
                        <a:t>2x10GBase-T</a:t>
                      </a:r>
                      <a:r>
                        <a:rPr lang="zh-CN" altLang="en-US" sz="1100" b="0" kern="1200" baseline="0" dirty="0" smtClean="0">
                          <a:solidFill>
                            <a:schemeClr val="tx1"/>
                          </a:solidFill>
                          <a:latin typeface="微软雅黑" pitchFamily="34" charset="-122"/>
                          <a:ea typeface="微软雅黑" pitchFamily="34" charset="-122"/>
                          <a:cs typeface="微软雅黑" pitchFamily="18" charset="0"/>
                        </a:rPr>
                        <a:t> </a:t>
                      </a:r>
                      <a:r>
                        <a:rPr lang="en-US" altLang="zh-CN" sz="1100" b="0" kern="1200" baseline="0" dirty="0" smtClean="0">
                          <a:solidFill>
                            <a:schemeClr val="tx1"/>
                          </a:solidFill>
                          <a:latin typeface="微软雅黑" pitchFamily="34" charset="-122"/>
                          <a:ea typeface="微软雅黑" pitchFamily="34" charset="-122"/>
                          <a:cs typeface="微软雅黑" pitchFamily="18" charset="0"/>
                        </a:rPr>
                        <a:t>or </a:t>
                      </a:r>
                      <a:r>
                        <a:rPr lang="en-US" altLang="zh-CN" sz="1100" b="0" kern="1200" dirty="0" smtClean="0">
                          <a:solidFill>
                            <a:schemeClr val="tx1"/>
                          </a:solidFill>
                          <a:latin typeface="微软雅黑" pitchFamily="34" charset="-122"/>
                          <a:ea typeface="微软雅黑" pitchFamily="34" charset="-122"/>
                          <a:cs typeface="微软雅黑" pitchFamily="18" charset="0"/>
                        </a:rPr>
                        <a:t>2x56G IB</a:t>
                      </a:r>
                      <a:endParaRPr lang="zh-CN" altLang="zh-CN" sz="1100" b="0" kern="1200" dirty="0" smtClean="0">
                        <a:solidFill>
                          <a:schemeClr val="tx1"/>
                        </a:solidFill>
                        <a:latin typeface="微软雅黑" pitchFamily="34" charset="-122"/>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RAID support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b="0" dirty="0" smtClean="0">
                          <a:solidFill>
                            <a:schemeClr val="tx1"/>
                          </a:solidFill>
                          <a:latin typeface="Arial"/>
                          <a:ea typeface="微软雅黑" pitchFamily="34" charset="-122"/>
                          <a:cs typeface="微软雅黑" pitchFamily="18" charset="0"/>
                        </a:rPr>
                        <a:t>RAID 0, 1, 10, 5, 6, supporting a </a:t>
                      </a:r>
                      <a:r>
                        <a:rPr lang="en-US" altLang="zh-CN" sz="1100" b="0" dirty="0" err="1" smtClean="0">
                          <a:solidFill>
                            <a:schemeClr val="tx1"/>
                          </a:solidFill>
                          <a:latin typeface="Arial"/>
                          <a:ea typeface="微软雅黑" pitchFamily="34" charset="-122"/>
                          <a:cs typeface="微软雅黑" pitchFamily="18" charset="0"/>
                        </a:rPr>
                        <a:t>supercapacitor</a:t>
                      </a:r>
                      <a:endParaRPr lang="en-US" altLang="zh-CN" sz="1100" kern="1200" dirty="0" smtClean="0">
                        <a:solidFill>
                          <a:schemeClr val="tx1"/>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547656">
                <a:tc>
                  <a:txBody>
                    <a:bodyPr/>
                    <a:lstStyle/>
                    <a:p>
                      <a:pPr algn="l">
                        <a:lnSpc>
                          <a:spcPct val="90000"/>
                        </a:lnSpc>
                      </a:pPr>
                      <a:r>
                        <a:rPr lang="en-US" altLang="zh-CN" sz="1100" dirty="0" err="1" smtClean="0">
                          <a:solidFill>
                            <a:schemeClr val="tx1"/>
                          </a:solidFill>
                          <a:latin typeface="Arial"/>
                          <a:ea typeface="微软雅黑" pitchFamily="34" charset="-122"/>
                        </a:rPr>
                        <a:t>PCIe</a:t>
                      </a:r>
                      <a:r>
                        <a:rPr lang="en-US" altLang="zh-CN" sz="1100" dirty="0" smtClean="0">
                          <a:solidFill>
                            <a:schemeClr val="tx1"/>
                          </a:solidFill>
                          <a:latin typeface="Arial"/>
                          <a:ea typeface="微软雅黑" pitchFamily="34" charset="-122"/>
                        </a:rPr>
                        <a:t> expansion capacity</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mn-cs"/>
                        </a:rPr>
                        <a:t>Up to three </a:t>
                      </a:r>
                      <a:r>
                        <a:rPr lang="en-US" altLang="zh-CN" sz="1100" kern="1200" dirty="0" err="1" smtClean="0">
                          <a:solidFill>
                            <a:schemeClr val="tx1"/>
                          </a:solidFill>
                          <a:latin typeface="Arial"/>
                          <a:ea typeface="微软雅黑" pitchFamily="34" charset="-122"/>
                          <a:cs typeface="+mn-cs"/>
                        </a:rPr>
                        <a:t>PCIe</a:t>
                      </a:r>
                      <a:r>
                        <a:rPr lang="en-US" altLang="zh-CN" sz="1100" kern="1200" dirty="0" smtClean="0">
                          <a:solidFill>
                            <a:schemeClr val="tx1"/>
                          </a:solidFill>
                          <a:latin typeface="Arial"/>
                          <a:ea typeface="微软雅黑" pitchFamily="34" charset="-122"/>
                          <a:cs typeface="+mn-cs"/>
                        </a:rPr>
                        <a:t> expansion slots: one</a:t>
                      </a:r>
                      <a:r>
                        <a:rPr lang="en-US" altLang="zh-CN" sz="1100" kern="1200" baseline="0" dirty="0" smtClean="0">
                          <a:solidFill>
                            <a:schemeClr val="tx1"/>
                          </a:solidFill>
                          <a:latin typeface="Arial"/>
                          <a:ea typeface="微软雅黑" pitchFamily="34" charset="-122"/>
                          <a:cs typeface="+mn-cs"/>
                        </a:rPr>
                        <a:t> </a:t>
                      </a:r>
                      <a:r>
                        <a:rPr lang="en-US" altLang="zh-CN" sz="1100" kern="1200" dirty="0" smtClean="0">
                          <a:solidFill>
                            <a:schemeClr val="tx1"/>
                          </a:solidFill>
                          <a:latin typeface="Arial"/>
                          <a:ea typeface="微软雅黑" pitchFamily="34" charset="-122"/>
                          <a:cs typeface="微软雅黑" pitchFamily="18" charset="0"/>
                        </a:rPr>
                        <a:t>front half-height half-length </a:t>
                      </a:r>
                      <a:r>
                        <a:rPr lang="en-US" altLang="zh-CN" sz="1100" kern="1200" dirty="0" err="1" smtClean="0">
                          <a:solidFill>
                            <a:schemeClr val="tx1"/>
                          </a:solidFill>
                          <a:latin typeface="Arial"/>
                          <a:ea typeface="微软雅黑" pitchFamily="34" charset="-122"/>
                          <a:cs typeface="微软雅黑" pitchFamily="18" charset="0"/>
                        </a:rPr>
                        <a:t>PCIe</a:t>
                      </a:r>
                      <a:r>
                        <a:rPr lang="en-US" altLang="zh-CN" sz="1100" kern="1200" dirty="0" smtClean="0">
                          <a:solidFill>
                            <a:schemeClr val="tx1"/>
                          </a:solidFill>
                          <a:latin typeface="Arial"/>
                          <a:ea typeface="微软雅黑" pitchFamily="34" charset="-122"/>
                          <a:cs typeface="微软雅黑" pitchFamily="18" charset="0"/>
                        </a:rPr>
                        <a:t> 3.0 x8 slots, one</a:t>
                      </a:r>
                      <a:r>
                        <a:rPr lang="en-US" altLang="zh-CN" sz="1100" kern="1200" baseline="0" dirty="0" smtClean="0">
                          <a:solidFill>
                            <a:schemeClr val="tx1"/>
                          </a:solidFill>
                          <a:latin typeface="Arial"/>
                          <a:ea typeface="微软雅黑" pitchFamily="34" charset="-122"/>
                          <a:cs typeface="微软雅黑" pitchFamily="18" charset="0"/>
                        </a:rPr>
                        <a:t> </a:t>
                      </a:r>
                      <a:r>
                        <a:rPr lang="en-US" altLang="zh-CN" sz="1100" kern="1200" dirty="0" smtClean="0">
                          <a:solidFill>
                            <a:schemeClr val="tx1"/>
                          </a:solidFill>
                          <a:latin typeface="Arial"/>
                          <a:ea typeface="微软雅黑" pitchFamily="34" charset="-122"/>
                          <a:cs typeface="微软雅黑" pitchFamily="18" charset="0"/>
                        </a:rPr>
                        <a:t>rear half-height half-length </a:t>
                      </a:r>
                      <a:r>
                        <a:rPr lang="en-US" altLang="zh-CN" sz="1100" kern="1200" dirty="0" err="1" smtClean="0">
                          <a:solidFill>
                            <a:schemeClr val="tx1"/>
                          </a:solidFill>
                          <a:latin typeface="Arial"/>
                          <a:ea typeface="微软雅黑" pitchFamily="34" charset="-122"/>
                          <a:cs typeface="微软雅黑" pitchFamily="18" charset="0"/>
                        </a:rPr>
                        <a:t>PCIe</a:t>
                      </a:r>
                      <a:r>
                        <a:rPr lang="en-US" altLang="zh-CN" sz="1100" kern="1200" dirty="0" smtClean="0">
                          <a:solidFill>
                            <a:schemeClr val="tx1"/>
                          </a:solidFill>
                          <a:latin typeface="Arial"/>
                          <a:ea typeface="微软雅黑" pitchFamily="34" charset="-122"/>
                          <a:cs typeface="微软雅黑" pitchFamily="18" charset="0"/>
                        </a:rPr>
                        <a:t> 3.0 x8 slots, and one RAID controller card. </a:t>
                      </a:r>
                      <a:endParaRPr lang="zh-CN" altLang="zh-CN" sz="1100" kern="1200" dirty="0" smtClean="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346734">
                <a:tc>
                  <a:txBody>
                    <a:bodyPr/>
                    <a:lstStyle/>
                    <a:p>
                      <a:pPr algn="l">
                        <a:lnSpc>
                          <a:spcPct val="90000"/>
                        </a:lnSpc>
                      </a:pPr>
                      <a:r>
                        <a:rPr lang="en-US" altLang="zh-CN" sz="1100" dirty="0" smtClean="0">
                          <a:solidFill>
                            <a:schemeClr val="tx1"/>
                          </a:solidFill>
                          <a:latin typeface="Arial"/>
                          <a:ea typeface="微软雅黑" pitchFamily="34" charset="-122"/>
                        </a:rPr>
                        <a:t>Onboard storage medium</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Two </a:t>
                      </a:r>
                      <a:r>
                        <a:rPr lang="en-US" altLang="zh-CN" sz="1100" b="1" kern="1200" dirty="0" smtClean="0">
                          <a:solidFill>
                            <a:srgbClr val="C00000"/>
                          </a:solidFill>
                          <a:latin typeface="微软雅黑" pitchFamily="34" charset="-122"/>
                          <a:ea typeface="微软雅黑" pitchFamily="34" charset="-122"/>
                          <a:cs typeface="微软雅黑" pitchFamily="18" charset="0"/>
                        </a:rPr>
                        <a:t>Mini SSDs(SATA DOMs)</a:t>
                      </a:r>
                      <a:r>
                        <a:rPr lang="en-US" altLang="zh-CN" sz="1100" kern="1200" dirty="0" smtClean="0">
                          <a:solidFill>
                            <a:srgbClr val="C00000"/>
                          </a:solidFill>
                          <a:latin typeface="Arial"/>
                          <a:ea typeface="微软雅黑" pitchFamily="34" charset="-122"/>
                          <a:cs typeface="微软雅黑" pitchFamily="18" charset="0"/>
                        </a:rPr>
                        <a:t> </a:t>
                      </a:r>
                      <a:r>
                        <a:rPr lang="en-US" altLang="zh-CN" sz="1100" kern="1200" dirty="0" smtClean="0">
                          <a:solidFill>
                            <a:schemeClr val="tx1"/>
                          </a:solidFill>
                          <a:latin typeface="Arial"/>
                          <a:ea typeface="微软雅黑" pitchFamily="34" charset="-122"/>
                          <a:cs typeface="微软雅黑" pitchFamily="18" charset="0"/>
                        </a:rPr>
                        <a:t>and one USB flash drive</a:t>
                      </a:r>
                      <a:endParaRPr lang="zh-CN" altLang="zh-CN" sz="1100" b="0" kern="1200" dirty="0" smtClean="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396578">
                <a:tc>
                  <a:txBody>
                    <a:bodyPr/>
                    <a:lstStyle/>
                    <a:p>
                      <a:pPr algn="l">
                        <a:lnSpc>
                          <a:spcPct val="90000"/>
                        </a:lnSpc>
                      </a:pPr>
                      <a:r>
                        <a:rPr lang="en-US" altLang="zh-CN" sz="1100" dirty="0" smtClean="0">
                          <a:solidFill>
                            <a:schemeClr val="tx1"/>
                          </a:solidFill>
                          <a:latin typeface="Arial"/>
                          <a:ea typeface="微软雅黑" pitchFamily="34" charset="-122"/>
                        </a:rPr>
                        <a:t>Front port</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tab pos="88900" algn="l"/>
                        </a:tabLst>
                        <a:defRPr/>
                      </a:pPr>
                      <a:r>
                        <a:rPr lang="en-US" altLang="zh-CN" sz="1100" kern="1200" dirty="0" smtClean="0">
                          <a:solidFill>
                            <a:schemeClr val="tx1"/>
                          </a:solidFill>
                          <a:latin typeface="Arial"/>
                          <a:ea typeface="微软雅黑" pitchFamily="34" charset="-122"/>
                          <a:cs typeface="微软雅黑" pitchFamily="18" charset="0"/>
                        </a:rPr>
                        <a:t>One high-density port (one VGA port, three USB 2.0 port, and one serial port), and one GE management network port</a:t>
                      </a: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r h="245501">
                <a:tc>
                  <a:txBody>
                    <a:bodyPr/>
                    <a:lstStyle/>
                    <a:p>
                      <a:pPr algn="l">
                        <a:lnSpc>
                          <a:spcPct val="90000"/>
                        </a:lnSpc>
                      </a:pPr>
                      <a:r>
                        <a:rPr lang="en-US" altLang="zh-CN" sz="1100" dirty="0" smtClean="0">
                          <a:solidFill>
                            <a:schemeClr val="tx1"/>
                          </a:solidFill>
                          <a:latin typeface="Arial"/>
                          <a:ea typeface="微软雅黑" pitchFamily="34" charset="-122"/>
                        </a:rPr>
                        <a:t>Operating temperature</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lang="en-US" altLang="zh-CN" sz="1100" dirty="0" smtClean="0">
                          <a:solidFill>
                            <a:schemeClr val="tx1"/>
                          </a:solidFill>
                          <a:latin typeface="Arial"/>
                          <a:ea typeface="微软雅黑" pitchFamily="34" charset="-122"/>
                        </a:rPr>
                        <a:t>5℃</a:t>
                      </a:r>
                      <a:r>
                        <a:rPr lang="en-US" altLang="zh-CN" sz="1100" baseline="0" dirty="0" smtClean="0">
                          <a:solidFill>
                            <a:schemeClr val="tx1"/>
                          </a:solidFill>
                          <a:latin typeface="Arial"/>
                          <a:ea typeface="微软雅黑" pitchFamily="34" charset="-122"/>
                        </a:rPr>
                        <a:t> to </a:t>
                      </a:r>
                      <a:r>
                        <a:rPr lang="en-US" altLang="zh-CN" sz="1100" b="1" kern="1200" dirty="0" smtClean="0">
                          <a:solidFill>
                            <a:srgbClr val="C00000"/>
                          </a:solidFill>
                          <a:latin typeface="Arial"/>
                          <a:ea typeface="微软雅黑" pitchFamily="34" charset="-122"/>
                          <a:cs typeface="微软雅黑" pitchFamily="18" charset="0"/>
                        </a:rPr>
                        <a:t>40℃</a:t>
                      </a:r>
                      <a:endParaRPr lang="zh-CN" altLang="en-US" sz="1100" b="1" kern="1200" dirty="0" smtClean="0">
                        <a:solidFill>
                          <a:srgbClr val="C00000"/>
                        </a:solidFill>
                        <a:latin typeface="Arial"/>
                        <a:ea typeface="微软雅黑" pitchFamily="34" charset="-122"/>
                        <a:cs typeface="微软雅黑" pitchFamily="18" charset="0"/>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r>
              <a:tr h="245501">
                <a:tc>
                  <a:txBody>
                    <a:bodyPr/>
                    <a:lstStyle/>
                    <a:p>
                      <a:pPr algn="l">
                        <a:lnSpc>
                          <a:spcPct val="90000"/>
                        </a:lnSpc>
                      </a:pPr>
                      <a:r>
                        <a:rPr lang="pt-BR" altLang="zh-CN" sz="1100" dirty="0" smtClean="0">
                          <a:solidFill>
                            <a:schemeClr val="tx1"/>
                          </a:solidFill>
                          <a:latin typeface="Arial"/>
                          <a:ea typeface="微软雅黑" pitchFamily="34" charset="-122"/>
                        </a:rPr>
                        <a:t>Dimensions (H x W x D)</a:t>
                      </a:r>
                      <a:endParaRPr lang="zh-CN" altLang="en-US" sz="1100" dirty="0">
                        <a:solidFill>
                          <a:schemeClr val="tx1"/>
                        </a:solidFill>
                        <a:latin typeface="Arial"/>
                        <a:ea typeface="微软雅黑" pitchFamily="34" charset="-122"/>
                      </a:endParaRPr>
                    </a:p>
                  </a:txBody>
                  <a:tcPr marL="96025" marR="96025" marT="45731" marB="45731"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a:lnSpc>
                          <a:spcPct val="90000"/>
                        </a:lnSpc>
                        <a:spcAft>
                          <a:spcPts val="0"/>
                        </a:spcAft>
                      </a:pPr>
                      <a:endParaRPr lang="zh-CN" altLang="zh-CN" sz="1100" kern="1200" dirty="0">
                        <a:solidFill>
                          <a:schemeClr val="tx1"/>
                        </a:solidFill>
                        <a:latin typeface="Arial"/>
                        <a:ea typeface="微软雅黑" pitchFamily="34" charset="-122"/>
                        <a:cs typeface="+mn-cs"/>
                      </a:endParaRPr>
                    </a:p>
                  </a:txBody>
                  <a:tcPr marL="96025" marR="96025" marT="45731" marB="45731" anchor="ctr">
                    <a:lnL w="3175"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r>
            </a:tbl>
          </a:graphicData>
        </a:graphic>
      </p:graphicFrame>
    </p:spTree>
  </p:cSld>
  <p:clrMapOvr>
    <a:masterClrMapping/>
  </p:clrMapOvr>
  <p:transition advClick="0" advTm="8000">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56329500"/>
          <p:cNvSpPr txBox="1">
            <a:spLocks/>
          </p:cNvSpPr>
          <p:nvPr/>
        </p:nvSpPr>
        <p:spPr>
          <a:xfrm>
            <a:off x="336087" y="333450"/>
            <a:ext cx="11540950" cy="994609"/>
          </a:xfrm>
          <a:prstGeom prst="rect">
            <a:avLst/>
          </a:prstGeom>
        </p:spPr>
        <p:txBody>
          <a:bodyPr lIns="121944" tIns="60972" rIns="121944" bIns="60972"/>
          <a:lstStyle/>
          <a:p>
            <a:pPr lvl="0" eaLnBrk="0" hangingPunct="0">
              <a:defRPr/>
            </a:pPr>
            <a:r>
              <a:rPr lang="en-US" altLang="zh-CN" sz="3400" b="1" kern="0" dirty="0" smtClean="0">
                <a:latin typeface="Arial" pitchFamily="34" charset="0"/>
                <a:ea typeface="微软雅黑" pitchFamily="34" charset="-122"/>
                <a:cs typeface="Arial" pitchFamily="34" charset="0"/>
              </a:rPr>
              <a:t>Feature (1): Ultra High Density Design, Requiring 50% Less Space than Conventional Rack Servers</a:t>
            </a:r>
            <a:endParaRPr lang="en-US" altLang="zh-CN" sz="3400" b="1" kern="0" dirty="0">
              <a:latin typeface="Arial" pitchFamily="34" charset="0"/>
              <a:ea typeface="微软雅黑" pitchFamily="34" charset="-122"/>
              <a:cs typeface="Arial" pitchFamily="34" charset="0"/>
            </a:endParaRPr>
          </a:p>
        </p:txBody>
      </p:sp>
      <p:pic>
        <p:nvPicPr>
          <p:cNvPr id="41" name="794487996"/>
          <p:cNvPicPr/>
          <p:nvPr/>
        </p:nvPicPr>
        <p:blipFill>
          <a:blip r:embed="rId3" cstate="print"/>
          <a:srcRect t="-3792" r="64111"/>
          <a:stretch>
            <a:fillRect/>
          </a:stretch>
        </p:blipFill>
        <p:spPr bwMode="auto">
          <a:xfrm>
            <a:off x="3389309" y="3503894"/>
            <a:ext cx="1092815" cy="1868821"/>
          </a:xfrm>
          <a:prstGeom prst="rect">
            <a:avLst/>
          </a:prstGeom>
          <a:noFill/>
        </p:spPr>
      </p:pic>
      <p:pic>
        <p:nvPicPr>
          <p:cNvPr id="52" name="349262459"/>
          <p:cNvPicPr/>
          <p:nvPr/>
        </p:nvPicPr>
        <p:blipFill>
          <a:blip r:embed="rId4" cstate="print"/>
          <a:srcRect/>
          <a:stretch>
            <a:fillRect/>
          </a:stretch>
        </p:blipFill>
        <p:spPr bwMode="auto">
          <a:xfrm>
            <a:off x="8466471" y="1872629"/>
            <a:ext cx="2857627" cy="2692366"/>
          </a:xfrm>
          <a:prstGeom prst="rect">
            <a:avLst/>
          </a:prstGeom>
          <a:noFill/>
        </p:spPr>
      </p:pic>
      <p:pic>
        <p:nvPicPr>
          <p:cNvPr id="1026" name="878096938"/>
          <p:cNvPicPr>
            <a:picLocks noChangeAspect="1" noChangeArrowheads="1"/>
          </p:cNvPicPr>
          <p:nvPr/>
        </p:nvPicPr>
        <p:blipFill>
          <a:blip r:embed="rId5" cstate="print">
            <a:clrChange>
              <a:clrFrom>
                <a:srgbClr val="EEF3FA"/>
              </a:clrFrom>
              <a:clrTo>
                <a:srgbClr val="EEF3FA">
                  <a:alpha val="0"/>
                </a:srgbClr>
              </a:clrTo>
            </a:clrChange>
          </a:blip>
          <a:srcRect/>
          <a:stretch>
            <a:fillRect/>
          </a:stretch>
        </p:blipFill>
        <p:spPr bwMode="auto">
          <a:xfrm>
            <a:off x="3468500" y="1854493"/>
            <a:ext cx="2486555" cy="2119567"/>
          </a:xfrm>
          <a:prstGeom prst="rect">
            <a:avLst/>
          </a:prstGeom>
          <a:noFill/>
          <a:ln w="9525">
            <a:noFill/>
            <a:miter lim="800000"/>
            <a:headEnd/>
            <a:tailEnd/>
          </a:ln>
        </p:spPr>
      </p:pic>
      <p:pic>
        <p:nvPicPr>
          <p:cNvPr id="1027" name="989524435"/>
          <p:cNvPicPr>
            <a:picLocks noChangeAspect="1" noChangeArrowheads="1"/>
          </p:cNvPicPr>
          <p:nvPr/>
        </p:nvPicPr>
        <p:blipFill>
          <a:blip r:embed="rId6" cstate="print">
            <a:clrChange>
              <a:clrFrom>
                <a:srgbClr val="FFFFFF"/>
              </a:clrFrom>
              <a:clrTo>
                <a:srgbClr val="FFFFFF">
                  <a:alpha val="0"/>
                </a:srgbClr>
              </a:clrTo>
            </a:clrChange>
          </a:blip>
          <a:srcRect r="1624" b="726"/>
          <a:stretch>
            <a:fillRect/>
          </a:stretch>
        </p:blipFill>
        <p:spPr bwMode="auto">
          <a:xfrm>
            <a:off x="507145" y="1856792"/>
            <a:ext cx="2787138" cy="1828131"/>
          </a:xfrm>
          <a:prstGeom prst="rect">
            <a:avLst/>
          </a:prstGeom>
          <a:noFill/>
          <a:ln w="9525">
            <a:noFill/>
            <a:miter lim="800000"/>
            <a:headEnd/>
            <a:tailEnd/>
          </a:ln>
        </p:spPr>
      </p:pic>
      <p:cxnSp>
        <p:nvCxnSpPr>
          <p:cNvPr id="21" name="150824878"/>
          <p:cNvCxnSpPr/>
          <p:nvPr/>
        </p:nvCxnSpPr>
        <p:spPr bwMode="auto">
          <a:xfrm>
            <a:off x="1552114" y="2585317"/>
            <a:ext cx="2233143" cy="1789629"/>
          </a:xfrm>
          <a:prstGeom prst="straightConnector1">
            <a:avLst/>
          </a:prstGeom>
          <a:noFill/>
          <a:ln w="19050">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 name="1665289882"/>
          <p:cNvCxnSpPr/>
          <p:nvPr/>
        </p:nvCxnSpPr>
        <p:spPr bwMode="auto">
          <a:xfrm>
            <a:off x="1422774" y="1331518"/>
            <a:ext cx="0" cy="1124458"/>
          </a:xfrm>
          <a:prstGeom prst="line">
            <a:avLst/>
          </a:prstGeom>
          <a:noFill/>
          <a:ln>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 name="46201096"/>
          <p:cNvCxnSpPr/>
          <p:nvPr/>
        </p:nvCxnSpPr>
        <p:spPr bwMode="auto">
          <a:xfrm flipH="1">
            <a:off x="1422774" y="1806649"/>
            <a:ext cx="696867" cy="1"/>
          </a:xfrm>
          <a:prstGeom prst="straightConnector1">
            <a:avLst/>
          </a:prstGeom>
          <a:noFill/>
          <a:ln>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 name="1356407585"/>
          <p:cNvCxnSpPr/>
          <p:nvPr/>
        </p:nvCxnSpPr>
        <p:spPr bwMode="auto">
          <a:xfrm flipV="1">
            <a:off x="694231" y="1819849"/>
            <a:ext cx="646714" cy="2637"/>
          </a:xfrm>
          <a:prstGeom prst="straightConnector1">
            <a:avLst/>
          </a:prstGeom>
          <a:noFill/>
          <a:ln>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 name="638257597"/>
          <p:cNvCxnSpPr/>
          <p:nvPr/>
        </p:nvCxnSpPr>
        <p:spPr bwMode="auto">
          <a:xfrm>
            <a:off x="1340944" y="1328878"/>
            <a:ext cx="0" cy="1124458"/>
          </a:xfrm>
          <a:prstGeom prst="line">
            <a:avLst/>
          </a:prstGeom>
          <a:noFill/>
          <a:ln>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1" name="579771207"/>
          <p:cNvSpPr txBox="1"/>
          <p:nvPr/>
        </p:nvSpPr>
        <p:spPr>
          <a:xfrm>
            <a:off x="1377903" y="1445020"/>
            <a:ext cx="2804662" cy="353967"/>
          </a:xfrm>
          <a:prstGeom prst="rect">
            <a:avLst/>
          </a:prstGeom>
          <a:noFill/>
        </p:spPr>
        <p:txBody>
          <a:bodyPr wrap="none" lIns="121944" tIns="60972" rIns="121944" bIns="60972" rtlCol="0">
            <a:spAutoFit/>
          </a:bodyPr>
          <a:lstStyle/>
          <a:p>
            <a:r>
              <a:rPr lang="en-US" altLang="zh-CN" sz="1500" dirty="0" smtClean="0">
                <a:solidFill>
                  <a:srgbClr val="C00000"/>
                </a:solidFill>
                <a:latin typeface="Arial" pitchFamily="34" charset="0"/>
                <a:ea typeface="微软雅黑" pitchFamily="34" charset="-122"/>
                <a:cs typeface="Arial" pitchFamily="34" charset="0"/>
              </a:rPr>
              <a:t>6.8 mm ultra-thin cable carrier</a:t>
            </a:r>
            <a:endParaRPr lang="zh-CN" altLang="en-US" sz="1500" dirty="0">
              <a:solidFill>
                <a:srgbClr val="C00000"/>
              </a:solidFill>
              <a:latin typeface="Arial" pitchFamily="34" charset="0"/>
              <a:ea typeface="微软雅黑" pitchFamily="34" charset="-122"/>
              <a:cs typeface="Arial" pitchFamily="34" charset="0"/>
            </a:endParaRPr>
          </a:p>
        </p:txBody>
      </p:sp>
      <p:cxnSp>
        <p:nvCxnSpPr>
          <p:cNvPr id="53" name="1725340167"/>
          <p:cNvCxnSpPr/>
          <p:nvPr/>
        </p:nvCxnSpPr>
        <p:spPr bwMode="auto">
          <a:xfrm>
            <a:off x="5458800" y="1772325"/>
            <a:ext cx="0" cy="1124458"/>
          </a:xfrm>
          <a:prstGeom prst="line">
            <a:avLst/>
          </a:prstGeom>
          <a:noFill/>
          <a:ln>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4" name="43472175"/>
          <p:cNvCxnSpPr/>
          <p:nvPr/>
        </p:nvCxnSpPr>
        <p:spPr bwMode="auto">
          <a:xfrm flipH="1">
            <a:off x="5458800" y="2247456"/>
            <a:ext cx="696867" cy="1"/>
          </a:xfrm>
          <a:prstGeom prst="straightConnector1">
            <a:avLst/>
          </a:prstGeom>
          <a:noFill/>
          <a:ln>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5" name="137013941"/>
          <p:cNvCxnSpPr/>
          <p:nvPr/>
        </p:nvCxnSpPr>
        <p:spPr bwMode="auto">
          <a:xfrm flipV="1">
            <a:off x="4730256" y="2260656"/>
            <a:ext cx="646714" cy="2637"/>
          </a:xfrm>
          <a:prstGeom prst="straightConnector1">
            <a:avLst/>
          </a:prstGeom>
          <a:noFill/>
          <a:ln>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6" name="881480259"/>
          <p:cNvCxnSpPr/>
          <p:nvPr/>
        </p:nvCxnSpPr>
        <p:spPr bwMode="auto">
          <a:xfrm>
            <a:off x="5376969" y="1769686"/>
            <a:ext cx="0" cy="1124458"/>
          </a:xfrm>
          <a:prstGeom prst="line">
            <a:avLst/>
          </a:prstGeom>
          <a:noFill/>
          <a:ln>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7" name="2082387122"/>
          <p:cNvSpPr txBox="1"/>
          <p:nvPr/>
        </p:nvSpPr>
        <p:spPr>
          <a:xfrm>
            <a:off x="5445603" y="1711616"/>
            <a:ext cx="2821775" cy="584800"/>
          </a:xfrm>
          <a:prstGeom prst="rect">
            <a:avLst/>
          </a:prstGeom>
          <a:noFill/>
        </p:spPr>
        <p:txBody>
          <a:bodyPr wrap="square" lIns="121944" tIns="60972" rIns="121944" bIns="60972" rtlCol="0">
            <a:spAutoFit/>
          </a:bodyPr>
          <a:lstStyle/>
          <a:p>
            <a:r>
              <a:rPr lang="en-US" altLang="zh-CN" sz="1500" dirty="0" smtClean="0">
                <a:solidFill>
                  <a:srgbClr val="C00000"/>
                </a:solidFill>
                <a:latin typeface="Arial" pitchFamily="34" charset="0"/>
                <a:ea typeface="微软雅黑" pitchFamily="34" charset="-122"/>
                <a:cs typeface="Arial" pitchFamily="34" charset="0"/>
              </a:rPr>
              <a:t>6.9 mm guide rail</a:t>
            </a:r>
            <a:br>
              <a:rPr lang="en-US" altLang="zh-CN" sz="1500" dirty="0" smtClean="0">
                <a:solidFill>
                  <a:srgbClr val="C00000"/>
                </a:solidFill>
                <a:latin typeface="Arial" pitchFamily="34" charset="0"/>
                <a:ea typeface="微软雅黑" pitchFamily="34" charset="-122"/>
                <a:cs typeface="Arial" pitchFamily="34" charset="0"/>
              </a:rPr>
            </a:br>
            <a:r>
              <a:rPr lang="en-US" altLang="zh-CN" sz="1500" dirty="0" smtClean="0">
                <a:solidFill>
                  <a:srgbClr val="C00000"/>
                </a:solidFill>
                <a:latin typeface="Arial" pitchFamily="34" charset="0"/>
                <a:ea typeface="微软雅黑" pitchFamily="34" charset="-122"/>
                <a:cs typeface="Arial" pitchFamily="34" charset="0"/>
              </a:rPr>
              <a:t>thinnest in the industry</a:t>
            </a:r>
            <a:endParaRPr lang="zh-CN" altLang="en-US" sz="1500" dirty="0">
              <a:solidFill>
                <a:srgbClr val="C00000"/>
              </a:solidFill>
              <a:latin typeface="Arial" pitchFamily="34" charset="0"/>
              <a:ea typeface="微软雅黑" pitchFamily="34" charset="-122"/>
              <a:cs typeface="Arial" pitchFamily="34" charset="0"/>
            </a:endParaRPr>
          </a:p>
        </p:txBody>
      </p:sp>
      <p:cxnSp>
        <p:nvCxnSpPr>
          <p:cNvPr id="59" name="162595858"/>
          <p:cNvCxnSpPr/>
          <p:nvPr/>
        </p:nvCxnSpPr>
        <p:spPr bwMode="auto">
          <a:xfrm flipH="1">
            <a:off x="3848608" y="2997089"/>
            <a:ext cx="1488762" cy="934408"/>
          </a:xfrm>
          <a:prstGeom prst="straightConnector1">
            <a:avLst/>
          </a:prstGeom>
          <a:noFill/>
          <a:ln w="19050">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62" name="360237685"/>
          <p:cNvCxnSpPr/>
          <p:nvPr/>
        </p:nvCxnSpPr>
        <p:spPr bwMode="auto">
          <a:xfrm flipH="1">
            <a:off x="4260393" y="3915661"/>
            <a:ext cx="1203680" cy="1409530"/>
          </a:xfrm>
          <a:prstGeom prst="straightConnector1">
            <a:avLst/>
          </a:prstGeom>
          <a:noFill/>
          <a:ln w="19050">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3" name="421398050"/>
          <p:cNvSpPr txBox="1"/>
          <p:nvPr/>
        </p:nvSpPr>
        <p:spPr>
          <a:xfrm>
            <a:off x="9639838" y="1677300"/>
            <a:ext cx="2237199" cy="353967"/>
          </a:xfrm>
          <a:prstGeom prst="rect">
            <a:avLst/>
          </a:prstGeom>
          <a:noFill/>
        </p:spPr>
        <p:txBody>
          <a:bodyPr wrap="none" lIns="121944" tIns="60972" rIns="121944" bIns="60972" rtlCol="0">
            <a:spAutoFit/>
          </a:bodyPr>
          <a:lstStyle/>
          <a:p>
            <a:r>
              <a:rPr lang="en-US" altLang="zh-CN" sz="1500" dirty="0" smtClean="0">
                <a:solidFill>
                  <a:srgbClr val="C00000"/>
                </a:solidFill>
                <a:latin typeface="Arial" pitchFamily="34" charset="0"/>
                <a:ea typeface="微软雅黑" pitchFamily="34" charset="-122"/>
                <a:cs typeface="Arial" pitchFamily="34" charset="0"/>
              </a:rPr>
              <a:t>Ultra-thin hard disk tray</a:t>
            </a:r>
            <a:endParaRPr lang="zh-CN" altLang="en-US" sz="1500" dirty="0">
              <a:solidFill>
                <a:srgbClr val="C00000"/>
              </a:solidFill>
              <a:latin typeface="Arial" pitchFamily="34" charset="0"/>
              <a:ea typeface="微软雅黑" pitchFamily="34" charset="-122"/>
              <a:cs typeface="Arial" pitchFamily="34" charset="0"/>
            </a:endParaRPr>
          </a:p>
        </p:txBody>
      </p:sp>
      <p:sp>
        <p:nvSpPr>
          <p:cNvPr id="108" name="1431738150"/>
          <p:cNvSpPr txBox="1"/>
          <p:nvPr/>
        </p:nvSpPr>
        <p:spPr>
          <a:xfrm>
            <a:off x="1" y="5490126"/>
            <a:ext cx="7917761" cy="1108020"/>
          </a:xfrm>
          <a:prstGeom prst="rect">
            <a:avLst/>
          </a:prstGeom>
          <a:noFill/>
        </p:spPr>
        <p:txBody>
          <a:bodyPr wrap="square" lIns="121944" tIns="60972" rIns="121944" bIns="60972" rtlCol="0">
            <a:spAutoFit/>
          </a:bodyPr>
          <a:lstStyle/>
          <a:p>
            <a:pPr>
              <a:buFont typeface="Wingdings" pitchFamily="2" charset="2"/>
              <a:buChar char="l"/>
            </a:pPr>
            <a:r>
              <a:rPr lang="en-US" altLang="zh-CN" sz="1600" dirty="0" smtClean="0">
                <a:latin typeface="Arial" pitchFamily="34" charset="0"/>
                <a:ea typeface="微软雅黑" pitchFamily="34" charset="-122"/>
                <a:cs typeface="Arial" pitchFamily="34" charset="0"/>
              </a:rPr>
              <a:t>Ultra-thin cable carrier and the industry's thinnest guide rails, space multiplexing for the cable rack and guide rails</a:t>
            </a:r>
          </a:p>
          <a:p>
            <a:pPr>
              <a:buFont typeface="Wingdings" pitchFamily="2" charset="2"/>
              <a:buChar char="l"/>
            </a:pPr>
            <a:r>
              <a:rPr lang="en-US" altLang="zh-CN" sz="1600" dirty="0" smtClean="0">
                <a:latin typeface="Arial" pitchFamily="34" charset="0"/>
                <a:ea typeface="微软雅黑" pitchFamily="34" charset="-122"/>
                <a:cs typeface="Arial" pitchFamily="34" charset="0"/>
              </a:rPr>
              <a:t>Guide rails are installed on the left side and at the bottom of the disk enclosure, reducing the space for four guide rails per chassis.</a:t>
            </a:r>
          </a:p>
        </p:txBody>
      </p:sp>
      <p:sp>
        <p:nvSpPr>
          <p:cNvPr id="110" name="941121601"/>
          <p:cNvSpPr txBox="1"/>
          <p:nvPr/>
        </p:nvSpPr>
        <p:spPr>
          <a:xfrm>
            <a:off x="7808084" y="5310634"/>
            <a:ext cx="4307904" cy="1108020"/>
          </a:xfrm>
          <a:prstGeom prst="rect">
            <a:avLst/>
          </a:prstGeom>
          <a:noFill/>
        </p:spPr>
        <p:txBody>
          <a:bodyPr wrap="square" lIns="121944" tIns="60972" rIns="121944" bIns="60972" rtlCol="0">
            <a:spAutoFit/>
          </a:bodyPr>
          <a:lstStyle/>
          <a:p>
            <a:pPr>
              <a:buFont typeface="Wingdings" pitchFamily="2" charset="2"/>
              <a:buChar char="l"/>
            </a:pPr>
            <a:r>
              <a:rPr lang="en-US" altLang="zh-CN" sz="1600" dirty="0" smtClean="0">
                <a:latin typeface="Arial" pitchFamily="34" charset="0"/>
                <a:ea typeface="微软雅黑" pitchFamily="34" charset="-122"/>
                <a:cs typeface="Arial" pitchFamily="34" charset="0"/>
              </a:rPr>
              <a:t>Ultra-thin hard disk tray, over 3 mm thinner than the industry average; hard disk density 20%-50% higher than similar products in the industry</a:t>
            </a:r>
            <a:endParaRPr lang="zh-CN" altLang="en-US" sz="1600" dirty="0" smtClean="0">
              <a:latin typeface="Arial" pitchFamily="34" charset="0"/>
              <a:ea typeface="微软雅黑" pitchFamily="34" charset="-122"/>
              <a:cs typeface="Arial" pitchFamily="34" charset="0"/>
            </a:endParaRPr>
          </a:p>
        </p:txBody>
      </p:sp>
      <p:sp>
        <p:nvSpPr>
          <p:cNvPr id="114" name="918182266"/>
          <p:cNvSpPr/>
          <p:nvPr/>
        </p:nvSpPr>
        <p:spPr bwMode="auto">
          <a:xfrm>
            <a:off x="665202" y="4137384"/>
            <a:ext cx="63351" cy="300911"/>
          </a:xfrm>
          <a:prstGeom prst="rect">
            <a:avLst/>
          </a:prstGeom>
          <a:solidFill>
            <a:srgbClr val="C00000"/>
          </a:solid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115" name="164713097"/>
          <p:cNvSpPr txBox="1"/>
          <p:nvPr/>
        </p:nvSpPr>
        <p:spPr>
          <a:xfrm>
            <a:off x="807742" y="4121573"/>
            <a:ext cx="2423187"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Hard disk pull-type guide rail</a:t>
            </a:r>
            <a:endParaRPr lang="zh-CN" altLang="en-US" sz="1300" dirty="0" smtClean="0">
              <a:latin typeface="Arial" pitchFamily="34" charset="0"/>
              <a:ea typeface="微软雅黑" pitchFamily="34" charset="-122"/>
              <a:cs typeface="Arial" pitchFamily="34" charset="0"/>
            </a:endParaRPr>
          </a:p>
        </p:txBody>
      </p:sp>
      <p:sp>
        <p:nvSpPr>
          <p:cNvPr id="116" name="1170569067"/>
          <p:cNvSpPr/>
          <p:nvPr/>
        </p:nvSpPr>
        <p:spPr bwMode="auto">
          <a:xfrm>
            <a:off x="662561" y="4499006"/>
            <a:ext cx="63351" cy="300911"/>
          </a:xfrm>
          <a:prstGeom prst="rect">
            <a:avLst/>
          </a:prstGeom>
          <a:solidFill>
            <a:srgbClr val="0070C0"/>
          </a:solid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117" name="250171621"/>
          <p:cNvSpPr txBox="1"/>
          <p:nvPr/>
        </p:nvSpPr>
        <p:spPr>
          <a:xfrm>
            <a:off x="805101" y="4483196"/>
            <a:ext cx="2423187"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Cable carrier</a:t>
            </a:r>
            <a:endParaRPr lang="zh-CN" altLang="en-US" sz="1300" dirty="0" smtClean="0">
              <a:latin typeface="Arial" pitchFamily="34" charset="0"/>
              <a:ea typeface="微软雅黑" pitchFamily="34" charset="-122"/>
              <a:cs typeface="Arial" pitchFamily="34" charset="0"/>
            </a:endParaRPr>
          </a:p>
        </p:txBody>
      </p:sp>
      <p:sp>
        <p:nvSpPr>
          <p:cNvPr id="118" name="529066341"/>
          <p:cNvSpPr/>
          <p:nvPr/>
        </p:nvSpPr>
        <p:spPr bwMode="auto">
          <a:xfrm>
            <a:off x="490986" y="4894681"/>
            <a:ext cx="374830" cy="66251"/>
          </a:xfrm>
          <a:prstGeom prst="rect">
            <a:avLst/>
          </a:prstGeom>
          <a:solidFill>
            <a:srgbClr val="00B050"/>
          </a:solid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119" name="2013687634"/>
          <p:cNvSpPr txBox="1"/>
          <p:nvPr/>
        </p:nvSpPr>
        <p:spPr>
          <a:xfrm>
            <a:off x="834142" y="4765628"/>
            <a:ext cx="2423187"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Hard disk baseboard</a:t>
            </a:r>
            <a:endParaRPr lang="zh-CN" altLang="en-US" sz="1300" dirty="0" smtClean="0">
              <a:latin typeface="Arial" pitchFamily="34" charset="0"/>
              <a:ea typeface="微软雅黑" pitchFamily="34" charset="-122"/>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1219926530"/>
          <p:cNvSpPr txBox="1">
            <a:spLocks/>
          </p:cNvSpPr>
          <p:nvPr/>
        </p:nvSpPr>
        <p:spPr>
          <a:xfrm>
            <a:off x="336087" y="432100"/>
            <a:ext cx="10179584" cy="994609"/>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a:ea typeface="微软雅黑" pitchFamily="34" charset="-122"/>
            </a:endParaRPr>
          </a:p>
        </p:txBody>
      </p:sp>
      <p:sp>
        <p:nvSpPr>
          <p:cNvPr id="23" name="标题 22"/>
          <p:cNvSpPr>
            <a:spLocks noGrp="1"/>
          </p:cNvSpPr>
          <p:nvPr>
            <p:ph type="title"/>
          </p:nvPr>
        </p:nvSpPr>
        <p:spPr/>
        <p:txBody>
          <a:bodyPr/>
          <a:lstStyle/>
          <a:p>
            <a:pPr lvl="0" algn="l"/>
            <a:r>
              <a:rPr lang="en-US" altLang="zh-CN" sz="3400" b="1" dirty="0" smtClean="0">
                <a:solidFill>
                  <a:schemeClr val="tx1"/>
                </a:solidFill>
                <a:latin typeface="Arial"/>
                <a:ea typeface="微软雅黑" pitchFamily="34" charset="-122"/>
              </a:rPr>
              <a:t>Feature (1): High-density(storage, compute)</a:t>
            </a:r>
            <a:endParaRPr lang="zh-CN" altLang="en-US" sz="3400" b="1" dirty="0">
              <a:solidFill>
                <a:schemeClr val="tx1"/>
              </a:solidFill>
            </a:endParaRPr>
          </a:p>
        </p:txBody>
      </p:sp>
      <p:sp>
        <p:nvSpPr>
          <p:cNvPr id="24" name="圆角矩形 23"/>
          <p:cNvSpPr/>
          <p:nvPr/>
        </p:nvSpPr>
        <p:spPr>
          <a:xfrm>
            <a:off x="6755526" y="1977302"/>
            <a:ext cx="3602455" cy="821557"/>
          </a:xfrm>
          <a:prstGeom prst="roundRect">
            <a:avLst>
              <a:gd name="adj" fmla="val 12367"/>
            </a:avLst>
          </a:prstGeom>
          <a:solidFill>
            <a:srgbClr val="0070C0"/>
          </a:solidFill>
        </p:spPr>
        <p:txBody>
          <a:bodyPr wrap="square" lIns="121944" tIns="60972" rIns="121944" bIns="60972" anchor="ctr">
            <a:spAutoFit/>
          </a:bodyPr>
          <a:lstStyle/>
          <a:p>
            <a:pPr algn="ctr"/>
            <a:r>
              <a:rPr lang="en-US" altLang="zh-CN" sz="2100" b="1" kern="0" dirty="0" smtClean="0">
                <a:solidFill>
                  <a:schemeClr val="bg1"/>
                </a:solidFill>
                <a:ea typeface="+mn-ea"/>
                <a:cs typeface="Arial" pitchFamily="34" charset="0"/>
              </a:rPr>
              <a:t>Equivalent of eight</a:t>
            </a:r>
            <a:r>
              <a:rPr lang="zh-CN" altLang="en-US" sz="2100" b="1" kern="0" dirty="0" smtClean="0">
                <a:solidFill>
                  <a:schemeClr val="bg1"/>
                </a:solidFill>
                <a:cs typeface="Arial" pitchFamily="34" charset="0"/>
              </a:rPr>
              <a:t> </a:t>
            </a:r>
            <a:r>
              <a:rPr lang="en-US" altLang="zh-CN" sz="2100" b="1" kern="0" dirty="0" smtClean="0">
                <a:solidFill>
                  <a:schemeClr val="bg1"/>
                </a:solidFill>
                <a:ea typeface="+mn-ea"/>
                <a:cs typeface="Arial" pitchFamily="34" charset="0"/>
              </a:rPr>
              <a:t>1U</a:t>
            </a:r>
            <a:r>
              <a:rPr lang="zh-CN" altLang="en-US" sz="2100" b="1" kern="0" dirty="0" smtClean="0">
                <a:solidFill>
                  <a:schemeClr val="bg1"/>
                </a:solidFill>
                <a:ea typeface="+mn-ea"/>
                <a:cs typeface="Arial" pitchFamily="34" charset="0"/>
              </a:rPr>
              <a:t> </a:t>
            </a:r>
            <a:r>
              <a:rPr lang="en-US" altLang="zh-CN" sz="2100" b="1" kern="0" dirty="0" smtClean="0">
                <a:solidFill>
                  <a:schemeClr val="bg1"/>
                </a:solidFill>
                <a:ea typeface="+mn-ea"/>
                <a:cs typeface="Arial" pitchFamily="34" charset="0"/>
              </a:rPr>
              <a:t>rack-optimized servers</a:t>
            </a:r>
          </a:p>
        </p:txBody>
      </p:sp>
      <p:sp>
        <p:nvSpPr>
          <p:cNvPr id="25" name="矩形 24"/>
          <p:cNvSpPr/>
          <p:nvPr/>
        </p:nvSpPr>
        <p:spPr>
          <a:xfrm>
            <a:off x="6615744" y="3145896"/>
            <a:ext cx="4564760" cy="692522"/>
          </a:xfrm>
          <a:prstGeom prst="rect">
            <a:avLst/>
          </a:prstGeom>
        </p:spPr>
        <p:txBody>
          <a:bodyPr wrap="none" lIns="121944" tIns="60972" rIns="121944" bIns="60972">
            <a:spAutoFit/>
          </a:bodyPr>
          <a:lstStyle/>
          <a:p>
            <a:r>
              <a:rPr lang="en-US" altLang="zh-CN" sz="2700" b="1" kern="0" dirty="0" smtClean="0">
                <a:ea typeface="微软雅黑" pitchFamily="34" charset="-122"/>
                <a:cs typeface="Arial" pitchFamily="34" charset="0"/>
              </a:rPr>
              <a:t>Saving space more than </a:t>
            </a:r>
            <a:r>
              <a:rPr lang="en-US" altLang="zh-CN" sz="3700" b="1" kern="0" dirty="0" smtClean="0">
                <a:solidFill>
                  <a:srgbClr val="C00000"/>
                </a:solidFill>
                <a:ea typeface="微软雅黑" pitchFamily="34" charset="-122"/>
                <a:cs typeface="Arial" pitchFamily="34" charset="0"/>
              </a:rPr>
              <a:t>50%</a:t>
            </a:r>
            <a:endParaRPr lang="zh-CN" altLang="en-US" sz="2700" b="1" dirty="0">
              <a:solidFill>
                <a:srgbClr val="C00000"/>
              </a:solidFill>
              <a:ea typeface="微软雅黑" pitchFamily="34" charset="-122"/>
            </a:endParaRPr>
          </a:p>
        </p:txBody>
      </p:sp>
      <p:sp>
        <p:nvSpPr>
          <p:cNvPr id="26" name="圆角矩形 25"/>
          <p:cNvSpPr/>
          <p:nvPr/>
        </p:nvSpPr>
        <p:spPr>
          <a:xfrm>
            <a:off x="6787202" y="4244592"/>
            <a:ext cx="3618294" cy="832678"/>
          </a:xfrm>
          <a:prstGeom prst="roundRect">
            <a:avLst>
              <a:gd name="adj" fmla="val 12367"/>
            </a:avLst>
          </a:prstGeom>
          <a:solidFill>
            <a:srgbClr val="0070C0"/>
          </a:solidFill>
        </p:spPr>
        <p:txBody>
          <a:bodyPr wrap="square" lIns="121944" tIns="60972" rIns="121944" bIns="60972" anchor="ctr">
            <a:spAutoFit/>
          </a:bodyPr>
          <a:lstStyle/>
          <a:p>
            <a:pPr algn="ctr"/>
            <a:r>
              <a:rPr lang="en-US" altLang="zh-CN" sz="2100" b="1" kern="0" dirty="0" smtClean="0">
                <a:solidFill>
                  <a:schemeClr val="bg1"/>
                </a:solidFill>
                <a:ea typeface="+mn-ea"/>
                <a:cs typeface="Arial" pitchFamily="34" charset="0"/>
              </a:rPr>
              <a:t>Equivalent of four 2U rack-optimized servers</a:t>
            </a:r>
          </a:p>
        </p:txBody>
      </p:sp>
      <p:sp>
        <p:nvSpPr>
          <p:cNvPr id="27" name="右箭头 26"/>
          <p:cNvSpPr/>
          <p:nvPr/>
        </p:nvSpPr>
        <p:spPr bwMode="auto">
          <a:xfrm rot="5400000">
            <a:off x="8075185" y="2674648"/>
            <a:ext cx="504273" cy="703450"/>
          </a:xfrm>
          <a:prstGeom prst="rightArrow">
            <a:avLst/>
          </a:prstGeom>
          <a:solidFill>
            <a:schemeClr val="bg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ea typeface="+mn-ea"/>
              <a:cs typeface="Arial" pitchFamily="34" charset="0"/>
            </a:endParaRPr>
          </a:p>
        </p:txBody>
      </p:sp>
      <p:sp>
        <p:nvSpPr>
          <p:cNvPr id="28" name="右箭头 27"/>
          <p:cNvSpPr/>
          <p:nvPr/>
        </p:nvSpPr>
        <p:spPr bwMode="auto">
          <a:xfrm rot="16200000">
            <a:off x="8116428" y="3678456"/>
            <a:ext cx="504273" cy="703450"/>
          </a:xfrm>
          <a:prstGeom prst="rightArrow">
            <a:avLst/>
          </a:prstGeom>
          <a:solidFill>
            <a:schemeClr val="bg2"/>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ea typeface="+mn-ea"/>
              <a:cs typeface="Arial" pitchFamily="34" charset="0"/>
            </a:endParaRPr>
          </a:p>
        </p:txBody>
      </p:sp>
      <p:grpSp>
        <p:nvGrpSpPr>
          <p:cNvPr id="2" name="组合 53"/>
          <p:cNvGrpSpPr/>
          <p:nvPr/>
        </p:nvGrpSpPr>
        <p:grpSpPr>
          <a:xfrm>
            <a:off x="1605241" y="1520384"/>
            <a:ext cx="4745754" cy="4040693"/>
            <a:chOff x="704853" y="1185183"/>
            <a:chExt cx="3792737" cy="3091542"/>
          </a:xfrm>
        </p:grpSpPr>
        <p:sp>
          <p:nvSpPr>
            <p:cNvPr id="55" name="左大括号 54"/>
            <p:cNvSpPr/>
            <p:nvPr/>
          </p:nvSpPr>
          <p:spPr bwMode="auto">
            <a:xfrm rot="10800000">
              <a:off x="2137457" y="1208968"/>
              <a:ext cx="191934" cy="1494503"/>
            </a:xfrm>
            <a:prstGeom prst="leftBrace">
              <a:avLst/>
            </a:prstGeom>
            <a:noFill/>
            <a:ln w="28575">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914339">
                <a:buClr>
                  <a:srgbClr val="CC9900"/>
                </a:buClr>
                <a:buFont typeface="Wingdings" pitchFamily="2" charset="2"/>
                <a:buChar char="n"/>
              </a:pPr>
              <a:endParaRPr lang="zh-CN" altLang="en-US" sz="1700" dirty="0" smtClean="0">
                <a:latin typeface="+mj-ea"/>
                <a:ea typeface="+mj-ea"/>
              </a:endParaRPr>
            </a:p>
          </p:txBody>
        </p:sp>
        <p:pic>
          <p:nvPicPr>
            <p:cNvPr id="56" name="Picture 2" descr="D:\01.MKT_Server\00.工作输出\01.X6800\视频制作\3D渲染\X6800_4U4\4U8\front_4U8.png"/>
            <p:cNvPicPr>
              <a:picLocks noChangeAspect="1" noChangeArrowheads="1"/>
            </p:cNvPicPr>
            <p:nvPr/>
          </p:nvPicPr>
          <p:blipFill>
            <a:blip r:embed="rId3" cstate="print"/>
            <a:srcRect/>
            <a:stretch>
              <a:fillRect/>
            </a:stretch>
          </p:blipFill>
          <p:spPr bwMode="auto">
            <a:xfrm>
              <a:off x="2702411" y="1400260"/>
              <a:ext cx="1742120" cy="947480"/>
            </a:xfrm>
            <a:prstGeom prst="rect">
              <a:avLst/>
            </a:prstGeom>
            <a:noFill/>
          </p:spPr>
        </p:pic>
        <p:grpSp>
          <p:nvGrpSpPr>
            <p:cNvPr id="3" name="组合 29"/>
            <p:cNvGrpSpPr/>
            <p:nvPr/>
          </p:nvGrpSpPr>
          <p:grpSpPr>
            <a:xfrm>
              <a:off x="704853" y="1185183"/>
              <a:ext cx="1476821" cy="1522516"/>
              <a:chOff x="161927" y="1470932"/>
              <a:chExt cx="1590673" cy="1696078"/>
            </a:xfrm>
          </p:grpSpPr>
          <p:pic>
            <p:nvPicPr>
              <p:cNvPr id="67"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2775857"/>
                <a:ext cx="1590673" cy="391153"/>
              </a:xfrm>
              <a:prstGeom prst="rect">
                <a:avLst/>
              </a:prstGeom>
              <a:noFill/>
            </p:spPr>
          </p:pic>
          <p:pic>
            <p:nvPicPr>
              <p:cNvPr id="68"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2589440"/>
                <a:ext cx="1590673" cy="391153"/>
              </a:xfrm>
              <a:prstGeom prst="rect">
                <a:avLst/>
              </a:prstGeom>
              <a:noFill/>
            </p:spPr>
          </p:pic>
          <p:pic>
            <p:nvPicPr>
              <p:cNvPr id="69"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2403022"/>
                <a:ext cx="1590673" cy="391153"/>
              </a:xfrm>
              <a:prstGeom prst="rect">
                <a:avLst/>
              </a:prstGeom>
              <a:noFill/>
            </p:spPr>
          </p:pic>
          <p:pic>
            <p:nvPicPr>
              <p:cNvPr id="70"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2216604"/>
                <a:ext cx="1590673" cy="391153"/>
              </a:xfrm>
              <a:prstGeom prst="rect">
                <a:avLst/>
              </a:prstGeom>
              <a:noFill/>
            </p:spPr>
          </p:pic>
          <p:pic>
            <p:nvPicPr>
              <p:cNvPr id="71"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2030186"/>
                <a:ext cx="1590673" cy="391153"/>
              </a:xfrm>
              <a:prstGeom prst="rect">
                <a:avLst/>
              </a:prstGeom>
              <a:noFill/>
            </p:spPr>
          </p:pic>
          <p:pic>
            <p:nvPicPr>
              <p:cNvPr id="72"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1843768"/>
                <a:ext cx="1590673" cy="391153"/>
              </a:xfrm>
              <a:prstGeom prst="rect">
                <a:avLst/>
              </a:prstGeom>
              <a:noFill/>
            </p:spPr>
          </p:pic>
          <p:pic>
            <p:nvPicPr>
              <p:cNvPr id="73"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1657350"/>
                <a:ext cx="1590673" cy="391153"/>
              </a:xfrm>
              <a:prstGeom prst="rect">
                <a:avLst/>
              </a:prstGeom>
              <a:noFill/>
            </p:spPr>
          </p:pic>
          <p:pic>
            <p:nvPicPr>
              <p:cNvPr id="74" name="Picture 4" descr="D:\01.MKT_Server\03.Huawei服务器\照片\00 RH1288 V2\00 RH1288 V2\RH1288 V2 4盘正面 .png"/>
              <p:cNvPicPr>
                <a:picLocks noChangeAspect="1" noChangeArrowheads="1"/>
              </p:cNvPicPr>
              <p:nvPr/>
            </p:nvPicPr>
            <p:blipFill>
              <a:blip r:embed="rId4" cstate="print"/>
              <a:srcRect t="36928" b="30039"/>
              <a:stretch>
                <a:fillRect/>
              </a:stretch>
            </p:blipFill>
            <p:spPr bwMode="auto">
              <a:xfrm>
                <a:off x="161927" y="1470932"/>
                <a:ext cx="1590673" cy="391153"/>
              </a:xfrm>
              <a:prstGeom prst="rect">
                <a:avLst/>
              </a:prstGeom>
              <a:noFill/>
            </p:spPr>
          </p:pic>
        </p:grpSp>
        <p:grpSp>
          <p:nvGrpSpPr>
            <p:cNvPr id="4" name="组合 36"/>
            <p:cNvGrpSpPr/>
            <p:nvPr/>
          </p:nvGrpSpPr>
          <p:grpSpPr>
            <a:xfrm>
              <a:off x="757913" y="3002734"/>
              <a:ext cx="1302288" cy="1256892"/>
              <a:chOff x="800102" y="3038477"/>
              <a:chExt cx="1402685" cy="1400173"/>
            </a:xfrm>
          </p:grpSpPr>
          <p:pic>
            <p:nvPicPr>
              <p:cNvPr id="63" name="Picture 5" descr="D:\01.MKT_Server\03.Huawei服务器\照片\02 RH2288 V2\02 RH2288 V2\02 RH2288 V2(12 Disks).png"/>
              <p:cNvPicPr>
                <a:picLocks noChangeAspect="1" noChangeArrowheads="1"/>
              </p:cNvPicPr>
              <p:nvPr/>
            </p:nvPicPr>
            <p:blipFill>
              <a:blip r:embed="rId5" cstate="print"/>
              <a:srcRect/>
              <a:stretch>
                <a:fillRect/>
              </a:stretch>
            </p:blipFill>
            <p:spPr bwMode="auto">
              <a:xfrm>
                <a:off x="800102" y="3886202"/>
                <a:ext cx="1402685" cy="552448"/>
              </a:xfrm>
              <a:prstGeom prst="rect">
                <a:avLst/>
              </a:prstGeom>
              <a:noFill/>
            </p:spPr>
          </p:pic>
          <p:pic>
            <p:nvPicPr>
              <p:cNvPr id="64" name="Picture 5" descr="D:\01.MKT_Server\03.Huawei服务器\照片\02 RH2288 V2\02 RH2288 V2\02 RH2288 V2(12 Disks).png"/>
              <p:cNvPicPr>
                <a:picLocks noChangeAspect="1" noChangeArrowheads="1"/>
              </p:cNvPicPr>
              <p:nvPr/>
            </p:nvPicPr>
            <p:blipFill>
              <a:blip r:embed="rId5" cstate="print"/>
              <a:srcRect/>
              <a:stretch>
                <a:fillRect/>
              </a:stretch>
            </p:blipFill>
            <p:spPr bwMode="auto">
              <a:xfrm>
                <a:off x="800102" y="3603627"/>
                <a:ext cx="1402685" cy="552448"/>
              </a:xfrm>
              <a:prstGeom prst="rect">
                <a:avLst/>
              </a:prstGeom>
              <a:noFill/>
            </p:spPr>
          </p:pic>
          <p:pic>
            <p:nvPicPr>
              <p:cNvPr id="65" name="Picture 5" descr="D:\01.MKT_Server\03.Huawei服务器\照片\02 RH2288 V2\02 RH2288 V2\02 RH2288 V2(12 Disks).png"/>
              <p:cNvPicPr>
                <a:picLocks noChangeAspect="1" noChangeArrowheads="1"/>
              </p:cNvPicPr>
              <p:nvPr/>
            </p:nvPicPr>
            <p:blipFill>
              <a:blip r:embed="rId5" cstate="print"/>
              <a:srcRect/>
              <a:stretch>
                <a:fillRect/>
              </a:stretch>
            </p:blipFill>
            <p:spPr bwMode="auto">
              <a:xfrm>
                <a:off x="800102" y="3321052"/>
                <a:ext cx="1402685" cy="552448"/>
              </a:xfrm>
              <a:prstGeom prst="rect">
                <a:avLst/>
              </a:prstGeom>
              <a:noFill/>
            </p:spPr>
          </p:pic>
          <p:pic>
            <p:nvPicPr>
              <p:cNvPr id="66" name="Picture 5" descr="D:\01.MKT_Server\03.Huawei服务器\照片\02 RH2288 V2\02 RH2288 V2\02 RH2288 V2(12 Disks).png"/>
              <p:cNvPicPr>
                <a:picLocks noChangeAspect="1" noChangeArrowheads="1"/>
              </p:cNvPicPr>
              <p:nvPr/>
            </p:nvPicPr>
            <p:blipFill>
              <a:blip r:embed="rId5" cstate="print"/>
              <a:srcRect/>
              <a:stretch>
                <a:fillRect/>
              </a:stretch>
            </p:blipFill>
            <p:spPr bwMode="auto">
              <a:xfrm>
                <a:off x="800102" y="3038477"/>
                <a:ext cx="1402685" cy="552448"/>
              </a:xfrm>
              <a:prstGeom prst="rect">
                <a:avLst/>
              </a:prstGeom>
              <a:noFill/>
            </p:spPr>
          </p:pic>
        </p:grpSp>
        <p:sp>
          <p:nvSpPr>
            <p:cNvPr id="59" name="左大括号 58"/>
            <p:cNvSpPr/>
            <p:nvPr/>
          </p:nvSpPr>
          <p:spPr bwMode="auto">
            <a:xfrm rot="10800000">
              <a:off x="2137457" y="3013079"/>
              <a:ext cx="168023" cy="1263646"/>
            </a:xfrm>
            <a:prstGeom prst="leftBrace">
              <a:avLst/>
            </a:prstGeom>
            <a:noFill/>
            <a:ln w="28575">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68562" tIns="34281" rIns="68562" bIns="34281" numCol="1" rtlCol="0" anchor="t" anchorCtr="0" compatLnSpc="1">
              <a:prstTxWarp prst="textNoShape">
                <a:avLst/>
              </a:prstTxWarp>
            </a:bodyPr>
            <a:lstStyle/>
            <a:p>
              <a:pPr defTabSz="914339">
                <a:buClr>
                  <a:srgbClr val="CC9900"/>
                </a:buClr>
                <a:buFont typeface="Wingdings" pitchFamily="2" charset="2"/>
                <a:buChar char="n"/>
              </a:pPr>
              <a:endParaRPr lang="zh-CN" altLang="en-US" sz="1700" dirty="0" smtClean="0">
                <a:latin typeface="+mj-ea"/>
                <a:ea typeface="+mj-ea"/>
              </a:endParaRPr>
            </a:p>
          </p:txBody>
        </p:sp>
        <p:pic>
          <p:nvPicPr>
            <p:cNvPr id="60" name="Picture 6" descr="D:\01.MKT_Server\00.工作输出\01.X6800\视频制作\3D渲染\X6800_4U4\XH628 V3\HD4u4_momery_looking down_0911.png"/>
            <p:cNvPicPr>
              <a:picLocks noChangeAspect="1" noChangeArrowheads="1"/>
            </p:cNvPicPr>
            <p:nvPr/>
          </p:nvPicPr>
          <p:blipFill>
            <a:blip r:embed="rId6" cstate="print"/>
            <a:srcRect/>
            <a:stretch>
              <a:fillRect/>
            </a:stretch>
          </p:blipFill>
          <p:spPr bwMode="auto">
            <a:xfrm>
              <a:off x="2691756" y="3161621"/>
              <a:ext cx="1805834" cy="982131"/>
            </a:xfrm>
            <a:prstGeom prst="rect">
              <a:avLst/>
            </a:prstGeom>
            <a:noFill/>
          </p:spPr>
        </p:pic>
        <p:sp>
          <p:nvSpPr>
            <p:cNvPr id="61" name="TextBox 60"/>
            <p:cNvSpPr txBox="1"/>
            <p:nvPr/>
          </p:nvSpPr>
          <p:spPr>
            <a:xfrm>
              <a:off x="2348971" y="1446912"/>
              <a:ext cx="496771" cy="923330"/>
            </a:xfrm>
            <a:prstGeom prst="rect">
              <a:avLst/>
            </a:prstGeom>
            <a:noFill/>
          </p:spPr>
          <p:txBody>
            <a:bodyPr wrap="square" rtlCol="0">
              <a:spAutoFit/>
            </a:bodyPr>
            <a:lstStyle/>
            <a:p>
              <a:r>
                <a:rPr lang="en-US" altLang="zh-CN" sz="7200" dirty="0" smtClean="0">
                  <a:solidFill>
                    <a:srgbClr val="C00000"/>
                  </a:solidFill>
                </a:rPr>
                <a:t>=</a:t>
              </a:r>
              <a:endParaRPr lang="zh-CN" altLang="en-US" sz="7200" dirty="0">
                <a:solidFill>
                  <a:srgbClr val="C00000"/>
                </a:solidFill>
              </a:endParaRPr>
            </a:p>
          </p:txBody>
        </p:sp>
        <p:sp>
          <p:nvSpPr>
            <p:cNvPr id="62" name="TextBox 61"/>
            <p:cNvSpPr txBox="1"/>
            <p:nvPr/>
          </p:nvSpPr>
          <p:spPr>
            <a:xfrm>
              <a:off x="2348971" y="3199512"/>
              <a:ext cx="496771" cy="923330"/>
            </a:xfrm>
            <a:prstGeom prst="rect">
              <a:avLst/>
            </a:prstGeom>
            <a:noFill/>
          </p:spPr>
          <p:txBody>
            <a:bodyPr wrap="square" rtlCol="0">
              <a:spAutoFit/>
            </a:bodyPr>
            <a:lstStyle/>
            <a:p>
              <a:r>
                <a:rPr lang="en-US" altLang="zh-CN" sz="7200" dirty="0" smtClean="0">
                  <a:solidFill>
                    <a:srgbClr val="C00000"/>
                  </a:solidFill>
                </a:rPr>
                <a:t>=</a:t>
              </a:r>
              <a:endParaRPr lang="zh-CN" altLang="en-US" sz="7200" dirty="0">
                <a:solidFill>
                  <a:srgbClr val="C00000"/>
                </a:solidFill>
              </a:endParaRPr>
            </a:p>
          </p:txBody>
        </p:sp>
      </p:grpSp>
      <p:sp>
        <p:nvSpPr>
          <p:cNvPr id="75" name="矩形 74"/>
          <p:cNvSpPr/>
          <p:nvPr/>
        </p:nvSpPr>
        <p:spPr>
          <a:xfrm>
            <a:off x="4152050" y="1719540"/>
            <a:ext cx="2431035" cy="369356"/>
          </a:xfrm>
          <a:prstGeom prst="rect">
            <a:avLst/>
          </a:prstGeom>
        </p:spPr>
        <p:txBody>
          <a:bodyPr wrap="none" lIns="121944" tIns="60972" rIns="121944" bIns="60972">
            <a:spAutoFit/>
          </a:bodyPr>
          <a:lstStyle/>
          <a:p>
            <a:pPr algn="ctr" defTabSz="801408">
              <a:spcBef>
                <a:spcPct val="50000"/>
              </a:spcBef>
            </a:pPr>
            <a:r>
              <a:rPr lang="en-US" altLang="zh-CN" sz="1600" dirty="0" smtClean="0">
                <a:latin typeface="微软雅黑" pitchFamily="34" charset="-122"/>
                <a:ea typeface="微软雅黑" pitchFamily="34" charset="-122"/>
                <a:cs typeface="Arial" pitchFamily="34" charset="0"/>
              </a:rPr>
              <a:t>Compute Node</a:t>
            </a:r>
            <a:r>
              <a:rPr lang="zh-CN" altLang="en-US" sz="1600" dirty="0" smtClean="0">
                <a:latin typeface="微软雅黑" pitchFamily="34" charset="-122"/>
                <a:ea typeface="微软雅黑" pitchFamily="34" charset="-122"/>
                <a:cs typeface="Arial" pitchFamily="34" charset="0"/>
              </a:rPr>
              <a:t>（</a:t>
            </a:r>
            <a:r>
              <a:rPr lang="en-US" altLang="zh-CN" sz="1600" dirty="0" smtClean="0">
                <a:latin typeface="微软雅黑" pitchFamily="34" charset="-122"/>
                <a:ea typeface="微软雅黑" pitchFamily="34" charset="-122"/>
                <a:cs typeface="Arial" pitchFamily="34" charset="0"/>
              </a:rPr>
              <a:t>4U8)</a:t>
            </a:r>
            <a:endParaRPr lang="zh-CN" altLang="en-US" sz="1600" dirty="0">
              <a:latin typeface="微软雅黑" pitchFamily="34" charset="-122"/>
              <a:ea typeface="微软雅黑" pitchFamily="34" charset="-122"/>
              <a:cs typeface="Arial" pitchFamily="34" charset="0"/>
            </a:endParaRPr>
          </a:p>
        </p:txBody>
      </p:sp>
      <p:sp>
        <p:nvSpPr>
          <p:cNvPr id="76" name="矩形 75"/>
          <p:cNvSpPr/>
          <p:nvPr/>
        </p:nvSpPr>
        <p:spPr>
          <a:xfrm>
            <a:off x="4263935" y="4047476"/>
            <a:ext cx="2270614" cy="369418"/>
          </a:xfrm>
          <a:prstGeom prst="rect">
            <a:avLst/>
          </a:prstGeom>
        </p:spPr>
        <p:txBody>
          <a:bodyPr wrap="none" lIns="121944" tIns="60972" rIns="121944" bIns="60972">
            <a:spAutoFit/>
          </a:bodyPr>
          <a:lstStyle/>
          <a:p>
            <a:pPr algn="ctr" defTabSz="801408">
              <a:spcBef>
                <a:spcPct val="50000"/>
              </a:spcBef>
            </a:pPr>
            <a:r>
              <a:rPr lang="en-US" altLang="zh-CN" sz="1600" dirty="0" smtClean="0">
                <a:latin typeface="微软雅黑" pitchFamily="34" charset="-122"/>
                <a:ea typeface="微软雅黑" pitchFamily="34" charset="-122"/>
                <a:cs typeface="Arial" pitchFamily="34" charset="0"/>
              </a:rPr>
              <a:t>Storage Node(4U4</a:t>
            </a:r>
            <a:r>
              <a:rPr lang="zh-CN" altLang="en-US" sz="1600" dirty="0" smtClean="0">
                <a:latin typeface="微软雅黑" pitchFamily="34" charset="-122"/>
                <a:ea typeface="微软雅黑" pitchFamily="34" charset="-122"/>
                <a:cs typeface="Arial" pitchFamily="34" charset="0"/>
              </a:rPr>
              <a:t>）</a:t>
            </a:r>
            <a:endParaRPr lang="zh-CN" altLang="en-US" sz="1600" dirty="0">
              <a:latin typeface="微软雅黑" pitchFamily="34" charset="-122"/>
              <a:ea typeface="微软雅黑" pitchFamily="34" charset="-122"/>
              <a:cs typeface="Arial" pitchFamily="34" charset="0"/>
            </a:endParaRPr>
          </a:p>
        </p:txBody>
      </p:sp>
    </p:spTree>
  </p:cSld>
  <p:clrMapOvr>
    <a:masterClrMapping/>
  </p:clrMapOvr>
  <p:transition advClick="0" advTm="8000">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776719206"/>
          <p:cNvSpPr/>
          <p:nvPr/>
        </p:nvSpPr>
        <p:spPr bwMode="auto">
          <a:xfrm>
            <a:off x="3292879" y="3760997"/>
            <a:ext cx="2804708" cy="2306854"/>
          </a:xfrm>
          <a:prstGeom prst="rect">
            <a:avLst/>
          </a:prstGeom>
          <a:solidFill>
            <a:schemeClr val="bg1"/>
          </a:solidFill>
          <a:ln w="63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553" name="235558872"/>
          <p:cNvSpPr/>
          <p:nvPr/>
        </p:nvSpPr>
        <p:spPr bwMode="auto">
          <a:xfrm>
            <a:off x="6097056" y="3760997"/>
            <a:ext cx="2788001" cy="2306854"/>
          </a:xfrm>
          <a:prstGeom prst="rect">
            <a:avLst/>
          </a:prstGeom>
          <a:solidFill>
            <a:schemeClr val="bg1"/>
          </a:solidFill>
          <a:ln w="63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547" name="1385630881"/>
          <p:cNvSpPr/>
          <p:nvPr/>
        </p:nvSpPr>
        <p:spPr bwMode="auto">
          <a:xfrm>
            <a:off x="483056" y="1179756"/>
            <a:ext cx="11189468" cy="2581238"/>
          </a:xfrm>
          <a:prstGeom prst="rect">
            <a:avLst/>
          </a:prstGeom>
          <a:solidFill>
            <a:schemeClr val="bg1"/>
          </a:solidFill>
          <a:ln w="63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48" name="629774899"/>
          <p:cNvSpPr txBox="1">
            <a:spLocks/>
          </p:cNvSpPr>
          <p:nvPr/>
        </p:nvSpPr>
        <p:spPr>
          <a:xfrm>
            <a:off x="-60976" y="299989"/>
            <a:ext cx="12502724" cy="994609"/>
          </a:xfrm>
          <a:prstGeom prst="rect">
            <a:avLst/>
          </a:prstGeom>
        </p:spPr>
        <p:txBody>
          <a:bodyPr lIns="121944" tIns="60972" rIns="121944" bIns="60972"/>
          <a:lstStyle/>
          <a:p>
            <a:pPr lvl="0" eaLnBrk="0" hangingPunct="0">
              <a:defRPr/>
            </a:pPr>
            <a:r>
              <a:rPr lang="en-US" altLang="zh-CN" sz="3400" b="1" kern="0" dirty="0" smtClean="0">
                <a:latin typeface="Arial" pitchFamily="34" charset="0"/>
                <a:ea typeface="微软雅黑" pitchFamily="34" charset="-122"/>
                <a:cs typeface="Arial" pitchFamily="34" charset="0"/>
              </a:rPr>
              <a:t>Feature (2): Optimal Heat Dissipation, Stable Operating at 40ºC</a:t>
            </a:r>
            <a:endParaRPr lang="en-US" altLang="zh-CN" sz="3400" b="1" kern="0" dirty="0">
              <a:latin typeface="Arial" pitchFamily="34" charset="0"/>
              <a:ea typeface="微软雅黑" pitchFamily="34" charset="-122"/>
              <a:cs typeface="Arial" pitchFamily="34" charset="0"/>
            </a:endParaRPr>
          </a:p>
        </p:txBody>
      </p:sp>
      <p:pic>
        <p:nvPicPr>
          <p:cNvPr id="168" name="1326177039"/>
          <p:cNvPicPr/>
          <p:nvPr/>
        </p:nvPicPr>
        <p:blipFill>
          <a:blip r:embed="rId3" cstate="print"/>
          <a:srcRect/>
          <a:stretch>
            <a:fillRect/>
          </a:stretch>
        </p:blipFill>
        <p:spPr bwMode="auto">
          <a:xfrm>
            <a:off x="898393" y="2003982"/>
            <a:ext cx="4739906" cy="1290185"/>
          </a:xfrm>
          <a:prstGeom prst="rect">
            <a:avLst/>
          </a:prstGeom>
          <a:noFill/>
          <a:ln w="9525">
            <a:noFill/>
            <a:miter lim="800000"/>
            <a:headEnd/>
            <a:tailEnd/>
          </a:ln>
        </p:spPr>
      </p:pic>
      <p:cxnSp>
        <p:nvCxnSpPr>
          <p:cNvPr id="41" name="直接箭头连接符 40"/>
          <p:cNvCxnSpPr/>
          <p:nvPr/>
        </p:nvCxnSpPr>
        <p:spPr bwMode="auto">
          <a:xfrm flipV="1">
            <a:off x="818098" y="216103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 name="627925317"/>
          <p:cNvCxnSpPr/>
          <p:nvPr/>
        </p:nvCxnSpPr>
        <p:spPr bwMode="auto">
          <a:xfrm flipV="1">
            <a:off x="820676" y="219664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 name="460458094"/>
          <p:cNvCxnSpPr/>
          <p:nvPr/>
        </p:nvCxnSpPr>
        <p:spPr bwMode="auto">
          <a:xfrm flipV="1">
            <a:off x="824150" y="233441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 name="284620891"/>
          <p:cNvCxnSpPr/>
          <p:nvPr/>
        </p:nvCxnSpPr>
        <p:spPr bwMode="auto">
          <a:xfrm flipV="1">
            <a:off x="818090" y="242432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0" name="1991342724"/>
          <p:cNvCxnSpPr/>
          <p:nvPr/>
        </p:nvCxnSpPr>
        <p:spPr bwMode="auto">
          <a:xfrm flipV="1">
            <a:off x="819237" y="224014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1" name="1839912632"/>
          <p:cNvCxnSpPr/>
          <p:nvPr/>
        </p:nvCxnSpPr>
        <p:spPr bwMode="auto">
          <a:xfrm flipV="1">
            <a:off x="817798" y="228365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2" name="1385056365"/>
          <p:cNvCxnSpPr/>
          <p:nvPr/>
        </p:nvCxnSpPr>
        <p:spPr bwMode="auto">
          <a:xfrm flipV="1">
            <a:off x="824993" y="237936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3" name="567517243"/>
          <p:cNvCxnSpPr/>
          <p:nvPr/>
        </p:nvCxnSpPr>
        <p:spPr bwMode="auto">
          <a:xfrm flipV="1">
            <a:off x="816661" y="245809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4" name="868512001"/>
          <p:cNvCxnSpPr/>
          <p:nvPr/>
        </p:nvCxnSpPr>
        <p:spPr bwMode="auto">
          <a:xfrm flipV="1">
            <a:off x="819237" y="249371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5" name="1061608391"/>
          <p:cNvCxnSpPr/>
          <p:nvPr/>
        </p:nvCxnSpPr>
        <p:spPr bwMode="auto">
          <a:xfrm flipV="1">
            <a:off x="822713" y="263148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6" name="1044062179"/>
          <p:cNvCxnSpPr/>
          <p:nvPr/>
        </p:nvCxnSpPr>
        <p:spPr bwMode="auto">
          <a:xfrm flipV="1">
            <a:off x="816651" y="272138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7" name="1274840073"/>
          <p:cNvCxnSpPr/>
          <p:nvPr/>
        </p:nvCxnSpPr>
        <p:spPr bwMode="auto">
          <a:xfrm flipV="1">
            <a:off x="817798" y="253721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8" name="335735346"/>
          <p:cNvCxnSpPr/>
          <p:nvPr/>
        </p:nvCxnSpPr>
        <p:spPr bwMode="auto">
          <a:xfrm flipV="1">
            <a:off x="824993" y="258071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9" name="2032557394"/>
          <p:cNvCxnSpPr/>
          <p:nvPr/>
        </p:nvCxnSpPr>
        <p:spPr bwMode="auto">
          <a:xfrm flipV="1">
            <a:off x="823554" y="267642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2" name="352984012"/>
          <p:cNvCxnSpPr/>
          <p:nvPr/>
        </p:nvCxnSpPr>
        <p:spPr bwMode="auto">
          <a:xfrm flipV="1">
            <a:off x="820976" y="277132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3" name="1267042478"/>
          <p:cNvCxnSpPr/>
          <p:nvPr/>
        </p:nvCxnSpPr>
        <p:spPr bwMode="auto">
          <a:xfrm flipV="1">
            <a:off x="823554" y="280693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4" name="1934340104"/>
          <p:cNvCxnSpPr/>
          <p:nvPr/>
        </p:nvCxnSpPr>
        <p:spPr bwMode="auto">
          <a:xfrm flipV="1">
            <a:off x="818396" y="294470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5" name="167465671"/>
          <p:cNvCxnSpPr/>
          <p:nvPr/>
        </p:nvCxnSpPr>
        <p:spPr bwMode="auto">
          <a:xfrm flipV="1">
            <a:off x="820968" y="303461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6" name="1943076910"/>
          <p:cNvCxnSpPr/>
          <p:nvPr/>
        </p:nvCxnSpPr>
        <p:spPr bwMode="auto">
          <a:xfrm flipV="1">
            <a:off x="822115" y="285043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7" name="1849749625"/>
          <p:cNvCxnSpPr/>
          <p:nvPr/>
        </p:nvCxnSpPr>
        <p:spPr bwMode="auto">
          <a:xfrm flipV="1">
            <a:off x="820676" y="289394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8" name="1025057366"/>
          <p:cNvCxnSpPr/>
          <p:nvPr/>
        </p:nvCxnSpPr>
        <p:spPr bwMode="auto">
          <a:xfrm flipV="1">
            <a:off x="819237" y="298965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9" name="511821863"/>
          <p:cNvCxnSpPr/>
          <p:nvPr/>
        </p:nvCxnSpPr>
        <p:spPr bwMode="auto">
          <a:xfrm flipV="1">
            <a:off x="820676" y="307790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0" name="692169573"/>
          <p:cNvCxnSpPr/>
          <p:nvPr/>
        </p:nvCxnSpPr>
        <p:spPr bwMode="auto">
          <a:xfrm flipV="1">
            <a:off x="819240" y="312140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1" name="182216678"/>
          <p:cNvCxnSpPr/>
          <p:nvPr/>
        </p:nvCxnSpPr>
        <p:spPr bwMode="auto">
          <a:xfrm flipV="1">
            <a:off x="817805" y="316491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8" name="直接箭头连接符 127"/>
          <p:cNvCxnSpPr/>
          <p:nvPr/>
        </p:nvCxnSpPr>
        <p:spPr bwMode="auto">
          <a:xfrm flipV="1">
            <a:off x="1205178" y="216724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9" name="1627265685"/>
          <p:cNvCxnSpPr/>
          <p:nvPr/>
        </p:nvCxnSpPr>
        <p:spPr bwMode="auto">
          <a:xfrm flipV="1">
            <a:off x="1207756" y="220285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0" name="429057559"/>
          <p:cNvCxnSpPr/>
          <p:nvPr/>
        </p:nvCxnSpPr>
        <p:spPr bwMode="auto">
          <a:xfrm flipV="1">
            <a:off x="1211230" y="234062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1" name="1890159181"/>
          <p:cNvCxnSpPr/>
          <p:nvPr/>
        </p:nvCxnSpPr>
        <p:spPr bwMode="auto">
          <a:xfrm flipV="1">
            <a:off x="1205170" y="243053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2" name="1055966399"/>
          <p:cNvCxnSpPr/>
          <p:nvPr/>
        </p:nvCxnSpPr>
        <p:spPr bwMode="auto">
          <a:xfrm flipV="1">
            <a:off x="1206317" y="224636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3" name="479726011"/>
          <p:cNvCxnSpPr/>
          <p:nvPr/>
        </p:nvCxnSpPr>
        <p:spPr bwMode="auto">
          <a:xfrm flipV="1">
            <a:off x="1204878" y="228986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4" name="624601873"/>
          <p:cNvCxnSpPr/>
          <p:nvPr/>
        </p:nvCxnSpPr>
        <p:spPr bwMode="auto">
          <a:xfrm flipV="1">
            <a:off x="1212073" y="238557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09" name="2034496217"/>
          <p:cNvCxnSpPr/>
          <p:nvPr/>
        </p:nvCxnSpPr>
        <p:spPr bwMode="auto">
          <a:xfrm flipV="1">
            <a:off x="1203740" y="246431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0" name="911334771"/>
          <p:cNvCxnSpPr/>
          <p:nvPr/>
        </p:nvCxnSpPr>
        <p:spPr bwMode="auto">
          <a:xfrm flipV="1">
            <a:off x="1206317" y="249992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2" name="1771510281"/>
          <p:cNvCxnSpPr/>
          <p:nvPr/>
        </p:nvCxnSpPr>
        <p:spPr bwMode="auto">
          <a:xfrm flipV="1">
            <a:off x="1209792" y="263769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3" name="2063453661"/>
          <p:cNvCxnSpPr/>
          <p:nvPr/>
        </p:nvCxnSpPr>
        <p:spPr bwMode="auto">
          <a:xfrm flipV="1">
            <a:off x="1203731" y="272760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4" name="871136336"/>
          <p:cNvCxnSpPr/>
          <p:nvPr/>
        </p:nvCxnSpPr>
        <p:spPr bwMode="auto">
          <a:xfrm flipV="1">
            <a:off x="1204878" y="254342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5" name="1329170176"/>
          <p:cNvCxnSpPr/>
          <p:nvPr/>
        </p:nvCxnSpPr>
        <p:spPr bwMode="auto">
          <a:xfrm flipV="1">
            <a:off x="1212073" y="258693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6" name="780220760"/>
          <p:cNvCxnSpPr/>
          <p:nvPr/>
        </p:nvCxnSpPr>
        <p:spPr bwMode="auto">
          <a:xfrm flipV="1">
            <a:off x="1210634" y="268264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1" name="349920702"/>
          <p:cNvCxnSpPr/>
          <p:nvPr/>
        </p:nvCxnSpPr>
        <p:spPr bwMode="auto">
          <a:xfrm flipV="1">
            <a:off x="1208056" y="277753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2" name="1420413402"/>
          <p:cNvCxnSpPr/>
          <p:nvPr/>
        </p:nvCxnSpPr>
        <p:spPr bwMode="auto">
          <a:xfrm flipV="1">
            <a:off x="1210634" y="281315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3" name="1453099353"/>
          <p:cNvCxnSpPr/>
          <p:nvPr/>
        </p:nvCxnSpPr>
        <p:spPr bwMode="auto">
          <a:xfrm flipV="1">
            <a:off x="1205475" y="295092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4" name="1978343570"/>
          <p:cNvCxnSpPr/>
          <p:nvPr/>
        </p:nvCxnSpPr>
        <p:spPr bwMode="auto">
          <a:xfrm flipV="1">
            <a:off x="1208048" y="304082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5" name="719622135"/>
          <p:cNvCxnSpPr/>
          <p:nvPr/>
        </p:nvCxnSpPr>
        <p:spPr bwMode="auto">
          <a:xfrm flipV="1">
            <a:off x="1209195" y="285665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6" name="1937718850"/>
          <p:cNvCxnSpPr/>
          <p:nvPr/>
        </p:nvCxnSpPr>
        <p:spPr bwMode="auto">
          <a:xfrm flipV="1">
            <a:off x="1207756" y="290015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7" name="643877304"/>
          <p:cNvCxnSpPr/>
          <p:nvPr/>
        </p:nvCxnSpPr>
        <p:spPr bwMode="auto">
          <a:xfrm flipV="1">
            <a:off x="1206317" y="299586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8" name="1450271131"/>
          <p:cNvCxnSpPr/>
          <p:nvPr/>
        </p:nvCxnSpPr>
        <p:spPr bwMode="auto">
          <a:xfrm flipV="1">
            <a:off x="1207756" y="308411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19" name="1259065523"/>
          <p:cNvCxnSpPr/>
          <p:nvPr/>
        </p:nvCxnSpPr>
        <p:spPr bwMode="auto">
          <a:xfrm flipV="1">
            <a:off x="1206319" y="312762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20" name="1056637900"/>
          <p:cNvCxnSpPr/>
          <p:nvPr/>
        </p:nvCxnSpPr>
        <p:spPr bwMode="auto">
          <a:xfrm flipV="1">
            <a:off x="1204884" y="317112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3" name="直接箭头连接符 162"/>
          <p:cNvCxnSpPr/>
          <p:nvPr/>
        </p:nvCxnSpPr>
        <p:spPr bwMode="auto">
          <a:xfrm flipV="1">
            <a:off x="1531820" y="218837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4" name="726022830"/>
          <p:cNvCxnSpPr/>
          <p:nvPr/>
        </p:nvCxnSpPr>
        <p:spPr bwMode="auto">
          <a:xfrm flipV="1">
            <a:off x="1534398" y="222399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5" name="709884456"/>
          <p:cNvCxnSpPr/>
          <p:nvPr/>
        </p:nvCxnSpPr>
        <p:spPr bwMode="auto">
          <a:xfrm flipV="1">
            <a:off x="1537872" y="236176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6" name="471455512"/>
          <p:cNvCxnSpPr/>
          <p:nvPr/>
        </p:nvCxnSpPr>
        <p:spPr bwMode="auto">
          <a:xfrm flipV="1">
            <a:off x="1531812" y="245166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9" name="1447284523"/>
          <p:cNvCxnSpPr/>
          <p:nvPr/>
        </p:nvCxnSpPr>
        <p:spPr bwMode="auto">
          <a:xfrm flipV="1">
            <a:off x="1532959" y="226749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0" name="609253535"/>
          <p:cNvCxnSpPr/>
          <p:nvPr/>
        </p:nvCxnSpPr>
        <p:spPr bwMode="auto">
          <a:xfrm flipV="1">
            <a:off x="1531520" y="231099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1" name="439965609"/>
          <p:cNvCxnSpPr/>
          <p:nvPr/>
        </p:nvCxnSpPr>
        <p:spPr bwMode="auto">
          <a:xfrm flipV="1">
            <a:off x="1538715" y="240670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7" name="1683364903"/>
          <p:cNvCxnSpPr/>
          <p:nvPr/>
        </p:nvCxnSpPr>
        <p:spPr bwMode="auto">
          <a:xfrm flipV="1">
            <a:off x="1530382" y="248544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8" name="1752201180"/>
          <p:cNvCxnSpPr/>
          <p:nvPr/>
        </p:nvCxnSpPr>
        <p:spPr bwMode="auto">
          <a:xfrm flipV="1">
            <a:off x="1532959" y="252105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39" name="814355176"/>
          <p:cNvCxnSpPr/>
          <p:nvPr/>
        </p:nvCxnSpPr>
        <p:spPr bwMode="auto">
          <a:xfrm flipV="1">
            <a:off x="1536435" y="265882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0" name="2083239391"/>
          <p:cNvCxnSpPr/>
          <p:nvPr/>
        </p:nvCxnSpPr>
        <p:spPr bwMode="auto">
          <a:xfrm flipV="1">
            <a:off x="1530373" y="274873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5" name="278241416"/>
          <p:cNvCxnSpPr/>
          <p:nvPr/>
        </p:nvCxnSpPr>
        <p:spPr bwMode="auto">
          <a:xfrm flipV="1">
            <a:off x="1531520" y="256456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6" name="804838853"/>
          <p:cNvCxnSpPr/>
          <p:nvPr/>
        </p:nvCxnSpPr>
        <p:spPr bwMode="auto">
          <a:xfrm flipV="1">
            <a:off x="1538715" y="260806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47" name="1562285165"/>
          <p:cNvCxnSpPr/>
          <p:nvPr/>
        </p:nvCxnSpPr>
        <p:spPr bwMode="auto">
          <a:xfrm flipV="1">
            <a:off x="1537276" y="270377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6" name="2097237098"/>
          <p:cNvCxnSpPr/>
          <p:nvPr/>
        </p:nvCxnSpPr>
        <p:spPr bwMode="auto">
          <a:xfrm flipV="1">
            <a:off x="1534698" y="279867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7" name="329089966"/>
          <p:cNvCxnSpPr/>
          <p:nvPr/>
        </p:nvCxnSpPr>
        <p:spPr bwMode="auto">
          <a:xfrm flipV="1">
            <a:off x="1537276" y="283428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8" name="87791232"/>
          <p:cNvCxnSpPr/>
          <p:nvPr/>
        </p:nvCxnSpPr>
        <p:spPr bwMode="auto">
          <a:xfrm flipV="1">
            <a:off x="1532117" y="297205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9" name="243910128"/>
          <p:cNvCxnSpPr/>
          <p:nvPr/>
        </p:nvCxnSpPr>
        <p:spPr bwMode="auto">
          <a:xfrm flipV="1">
            <a:off x="1534690" y="306195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0" name="1174595821"/>
          <p:cNvCxnSpPr/>
          <p:nvPr/>
        </p:nvCxnSpPr>
        <p:spPr bwMode="auto">
          <a:xfrm flipV="1">
            <a:off x="1535837" y="287778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1" name="132727408"/>
          <p:cNvCxnSpPr/>
          <p:nvPr/>
        </p:nvCxnSpPr>
        <p:spPr bwMode="auto">
          <a:xfrm flipV="1">
            <a:off x="1534398" y="292128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62" name="1650813439"/>
          <p:cNvCxnSpPr/>
          <p:nvPr/>
        </p:nvCxnSpPr>
        <p:spPr bwMode="auto">
          <a:xfrm flipV="1">
            <a:off x="1532959" y="301699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3" name="419765332"/>
          <p:cNvCxnSpPr/>
          <p:nvPr/>
        </p:nvCxnSpPr>
        <p:spPr bwMode="auto">
          <a:xfrm flipV="1">
            <a:off x="1534398" y="310525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54" name="1161421058"/>
          <p:cNvCxnSpPr/>
          <p:nvPr/>
        </p:nvCxnSpPr>
        <p:spPr bwMode="auto">
          <a:xfrm flipV="1">
            <a:off x="1532962" y="314875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2" name="直接箭头连接符 191"/>
          <p:cNvCxnSpPr/>
          <p:nvPr/>
        </p:nvCxnSpPr>
        <p:spPr bwMode="auto">
          <a:xfrm rot="206410" flipV="1">
            <a:off x="1914901" y="223262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3" name="1171297483"/>
          <p:cNvCxnSpPr/>
          <p:nvPr/>
        </p:nvCxnSpPr>
        <p:spPr bwMode="auto">
          <a:xfrm rot="206410" flipV="1">
            <a:off x="1915336" y="226832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4" name="486821718"/>
          <p:cNvCxnSpPr/>
          <p:nvPr/>
        </p:nvCxnSpPr>
        <p:spPr bwMode="auto">
          <a:xfrm rot="206410" flipV="1">
            <a:off x="1910539" y="240605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5" name="1584419402"/>
          <p:cNvCxnSpPr/>
          <p:nvPr/>
        </p:nvCxnSpPr>
        <p:spPr bwMode="auto">
          <a:xfrm rot="206410" flipV="1">
            <a:off x="1899093" y="249543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6" name="894535916"/>
          <p:cNvCxnSpPr/>
          <p:nvPr/>
        </p:nvCxnSpPr>
        <p:spPr bwMode="auto">
          <a:xfrm rot="206410" flipV="1">
            <a:off x="1911290" y="231166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7" name="489977557"/>
          <p:cNvCxnSpPr/>
          <p:nvPr/>
        </p:nvCxnSpPr>
        <p:spPr bwMode="auto">
          <a:xfrm rot="206410" flipV="1">
            <a:off x="1907243" y="235500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8" name="2018889702"/>
          <p:cNvCxnSpPr/>
          <p:nvPr/>
        </p:nvCxnSpPr>
        <p:spPr bwMode="auto">
          <a:xfrm rot="206410" flipV="1">
            <a:off x="1908681" y="245097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4" name="305435231"/>
          <p:cNvCxnSpPr/>
          <p:nvPr/>
        </p:nvCxnSpPr>
        <p:spPr bwMode="auto">
          <a:xfrm rot="206410" flipV="1">
            <a:off x="1895639" y="252906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5" name="721586660"/>
          <p:cNvCxnSpPr/>
          <p:nvPr/>
        </p:nvCxnSpPr>
        <p:spPr bwMode="auto">
          <a:xfrm rot="206410" flipV="1">
            <a:off x="1896074" y="256476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6" name="48292269"/>
          <p:cNvCxnSpPr/>
          <p:nvPr/>
        </p:nvCxnSpPr>
        <p:spPr bwMode="auto">
          <a:xfrm rot="206410" flipV="1">
            <a:off x="1891276" y="270250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7" name="879429194"/>
          <p:cNvCxnSpPr/>
          <p:nvPr/>
        </p:nvCxnSpPr>
        <p:spPr bwMode="auto">
          <a:xfrm rot="206410" flipV="1">
            <a:off x="1879831" y="279188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8" name="368200162"/>
          <p:cNvCxnSpPr/>
          <p:nvPr/>
        </p:nvCxnSpPr>
        <p:spPr bwMode="auto">
          <a:xfrm rot="206410" flipV="1">
            <a:off x="1892027" y="260810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79" name="1519903306"/>
          <p:cNvCxnSpPr/>
          <p:nvPr/>
        </p:nvCxnSpPr>
        <p:spPr bwMode="auto">
          <a:xfrm rot="206410" flipV="1">
            <a:off x="1896599" y="265196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0" name="1164136351"/>
          <p:cNvCxnSpPr/>
          <p:nvPr/>
        </p:nvCxnSpPr>
        <p:spPr bwMode="auto">
          <a:xfrm rot="206410" flipV="1">
            <a:off x="1889418" y="274741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5" name="346081943"/>
          <p:cNvCxnSpPr/>
          <p:nvPr/>
        </p:nvCxnSpPr>
        <p:spPr bwMode="auto">
          <a:xfrm rot="206410" flipV="1">
            <a:off x="1881151" y="284198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6" name="8270499"/>
          <p:cNvCxnSpPr/>
          <p:nvPr/>
        </p:nvCxnSpPr>
        <p:spPr bwMode="auto">
          <a:xfrm rot="206410" flipV="1">
            <a:off x="1881587" y="287768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7" name="1324800997"/>
          <p:cNvCxnSpPr/>
          <p:nvPr/>
        </p:nvCxnSpPr>
        <p:spPr bwMode="auto">
          <a:xfrm rot="206410" flipV="1">
            <a:off x="1868170" y="301490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8" name="1425242682"/>
          <p:cNvCxnSpPr/>
          <p:nvPr/>
        </p:nvCxnSpPr>
        <p:spPr bwMode="auto">
          <a:xfrm rot="206410" flipV="1">
            <a:off x="1865343" y="310480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9" name="471369162"/>
          <p:cNvCxnSpPr/>
          <p:nvPr/>
        </p:nvCxnSpPr>
        <p:spPr bwMode="auto">
          <a:xfrm rot="206410" flipV="1">
            <a:off x="1877541" y="292102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0" name="88145378"/>
          <p:cNvCxnSpPr/>
          <p:nvPr/>
        </p:nvCxnSpPr>
        <p:spPr bwMode="auto">
          <a:xfrm rot="206410" flipV="1">
            <a:off x="1873494" y="296436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91" name="311252481"/>
          <p:cNvCxnSpPr/>
          <p:nvPr/>
        </p:nvCxnSpPr>
        <p:spPr bwMode="auto">
          <a:xfrm rot="206410" flipV="1">
            <a:off x="1866314" y="3059818"/>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2" name="56781160"/>
          <p:cNvCxnSpPr/>
          <p:nvPr/>
        </p:nvCxnSpPr>
        <p:spPr bwMode="auto">
          <a:xfrm rot="206410" flipV="1">
            <a:off x="1862454" y="314799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9" name="1393414432"/>
          <p:cNvCxnSpPr/>
          <p:nvPr/>
        </p:nvCxnSpPr>
        <p:spPr bwMode="auto">
          <a:xfrm rot="543082" flipV="1">
            <a:off x="2273292" y="228865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0" name="501979344"/>
          <p:cNvCxnSpPr/>
          <p:nvPr/>
        </p:nvCxnSpPr>
        <p:spPr bwMode="auto">
          <a:xfrm rot="543082" flipV="1">
            <a:off x="2270235" y="232422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1" name="1692565496"/>
          <p:cNvCxnSpPr/>
          <p:nvPr/>
        </p:nvCxnSpPr>
        <p:spPr bwMode="auto">
          <a:xfrm rot="543082" flipV="1">
            <a:off x="2251992" y="246082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2" name="2005611884"/>
          <p:cNvCxnSpPr/>
          <p:nvPr/>
        </p:nvCxnSpPr>
        <p:spPr bwMode="auto">
          <a:xfrm rot="543082" flipV="1">
            <a:off x="2231861" y="254866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3" name="1503345902"/>
          <p:cNvCxnSpPr/>
          <p:nvPr/>
        </p:nvCxnSpPr>
        <p:spPr bwMode="auto">
          <a:xfrm rot="543082" flipV="1">
            <a:off x="2261969" y="2366962"/>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4" name="1649253604"/>
          <p:cNvCxnSpPr/>
          <p:nvPr/>
        </p:nvCxnSpPr>
        <p:spPr bwMode="auto">
          <a:xfrm rot="543082" flipV="1">
            <a:off x="2253704" y="240969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5" name="631830903"/>
          <p:cNvCxnSpPr/>
          <p:nvPr/>
        </p:nvCxnSpPr>
        <p:spPr bwMode="auto">
          <a:xfrm rot="543082" flipV="1">
            <a:off x="2245751" y="250534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1" name="1693808722"/>
          <p:cNvCxnSpPr/>
          <p:nvPr/>
        </p:nvCxnSpPr>
        <p:spPr bwMode="auto">
          <a:xfrm rot="543082" flipV="1">
            <a:off x="2221034" y="2581894"/>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2" name="1616765130"/>
          <p:cNvCxnSpPr/>
          <p:nvPr/>
        </p:nvCxnSpPr>
        <p:spPr bwMode="auto">
          <a:xfrm rot="543082" flipV="1">
            <a:off x="2217093" y="2617413"/>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3" name="1317543723"/>
          <p:cNvCxnSpPr/>
          <p:nvPr/>
        </p:nvCxnSpPr>
        <p:spPr bwMode="auto">
          <a:xfrm rot="543082" flipV="1">
            <a:off x="2195432" y="2753941"/>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4" name="1755735731"/>
          <p:cNvCxnSpPr/>
          <p:nvPr/>
        </p:nvCxnSpPr>
        <p:spPr bwMode="auto">
          <a:xfrm rot="543082" flipV="1">
            <a:off x="2173072" y="2841902"/>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5" name="636872568"/>
          <p:cNvCxnSpPr/>
          <p:nvPr/>
        </p:nvCxnSpPr>
        <p:spPr bwMode="auto">
          <a:xfrm rot="543082" flipV="1">
            <a:off x="2207748" y="2660179"/>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6" name="1712085419"/>
          <p:cNvCxnSpPr/>
          <p:nvPr/>
        </p:nvCxnSpPr>
        <p:spPr bwMode="auto">
          <a:xfrm rot="543082" flipV="1">
            <a:off x="2206930" y="270412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07" name="1686070620"/>
          <p:cNvCxnSpPr/>
          <p:nvPr/>
        </p:nvCxnSpPr>
        <p:spPr bwMode="auto">
          <a:xfrm rot="543082" flipV="1">
            <a:off x="2188078" y="2798442"/>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2" name="2132117441"/>
          <p:cNvCxnSpPr/>
          <p:nvPr/>
        </p:nvCxnSpPr>
        <p:spPr bwMode="auto">
          <a:xfrm rot="543082" flipV="1">
            <a:off x="2164982" y="289180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3" name="2010348768"/>
          <p:cNvCxnSpPr/>
          <p:nvPr/>
        </p:nvCxnSpPr>
        <p:spPr bwMode="auto">
          <a:xfrm rot="543082" flipV="1">
            <a:off x="2161925" y="292738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4" name="1862201266"/>
          <p:cNvCxnSpPr/>
          <p:nvPr/>
        </p:nvCxnSpPr>
        <p:spPr bwMode="auto">
          <a:xfrm rot="543082" flipV="1">
            <a:off x="2135156" y="306262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5" name="2097471699"/>
          <p:cNvCxnSpPr/>
          <p:nvPr/>
        </p:nvCxnSpPr>
        <p:spPr bwMode="auto">
          <a:xfrm rot="543082" flipV="1">
            <a:off x="2123553" y="315181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6" name="1811958848"/>
          <p:cNvCxnSpPr/>
          <p:nvPr/>
        </p:nvCxnSpPr>
        <p:spPr bwMode="auto">
          <a:xfrm rot="543082" flipV="1">
            <a:off x="2153661" y="297011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7" name="1446765949"/>
          <p:cNvCxnSpPr/>
          <p:nvPr/>
        </p:nvCxnSpPr>
        <p:spPr bwMode="auto">
          <a:xfrm rot="543082" flipV="1">
            <a:off x="2145394" y="301285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18" name="92768516"/>
          <p:cNvCxnSpPr/>
          <p:nvPr/>
        </p:nvCxnSpPr>
        <p:spPr bwMode="auto">
          <a:xfrm rot="543082" flipV="1">
            <a:off x="2128917" y="310714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6" name="2034947122"/>
          <p:cNvCxnSpPr/>
          <p:nvPr/>
        </p:nvCxnSpPr>
        <p:spPr bwMode="auto">
          <a:xfrm rot="703173" flipV="1">
            <a:off x="2634256" y="241081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7" name="1546295869"/>
          <p:cNvCxnSpPr/>
          <p:nvPr/>
        </p:nvCxnSpPr>
        <p:spPr bwMode="auto">
          <a:xfrm rot="703173" flipV="1">
            <a:off x="2629546" y="244621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8" name="436638691"/>
          <p:cNvCxnSpPr/>
          <p:nvPr/>
        </p:nvCxnSpPr>
        <p:spPr bwMode="auto">
          <a:xfrm rot="703173" flipV="1">
            <a:off x="2604963" y="258181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9" name="42381859"/>
          <p:cNvCxnSpPr/>
          <p:nvPr/>
        </p:nvCxnSpPr>
        <p:spPr bwMode="auto">
          <a:xfrm rot="703173" flipV="1">
            <a:off x="2580766" y="266861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0" name="933100747"/>
          <p:cNvCxnSpPr/>
          <p:nvPr/>
        </p:nvCxnSpPr>
        <p:spPr bwMode="auto">
          <a:xfrm rot="703173" flipV="1">
            <a:off x="2619301" y="248851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1" name="2130491670"/>
          <p:cNvCxnSpPr/>
          <p:nvPr/>
        </p:nvCxnSpPr>
        <p:spPr bwMode="auto">
          <a:xfrm rot="703173" flipV="1">
            <a:off x="2609055" y="2530821"/>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2" name="79520733"/>
          <p:cNvCxnSpPr/>
          <p:nvPr/>
        </p:nvCxnSpPr>
        <p:spPr bwMode="auto">
          <a:xfrm rot="703173" flipV="1">
            <a:off x="2596659" y="262599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8" name="1066592778"/>
          <p:cNvCxnSpPr/>
          <p:nvPr/>
        </p:nvCxnSpPr>
        <p:spPr bwMode="auto">
          <a:xfrm rot="703173" flipV="1">
            <a:off x="2567208" y="270153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29" name="1896836786"/>
          <p:cNvCxnSpPr/>
          <p:nvPr/>
        </p:nvCxnSpPr>
        <p:spPr bwMode="auto">
          <a:xfrm rot="703173" flipV="1">
            <a:off x="2561357" y="2736853"/>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0" name="1808841893"/>
          <p:cNvCxnSpPr/>
          <p:nvPr/>
        </p:nvCxnSpPr>
        <p:spPr bwMode="auto">
          <a:xfrm rot="703173" flipV="1">
            <a:off x="2532363" y="287236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1" name="1562668061"/>
          <p:cNvCxnSpPr/>
          <p:nvPr/>
        </p:nvCxnSpPr>
        <p:spPr bwMode="auto">
          <a:xfrm rot="703173" flipV="1">
            <a:off x="2505286" y="295933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2" name="108512851"/>
          <p:cNvCxnSpPr/>
          <p:nvPr/>
        </p:nvCxnSpPr>
        <p:spPr bwMode="auto">
          <a:xfrm rot="703173" flipV="1">
            <a:off x="2549719" y="2779197"/>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3" name="1104639898"/>
          <p:cNvCxnSpPr/>
          <p:nvPr/>
        </p:nvCxnSpPr>
        <p:spPr bwMode="auto">
          <a:xfrm rot="703173" flipV="1">
            <a:off x="2546533" y="2823057"/>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4" name="1925366698"/>
          <p:cNvCxnSpPr/>
          <p:nvPr/>
        </p:nvCxnSpPr>
        <p:spPr bwMode="auto">
          <a:xfrm rot="703173" flipV="1">
            <a:off x="2522619" y="2916518"/>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6" name="2132326021"/>
          <p:cNvCxnSpPr/>
          <p:nvPr/>
        </p:nvCxnSpPr>
        <p:spPr bwMode="auto">
          <a:xfrm rot="703173" flipV="1">
            <a:off x="2494462" y="301081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7" name="2039337553"/>
          <p:cNvCxnSpPr/>
          <p:nvPr/>
        </p:nvCxnSpPr>
        <p:spPr bwMode="auto">
          <a:xfrm rot="703173" flipV="1">
            <a:off x="2482826" y="3053155"/>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38" name="1036407679"/>
          <p:cNvCxnSpPr/>
          <p:nvPr/>
        </p:nvCxnSpPr>
        <p:spPr bwMode="auto">
          <a:xfrm rot="703173" flipV="1">
            <a:off x="2471189" y="3095501"/>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 name="1134115302"/>
          <p:cNvCxnSpPr/>
          <p:nvPr/>
        </p:nvCxnSpPr>
        <p:spPr bwMode="auto">
          <a:xfrm rot="703173" flipV="1">
            <a:off x="2926364" y="253635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4" name="369636098"/>
          <p:cNvCxnSpPr/>
          <p:nvPr/>
        </p:nvCxnSpPr>
        <p:spPr bwMode="auto">
          <a:xfrm rot="703173" flipV="1">
            <a:off x="2921654" y="257174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5" name="1821087975"/>
          <p:cNvCxnSpPr/>
          <p:nvPr/>
        </p:nvCxnSpPr>
        <p:spPr bwMode="auto">
          <a:xfrm rot="703173" flipV="1">
            <a:off x="2897071" y="270735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6" name="1175261585"/>
          <p:cNvCxnSpPr/>
          <p:nvPr/>
        </p:nvCxnSpPr>
        <p:spPr bwMode="auto">
          <a:xfrm rot="703173" flipV="1">
            <a:off x="2872875" y="279415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7" name="579010786"/>
          <p:cNvCxnSpPr/>
          <p:nvPr/>
        </p:nvCxnSpPr>
        <p:spPr bwMode="auto">
          <a:xfrm rot="703173" flipV="1">
            <a:off x="2911409" y="261405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8" name="1709369118"/>
          <p:cNvCxnSpPr/>
          <p:nvPr/>
        </p:nvCxnSpPr>
        <p:spPr bwMode="auto">
          <a:xfrm rot="703173" flipV="1">
            <a:off x="2901163" y="265635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9" name="759948078"/>
          <p:cNvCxnSpPr/>
          <p:nvPr/>
        </p:nvCxnSpPr>
        <p:spPr bwMode="auto">
          <a:xfrm rot="703173" flipV="1">
            <a:off x="2888767" y="275153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5" name="883030738"/>
          <p:cNvCxnSpPr/>
          <p:nvPr/>
        </p:nvCxnSpPr>
        <p:spPr bwMode="auto">
          <a:xfrm rot="703173" flipV="1">
            <a:off x="2859317" y="282707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6" name="1599534579"/>
          <p:cNvCxnSpPr/>
          <p:nvPr/>
        </p:nvCxnSpPr>
        <p:spPr bwMode="auto">
          <a:xfrm rot="703173" flipV="1">
            <a:off x="2853466" y="2862391"/>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7" name="807494970"/>
          <p:cNvCxnSpPr/>
          <p:nvPr/>
        </p:nvCxnSpPr>
        <p:spPr bwMode="auto">
          <a:xfrm rot="703173" flipV="1">
            <a:off x="2824472" y="299790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8" name="23636705"/>
          <p:cNvCxnSpPr/>
          <p:nvPr/>
        </p:nvCxnSpPr>
        <p:spPr bwMode="auto">
          <a:xfrm rot="703173" flipV="1">
            <a:off x="2797396" y="3084868"/>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9" name="1461935876"/>
          <p:cNvCxnSpPr/>
          <p:nvPr/>
        </p:nvCxnSpPr>
        <p:spPr bwMode="auto">
          <a:xfrm rot="703173" flipV="1">
            <a:off x="2841827" y="2904736"/>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0" name="1710525063"/>
          <p:cNvCxnSpPr/>
          <p:nvPr/>
        </p:nvCxnSpPr>
        <p:spPr bwMode="auto">
          <a:xfrm rot="703173" flipV="1">
            <a:off x="2838642" y="2948595"/>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61" name="521381110"/>
          <p:cNvCxnSpPr/>
          <p:nvPr/>
        </p:nvCxnSpPr>
        <p:spPr bwMode="auto">
          <a:xfrm rot="703173" flipV="1">
            <a:off x="2814727" y="3042057"/>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0" name="423670177"/>
          <p:cNvCxnSpPr/>
          <p:nvPr/>
        </p:nvCxnSpPr>
        <p:spPr bwMode="auto">
          <a:xfrm rot="964178" flipV="1">
            <a:off x="3579257" y="2688600"/>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1" name="1011970179"/>
          <p:cNvCxnSpPr/>
          <p:nvPr/>
        </p:nvCxnSpPr>
        <p:spPr bwMode="auto">
          <a:xfrm rot="964178" flipV="1">
            <a:off x="3571877" y="272353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2" name="2111496291"/>
          <p:cNvCxnSpPr/>
          <p:nvPr/>
        </p:nvCxnSpPr>
        <p:spPr bwMode="auto">
          <a:xfrm rot="964178" flipV="1">
            <a:off x="3537079" y="285688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3" name="1505950957"/>
          <p:cNvCxnSpPr/>
          <p:nvPr/>
        </p:nvCxnSpPr>
        <p:spPr bwMode="auto">
          <a:xfrm rot="964178" flipV="1">
            <a:off x="3506367" y="294159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4" name="1103167122"/>
          <p:cNvCxnSpPr/>
          <p:nvPr/>
        </p:nvCxnSpPr>
        <p:spPr bwMode="auto">
          <a:xfrm rot="964178" flipV="1">
            <a:off x="3558452" y="276493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5" name="1255926805"/>
          <p:cNvCxnSpPr/>
          <p:nvPr/>
        </p:nvCxnSpPr>
        <p:spPr bwMode="auto">
          <a:xfrm rot="964178" flipV="1">
            <a:off x="3545027" y="280634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6" name="1963230025"/>
          <p:cNvCxnSpPr/>
          <p:nvPr/>
        </p:nvCxnSpPr>
        <p:spPr bwMode="auto">
          <a:xfrm rot="964178" flipV="1">
            <a:off x="3525446" y="290030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2" name="570245155"/>
          <p:cNvCxnSpPr/>
          <p:nvPr/>
        </p:nvCxnSpPr>
        <p:spPr bwMode="auto">
          <a:xfrm rot="964178" flipV="1">
            <a:off x="3488425" y="297384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3" name="1666245581"/>
          <p:cNvCxnSpPr/>
          <p:nvPr/>
        </p:nvCxnSpPr>
        <p:spPr bwMode="auto">
          <a:xfrm rot="964178" flipV="1">
            <a:off x="3479489" y="3008676"/>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4" name="552310170"/>
          <p:cNvCxnSpPr/>
          <p:nvPr/>
        </p:nvCxnSpPr>
        <p:spPr bwMode="auto">
          <a:xfrm rot="964178" flipV="1">
            <a:off x="3438680" y="3141895"/>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6" name="627215944"/>
          <p:cNvCxnSpPr/>
          <p:nvPr/>
        </p:nvCxnSpPr>
        <p:spPr bwMode="auto">
          <a:xfrm rot="964178" flipV="1">
            <a:off x="3464165" y="3050136"/>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87" name="1867411991"/>
          <p:cNvCxnSpPr/>
          <p:nvPr/>
        </p:nvCxnSpPr>
        <p:spPr bwMode="auto">
          <a:xfrm rot="964178" flipV="1">
            <a:off x="3457138" y="3093661"/>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7" name="1656185477"/>
          <p:cNvCxnSpPr/>
          <p:nvPr/>
        </p:nvCxnSpPr>
        <p:spPr bwMode="auto">
          <a:xfrm rot="921811" flipV="1">
            <a:off x="3243082" y="259337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8" name="193067670"/>
          <p:cNvCxnSpPr/>
          <p:nvPr/>
        </p:nvCxnSpPr>
        <p:spPr bwMode="auto">
          <a:xfrm rot="921811" flipV="1">
            <a:off x="3236132" y="262839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29" name="528359717"/>
          <p:cNvCxnSpPr/>
          <p:nvPr/>
        </p:nvCxnSpPr>
        <p:spPr bwMode="auto">
          <a:xfrm rot="921811" flipV="1">
            <a:off x="3202980" y="276216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0" name="607445521"/>
          <p:cNvCxnSpPr/>
          <p:nvPr/>
        </p:nvCxnSpPr>
        <p:spPr bwMode="auto">
          <a:xfrm rot="921811" flipV="1">
            <a:off x="3173315" y="2847253"/>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1" name="1908187569"/>
          <p:cNvCxnSpPr/>
          <p:nvPr/>
        </p:nvCxnSpPr>
        <p:spPr bwMode="auto">
          <a:xfrm rot="921811" flipV="1">
            <a:off x="3223218" y="2669965"/>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2" name="2147275067"/>
          <p:cNvCxnSpPr/>
          <p:nvPr/>
        </p:nvCxnSpPr>
        <p:spPr bwMode="auto">
          <a:xfrm rot="921811" flipV="1">
            <a:off x="3210304" y="271153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33" name="2118494862"/>
          <p:cNvCxnSpPr/>
          <p:nvPr/>
        </p:nvCxnSpPr>
        <p:spPr bwMode="auto">
          <a:xfrm rot="921811" flipV="1">
            <a:off x="3191883" y="2805729"/>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09" name="825793587"/>
          <p:cNvCxnSpPr/>
          <p:nvPr/>
        </p:nvCxnSpPr>
        <p:spPr bwMode="auto">
          <a:xfrm rot="921811" flipV="1">
            <a:off x="3156077" y="2879616"/>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0" name="963356397"/>
          <p:cNvCxnSpPr/>
          <p:nvPr/>
        </p:nvCxnSpPr>
        <p:spPr bwMode="auto">
          <a:xfrm rot="921811" flipV="1">
            <a:off x="3147639" y="2914546"/>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1" name="1442322750"/>
          <p:cNvCxnSpPr/>
          <p:nvPr/>
        </p:nvCxnSpPr>
        <p:spPr bwMode="auto">
          <a:xfrm rot="921811" flipV="1">
            <a:off x="3108733" y="3048189"/>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2" name="1773161621"/>
          <p:cNvCxnSpPr/>
          <p:nvPr/>
        </p:nvCxnSpPr>
        <p:spPr bwMode="auto">
          <a:xfrm rot="921811" flipV="1">
            <a:off x="3075312" y="3133494"/>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3" name="1064990578"/>
          <p:cNvCxnSpPr/>
          <p:nvPr/>
        </p:nvCxnSpPr>
        <p:spPr bwMode="auto">
          <a:xfrm rot="921811" flipV="1">
            <a:off x="3132908" y="2956165"/>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4" name="1455936336"/>
          <p:cNvCxnSpPr/>
          <p:nvPr/>
        </p:nvCxnSpPr>
        <p:spPr bwMode="auto">
          <a:xfrm rot="921811" flipV="1">
            <a:off x="3126503" y="2999762"/>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15" name="1984410398"/>
          <p:cNvCxnSpPr/>
          <p:nvPr/>
        </p:nvCxnSpPr>
        <p:spPr bwMode="auto">
          <a:xfrm rot="921811" flipV="1">
            <a:off x="3095759" y="3091720"/>
            <a:ext cx="293747"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4" name="1824174260"/>
          <p:cNvCxnSpPr/>
          <p:nvPr/>
        </p:nvCxnSpPr>
        <p:spPr bwMode="auto">
          <a:xfrm rot="1498117" flipV="1">
            <a:off x="3919900" y="2960354"/>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5" name="1306834768"/>
          <p:cNvCxnSpPr/>
          <p:nvPr/>
        </p:nvCxnSpPr>
        <p:spPr bwMode="auto">
          <a:xfrm rot="1498117" flipV="1">
            <a:off x="3907204" y="299372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6" name="1481049815"/>
          <p:cNvCxnSpPr/>
          <p:nvPr/>
        </p:nvCxnSpPr>
        <p:spPr bwMode="auto">
          <a:xfrm rot="1498117" flipV="1">
            <a:off x="3852196" y="312008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8" name="1322996700"/>
          <p:cNvCxnSpPr/>
          <p:nvPr/>
        </p:nvCxnSpPr>
        <p:spPr bwMode="auto">
          <a:xfrm rot="1498117" flipV="1">
            <a:off x="3887535" y="303255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59" name="55884028"/>
          <p:cNvCxnSpPr/>
          <p:nvPr/>
        </p:nvCxnSpPr>
        <p:spPr bwMode="auto">
          <a:xfrm rot="1498117" flipV="1">
            <a:off x="3867866" y="3071386"/>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0" name="1752140549"/>
          <p:cNvCxnSpPr/>
          <p:nvPr/>
        </p:nvCxnSpPr>
        <p:spPr bwMode="auto">
          <a:xfrm rot="1498117" flipV="1">
            <a:off x="3833986" y="3161187"/>
            <a:ext cx="293746" cy="223"/>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1" name="186311723"/>
          <p:cNvCxnSpPr/>
          <p:nvPr/>
        </p:nvCxnSpPr>
        <p:spPr bwMode="auto">
          <a:xfrm>
            <a:off x="4170565" y="3077897"/>
            <a:ext cx="164984" cy="105679"/>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5" name="1287460783"/>
          <p:cNvCxnSpPr/>
          <p:nvPr/>
        </p:nvCxnSpPr>
        <p:spPr bwMode="auto">
          <a:xfrm>
            <a:off x="4100056" y="3084112"/>
            <a:ext cx="164984" cy="105679"/>
          </a:xfrm>
          <a:prstGeom prst="straightConnector1">
            <a:avLst/>
          </a:prstGeom>
          <a:noFill/>
          <a:ln w="28575">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6" name="1138997884"/>
          <p:cNvCxnSpPr/>
          <p:nvPr/>
        </p:nvCxnSpPr>
        <p:spPr bwMode="auto">
          <a:xfrm rot="3530357" flipV="1">
            <a:off x="1179796" y="1994842"/>
            <a:ext cx="253736" cy="25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7" name="1244026319"/>
          <p:cNvCxnSpPr/>
          <p:nvPr/>
        </p:nvCxnSpPr>
        <p:spPr bwMode="auto">
          <a:xfrm rot="3530357" flipV="1">
            <a:off x="1305174" y="1979718"/>
            <a:ext cx="253736" cy="25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68" name="1140627254"/>
          <p:cNvCxnSpPr/>
          <p:nvPr/>
        </p:nvCxnSpPr>
        <p:spPr bwMode="auto">
          <a:xfrm rot="3530357" flipV="1">
            <a:off x="1231266" y="1985175"/>
            <a:ext cx="253736" cy="25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0" name="419415741"/>
          <p:cNvCxnSpPr/>
          <p:nvPr/>
        </p:nvCxnSpPr>
        <p:spPr bwMode="auto">
          <a:xfrm rot="3530357" flipV="1">
            <a:off x="1381439" y="1993391"/>
            <a:ext cx="253736" cy="25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1" name="1029158899"/>
          <p:cNvCxnSpPr/>
          <p:nvPr/>
        </p:nvCxnSpPr>
        <p:spPr bwMode="auto">
          <a:xfrm>
            <a:off x="1977598" y="2093475"/>
            <a:ext cx="284913" cy="164070"/>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2" name="783410748"/>
          <p:cNvCxnSpPr/>
          <p:nvPr/>
        </p:nvCxnSpPr>
        <p:spPr bwMode="auto">
          <a:xfrm>
            <a:off x="2131529" y="2093832"/>
            <a:ext cx="260488" cy="14133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3" name="1220661301"/>
          <p:cNvCxnSpPr/>
          <p:nvPr/>
        </p:nvCxnSpPr>
        <p:spPr bwMode="auto">
          <a:xfrm>
            <a:off x="2089836" y="2108391"/>
            <a:ext cx="250377" cy="149155"/>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74" name="563870147"/>
          <p:cNvCxnSpPr/>
          <p:nvPr/>
        </p:nvCxnSpPr>
        <p:spPr bwMode="auto">
          <a:xfrm>
            <a:off x="2190528" y="2062758"/>
            <a:ext cx="253291" cy="150040"/>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4" name="850874164"/>
          <p:cNvCxnSpPr/>
          <p:nvPr/>
        </p:nvCxnSpPr>
        <p:spPr bwMode="auto">
          <a:xfrm>
            <a:off x="2658225" y="2077316"/>
            <a:ext cx="284913" cy="164070"/>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5" name="1268777805"/>
          <p:cNvCxnSpPr/>
          <p:nvPr/>
        </p:nvCxnSpPr>
        <p:spPr bwMode="auto">
          <a:xfrm>
            <a:off x="2812155" y="2077673"/>
            <a:ext cx="260488" cy="14133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6" name="548045641"/>
          <p:cNvCxnSpPr/>
          <p:nvPr/>
        </p:nvCxnSpPr>
        <p:spPr bwMode="auto">
          <a:xfrm>
            <a:off x="2770463" y="2092232"/>
            <a:ext cx="250377" cy="149155"/>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7" name="859082442"/>
          <p:cNvCxnSpPr/>
          <p:nvPr/>
        </p:nvCxnSpPr>
        <p:spPr bwMode="auto">
          <a:xfrm>
            <a:off x="2871155" y="2046599"/>
            <a:ext cx="253291" cy="150040"/>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8" name="53183641"/>
          <p:cNvCxnSpPr/>
          <p:nvPr/>
        </p:nvCxnSpPr>
        <p:spPr bwMode="auto">
          <a:xfrm>
            <a:off x="3312948" y="2098446"/>
            <a:ext cx="284913" cy="164070"/>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89" name="566880408"/>
          <p:cNvCxnSpPr/>
          <p:nvPr/>
        </p:nvCxnSpPr>
        <p:spPr bwMode="auto">
          <a:xfrm>
            <a:off x="3466879" y="2098803"/>
            <a:ext cx="260488" cy="141339"/>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0" name="354671021"/>
          <p:cNvCxnSpPr/>
          <p:nvPr/>
        </p:nvCxnSpPr>
        <p:spPr bwMode="auto">
          <a:xfrm>
            <a:off x="3425187" y="2113361"/>
            <a:ext cx="250377" cy="149155"/>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1" name="992089058"/>
          <p:cNvCxnSpPr/>
          <p:nvPr/>
        </p:nvCxnSpPr>
        <p:spPr bwMode="auto">
          <a:xfrm>
            <a:off x="3525879" y="2067729"/>
            <a:ext cx="253291" cy="150040"/>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2" name="1046791048"/>
          <p:cNvCxnSpPr/>
          <p:nvPr/>
        </p:nvCxnSpPr>
        <p:spPr bwMode="auto">
          <a:xfrm>
            <a:off x="2422235" y="2253816"/>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4" name="23845285"/>
          <p:cNvCxnSpPr/>
          <p:nvPr/>
        </p:nvCxnSpPr>
        <p:spPr bwMode="auto">
          <a:xfrm>
            <a:off x="2455332" y="2222742"/>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5" name="1490924661"/>
          <p:cNvCxnSpPr/>
          <p:nvPr/>
        </p:nvCxnSpPr>
        <p:spPr bwMode="auto">
          <a:xfrm>
            <a:off x="2531596" y="2206584"/>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6" name="884731476"/>
          <p:cNvCxnSpPr/>
          <p:nvPr/>
        </p:nvCxnSpPr>
        <p:spPr bwMode="auto">
          <a:xfrm>
            <a:off x="2676929" y="219788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7" name="1705508360"/>
          <p:cNvCxnSpPr/>
          <p:nvPr/>
        </p:nvCxnSpPr>
        <p:spPr bwMode="auto">
          <a:xfrm>
            <a:off x="2891335" y="238308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8" name="1128831074"/>
          <p:cNvCxnSpPr/>
          <p:nvPr/>
        </p:nvCxnSpPr>
        <p:spPr bwMode="auto">
          <a:xfrm>
            <a:off x="2915797" y="2359467"/>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399" name="1386292205"/>
          <p:cNvCxnSpPr/>
          <p:nvPr/>
        </p:nvCxnSpPr>
        <p:spPr bwMode="auto">
          <a:xfrm>
            <a:off x="2940259" y="2335851"/>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0" name="1046505713"/>
          <p:cNvCxnSpPr/>
          <p:nvPr/>
        </p:nvCxnSpPr>
        <p:spPr bwMode="auto">
          <a:xfrm>
            <a:off x="3137396" y="255088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1" name="50014621"/>
          <p:cNvCxnSpPr/>
          <p:nvPr/>
        </p:nvCxnSpPr>
        <p:spPr bwMode="auto">
          <a:xfrm>
            <a:off x="3015085" y="2325907"/>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2" name="1266240371"/>
          <p:cNvCxnSpPr/>
          <p:nvPr/>
        </p:nvCxnSpPr>
        <p:spPr bwMode="auto">
          <a:xfrm>
            <a:off x="3074081" y="2294835"/>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3" name="1579236192"/>
          <p:cNvCxnSpPr/>
          <p:nvPr/>
        </p:nvCxnSpPr>
        <p:spPr bwMode="auto">
          <a:xfrm>
            <a:off x="3184880" y="2390542"/>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4" name="656395257"/>
          <p:cNvCxnSpPr/>
          <p:nvPr/>
        </p:nvCxnSpPr>
        <p:spPr bwMode="auto">
          <a:xfrm>
            <a:off x="3140273" y="2269974"/>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2" name="1236678987"/>
          <p:cNvCxnSpPr/>
          <p:nvPr/>
        </p:nvCxnSpPr>
        <p:spPr bwMode="auto">
          <a:xfrm>
            <a:off x="3052498" y="2283647"/>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3" name="343248881"/>
          <p:cNvCxnSpPr/>
          <p:nvPr/>
        </p:nvCxnSpPr>
        <p:spPr bwMode="auto">
          <a:xfrm>
            <a:off x="3076960" y="2260031"/>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4" name="496426142"/>
          <p:cNvCxnSpPr/>
          <p:nvPr/>
        </p:nvCxnSpPr>
        <p:spPr bwMode="auto">
          <a:xfrm>
            <a:off x="3210782" y="221901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5" name="1022559042"/>
          <p:cNvCxnSpPr/>
          <p:nvPr/>
        </p:nvCxnSpPr>
        <p:spPr bwMode="auto">
          <a:xfrm>
            <a:off x="3276974" y="2194154"/>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6" name="1681100268"/>
          <p:cNvCxnSpPr/>
          <p:nvPr/>
        </p:nvCxnSpPr>
        <p:spPr bwMode="auto">
          <a:xfrm>
            <a:off x="3370506" y="2543426"/>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7" name="368724694"/>
          <p:cNvCxnSpPr/>
          <p:nvPr/>
        </p:nvCxnSpPr>
        <p:spPr bwMode="auto">
          <a:xfrm>
            <a:off x="3394968" y="2519808"/>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8" name="1201553433"/>
          <p:cNvCxnSpPr/>
          <p:nvPr/>
        </p:nvCxnSpPr>
        <p:spPr bwMode="auto">
          <a:xfrm>
            <a:off x="3528791" y="2478792"/>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9" name="1431817045"/>
          <p:cNvCxnSpPr/>
          <p:nvPr/>
        </p:nvCxnSpPr>
        <p:spPr bwMode="auto">
          <a:xfrm>
            <a:off x="3594983" y="245393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0" name="1614301914"/>
          <p:cNvCxnSpPr/>
          <p:nvPr/>
        </p:nvCxnSpPr>
        <p:spPr bwMode="auto">
          <a:xfrm>
            <a:off x="3576277" y="2325908"/>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1" name="1488771828"/>
          <p:cNvCxnSpPr/>
          <p:nvPr/>
        </p:nvCxnSpPr>
        <p:spPr bwMode="auto">
          <a:xfrm>
            <a:off x="3600739" y="2302291"/>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2" name="1118116168"/>
          <p:cNvCxnSpPr/>
          <p:nvPr/>
        </p:nvCxnSpPr>
        <p:spPr bwMode="auto">
          <a:xfrm>
            <a:off x="3734562" y="2261275"/>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3" name="1335084114"/>
          <p:cNvCxnSpPr/>
          <p:nvPr/>
        </p:nvCxnSpPr>
        <p:spPr bwMode="auto">
          <a:xfrm>
            <a:off x="3800754" y="2236416"/>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4" name="1752615933"/>
          <p:cNvCxnSpPr/>
          <p:nvPr/>
        </p:nvCxnSpPr>
        <p:spPr bwMode="auto">
          <a:xfrm>
            <a:off x="3505768" y="2421616"/>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5" name="399486250"/>
          <p:cNvCxnSpPr/>
          <p:nvPr/>
        </p:nvCxnSpPr>
        <p:spPr bwMode="auto">
          <a:xfrm>
            <a:off x="3530230" y="2398000"/>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6" name="591448586"/>
          <p:cNvCxnSpPr/>
          <p:nvPr/>
        </p:nvCxnSpPr>
        <p:spPr bwMode="auto">
          <a:xfrm>
            <a:off x="3664053" y="2356982"/>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7" name="504383816"/>
          <p:cNvCxnSpPr/>
          <p:nvPr/>
        </p:nvCxnSpPr>
        <p:spPr bwMode="auto">
          <a:xfrm>
            <a:off x="3730245" y="233212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8" name="516944937"/>
          <p:cNvCxnSpPr/>
          <p:nvPr/>
        </p:nvCxnSpPr>
        <p:spPr bwMode="auto">
          <a:xfrm>
            <a:off x="3409359" y="2465119"/>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9" name="596853894"/>
          <p:cNvCxnSpPr/>
          <p:nvPr/>
        </p:nvCxnSpPr>
        <p:spPr bwMode="auto">
          <a:xfrm>
            <a:off x="3433821" y="2441503"/>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0" name="1931226757"/>
          <p:cNvCxnSpPr/>
          <p:nvPr/>
        </p:nvCxnSpPr>
        <p:spPr bwMode="auto">
          <a:xfrm>
            <a:off x="3567643" y="2400486"/>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1" name="1257293852"/>
          <p:cNvCxnSpPr/>
          <p:nvPr/>
        </p:nvCxnSpPr>
        <p:spPr bwMode="auto">
          <a:xfrm>
            <a:off x="3633835" y="2375627"/>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2" name="952163747"/>
          <p:cNvCxnSpPr/>
          <p:nvPr/>
        </p:nvCxnSpPr>
        <p:spPr bwMode="auto">
          <a:xfrm>
            <a:off x="3865507" y="2486250"/>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3" name="488960757"/>
          <p:cNvCxnSpPr/>
          <p:nvPr/>
        </p:nvCxnSpPr>
        <p:spPr bwMode="auto">
          <a:xfrm>
            <a:off x="3889969" y="2462632"/>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4" name="276205652"/>
          <p:cNvCxnSpPr/>
          <p:nvPr/>
        </p:nvCxnSpPr>
        <p:spPr bwMode="auto">
          <a:xfrm>
            <a:off x="4023792" y="2421616"/>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5" name="32038743"/>
          <p:cNvCxnSpPr/>
          <p:nvPr/>
        </p:nvCxnSpPr>
        <p:spPr bwMode="auto">
          <a:xfrm>
            <a:off x="4089984" y="2396757"/>
            <a:ext cx="349666" cy="11559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0" name="261215888"/>
          <p:cNvCxnSpPr/>
          <p:nvPr/>
        </p:nvCxnSpPr>
        <p:spPr bwMode="auto">
          <a:xfrm>
            <a:off x="3879896" y="2647834"/>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2" name="1449063894"/>
          <p:cNvCxnSpPr/>
          <p:nvPr/>
        </p:nvCxnSpPr>
        <p:spPr bwMode="auto">
          <a:xfrm>
            <a:off x="3964794" y="2646591"/>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3" name="1729436070"/>
          <p:cNvCxnSpPr/>
          <p:nvPr/>
        </p:nvCxnSpPr>
        <p:spPr bwMode="auto">
          <a:xfrm>
            <a:off x="4075594" y="2742298"/>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4" name="10166810"/>
          <p:cNvCxnSpPr/>
          <p:nvPr/>
        </p:nvCxnSpPr>
        <p:spPr bwMode="auto">
          <a:xfrm>
            <a:off x="4186393" y="2838006"/>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5" name="2005217761"/>
          <p:cNvCxnSpPr/>
          <p:nvPr/>
        </p:nvCxnSpPr>
        <p:spPr bwMode="auto">
          <a:xfrm>
            <a:off x="4297193" y="2933713"/>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6" name="94121541"/>
          <p:cNvCxnSpPr/>
          <p:nvPr/>
        </p:nvCxnSpPr>
        <p:spPr bwMode="auto">
          <a:xfrm>
            <a:off x="4407992" y="3029421"/>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8" name="369401120"/>
          <p:cNvCxnSpPr/>
          <p:nvPr/>
        </p:nvCxnSpPr>
        <p:spPr bwMode="auto">
          <a:xfrm>
            <a:off x="3887091" y="2564556"/>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49" name="1910402175"/>
          <p:cNvCxnSpPr/>
          <p:nvPr/>
        </p:nvCxnSpPr>
        <p:spPr bwMode="auto">
          <a:xfrm>
            <a:off x="3984939" y="2604330"/>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0" name="1351658203"/>
          <p:cNvCxnSpPr/>
          <p:nvPr/>
        </p:nvCxnSpPr>
        <p:spPr bwMode="auto">
          <a:xfrm>
            <a:off x="4095739" y="2700038"/>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1" name="564266044"/>
          <p:cNvCxnSpPr/>
          <p:nvPr/>
        </p:nvCxnSpPr>
        <p:spPr bwMode="auto">
          <a:xfrm>
            <a:off x="4206538" y="2795745"/>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2" name="1474674807"/>
          <p:cNvCxnSpPr/>
          <p:nvPr/>
        </p:nvCxnSpPr>
        <p:spPr bwMode="auto">
          <a:xfrm>
            <a:off x="4216609" y="2767155"/>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3" name="507625283"/>
          <p:cNvCxnSpPr/>
          <p:nvPr/>
        </p:nvCxnSpPr>
        <p:spPr bwMode="auto">
          <a:xfrm>
            <a:off x="4327409" y="2862863"/>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4" name="772351663"/>
          <p:cNvCxnSpPr/>
          <p:nvPr/>
        </p:nvCxnSpPr>
        <p:spPr bwMode="auto">
          <a:xfrm>
            <a:off x="4438208" y="2958571"/>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5" name="1672970246"/>
          <p:cNvCxnSpPr/>
          <p:nvPr/>
        </p:nvCxnSpPr>
        <p:spPr bwMode="auto">
          <a:xfrm>
            <a:off x="4094297" y="2586926"/>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6" name="1325465821"/>
          <p:cNvCxnSpPr/>
          <p:nvPr/>
        </p:nvCxnSpPr>
        <p:spPr bwMode="auto">
          <a:xfrm>
            <a:off x="4205097" y="2682634"/>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7" name="1831942594"/>
          <p:cNvCxnSpPr/>
          <p:nvPr/>
        </p:nvCxnSpPr>
        <p:spPr bwMode="auto">
          <a:xfrm>
            <a:off x="4315896" y="2778341"/>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8" name="1512810622"/>
          <p:cNvCxnSpPr/>
          <p:nvPr/>
        </p:nvCxnSpPr>
        <p:spPr bwMode="auto">
          <a:xfrm>
            <a:off x="4325970" y="2749753"/>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59" name="1070337623"/>
          <p:cNvCxnSpPr/>
          <p:nvPr/>
        </p:nvCxnSpPr>
        <p:spPr bwMode="auto">
          <a:xfrm>
            <a:off x="4436769" y="2845462"/>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0" name="1525270791"/>
          <p:cNvCxnSpPr/>
          <p:nvPr/>
        </p:nvCxnSpPr>
        <p:spPr bwMode="auto">
          <a:xfrm>
            <a:off x="4547569" y="2941170"/>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1" name="1705502867"/>
          <p:cNvCxnSpPr/>
          <p:nvPr/>
        </p:nvCxnSpPr>
        <p:spPr bwMode="auto">
          <a:xfrm>
            <a:off x="4203658" y="2584440"/>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2" name="1053212764"/>
          <p:cNvCxnSpPr/>
          <p:nvPr/>
        </p:nvCxnSpPr>
        <p:spPr bwMode="auto">
          <a:xfrm>
            <a:off x="4314457" y="2680148"/>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3" name="155840547"/>
          <p:cNvCxnSpPr/>
          <p:nvPr/>
        </p:nvCxnSpPr>
        <p:spPr bwMode="auto">
          <a:xfrm>
            <a:off x="4425257" y="2775857"/>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4" name="1279599190"/>
          <p:cNvCxnSpPr/>
          <p:nvPr/>
        </p:nvCxnSpPr>
        <p:spPr bwMode="auto">
          <a:xfrm>
            <a:off x="4452597" y="2754725"/>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5" name="1306022110"/>
          <p:cNvCxnSpPr/>
          <p:nvPr/>
        </p:nvCxnSpPr>
        <p:spPr bwMode="auto">
          <a:xfrm>
            <a:off x="4563397" y="2850434"/>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6" name="537382488"/>
          <p:cNvCxnSpPr/>
          <p:nvPr/>
        </p:nvCxnSpPr>
        <p:spPr bwMode="auto">
          <a:xfrm>
            <a:off x="4674196" y="2946141"/>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7" name="881908389"/>
          <p:cNvCxnSpPr/>
          <p:nvPr/>
        </p:nvCxnSpPr>
        <p:spPr bwMode="auto">
          <a:xfrm>
            <a:off x="4295751" y="2596870"/>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8" name="529560776"/>
          <p:cNvCxnSpPr/>
          <p:nvPr/>
        </p:nvCxnSpPr>
        <p:spPr bwMode="auto">
          <a:xfrm>
            <a:off x="4406551" y="2692577"/>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69" name="1600644374"/>
          <p:cNvCxnSpPr/>
          <p:nvPr/>
        </p:nvCxnSpPr>
        <p:spPr bwMode="auto">
          <a:xfrm>
            <a:off x="4517350" y="2788286"/>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0" name="1482497261"/>
          <p:cNvCxnSpPr/>
          <p:nvPr/>
        </p:nvCxnSpPr>
        <p:spPr bwMode="auto">
          <a:xfrm>
            <a:off x="4501522" y="2737325"/>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1" name="321942340"/>
          <p:cNvCxnSpPr/>
          <p:nvPr/>
        </p:nvCxnSpPr>
        <p:spPr bwMode="auto">
          <a:xfrm>
            <a:off x="4612321" y="2833033"/>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2" name="1851715157"/>
          <p:cNvCxnSpPr/>
          <p:nvPr/>
        </p:nvCxnSpPr>
        <p:spPr bwMode="auto">
          <a:xfrm>
            <a:off x="4723121" y="2928740"/>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3" name="747718230"/>
          <p:cNvCxnSpPr/>
          <p:nvPr/>
        </p:nvCxnSpPr>
        <p:spPr bwMode="auto">
          <a:xfrm>
            <a:off x="4353309" y="2586926"/>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4" name="67043229"/>
          <p:cNvCxnSpPr/>
          <p:nvPr/>
        </p:nvCxnSpPr>
        <p:spPr bwMode="auto">
          <a:xfrm>
            <a:off x="4464108" y="2682634"/>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5" name="464387399"/>
          <p:cNvCxnSpPr/>
          <p:nvPr/>
        </p:nvCxnSpPr>
        <p:spPr bwMode="auto">
          <a:xfrm>
            <a:off x="4574908" y="2778341"/>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6" name="761343154"/>
          <p:cNvCxnSpPr/>
          <p:nvPr/>
        </p:nvCxnSpPr>
        <p:spPr bwMode="auto">
          <a:xfrm>
            <a:off x="4317335" y="2488733"/>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7" name="232036374"/>
          <p:cNvCxnSpPr/>
          <p:nvPr/>
        </p:nvCxnSpPr>
        <p:spPr bwMode="auto">
          <a:xfrm>
            <a:off x="4428135" y="2584440"/>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8" name="786772271"/>
          <p:cNvCxnSpPr/>
          <p:nvPr/>
        </p:nvCxnSpPr>
        <p:spPr bwMode="auto">
          <a:xfrm>
            <a:off x="4538934" y="2680148"/>
            <a:ext cx="230232" cy="169043"/>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79" name="1191386623"/>
          <p:cNvCxnSpPr/>
          <p:nvPr/>
        </p:nvCxnSpPr>
        <p:spPr bwMode="auto">
          <a:xfrm>
            <a:off x="760242" y="2056185"/>
            <a:ext cx="3151311" cy="0"/>
          </a:xfrm>
          <a:prstGeom prst="straightConnector1">
            <a:avLst/>
          </a:prstGeom>
          <a:noFill/>
          <a:ln w="38100">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2" name="1574082931"/>
          <p:cNvCxnSpPr/>
          <p:nvPr/>
        </p:nvCxnSpPr>
        <p:spPr bwMode="auto">
          <a:xfrm rot="3530357" flipV="1">
            <a:off x="3906615" y="2180041"/>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3" name="1520180373"/>
          <p:cNvCxnSpPr/>
          <p:nvPr/>
        </p:nvCxnSpPr>
        <p:spPr bwMode="auto">
          <a:xfrm rot="3530357" flipV="1">
            <a:off x="4031992" y="2164918"/>
            <a:ext cx="253736" cy="259"/>
          </a:xfrm>
          <a:prstGeom prst="straightConnector1">
            <a:avLst/>
          </a:prstGeom>
          <a:noFill/>
          <a:ln w="28575">
            <a:solidFill>
              <a:schemeClr val="accent2">
                <a:lumMod val="50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4" name="1119370708"/>
          <p:cNvCxnSpPr/>
          <p:nvPr/>
        </p:nvCxnSpPr>
        <p:spPr bwMode="auto">
          <a:xfrm rot="3530357" flipV="1">
            <a:off x="3958084" y="2170374"/>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5" name="1355197640"/>
          <p:cNvCxnSpPr/>
          <p:nvPr/>
        </p:nvCxnSpPr>
        <p:spPr bwMode="auto">
          <a:xfrm rot="3530357" flipV="1">
            <a:off x="4108259" y="2178591"/>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6" name="2130909558"/>
          <p:cNvCxnSpPr/>
          <p:nvPr/>
        </p:nvCxnSpPr>
        <p:spPr bwMode="auto">
          <a:xfrm rot="3530357" flipV="1">
            <a:off x="4613142" y="2223545"/>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7" name="1188349889"/>
          <p:cNvCxnSpPr/>
          <p:nvPr/>
        </p:nvCxnSpPr>
        <p:spPr bwMode="auto">
          <a:xfrm rot="3530357" flipV="1">
            <a:off x="4738520" y="2208422"/>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8" name="1072295090"/>
          <p:cNvCxnSpPr/>
          <p:nvPr/>
        </p:nvCxnSpPr>
        <p:spPr bwMode="auto">
          <a:xfrm rot="3530357" flipV="1">
            <a:off x="4664611" y="2213879"/>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89" name="83823303"/>
          <p:cNvCxnSpPr/>
          <p:nvPr/>
        </p:nvCxnSpPr>
        <p:spPr bwMode="auto">
          <a:xfrm rot="3530357" flipV="1">
            <a:off x="4814785" y="2222096"/>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0" name="1879515800"/>
          <p:cNvCxnSpPr/>
          <p:nvPr/>
        </p:nvCxnSpPr>
        <p:spPr bwMode="auto">
          <a:xfrm rot="3530357" flipV="1">
            <a:off x="4292256" y="2192471"/>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1" name="991458338"/>
          <p:cNvCxnSpPr/>
          <p:nvPr/>
        </p:nvCxnSpPr>
        <p:spPr bwMode="auto">
          <a:xfrm rot="3530357" flipV="1">
            <a:off x="4417632" y="2177348"/>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2" name="1418871720"/>
          <p:cNvCxnSpPr/>
          <p:nvPr/>
        </p:nvCxnSpPr>
        <p:spPr bwMode="auto">
          <a:xfrm rot="3530357" flipV="1">
            <a:off x="4343724" y="2182805"/>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3" name="99284163"/>
          <p:cNvCxnSpPr/>
          <p:nvPr/>
        </p:nvCxnSpPr>
        <p:spPr bwMode="auto">
          <a:xfrm rot="3530357" flipV="1">
            <a:off x="4493899" y="2191020"/>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4" name="1891966877"/>
          <p:cNvCxnSpPr/>
          <p:nvPr/>
        </p:nvCxnSpPr>
        <p:spPr bwMode="auto">
          <a:xfrm rot="3530357" flipV="1">
            <a:off x="4713871" y="2437332"/>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5" name="2029309771"/>
          <p:cNvCxnSpPr/>
          <p:nvPr/>
        </p:nvCxnSpPr>
        <p:spPr bwMode="auto">
          <a:xfrm rot="3530357" flipV="1">
            <a:off x="4839248" y="2422210"/>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6" name="1111173613"/>
          <p:cNvCxnSpPr/>
          <p:nvPr/>
        </p:nvCxnSpPr>
        <p:spPr bwMode="auto">
          <a:xfrm rot="3530357" flipV="1">
            <a:off x="4765339" y="2427666"/>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7" name="718186432"/>
          <p:cNvCxnSpPr/>
          <p:nvPr/>
        </p:nvCxnSpPr>
        <p:spPr bwMode="auto">
          <a:xfrm rot="3530357" flipV="1">
            <a:off x="4915513" y="2435882"/>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8" name="1126309626"/>
          <p:cNvCxnSpPr/>
          <p:nvPr/>
        </p:nvCxnSpPr>
        <p:spPr bwMode="auto">
          <a:xfrm rot="3530357" flipV="1">
            <a:off x="4220309" y="2391343"/>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99" name="105375341"/>
          <p:cNvCxnSpPr/>
          <p:nvPr/>
        </p:nvCxnSpPr>
        <p:spPr bwMode="auto">
          <a:xfrm rot="3530357" flipV="1">
            <a:off x="4345686" y="2376219"/>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0" name="169464704"/>
          <p:cNvCxnSpPr/>
          <p:nvPr/>
        </p:nvCxnSpPr>
        <p:spPr bwMode="auto">
          <a:xfrm rot="3530357" flipV="1">
            <a:off x="4271777" y="2381677"/>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1" name="423413960"/>
          <p:cNvCxnSpPr/>
          <p:nvPr/>
        </p:nvCxnSpPr>
        <p:spPr bwMode="auto">
          <a:xfrm rot="3530357" flipV="1">
            <a:off x="4421952" y="2389893"/>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2" name="1620267969"/>
          <p:cNvCxnSpPr/>
          <p:nvPr/>
        </p:nvCxnSpPr>
        <p:spPr bwMode="auto">
          <a:xfrm rot="3530357" flipV="1">
            <a:off x="4477882" y="2434846"/>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3" name="1123309372"/>
          <p:cNvCxnSpPr/>
          <p:nvPr/>
        </p:nvCxnSpPr>
        <p:spPr bwMode="auto">
          <a:xfrm rot="3530357" flipV="1">
            <a:off x="4603258" y="2419724"/>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4" name="1712044412"/>
          <p:cNvCxnSpPr/>
          <p:nvPr/>
        </p:nvCxnSpPr>
        <p:spPr bwMode="auto">
          <a:xfrm rot="3530357" flipV="1">
            <a:off x="4529350" y="2425180"/>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5" name="916240393"/>
          <p:cNvCxnSpPr/>
          <p:nvPr/>
        </p:nvCxnSpPr>
        <p:spPr bwMode="auto">
          <a:xfrm rot="3530357" flipV="1">
            <a:off x="4679525" y="2433397"/>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6" name="427904914"/>
          <p:cNvCxnSpPr/>
          <p:nvPr/>
        </p:nvCxnSpPr>
        <p:spPr bwMode="auto">
          <a:xfrm rot="3530357" flipV="1">
            <a:off x="4657751" y="2731914"/>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7" name="1029715863"/>
          <p:cNvCxnSpPr/>
          <p:nvPr/>
        </p:nvCxnSpPr>
        <p:spPr bwMode="auto">
          <a:xfrm rot="3530357" flipV="1">
            <a:off x="4783128" y="2716790"/>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8" name="860034534"/>
          <p:cNvCxnSpPr/>
          <p:nvPr/>
        </p:nvCxnSpPr>
        <p:spPr bwMode="auto">
          <a:xfrm rot="3530357" flipV="1">
            <a:off x="4709219" y="2722247"/>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09" name="726956577"/>
          <p:cNvCxnSpPr/>
          <p:nvPr/>
        </p:nvCxnSpPr>
        <p:spPr bwMode="auto">
          <a:xfrm rot="3530357" flipV="1">
            <a:off x="4859394" y="2730463"/>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0" name="440582054"/>
          <p:cNvCxnSpPr/>
          <p:nvPr/>
        </p:nvCxnSpPr>
        <p:spPr bwMode="auto">
          <a:xfrm rot="3530357" flipV="1">
            <a:off x="4716748" y="2566601"/>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1" name="307964264"/>
          <p:cNvCxnSpPr/>
          <p:nvPr/>
        </p:nvCxnSpPr>
        <p:spPr bwMode="auto">
          <a:xfrm rot="3530357" flipV="1">
            <a:off x="4842126" y="2551477"/>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2" name="911627092"/>
          <p:cNvCxnSpPr/>
          <p:nvPr/>
        </p:nvCxnSpPr>
        <p:spPr bwMode="auto">
          <a:xfrm rot="3530357" flipV="1">
            <a:off x="4768217" y="2556934"/>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3" name="1093429447"/>
          <p:cNvCxnSpPr/>
          <p:nvPr/>
        </p:nvCxnSpPr>
        <p:spPr bwMode="auto">
          <a:xfrm rot="3530357" flipV="1">
            <a:off x="4918391" y="2565150"/>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4" name="1045170323"/>
          <p:cNvCxnSpPr/>
          <p:nvPr/>
        </p:nvCxnSpPr>
        <p:spPr bwMode="auto">
          <a:xfrm rot="3530357" flipV="1">
            <a:off x="4464930" y="2542983"/>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5" name="321423999"/>
          <p:cNvCxnSpPr/>
          <p:nvPr/>
        </p:nvCxnSpPr>
        <p:spPr bwMode="auto">
          <a:xfrm rot="3530357" flipV="1">
            <a:off x="4590307" y="2527861"/>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6" name="1643738339"/>
          <p:cNvCxnSpPr/>
          <p:nvPr/>
        </p:nvCxnSpPr>
        <p:spPr bwMode="auto">
          <a:xfrm rot="3530357" flipV="1">
            <a:off x="4516398" y="2533317"/>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7" name="5090418"/>
          <p:cNvCxnSpPr/>
          <p:nvPr/>
        </p:nvCxnSpPr>
        <p:spPr bwMode="auto">
          <a:xfrm rot="3530357" flipV="1">
            <a:off x="4666573" y="2541534"/>
            <a:ext cx="253736" cy="259"/>
          </a:xfrm>
          <a:prstGeom prst="straightConnector1">
            <a:avLst/>
          </a:prstGeom>
          <a:noFill/>
          <a:ln w="28575">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18" name="586132159"/>
          <p:cNvCxnSpPr/>
          <p:nvPr/>
        </p:nvCxnSpPr>
        <p:spPr bwMode="auto">
          <a:xfrm>
            <a:off x="3901482" y="2062401"/>
            <a:ext cx="959782" cy="0"/>
          </a:xfrm>
          <a:prstGeom prst="straightConnector1">
            <a:avLst/>
          </a:prstGeom>
          <a:noFill/>
          <a:ln w="38100">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92" name="1845498771"/>
          <p:cNvCxnSpPr/>
          <p:nvPr/>
        </p:nvCxnSpPr>
        <p:spPr bwMode="auto">
          <a:xfrm flipV="1">
            <a:off x="760243" y="3248473"/>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3" name="172414636"/>
          <p:cNvCxnSpPr/>
          <p:nvPr/>
        </p:nvCxnSpPr>
        <p:spPr bwMode="auto">
          <a:xfrm flipV="1">
            <a:off x="1173222" y="3247230"/>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4" name="91249301"/>
          <p:cNvCxnSpPr/>
          <p:nvPr/>
        </p:nvCxnSpPr>
        <p:spPr bwMode="auto">
          <a:xfrm flipV="1">
            <a:off x="1508499" y="3231071"/>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5" name="233727020"/>
          <p:cNvCxnSpPr/>
          <p:nvPr/>
        </p:nvCxnSpPr>
        <p:spPr bwMode="auto">
          <a:xfrm flipV="1">
            <a:off x="1835141" y="3237286"/>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6" name="453559185"/>
          <p:cNvCxnSpPr/>
          <p:nvPr/>
        </p:nvCxnSpPr>
        <p:spPr bwMode="auto">
          <a:xfrm flipV="1">
            <a:off x="2170418" y="3228585"/>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7" name="1149876236"/>
          <p:cNvCxnSpPr/>
          <p:nvPr/>
        </p:nvCxnSpPr>
        <p:spPr bwMode="auto">
          <a:xfrm flipV="1">
            <a:off x="2540229" y="3242258"/>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8" name="1685586085"/>
          <p:cNvCxnSpPr/>
          <p:nvPr/>
        </p:nvCxnSpPr>
        <p:spPr bwMode="auto">
          <a:xfrm flipV="1">
            <a:off x="2815070" y="3226099"/>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29" name="181772654"/>
          <p:cNvCxnSpPr/>
          <p:nvPr/>
        </p:nvCxnSpPr>
        <p:spPr bwMode="auto">
          <a:xfrm flipV="1">
            <a:off x="3107176" y="3239772"/>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0" name="1383213098"/>
          <p:cNvCxnSpPr/>
          <p:nvPr/>
        </p:nvCxnSpPr>
        <p:spPr bwMode="auto">
          <a:xfrm flipV="1">
            <a:off x="3399284" y="3253444"/>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1" name="577459110"/>
          <p:cNvCxnSpPr/>
          <p:nvPr/>
        </p:nvCxnSpPr>
        <p:spPr bwMode="auto">
          <a:xfrm flipV="1">
            <a:off x="3777731" y="3252201"/>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2" name="1969889033"/>
          <p:cNvCxnSpPr/>
          <p:nvPr/>
        </p:nvCxnSpPr>
        <p:spPr bwMode="auto">
          <a:xfrm flipV="1">
            <a:off x="4104373" y="3243501"/>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3" name="1784028264"/>
          <p:cNvCxnSpPr/>
          <p:nvPr/>
        </p:nvCxnSpPr>
        <p:spPr bwMode="auto">
          <a:xfrm flipV="1">
            <a:off x="4379213" y="3249716"/>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4" name="1496340444"/>
          <p:cNvCxnSpPr/>
          <p:nvPr/>
        </p:nvCxnSpPr>
        <p:spPr bwMode="auto">
          <a:xfrm flipV="1">
            <a:off x="4671321" y="3233557"/>
            <a:ext cx="293747" cy="223"/>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5" name="1485561420"/>
          <p:cNvCxnSpPr/>
          <p:nvPr/>
        </p:nvCxnSpPr>
        <p:spPr bwMode="auto">
          <a:xfrm>
            <a:off x="1612066" y="2100967"/>
            <a:ext cx="313727" cy="88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8" name="655967813"/>
          <p:cNvCxnSpPr/>
          <p:nvPr/>
        </p:nvCxnSpPr>
        <p:spPr bwMode="auto">
          <a:xfrm>
            <a:off x="2301326" y="2107182"/>
            <a:ext cx="313727" cy="88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539" name="62571670"/>
          <p:cNvCxnSpPr/>
          <p:nvPr/>
        </p:nvCxnSpPr>
        <p:spPr bwMode="auto">
          <a:xfrm>
            <a:off x="2981951" y="2105939"/>
            <a:ext cx="313727" cy="886"/>
          </a:xfrm>
          <a:prstGeom prst="straightConnector1">
            <a:avLst/>
          </a:prstGeom>
          <a:noFill/>
          <a:ln w="28575">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63" name="363358311"/>
          <p:cNvSpPr txBox="1"/>
          <p:nvPr/>
        </p:nvSpPr>
        <p:spPr>
          <a:xfrm>
            <a:off x="5856440" y="2581510"/>
            <a:ext cx="1749616"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Front main air flow</a:t>
            </a:r>
            <a:endParaRPr lang="zh-CN" altLang="en-US" sz="1300" dirty="0">
              <a:latin typeface="Arial" pitchFamily="34" charset="0"/>
              <a:ea typeface="微软雅黑" pitchFamily="34" charset="-122"/>
              <a:cs typeface="Arial" pitchFamily="34" charset="0"/>
            </a:endParaRPr>
          </a:p>
        </p:txBody>
      </p:sp>
      <p:sp>
        <p:nvSpPr>
          <p:cNvPr id="364" name="1718602301"/>
          <p:cNvSpPr txBox="1"/>
          <p:nvPr/>
        </p:nvSpPr>
        <p:spPr>
          <a:xfrm>
            <a:off x="5665565" y="1478386"/>
            <a:ext cx="2820244" cy="723299"/>
          </a:xfrm>
          <a:prstGeom prst="rect">
            <a:avLst/>
          </a:prstGeom>
          <a:noFill/>
        </p:spPr>
        <p:txBody>
          <a:bodyPr wrap="square" lIns="121944" tIns="60972" rIns="121944" bIns="60972" rtlCol="0">
            <a:spAutoFit/>
          </a:bodyPr>
          <a:lstStyle/>
          <a:p>
            <a:pPr algn="ctr"/>
            <a:r>
              <a:rPr lang="en-US" altLang="zh-CN" sz="1300" dirty="0" smtClean="0">
                <a:latin typeface="Arial" pitchFamily="34" charset="0"/>
                <a:ea typeface="微软雅黑" pitchFamily="34" charset="-122"/>
                <a:cs typeface="Arial" pitchFamily="34" charset="0"/>
              </a:rPr>
              <a:t>Between the top cover and the guide rail securing board</a:t>
            </a:r>
          </a:p>
          <a:p>
            <a:pPr algn="ctr"/>
            <a:r>
              <a:rPr lang="en-US" altLang="zh-CN" sz="1300" b="1" dirty="0" smtClean="0">
                <a:latin typeface="Arial" pitchFamily="34" charset="0"/>
                <a:ea typeface="微软雅黑" pitchFamily="34" charset="-122"/>
                <a:cs typeface="Arial" pitchFamily="34" charset="0"/>
              </a:rPr>
              <a:t>1.8 mm gap</a:t>
            </a:r>
            <a:endParaRPr lang="zh-CN" altLang="en-US" sz="1300" dirty="0" smtClean="0">
              <a:latin typeface="Arial" pitchFamily="34" charset="0"/>
              <a:ea typeface="微软雅黑" pitchFamily="34" charset="-122"/>
              <a:cs typeface="Arial" pitchFamily="34" charset="0"/>
            </a:endParaRPr>
          </a:p>
        </p:txBody>
      </p:sp>
      <p:sp>
        <p:nvSpPr>
          <p:cNvPr id="369" name="450773559"/>
          <p:cNvSpPr txBox="1"/>
          <p:nvPr/>
        </p:nvSpPr>
        <p:spPr>
          <a:xfrm>
            <a:off x="5690754" y="2139382"/>
            <a:ext cx="2703909"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10 mm gap above guide rails</a:t>
            </a:r>
            <a:endParaRPr lang="zh-CN" altLang="en-US" sz="1300" dirty="0" smtClean="0">
              <a:latin typeface="Arial" pitchFamily="34" charset="0"/>
              <a:ea typeface="微软雅黑" pitchFamily="34" charset="-122"/>
              <a:cs typeface="Arial" pitchFamily="34" charset="0"/>
            </a:endParaRPr>
          </a:p>
        </p:txBody>
      </p:sp>
      <p:sp>
        <p:nvSpPr>
          <p:cNvPr id="375" name="1955619608"/>
          <p:cNvSpPr txBox="1"/>
          <p:nvPr/>
        </p:nvSpPr>
        <p:spPr>
          <a:xfrm>
            <a:off x="5843237" y="3017052"/>
            <a:ext cx="2580161"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2 mm gap below hard disks</a:t>
            </a:r>
            <a:endParaRPr lang="zh-CN" altLang="en-US" sz="1300" dirty="0" smtClean="0">
              <a:latin typeface="Arial" pitchFamily="34" charset="0"/>
              <a:ea typeface="微软雅黑" pitchFamily="34" charset="-122"/>
              <a:cs typeface="Arial" pitchFamily="34" charset="0"/>
            </a:endParaRPr>
          </a:p>
        </p:txBody>
      </p:sp>
      <p:pic>
        <p:nvPicPr>
          <p:cNvPr id="5123" name="203130315"/>
          <p:cNvPicPr>
            <a:picLocks noChangeAspect="1" noChangeArrowheads="1"/>
          </p:cNvPicPr>
          <p:nvPr/>
        </p:nvPicPr>
        <p:blipFill>
          <a:blip r:embed="rId4" cstate="print">
            <a:clrChange>
              <a:clrFrom>
                <a:srgbClr val="FFFFFF"/>
              </a:clrFrom>
              <a:clrTo>
                <a:srgbClr val="FFFFFF">
                  <a:alpha val="0"/>
                </a:srgbClr>
              </a:clrTo>
            </a:clrChange>
          </a:blip>
          <a:srcRect l="442" t="15369"/>
          <a:stretch>
            <a:fillRect/>
          </a:stretch>
        </p:blipFill>
        <p:spPr bwMode="auto">
          <a:xfrm>
            <a:off x="8475746" y="1488726"/>
            <a:ext cx="3054237" cy="1792262"/>
          </a:xfrm>
          <a:prstGeom prst="rect">
            <a:avLst/>
          </a:prstGeom>
          <a:noFill/>
          <a:ln w="9525">
            <a:noFill/>
            <a:miter lim="800000"/>
            <a:headEnd/>
            <a:tailEnd/>
          </a:ln>
        </p:spPr>
      </p:pic>
      <p:sp>
        <p:nvSpPr>
          <p:cNvPr id="348" name="927292726"/>
          <p:cNvSpPr/>
          <p:nvPr/>
        </p:nvSpPr>
        <p:spPr bwMode="auto">
          <a:xfrm>
            <a:off x="8627900" y="2236526"/>
            <a:ext cx="2729843" cy="916320"/>
          </a:xfrm>
          <a:prstGeom prst="rect">
            <a:avLst/>
          </a:prstGeom>
          <a:noFill/>
          <a:ln w="19050">
            <a:solidFill>
              <a:srgbClr val="C0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349" name="1101193695"/>
          <p:cNvSpPr/>
          <p:nvPr/>
        </p:nvSpPr>
        <p:spPr bwMode="auto">
          <a:xfrm>
            <a:off x="8744254" y="1878425"/>
            <a:ext cx="2434482" cy="200117"/>
          </a:xfrm>
          <a:prstGeom prst="rect">
            <a:avLst/>
          </a:prstGeom>
          <a:noFill/>
          <a:ln w="19050">
            <a:solidFill>
              <a:srgbClr val="00B05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353" name="328315355"/>
          <p:cNvSpPr/>
          <p:nvPr/>
        </p:nvSpPr>
        <p:spPr bwMode="auto">
          <a:xfrm flipH="1">
            <a:off x="9524216" y="2180353"/>
            <a:ext cx="63627" cy="136733"/>
          </a:xfrm>
          <a:prstGeom prst="rect">
            <a:avLst/>
          </a:prstGeom>
          <a:noFill/>
          <a:ln w="28575">
            <a:solidFill>
              <a:schemeClr val="accent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357" name="345338513"/>
          <p:cNvSpPr/>
          <p:nvPr/>
        </p:nvSpPr>
        <p:spPr bwMode="auto">
          <a:xfrm>
            <a:off x="8869915" y="2178453"/>
            <a:ext cx="71053" cy="138633"/>
          </a:xfrm>
          <a:prstGeom prst="rect">
            <a:avLst/>
          </a:prstGeom>
          <a:noFill/>
          <a:ln w="28575">
            <a:solidFill>
              <a:schemeClr val="accent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362" name="1790724896"/>
          <p:cNvSpPr/>
          <p:nvPr/>
        </p:nvSpPr>
        <p:spPr bwMode="auto">
          <a:xfrm>
            <a:off x="8626407" y="3177459"/>
            <a:ext cx="2792711" cy="85053"/>
          </a:xfrm>
          <a:prstGeom prst="rect">
            <a:avLst/>
          </a:prstGeom>
          <a:noFill/>
          <a:ln w="19050">
            <a:solidFill>
              <a:srgbClr val="FF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cxnSp>
        <p:nvCxnSpPr>
          <p:cNvPr id="376" name="1571551536"/>
          <p:cNvCxnSpPr/>
          <p:nvPr/>
        </p:nvCxnSpPr>
        <p:spPr bwMode="auto">
          <a:xfrm flipH="1">
            <a:off x="8108787" y="3210816"/>
            <a:ext cx="510163" cy="4"/>
          </a:xfrm>
          <a:prstGeom prst="straightConnector1">
            <a:avLst/>
          </a:prstGeom>
          <a:noFill/>
          <a:ln w="38100">
            <a:solidFill>
              <a:srgbClr val="FF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5" name="79831246"/>
          <p:cNvCxnSpPr/>
          <p:nvPr/>
        </p:nvCxnSpPr>
        <p:spPr bwMode="auto">
          <a:xfrm flipH="1">
            <a:off x="8099832" y="1922408"/>
            <a:ext cx="653371" cy="0"/>
          </a:xfrm>
          <a:prstGeom prst="straightConnector1">
            <a:avLst/>
          </a:prstGeom>
          <a:noFill/>
          <a:ln w="38100">
            <a:solidFill>
              <a:srgbClr val="00B05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6" name="325442273"/>
          <p:cNvCxnSpPr/>
          <p:nvPr/>
        </p:nvCxnSpPr>
        <p:spPr bwMode="auto">
          <a:xfrm flipH="1">
            <a:off x="8056231" y="2706981"/>
            <a:ext cx="584746" cy="0"/>
          </a:xfrm>
          <a:prstGeom prst="straightConnector1">
            <a:avLst/>
          </a:prstGeom>
          <a:noFill/>
          <a:ln w="38100">
            <a:solidFill>
              <a:srgbClr val="C00000"/>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38" name="1201597487"/>
          <p:cNvCxnSpPr/>
          <p:nvPr/>
        </p:nvCxnSpPr>
        <p:spPr bwMode="auto">
          <a:xfrm flipH="1" flipV="1">
            <a:off x="8098340" y="2245306"/>
            <a:ext cx="771217" cy="1755"/>
          </a:xfrm>
          <a:prstGeom prst="straightConnector1">
            <a:avLst/>
          </a:prstGeom>
          <a:noFill/>
          <a:ln w="38100">
            <a:solidFill>
              <a:schemeClr val="accent1">
                <a:lumMod val="75000"/>
              </a:schemeClr>
            </a:solidFill>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543" name="1570542878"/>
          <p:cNvSpPr txBox="1"/>
          <p:nvPr/>
        </p:nvSpPr>
        <p:spPr>
          <a:xfrm>
            <a:off x="536665" y="1484751"/>
            <a:ext cx="1426403"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Node front</a:t>
            </a:r>
            <a:endParaRPr lang="zh-CN" altLang="en-US" sz="1300" dirty="0" smtClean="0">
              <a:latin typeface="Arial" pitchFamily="34" charset="0"/>
              <a:ea typeface="微软雅黑" pitchFamily="34" charset="-122"/>
              <a:cs typeface="Arial" pitchFamily="34" charset="0"/>
            </a:endParaRPr>
          </a:p>
        </p:txBody>
      </p:sp>
      <p:sp>
        <p:nvSpPr>
          <p:cNvPr id="545" name="385571432"/>
          <p:cNvSpPr txBox="1"/>
          <p:nvPr/>
        </p:nvSpPr>
        <p:spPr>
          <a:xfrm>
            <a:off x="4564737" y="1515323"/>
            <a:ext cx="1426403" cy="328371"/>
          </a:xfrm>
          <a:prstGeom prst="rect">
            <a:avLst/>
          </a:prstGeom>
          <a:noFill/>
        </p:spPr>
        <p:txBody>
          <a:bodyPr wrap="square" lIns="121944" tIns="60972" rIns="121944" bIns="60972" rtlCol="0">
            <a:spAutoFit/>
          </a:bodyPr>
          <a:lstStyle/>
          <a:p>
            <a:r>
              <a:rPr lang="en-US" altLang="zh-CN" sz="1300" dirty="0" smtClean="0">
                <a:latin typeface="Arial" pitchFamily="34" charset="0"/>
                <a:ea typeface="微软雅黑" pitchFamily="34" charset="-122"/>
                <a:cs typeface="Arial" pitchFamily="34" charset="0"/>
              </a:rPr>
              <a:t>Node rear</a:t>
            </a:r>
            <a:endParaRPr lang="zh-CN" altLang="en-US" sz="1300" dirty="0" smtClean="0">
              <a:latin typeface="Arial" pitchFamily="34" charset="0"/>
              <a:ea typeface="微软雅黑" pitchFamily="34" charset="-122"/>
              <a:cs typeface="Arial" pitchFamily="34" charset="0"/>
            </a:endParaRPr>
          </a:p>
        </p:txBody>
      </p:sp>
      <p:pic>
        <p:nvPicPr>
          <p:cNvPr id="548" name="1106083195"/>
          <p:cNvPicPr>
            <a:picLocks noChangeAspect="1" noChangeArrowheads="1"/>
          </p:cNvPicPr>
          <p:nvPr/>
        </p:nvPicPr>
        <p:blipFill>
          <a:blip r:embed="rId5" cstate="print"/>
          <a:srcRect/>
          <a:stretch>
            <a:fillRect/>
          </a:stretch>
        </p:blipFill>
        <p:spPr bwMode="auto">
          <a:xfrm>
            <a:off x="6813350" y="4247661"/>
            <a:ext cx="1384662" cy="1099078"/>
          </a:xfrm>
          <a:prstGeom prst="hexagon">
            <a:avLst/>
          </a:prstGeom>
          <a:noFill/>
          <a:ln w="9525">
            <a:noFill/>
            <a:miter lim="800000"/>
            <a:headEnd/>
            <a:tailEnd/>
          </a:ln>
        </p:spPr>
      </p:pic>
      <p:sp>
        <p:nvSpPr>
          <p:cNvPr id="549" name="132054273"/>
          <p:cNvSpPr/>
          <p:nvPr/>
        </p:nvSpPr>
        <p:spPr>
          <a:xfrm>
            <a:off x="3798694" y="5588665"/>
            <a:ext cx="2188028" cy="328371"/>
          </a:xfrm>
          <a:prstGeom prst="rect">
            <a:avLst/>
          </a:prstGeom>
        </p:spPr>
        <p:txBody>
          <a:bodyPr wrap="square" lIns="121944" tIns="60972" rIns="121944" bIns="60972">
            <a:spAutoFit/>
          </a:bodyPr>
          <a:lstStyle/>
          <a:p>
            <a:r>
              <a:rPr lang="en-US" altLang="zh-CN" sz="1300" dirty="0" smtClean="0">
                <a:latin typeface="Arial" pitchFamily="34" charset="0"/>
                <a:ea typeface="微软雅黑" pitchFamily="34" charset="-122"/>
                <a:cs typeface="Arial" pitchFamily="34" charset="0"/>
              </a:rPr>
              <a:t>Airflow amount 10% up</a:t>
            </a:r>
            <a:endParaRPr lang="en-US" altLang="zh-CN" sz="1300" b="1" dirty="0" smtClean="0">
              <a:solidFill>
                <a:srgbClr val="C00000"/>
              </a:solidFill>
              <a:latin typeface="Arial" pitchFamily="34" charset="0"/>
              <a:ea typeface="微软雅黑" pitchFamily="34" charset="-122"/>
              <a:cs typeface="Arial" pitchFamily="34" charset="0"/>
            </a:endParaRPr>
          </a:p>
        </p:txBody>
      </p:sp>
      <p:sp>
        <p:nvSpPr>
          <p:cNvPr id="550" name="1428294502"/>
          <p:cNvSpPr/>
          <p:nvPr/>
        </p:nvSpPr>
        <p:spPr>
          <a:xfrm>
            <a:off x="6429290" y="5556991"/>
            <a:ext cx="2154481" cy="328371"/>
          </a:xfrm>
          <a:prstGeom prst="rect">
            <a:avLst/>
          </a:prstGeom>
        </p:spPr>
        <p:txBody>
          <a:bodyPr wrap="square" lIns="121944" tIns="60972" rIns="121944" bIns="60972">
            <a:spAutoFit/>
          </a:bodyPr>
          <a:lstStyle/>
          <a:p>
            <a:pPr algn="ctr"/>
            <a:r>
              <a:rPr lang="en-US" altLang="zh-CN" sz="1300" dirty="0" smtClean="0">
                <a:latin typeface="Arial" pitchFamily="34" charset="0"/>
                <a:ea typeface="微软雅黑" pitchFamily="34" charset="-122"/>
                <a:cs typeface="Arial" pitchFamily="34" charset="0"/>
              </a:rPr>
              <a:t>Up to 66% porosity rate</a:t>
            </a:r>
            <a:endParaRPr lang="en-US" altLang="zh-CN" sz="1300" b="1" dirty="0" smtClean="0">
              <a:solidFill>
                <a:srgbClr val="C00000"/>
              </a:solidFill>
              <a:latin typeface="Arial" pitchFamily="34" charset="0"/>
              <a:ea typeface="微软雅黑" pitchFamily="34" charset="-122"/>
              <a:cs typeface="Arial" pitchFamily="34" charset="0"/>
            </a:endParaRPr>
          </a:p>
        </p:txBody>
      </p:sp>
      <p:sp>
        <p:nvSpPr>
          <p:cNvPr id="551" name="2080444352"/>
          <p:cNvSpPr/>
          <p:nvPr/>
        </p:nvSpPr>
        <p:spPr bwMode="auto">
          <a:xfrm>
            <a:off x="488703" y="3760997"/>
            <a:ext cx="2805578" cy="2306854"/>
          </a:xfrm>
          <a:prstGeom prst="rect">
            <a:avLst/>
          </a:prstGeom>
          <a:solidFill>
            <a:schemeClr val="bg1"/>
          </a:solidFill>
          <a:ln w="63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554" name="78215403"/>
          <p:cNvSpPr/>
          <p:nvPr/>
        </p:nvSpPr>
        <p:spPr bwMode="auto">
          <a:xfrm>
            <a:off x="8885055" y="3759586"/>
            <a:ext cx="2771632" cy="2306854"/>
          </a:xfrm>
          <a:prstGeom prst="rect">
            <a:avLst/>
          </a:prstGeom>
          <a:solidFill>
            <a:schemeClr val="bg1"/>
          </a:solidFill>
          <a:ln w="6350">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555" name="189686940"/>
          <p:cNvSpPr/>
          <p:nvPr/>
        </p:nvSpPr>
        <p:spPr>
          <a:xfrm>
            <a:off x="3627526" y="3723974"/>
            <a:ext cx="2454218" cy="554126"/>
          </a:xfrm>
          <a:prstGeom prst="rect">
            <a:avLst/>
          </a:prstGeom>
        </p:spPr>
        <p:txBody>
          <a:bodyPr wrap="square" lIns="121944" tIns="60972" rIns="121944" bIns="60972">
            <a:spAutoFit/>
          </a:bodyPr>
          <a:lstStyle/>
          <a:p>
            <a:r>
              <a:rPr lang="en-US" altLang="zh-CN" sz="1400" b="1" dirty="0" smtClean="0">
                <a:latin typeface="Arial" pitchFamily="34" charset="0"/>
                <a:ea typeface="微软雅黑" pitchFamily="34" charset="-122"/>
                <a:cs typeface="Arial" pitchFamily="34" charset="0"/>
              </a:rPr>
              <a:t>Counter-rotating fans with high wind pressure</a:t>
            </a:r>
            <a:r>
              <a:rPr lang="zh-CN" altLang="en-US" sz="1400" b="1" dirty="0" smtClean="0">
                <a:latin typeface="Arial" pitchFamily="34" charset="0"/>
                <a:ea typeface="微软雅黑" pitchFamily="34" charset="-122"/>
                <a:cs typeface="Arial" pitchFamily="34" charset="0"/>
              </a:rPr>
              <a:t> </a:t>
            </a:r>
            <a:endParaRPr lang="en-US" altLang="zh-CN" sz="1400" b="1" dirty="0" smtClean="0">
              <a:latin typeface="Arial" pitchFamily="34" charset="0"/>
              <a:ea typeface="微软雅黑" pitchFamily="34" charset="-122"/>
              <a:cs typeface="Arial" pitchFamily="34" charset="0"/>
            </a:endParaRPr>
          </a:p>
        </p:txBody>
      </p:sp>
      <p:sp>
        <p:nvSpPr>
          <p:cNvPr id="556" name="1166708784"/>
          <p:cNvSpPr/>
          <p:nvPr/>
        </p:nvSpPr>
        <p:spPr>
          <a:xfrm>
            <a:off x="6770173" y="3835963"/>
            <a:ext cx="1538290" cy="353967"/>
          </a:xfrm>
          <a:prstGeom prst="rect">
            <a:avLst/>
          </a:prstGeom>
        </p:spPr>
        <p:txBody>
          <a:bodyPr wrap="none" lIns="121944" tIns="60972" rIns="121944" bIns="60972">
            <a:spAutoFit/>
          </a:bodyPr>
          <a:lstStyle/>
          <a:p>
            <a:r>
              <a:rPr lang="en-US" altLang="zh-CN" sz="1500" b="1" dirty="0" smtClean="0">
                <a:latin typeface="Arial" pitchFamily="34" charset="0"/>
                <a:ea typeface="微软雅黑" pitchFamily="34" charset="-122"/>
                <a:cs typeface="Arial" pitchFamily="34" charset="0"/>
              </a:rPr>
              <a:t>Cellular board</a:t>
            </a:r>
          </a:p>
        </p:txBody>
      </p:sp>
      <p:sp>
        <p:nvSpPr>
          <p:cNvPr id="557" name="2120916783"/>
          <p:cNvSpPr/>
          <p:nvPr/>
        </p:nvSpPr>
        <p:spPr>
          <a:xfrm>
            <a:off x="885744" y="3763524"/>
            <a:ext cx="2107610" cy="554126"/>
          </a:xfrm>
          <a:prstGeom prst="rect">
            <a:avLst/>
          </a:prstGeom>
        </p:spPr>
        <p:txBody>
          <a:bodyPr wrap="square" lIns="121944" tIns="60972" rIns="121944" bIns="60972">
            <a:spAutoFit/>
          </a:bodyPr>
          <a:lstStyle/>
          <a:p>
            <a:r>
              <a:rPr lang="en-US" altLang="zh-CN" sz="1400" b="1" dirty="0" smtClean="0">
                <a:latin typeface="Arial" pitchFamily="34" charset="0"/>
                <a:ea typeface="微软雅黑" pitchFamily="34" charset="-122"/>
                <a:cs typeface="Arial" pitchFamily="34" charset="0"/>
              </a:rPr>
              <a:t>Centralized heat dissipation design</a:t>
            </a:r>
          </a:p>
        </p:txBody>
      </p:sp>
      <p:sp>
        <p:nvSpPr>
          <p:cNvPr id="558" name="26458327"/>
          <p:cNvSpPr/>
          <p:nvPr/>
        </p:nvSpPr>
        <p:spPr>
          <a:xfrm>
            <a:off x="1012512" y="5461968"/>
            <a:ext cx="2012525" cy="533604"/>
          </a:xfrm>
          <a:prstGeom prst="rect">
            <a:avLst/>
          </a:prstGeom>
        </p:spPr>
        <p:txBody>
          <a:bodyPr wrap="square" lIns="121944" tIns="60972" rIns="121944" bIns="60972">
            <a:spAutoFit/>
          </a:bodyPr>
          <a:lstStyle/>
          <a:p>
            <a:r>
              <a:rPr lang="en-US" altLang="zh-CN" sz="1300" dirty="0" smtClean="0">
                <a:latin typeface="Arial" pitchFamily="34" charset="0"/>
                <a:ea typeface="微软雅黑" pitchFamily="34" charset="-122"/>
                <a:cs typeface="Arial" pitchFamily="34" charset="0"/>
              </a:rPr>
              <a:t>Up to 4500 W heat dissipation power</a:t>
            </a:r>
            <a:endParaRPr lang="zh-CN" altLang="en-US" sz="1300" dirty="0" smtClean="0">
              <a:latin typeface="Arial" pitchFamily="34" charset="0"/>
              <a:ea typeface="微软雅黑" pitchFamily="34" charset="-122"/>
              <a:cs typeface="Arial" pitchFamily="34" charset="0"/>
            </a:endParaRPr>
          </a:p>
        </p:txBody>
      </p:sp>
      <p:sp>
        <p:nvSpPr>
          <p:cNvPr id="559" name="734467739"/>
          <p:cNvSpPr/>
          <p:nvPr/>
        </p:nvSpPr>
        <p:spPr>
          <a:xfrm>
            <a:off x="9275707" y="3826873"/>
            <a:ext cx="2083439" cy="353967"/>
          </a:xfrm>
          <a:prstGeom prst="rect">
            <a:avLst/>
          </a:prstGeom>
        </p:spPr>
        <p:txBody>
          <a:bodyPr wrap="none" lIns="121944" tIns="60972" rIns="121944" bIns="60972">
            <a:spAutoFit/>
          </a:bodyPr>
          <a:lstStyle/>
          <a:p>
            <a:r>
              <a:rPr lang="en-US" altLang="zh-CN" sz="1500" b="1" dirty="0" smtClean="0">
                <a:latin typeface="Arial" pitchFamily="34" charset="0"/>
                <a:ea typeface="微软雅黑" pitchFamily="34" charset="-122"/>
                <a:cs typeface="Arial" pitchFamily="34" charset="0"/>
              </a:rPr>
              <a:t>Temperature sensor</a:t>
            </a:r>
            <a:endParaRPr lang="zh-CN" altLang="en-US" sz="1500" b="1" dirty="0" smtClean="0">
              <a:latin typeface="Arial" pitchFamily="34" charset="0"/>
              <a:ea typeface="微软雅黑" pitchFamily="34" charset="-122"/>
              <a:cs typeface="Arial" pitchFamily="34" charset="0"/>
            </a:endParaRPr>
          </a:p>
        </p:txBody>
      </p:sp>
      <p:pic>
        <p:nvPicPr>
          <p:cNvPr id="560" name="1192175463"/>
          <p:cNvPicPr>
            <a:picLocks noChangeAspect="1" noChangeArrowheads="1"/>
          </p:cNvPicPr>
          <p:nvPr/>
        </p:nvPicPr>
        <p:blipFill>
          <a:blip r:embed="rId6" cstate="print"/>
          <a:srcRect/>
          <a:stretch>
            <a:fillRect/>
          </a:stretch>
        </p:blipFill>
        <p:spPr bwMode="auto">
          <a:xfrm>
            <a:off x="9074189" y="4288876"/>
            <a:ext cx="2470750" cy="991432"/>
          </a:xfrm>
          <a:prstGeom prst="roundRect">
            <a:avLst>
              <a:gd name="adj" fmla="val 10136"/>
            </a:avLst>
          </a:prstGeom>
          <a:noFill/>
          <a:ln w="9525">
            <a:noFill/>
            <a:miter lim="800000"/>
            <a:headEnd/>
            <a:tailEnd/>
          </a:ln>
        </p:spPr>
      </p:pic>
      <p:sp>
        <p:nvSpPr>
          <p:cNvPr id="561" name="452256753"/>
          <p:cNvSpPr/>
          <p:nvPr/>
        </p:nvSpPr>
        <p:spPr>
          <a:xfrm>
            <a:off x="9154549" y="5446131"/>
            <a:ext cx="2291022" cy="533604"/>
          </a:xfrm>
          <a:prstGeom prst="rect">
            <a:avLst/>
          </a:prstGeom>
        </p:spPr>
        <p:txBody>
          <a:bodyPr wrap="square" lIns="121944" tIns="60972" rIns="121944" bIns="60972">
            <a:spAutoFit/>
          </a:bodyPr>
          <a:lstStyle/>
          <a:p>
            <a:r>
              <a:rPr lang="en-US" altLang="zh-CN" sz="1300" dirty="0" smtClean="0">
                <a:latin typeface="Arial" pitchFamily="34" charset="0"/>
                <a:ea typeface="微软雅黑" pitchFamily="34" charset="-122"/>
                <a:cs typeface="Arial" pitchFamily="34" charset="0"/>
              </a:rPr>
              <a:t>Hotspot full coverage, accurate speed adjustment</a:t>
            </a:r>
            <a:endParaRPr lang="zh-CN" altLang="en-US" sz="1300" dirty="0" smtClean="0">
              <a:latin typeface="Arial" pitchFamily="34" charset="0"/>
              <a:ea typeface="微软雅黑" pitchFamily="34" charset="-122"/>
              <a:cs typeface="Arial" pitchFamily="34" charset="0"/>
            </a:endParaRPr>
          </a:p>
        </p:txBody>
      </p:sp>
      <p:pic>
        <p:nvPicPr>
          <p:cNvPr id="564" name="1090411960"/>
          <p:cNvPicPr>
            <a:picLocks noChangeAspect="1" noChangeArrowheads="1"/>
          </p:cNvPicPr>
          <p:nvPr/>
        </p:nvPicPr>
        <p:blipFill>
          <a:blip r:embed="rId7" cstate="print"/>
          <a:srcRect/>
          <a:stretch>
            <a:fillRect/>
          </a:stretch>
        </p:blipFill>
        <p:spPr bwMode="auto">
          <a:xfrm>
            <a:off x="3964120" y="4244430"/>
            <a:ext cx="1430418" cy="1310547"/>
          </a:xfrm>
          <a:prstGeom prst="rect">
            <a:avLst/>
          </a:prstGeom>
          <a:noFill/>
          <a:ln w="9525" algn="ctr">
            <a:noFill/>
            <a:miter lim="800000"/>
            <a:headEnd/>
            <a:tailEnd/>
          </a:ln>
          <a:effectLst/>
        </p:spPr>
      </p:pic>
      <p:sp>
        <p:nvSpPr>
          <p:cNvPr id="410" name="1091725257"/>
          <p:cNvSpPr/>
          <p:nvPr/>
        </p:nvSpPr>
        <p:spPr bwMode="auto">
          <a:xfrm flipH="1">
            <a:off x="10268297" y="2182121"/>
            <a:ext cx="63627" cy="136733"/>
          </a:xfrm>
          <a:prstGeom prst="rect">
            <a:avLst/>
          </a:prstGeom>
          <a:noFill/>
          <a:ln w="28575">
            <a:solidFill>
              <a:schemeClr val="accent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411" name="969886491"/>
          <p:cNvSpPr/>
          <p:nvPr/>
        </p:nvSpPr>
        <p:spPr bwMode="auto">
          <a:xfrm flipH="1">
            <a:off x="10959357" y="2183888"/>
            <a:ext cx="63627" cy="136733"/>
          </a:xfrm>
          <a:prstGeom prst="rect">
            <a:avLst/>
          </a:prstGeom>
          <a:noFill/>
          <a:ln w="28575">
            <a:solidFill>
              <a:schemeClr val="accent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pic>
        <p:nvPicPr>
          <p:cNvPr id="377" name="Picture 2"/>
          <p:cNvPicPr>
            <a:picLocks noChangeAspect="1" noChangeArrowheads="1"/>
          </p:cNvPicPr>
          <p:nvPr/>
        </p:nvPicPr>
        <p:blipFill>
          <a:blip r:embed="rId8" cstate="print"/>
          <a:srcRect/>
          <a:stretch>
            <a:fillRect/>
          </a:stretch>
        </p:blipFill>
        <p:spPr bwMode="auto">
          <a:xfrm>
            <a:off x="701642" y="4379081"/>
            <a:ext cx="2307557" cy="921305"/>
          </a:xfrm>
          <a:prstGeom prst="rect">
            <a:avLst/>
          </a:prstGeom>
          <a:noFill/>
          <a:ln w="9525">
            <a:noFill/>
            <a:miter lim="800000"/>
            <a:headEnd/>
            <a:tailEnd/>
          </a:ln>
        </p:spPr>
      </p:pic>
    </p:spTree>
  </p:cSld>
  <p:clrMapOvr>
    <a:masterClrMapping/>
  </p:clrMapOvr>
  <p:transition advClick="0" advTm="8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2983261"/>
          <p:cNvSpPr>
            <a:spLocks noGrp="1"/>
          </p:cNvSpPr>
          <p:nvPr>
            <p:ph type="title"/>
          </p:nvPr>
        </p:nvSpPr>
        <p:spPr/>
        <p:txBody>
          <a:bodyPr/>
          <a:lstStyle/>
          <a:p>
            <a:pPr algn="l">
              <a:defRPr/>
            </a:pPr>
            <a:r>
              <a:rPr lang="en-US" altLang="zh-CN" sz="3400" b="1" dirty="0" smtClean="0">
                <a:solidFill>
                  <a:schemeClr val="tx1"/>
                </a:solidFill>
                <a:latin typeface="Arial"/>
                <a:cs typeface="+mn-cs"/>
              </a:rPr>
              <a:t>Feature (3): Rapid Deployment</a:t>
            </a:r>
            <a:endParaRPr lang="en-US" altLang="zh-CN" sz="3400" b="1" dirty="0">
              <a:solidFill>
                <a:schemeClr val="tx1"/>
              </a:solidFill>
              <a:latin typeface="Arial"/>
              <a:cs typeface="+mn-cs"/>
            </a:endParaRPr>
          </a:p>
        </p:txBody>
      </p:sp>
      <p:sp>
        <p:nvSpPr>
          <p:cNvPr id="9" name="圆角矩形 8"/>
          <p:cNvSpPr/>
          <p:nvPr/>
        </p:nvSpPr>
        <p:spPr>
          <a:xfrm>
            <a:off x="6938682" y="1598697"/>
            <a:ext cx="4320480" cy="4342784"/>
          </a:xfrm>
          <a:prstGeom prst="roundRect">
            <a:avLst>
              <a:gd name="adj" fmla="val 40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841003" y="1598697"/>
            <a:ext cx="4320480" cy="4342784"/>
          </a:xfrm>
          <a:prstGeom prst="roundRect">
            <a:avLst>
              <a:gd name="adj" fmla="val 403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p:cNvCxnSpPr>
            <a:endCxn id="56" idx="1"/>
          </p:cNvCxnSpPr>
          <p:nvPr/>
        </p:nvCxnSpPr>
        <p:spPr bwMode="auto">
          <a:xfrm flipV="1">
            <a:off x="7709850" y="3374045"/>
            <a:ext cx="1703040" cy="99726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2" name="直接连接符 11"/>
          <p:cNvCxnSpPr>
            <a:endCxn id="56" idx="1"/>
          </p:cNvCxnSpPr>
          <p:nvPr/>
        </p:nvCxnSpPr>
        <p:spPr bwMode="auto">
          <a:xfrm flipV="1">
            <a:off x="7557450" y="3374045"/>
            <a:ext cx="1855440" cy="84486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3" name="直接连接符 12"/>
          <p:cNvCxnSpPr>
            <a:endCxn id="56" idx="1"/>
          </p:cNvCxnSpPr>
          <p:nvPr/>
        </p:nvCxnSpPr>
        <p:spPr bwMode="auto">
          <a:xfrm flipV="1">
            <a:off x="7405050" y="3374045"/>
            <a:ext cx="2007840" cy="69246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14" name="直接连接符 13"/>
          <p:cNvCxnSpPr>
            <a:endCxn id="56" idx="1"/>
          </p:cNvCxnSpPr>
          <p:nvPr/>
        </p:nvCxnSpPr>
        <p:spPr bwMode="auto">
          <a:xfrm flipV="1">
            <a:off x="7252650" y="3374045"/>
            <a:ext cx="2160240" cy="54006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grpSp>
        <p:nvGrpSpPr>
          <p:cNvPr id="15" name="组合 29"/>
          <p:cNvGrpSpPr/>
          <p:nvPr/>
        </p:nvGrpSpPr>
        <p:grpSpPr>
          <a:xfrm>
            <a:off x="1213806" y="3194025"/>
            <a:ext cx="1476821" cy="1872208"/>
            <a:chOff x="161927" y="1470932"/>
            <a:chExt cx="1590673" cy="1696078"/>
          </a:xfrm>
        </p:grpSpPr>
        <p:pic>
          <p:nvPicPr>
            <p:cNvPr id="16"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2775857"/>
              <a:ext cx="1590673" cy="391153"/>
            </a:xfrm>
            <a:prstGeom prst="rect">
              <a:avLst/>
            </a:prstGeom>
            <a:noFill/>
          </p:spPr>
        </p:pic>
        <p:pic>
          <p:nvPicPr>
            <p:cNvPr id="17"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2589440"/>
              <a:ext cx="1590673" cy="391153"/>
            </a:xfrm>
            <a:prstGeom prst="rect">
              <a:avLst/>
            </a:prstGeom>
            <a:noFill/>
          </p:spPr>
        </p:pic>
        <p:pic>
          <p:nvPicPr>
            <p:cNvPr id="18"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2403022"/>
              <a:ext cx="1590673" cy="391153"/>
            </a:xfrm>
            <a:prstGeom prst="rect">
              <a:avLst/>
            </a:prstGeom>
            <a:noFill/>
          </p:spPr>
        </p:pic>
        <p:pic>
          <p:nvPicPr>
            <p:cNvPr id="19"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2216604"/>
              <a:ext cx="1590673" cy="391153"/>
            </a:xfrm>
            <a:prstGeom prst="rect">
              <a:avLst/>
            </a:prstGeom>
            <a:noFill/>
          </p:spPr>
        </p:pic>
        <p:pic>
          <p:nvPicPr>
            <p:cNvPr id="20"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2030186"/>
              <a:ext cx="1590673" cy="391153"/>
            </a:xfrm>
            <a:prstGeom prst="rect">
              <a:avLst/>
            </a:prstGeom>
            <a:noFill/>
          </p:spPr>
        </p:pic>
        <p:pic>
          <p:nvPicPr>
            <p:cNvPr id="21"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1843768"/>
              <a:ext cx="1590673" cy="391153"/>
            </a:xfrm>
            <a:prstGeom prst="rect">
              <a:avLst/>
            </a:prstGeom>
            <a:noFill/>
          </p:spPr>
        </p:pic>
        <p:pic>
          <p:nvPicPr>
            <p:cNvPr id="22"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1657350"/>
              <a:ext cx="1590673" cy="391153"/>
            </a:xfrm>
            <a:prstGeom prst="rect">
              <a:avLst/>
            </a:prstGeom>
            <a:noFill/>
          </p:spPr>
        </p:pic>
        <p:pic>
          <p:nvPicPr>
            <p:cNvPr id="26" name="Picture 4" descr="D:\01.MKT_Server\03.Huawei服务器\照片\00 RH1288 V2\00 RH1288 V2\RH1288 V2 4盘正面 .png"/>
            <p:cNvPicPr>
              <a:picLocks noChangeAspect="1" noChangeArrowheads="1"/>
            </p:cNvPicPr>
            <p:nvPr/>
          </p:nvPicPr>
          <p:blipFill>
            <a:blip r:embed="rId3" cstate="print">
              <a:clrChange>
                <a:clrFrom>
                  <a:srgbClr val="D6D6D6">
                    <a:alpha val="17255"/>
                  </a:srgbClr>
                </a:clrFrom>
                <a:clrTo>
                  <a:srgbClr val="D6D6D6">
                    <a:alpha val="0"/>
                  </a:srgbClr>
                </a:clrTo>
              </a:clrChange>
            </a:blip>
            <a:srcRect t="36928" b="30039"/>
            <a:stretch>
              <a:fillRect/>
            </a:stretch>
          </p:blipFill>
          <p:spPr bwMode="auto">
            <a:xfrm>
              <a:off x="161927" y="1470932"/>
              <a:ext cx="1590673" cy="391153"/>
            </a:xfrm>
            <a:prstGeom prst="rect">
              <a:avLst/>
            </a:prstGeom>
            <a:noFill/>
          </p:spPr>
        </p:pic>
      </p:grpSp>
      <p:cxnSp>
        <p:nvCxnSpPr>
          <p:cNvPr id="27" name="直接连接符 26"/>
          <p:cNvCxnSpPr>
            <a:stCxn id="26" idx="3"/>
            <a:endCxn id="36" idx="0"/>
          </p:cNvCxnSpPr>
          <p:nvPr/>
        </p:nvCxnSpPr>
        <p:spPr bwMode="auto">
          <a:xfrm>
            <a:off x="2690627" y="3409911"/>
            <a:ext cx="1553999" cy="64821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29" name="直接连接符 28"/>
          <p:cNvCxnSpPr>
            <a:stCxn id="22" idx="3"/>
            <a:endCxn id="36" idx="0"/>
          </p:cNvCxnSpPr>
          <p:nvPr/>
        </p:nvCxnSpPr>
        <p:spPr bwMode="auto">
          <a:xfrm>
            <a:off x="2690627" y="3615688"/>
            <a:ext cx="1553999" cy="442433"/>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0" name="直接连接符 29"/>
          <p:cNvCxnSpPr>
            <a:stCxn id="21" idx="3"/>
            <a:endCxn id="36" idx="0"/>
          </p:cNvCxnSpPr>
          <p:nvPr/>
        </p:nvCxnSpPr>
        <p:spPr bwMode="auto">
          <a:xfrm>
            <a:off x="2690627" y="3821464"/>
            <a:ext cx="1553999" cy="236657"/>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1" name="直接连接符 30"/>
          <p:cNvCxnSpPr>
            <a:endCxn id="36" idx="0"/>
          </p:cNvCxnSpPr>
          <p:nvPr/>
        </p:nvCxnSpPr>
        <p:spPr bwMode="auto">
          <a:xfrm>
            <a:off x="2581958" y="4058121"/>
            <a:ext cx="1662668" cy="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2" name="直接连接符 31"/>
          <p:cNvCxnSpPr>
            <a:endCxn id="36" idx="0"/>
          </p:cNvCxnSpPr>
          <p:nvPr/>
        </p:nvCxnSpPr>
        <p:spPr bwMode="auto">
          <a:xfrm flipV="1">
            <a:off x="2653966" y="4058121"/>
            <a:ext cx="1590660" cy="216024"/>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3" name="直接连接符 32"/>
          <p:cNvCxnSpPr>
            <a:stCxn id="18" idx="3"/>
            <a:endCxn id="36" idx="0"/>
          </p:cNvCxnSpPr>
          <p:nvPr/>
        </p:nvCxnSpPr>
        <p:spPr bwMode="auto">
          <a:xfrm flipV="1">
            <a:off x="2690627" y="4058121"/>
            <a:ext cx="1553999" cy="380673"/>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4" name="直接连接符 33"/>
          <p:cNvCxnSpPr>
            <a:endCxn id="36" idx="0"/>
          </p:cNvCxnSpPr>
          <p:nvPr/>
        </p:nvCxnSpPr>
        <p:spPr bwMode="auto">
          <a:xfrm flipV="1">
            <a:off x="2653966" y="4058121"/>
            <a:ext cx="1590660" cy="648072"/>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35" name="直接连接符 34"/>
          <p:cNvCxnSpPr>
            <a:stCxn id="16" idx="3"/>
            <a:endCxn id="36" idx="0"/>
          </p:cNvCxnSpPr>
          <p:nvPr/>
        </p:nvCxnSpPr>
        <p:spPr bwMode="auto">
          <a:xfrm flipV="1">
            <a:off x="2690627" y="4058121"/>
            <a:ext cx="1553999" cy="792226"/>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pic>
        <p:nvPicPr>
          <p:cNvPr id="36" name="Picture 2"/>
          <p:cNvPicPr>
            <a:picLocks noChangeAspect="1" noChangeArrowheads="1"/>
          </p:cNvPicPr>
          <p:nvPr/>
        </p:nvPicPr>
        <p:blipFill>
          <a:blip r:embed="rId4" cstate="print"/>
          <a:srcRect/>
          <a:stretch>
            <a:fillRect/>
          </a:stretch>
        </p:blipFill>
        <p:spPr bwMode="auto">
          <a:xfrm>
            <a:off x="3734086" y="4058121"/>
            <a:ext cx="1021080" cy="111616"/>
          </a:xfrm>
          <a:prstGeom prst="rect">
            <a:avLst/>
          </a:prstGeom>
          <a:noFill/>
          <a:ln w="9525">
            <a:solidFill>
              <a:schemeClr val="tx1"/>
            </a:solidFill>
            <a:miter lim="800000"/>
            <a:headEnd/>
            <a:tailEnd/>
          </a:ln>
        </p:spPr>
      </p:pic>
      <p:sp>
        <p:nvSpPr>
          <p:cNvPr id="37" name="矩形 36"/>
          <p:cNvSpPr/>
          <p:nvPr/>
        </p:nvSpPr>
        <p:spPr>
          <a:xfrm>
            <a:off x="2653966" y="3482057"/>
            <a:ext cx="1043876" cy="1446550"/>
          </a:xfrm>
          <a:prstGeom prst="rect">
            <a:avLst/>
          </a:prstGeom>
          <a:ln>
            <a:noFill/>
          </a:ln>
        </p:spPr>
        <p:txBody>
          <a:bodyPr wrap="none">
            <a:spAutoFit/>
          </a:bodyPr>
          <a:lstStyle/>
          <a:p>
            <a:r>
              <a:rPr lang="en-US" altLang="zh-CN" sz="8800" b="1" dirty="0" smtClean="0">
                <a:solidFill>
                  <a:srgbClr val="FF0000"/>
                </a:solidFill>
                <a:latin typeface="微软雅黑" pitchFamily="34" charset="-122"/>
                <a:ea typeface="微软雅黑" pitchFamily="34" charset="-122"/>
              </a:rPr>
              <a:t>×</a:t>
            </a:r>
            <a:endParaRPr lang="zh-CN" altLang="en-US" sz="8800" b="1" dirty="0">
              <a:solidFill>
                <a:srgbClr val="FF0000"/>
              </a:solidFill>
              <a:latin typeface="微软雅黑" pitchFamily="34" charset="-122"/>
              <a:ea typeface="微软雅黑" pitchFamily="34" charset="-122"/>
            </a:endParaRPr>
          </a:p>
        </p:txBody>
      </p:sp>
      <p:cxnSp>
        <p:nvCxnSpPr>
          <p:cNvPr id="38" name="直接连接符 37"/>
          <p:cNvCxnSpPr>
            <a:endCxn id="57" idx="2"/>
          </p:cNvCxnSpPr>
          <p:nvPr/>
        </p:nvCxnSpPr>
        <p:spPr bwMode="auto">
          <a:xfrm flipV="1">
            <a:off x="8162818" y="4077866"/>
            <a:ext cx="1663680" cy="12656"/>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pic>
        <p:nvPicPr>
          <p:cNvPr id="39" name="Picture 2"/>
          <p:cNvPicPr>
            <a:picLocks noChangeAspect="1" noChangeArrowheads="1"/>
          </p:cNvPicPr>
          <p:nvPr/>
        </p:nvPicPr>
        <p:blipFill>
          <a:blip r:embed="rId5" cstate="print">
            <a:clrChange>
              <a:clrFrom>
                <a:srgbClr val="EEF3FA"/>
              </a:clrFrom>
              <a:clrTo>
                <a:srgbClr val="EEF3FA">
                  <a:alpha val="0"/>
                </a:srgbClr>
              </a:clrTo>
            </a:clrChange>
          </a:blip>
          <a:srcRect/>
          <a:stretch>
            <a:fillRect/>
          </a:stretch>
        </p:blipFill>
        <p:spPr bwMode="auto">
          <a:xfrm>
            <a:off x="6938682" y="3842097"/>
            <a:ext cx="1610147" cy="810116"/>
          </a:xfrm>
          <a:prstGeom prst="rect">
            <a:avLst/>
          </a:prstGeom>
          <a:noFill/>
          <a:ln w="9525">
            <a:noFill/>
            <a:miter lim="800000"/>
            <a:headEnd/>
            <a:tailEnd/>
          </a:ln>
        </p:spPr>
      </p:pic>
      <p:sp>
        <p:nvSpPr>
          <p:cNvPr id="40" name="Rectangle 2"/>
          <p:cNvSpPr>
            <a:spLocks noChangeArrowheads="1"/>
          </p:cNvSpPr>
          <p:nvPr/>
        </p:nvSpPr>
        <p:spPr bwMode="auto">
          <a:xfrm>
            <a:off x="1213806" y="1722508"/>
            <a:ext cx="3096344"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altLang="zh-CN" sz="1600" dirty="0" smtClean="0">
                <a:latin typeface="微软雅黑" pitchFamily="34" charset="-122"/>
                <a:ea typeface="微软雅黑" pitchFamily="34" charset="-122"/>
                <a:cs typeface="Tahoma" pitchFamily="34" charset="0"/>
              </a:rPr>
              <a:t>8 1U rack server need 8 management network cables, 8 power cables and 8 chassis</a:t>
            </a:r>
            <a:endParaRPr lang="zh-CN" altLang="en-US" sz="1600" dirty="0" smtClean="0">
              <a:latin typeface="微软雅黑" pitchFamily="34" charset="-122"/>
              <a:ea typeface="微软雅黑" pitchFamily="34" charset="-122"/>
              <a:cs typeface="Tahoma" pitchFamily="34" charset="0"/>
            </a:endParaRPr>
          </a:p>
        </p:txBody>
      </p:sp>
      <p:pic>
        <p:nvPicPr>
          <p:cNvPr id="41" name="Picture 2"/>
          <p:cNvPicPr>
            <a:picLocks noChangeAspect="1" noChangeArrowheads="1"/>
          </p:cNvPicPr>
          <p:nvPr/>
        </p:nvPicPr>
        <p:blipFill>
          <a:blip r:embed="rId4" cstate="print"/>
          <a:srcRect/>
          <a:stretch>
            <a:fillRect/>
          </a:stretch>
        </p:blipFill>
        <p:spPr bwMode="auto">
          <a:xfrm>
            <a:off x="9327914" y="4046246"/>
            <a:ext cx="1021080" cy="111616"/>
          </a:xfrm>
          <a:prstGeom prst="rect">
            <a:avLst/>
          </a:prstGeom>
          <a:noFill/>
          <a:ln w="9525">
            <a:solidFill>
              <a:srgbClr val="FFFF00"/>
            </a:solidFill>
            <a:miter lim="800000"/>
            <a:headEnd/>
            <a:tailEnd/>
          </a:ln>
        </p:spPr>
      </p:pic>
      <p:sp>
        <p:nvSpPr>
          <p:cNvPr id="42" name="右箭头 41"/>
          <p:cNvSpPr/>
          <p:nvPr/>
        </p:nvSpPr>
        <p:spPr bwMode="auto">
          <a:xfrm>
            <a:off x="5593531" y="3334437"/>
            <a:ext cx="936104" cy="1512168"/>
          </a:xfrm>
          <a:prstGeom prst="rightArrow">
            <a:avLst/>
          </a:prstGeom>
          <a:solidFill>
            <a:srgbClr val="FF0000"/>
          </a:solidFill>
          <a:ln>
            <a:noFill/>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
                <a:srgbClr val="CC9900"/>
              </a:buClr>
              <a:buSzTx/>
              <a:buFont typeface="Wingdings" pitchFamily="2" charset="2"/>
              <a:buChar char="n"/>
              <a:tabLst/>
            </a:pPr>
            <a:endParaRPr kumimoji="0" lang="zh-CN" altLang="en-US" sz="1800" b="0" i="0" u="none" strike="noStrike" cap="none" normalizeH="0" baseline="0" smtClean="0">
              <a:ln>
                <a:noFill/>
              </a:ln>
              <a:effectLst/>
              <a:latin typeface="Arial" charset="0"/>
              <a:ea typeface="宋体" charset="-122"/>
            </a:endParaRPr>
          </a:p>
        </p:txBody>
      </p:sp>
      <p:sp>
        <p:nvSpPr>
          <p:cNvPr id="43" name="Rectangle 2"/>
          <p:cNvSpPr>
            <a:spLocks noChangeArrowheads="1"/>
          </p:cNvSpPr>
          <p:nvPr/>
        </p:nvSpPr>
        <p:spPr bwMode="auto">
          <a:xfrm>
            <a:off x="7007755" y="1727076"/>
            <a:ext cx="42024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altLang="zh-CN" sz="1600" dirty="0" smtClean="0">
                <a:latin typeface="微软雅黑" pitchFamily="34" charset="-122"/>
                <a:ea typeface="微软雅黑" pitchFamily="34" charset="-122"/>
                <a:cs typeface="Tahoma" pitchFamily="34" charset="0"/>
              </a:rPr>
              <a:t>Eight XH620 V3</a:t>
            </a:r>
            <a:r>
              <a:rPr lang="zh-CN" altLang="en-US" sz="1600" dirty="0" smtClean="0">
                <a:latin typeface="微软雅黑" pitchFamily="34" charset="-122"/>
                <a:ea typeface="微软雅黑" pitchFamily="34" charset="-122"/>
                <a:cs typeface="Tahoma" pitchFamily="34" charset="0"/>
              </a:rPr>
              <a:t> </a:t>
            </a:r>
            <a:r>
              <a:rPr lang="en-US" altLang="zh-CN" sz="1600" dirty="0" smtClean="0">
                <a:latin typeface="微软雅黑" pitchFamily="34" charset="-122"/>
                <a:ea typeface="微软雅黑" pitchFamily="34" charset="-122"/>
                <a:cs typeface="Tahoma" pitchFamily="34" charset="0"/>
              </a:rPr>
              <a:t>nodes only need </a:t>
            </a:r>
            <a:r>
              <a:rPr lang="en-US" altLang="zh-CN" sz="1600" b="1" dirty="0" smtClean="0">
                <a:solidFill>
                  <a:srgbClr val="C00000"/>
                </a:solidFill>
                <a:latin typeface="微软雅黑" pitchFamily="34" charset="-122"/>
                <a:ea typeface="微软雅黑" pitchFamily="34" charset="-122"/>
                <a:cs typeface="Tahoma" pitchFamily="34" charset="0"/>
              </a:rPr>
              <a:t>1 management network cable, 4 power cables and 1 chassis, </a:t>
            </a:r>
            <a:r>
              <a:rPr lang="en-US" altLang="zh-CN" sz="1600" dirty="0" smtClean="0">
                <a:latin typeface="微软雅黑" pitchFamily="34" charset="-122"/>
                <a:ea typeface="微软雅黑" pitchFamily="34" charset="-122"/>
                <a:cs typeface="Tahoma" pitchFamily="34" charset="0"/>
              </a:rPr>
              <a:t>deployment efficiency improved by 1 time.</a:t>
            </a:r>
            <a:endParaRPr lang="zh-CN" altLang="en-US" sz="1600" dirty="0" smtClean="0">
              <a:latin typeface="微软雅黑" pitchFamily="34" charset="-122"/>
              <a:ea typeface="微软雅黑" pitchFamily="34" charset="-122"/>
              <a:cs typeface="Tahoma" pitchFamily="34" charset="0"/>
            </a:endParaRPr>
          </a:p>
        </p:txBody>
      </p:sp>
      <p:cxnSp>
        <p:nvCxnSpPr>
          <p:cNvPr id="44" name="直接连接符 43"/>
          <p:cNvCxnSpPr>
            <a:endCxn id="53" idx="1"/>
          </p:cNvCxnSpPr>
          <p:nvPr/>
        </p:nvCxnSpPr>
        <p:spPr bwMode="auto">
          <a:xfrm flipV="1">
            <a:off x="2581958" y="3014005"/>
            <a:ext cx="1299339" cy="396044"/>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5" name="直接连接符 44"/>
          <p:cNvCxnSpPr>
            <a:endCxn id="53" idx="1"/>
          </p:cNvCxnSpPr>
          <p:nvPr/>
        </p:nvCxnSpPr>
        <p:spPr bwMode="auto">
          <a:xfrm flipV="1">
            <a:off x="2581958" y="3014005"/>
            <a:ext cx="1299339" cy="684076"/>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6" name="直接连接符 45"/>
          <p:cNvCxnSpPr>
            <a:endCxn id="53" idx="1"/>
          </p:cNvCxnSpPr>
          <p:nvPr/>
        </p:nvCxnSpPr>
        <p:spPr bwMode="auto">
          <a:xfrm flipV="1">
            <a:off x="2581958" y="3014005"/>
            <a:ext cx="1299339" cy="900100"/>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7" name="直接连接符 46"/>
          <p:cNvCxnSpPr>
            <a:endCxn id="53" idx="1"/>
          </p:cNvCxnSpPr>
          <p:nvPr/>
        </p:nvCxnSpPr>
        <p:spPr bwMode="auto">
          <a:xfrm flipV="1">
            <a:off x="2581958" y="3014005"/>
            <a:ext cx="1299339" cy="1116124"/>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8" name="直接连接符 47"/>
          <p:cNvCxnSpPr>
            <a:endCxn id="53" idx="1"/>
          </p:cNvCxnSpPr>
          <p:nvPr/>
        </p:nvCxnSpPr>
        <p:spPr bwMode="auto">
          <a:xfrm flipV="1">
            <a:off x="2581958" y="3014005"/>
            <a:ext cx="1299339" cy="1332148"/>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49" name="直接连接符 48"/>
          <p:cNvCxnSpPr>
            <a:endCxn id="53" idx="1"/>
          </p:cNvCxnSpPr>
          <p:nvPr/>
        </p:nvCxnSpPr>
        <p:spPr bwMode="auto">
          <a:xfrm flipV="1">
            <a:off x="2581958" y="3014005"/>
            <a:ext cx="1299339" cy="1548172"/>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50" name="直接连接符 49"/>
          <p:cNvCxnSpPr>
            <a:endCxn id="53" idx="1"/>
          </p:cNvCxnSpPr>
          <p:nvPr/>
        </p:nvCxnSpPr>
        <p:spPr bwMode="auto">
          <a:xfrm flipV="1">
            <a:off x="2581958" y="3014005"/>
            <a:ext cx="1299339" cy="1692188"/>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cxnSp>
        <p:nvCxnSpPr>
          <p:cNvPr id="52" name="直接连接符 51"/>
          <p:cNvCxnSpPr>
            <a:endCxn id="53" idx="1"/>
          </p:cNvCxnSpPr>
          <p:nvPr/>
        </p:nvCxnSpPr>
        <p:spPr bwMode="auto">
          <a:xfrm flipV="1">
            <a:off x="2581958" y="3014005"/>
            <a:ext cx="1299339" cy="1908212"/>
          </a:xfrm>
          <a:prstGeom prst="line">
            <a:avLst/>
          </a:prstGeom>
          <a:ln>
            <a:solidFill>
              <a:schemeClr val="tx1"/>
            </a:solid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style>
          <a:lnRef idx="1">
            <a:schemeClr val="dk1"/>
          </a:lnRef>
          <a:fillRef idx="0">
            <a:schemeClr val="dk1"/>
          </a:fillRef>
          <a:effectRef idx="0">
            <a:schemeClr val="dk1"/>
          </a:effectRef>
          <a:fontRef idx="minor">
            <a:schemeClr val="tx1"/>
          </a:fontRef>
        </p:style>
      </p:cxnSp>
      <p:sp>
        <p:nvSpPr>
          <p:cNvPr id="53" name="矩形 52"/>
          <p:cNvSpPr/>
          <p:nvPr/>
        </p:nvSpPr>
        <p:spPr>
          <a:xfrm>
            <a:off x="3881297" y="2833985"/>
            <a:ext cx="864096"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power</a:t>
            </a:r>
            <a:endParaRPr lang="zh-CN" altLang="en-US" sz="1400" dirty="0">
              <a:solidFill>
                <a:schemeClr val="tx1"/>
              </a:solidFill>
            </a:endParaRPr>
          </a:p>
        </p:txBody>
      </p:sp>
      <p:sp>
        <p:nvSpPr>
          <p:cNvPr id="54" name="TextBox 53"/>
          <p:cNvSpPr txBox="1"/>
          <p:nvPr/>
        </p:nvSpPr>
        <p:spPr>
          <a:xfrm>
            <a:off x="4022118" y="3770089"/>
            <a:ext cx="683200" cy="307777"/>
          </a:xfrm>
          <a:prstGeom prst="rect">
            <a:avLst/>
          </a:prstGeom>
          <a:noFill/>
        </p:spPr>
        <p:txBody>
          <a:bodyPr wrap="none" rtlCol="0">
            <a:spAutoFit/>
          </a:bodyPr>
          <a:lstStyle/>
          <a:p>
            <a:r>
              <a:rPr lang="en-US" altLang="zh-CN" sz="1400" dirty="0" smtClean="0"/>
              <a:t>switch</a:t>
            </a:r>
            <a:endParaRPr lang="zh-CN" altLang="en-US" sz="1400" dirty="0"/>
          </a:p>
        </p:txBody>
      </p:sp>
      <p:sp>
        <p:nvSpPr>
          <p:cNvPr id="55" name="矩形 54"/>
          <p:cNvSpPr/>
          <p:nvPr/>
        </p:nvSpPr>
        <p:spPr>
          <a:xfrm>
            <a:off x="2581958" y="2681183"/>
            <a:ext cx="1043876" cy="1446550"/>
          </a:xfrm>
          <a:prstGeom prst="rect">
            <a:avLst/>
          </a:prstGeom>
          <a:ln>
            <a:noFill/>
          </a:ln>
        </p:spPr>
        <p:txBody>
          <a:bodyPr wrap="none">
            <a:spAutoFit/>
          </a:bodyPr>
          <a:lstStyle/>
          <a:p>
            <a:r>
              <a:rPr lang="en-US" altLang="zh-CN" sz="8800" b="1" dirty="0" smtClean="0">
                <a:solidFill>
                  <a:srgbClr val="FF0000"/>
                </a:solidFill>
                <a:latin typeface="微软雅黑" pitchFamily="34" charset="-122"/>
                <a:ea typeface="微软雅黑" pitchFamily="34" charset="-122"/>
              </a:rPr>
              <a:t>×</a:t>
            </a:r>
            <a:endParaRPr lang="zh-CN" altLang="en-US" sz="8800" b="1" dirty="0">
              <a:solidFill>
                <a:srgbClr val="FF0000"/>
              </a:solidFill>
              <a:latin typeface="微软雅黑" pitchFamily="34" charset="-122"/>
              <a:ea typeface="微软雅黑" pitchFamily="34" charset="-122"/>
            </a:endParaRPr>
          </a:p>
        </p:txBody>
      </p:sp>
      <p:sp>
        <p:nvSpPr>
          <p:cNvPr id="56" name="矩形 55"/>
          <p:cNvSpPr/>
          <p:nvPr/>
        </p:nvSpPr>
        <p:spPr>
          <a:xfrm>
            <a:off x="9412890" y="3194025"/>
            <a:ext cx="755208" cy="36004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solidFill>
                  <a:schemeClr val="tx1"/>
                </a:solidFill>
              </a:rPr>
              <a:t>power</a:t>
            </a:r>
            <a:endParaRPr lang="zh-CN" altLang="en-US" sz="1400" dirty="0">
              <a:solidFill>
                <a:schemeClr val="tx1"/>
              </a:solidFill>
            </a:endParaRPr>
          </a:p>
        </p:txBody>
      </p:sp>
      <p:sp>
        <p:nvSpPr>
          <p:cNvPr id="57" name="TextBox 56"/>
          <p:cNvSpPr txBox="1"/>
          <p:nvPr/>
        </p:nvSpPr>
        <p:spPr>
          <a:xfrm>
            <a:off x="9484898" y="3770089"/>
            <a:ext cx="683200" cy="307777"/>
          </a:xfrm>
          <a:prstGeom prst="rect">
            <a:avLst/>
          </a:prstGeom>
          <a:noFill/>
        </p:spPr>
        <p:txBody>
          <a:bodyPr wrap="none" rtlCol="0">
            <a:spAutoFit/>
          </a:bodyPr>
          <a:lstStyle/>
          <a:p>
            <a:r>
              <a:rPr lang="en-US" altLang="zh-CN" sz="1400" dirty="0" smtClean="0"/>
              <a:t>switch</a:t>
            </a:r>
            <a:endParaRPr lang="zh-CN" altLang="en-US" sz="1400" dirty="0"/>
          </a:p>
        </p:txBody>
      </p:sp>
      <p:sp>
        <p:nvSpPr>
          <p:cNvPr id="58" name="TextBox 57"/>
          <p:cNvSpPr txBox="1"/>
          <p:nvPr/>
        </p:nvSpPr>
        <p:spPr>
          <a:xfrm>
            <a:off x="1573846" y="5066233"/>
            <a:ext cx="1348446" cy="307777"/>
          </a:xfrm>
          <a:prstGeom prst="rect">
            <a:avLst/>
          </a:prstGeom>
          <a:noFill/>
        </p:spPr>
        <p:txBody>
          <a:bodyPr wrap="none" rtlCol="0">
            <a:spAutoFit/>
          </a:bodyPr>
          <a:lstStyle/>
          <a:p>
            <a:r>
              <a:rPr lang="en-US" altLang="zh-CN" sz="1400" dirty="0" smtClean="0"/>
              <a:t>1U</a:t>
            </a:r>
            <a:r>
              <a:rPr lang="zh-CN" altLang="en-US" sz="1400" dirty="0" smtClean="0"/>
              <a:t> </a:t>
            </a:r>
            <a:r>
              <a:rPr lang="en-US" altLang="zh-CN" sz="1400" dirty="0" smtClean="0"/>
              <a:t>rack server</a:t>
            </a:r>
            <a:endParaRPr lang="zh-CN" altLang="en-US" sz="1400" dirty="0"/>
          </a:p>
        </p:txBody>
      </p:sp>
      <p:sp>
        <p:nvSpPr>
          <p:cNvPr id="59" name="TextBox 58"/>
          <p:cNvSpPr txBox="1"/>
          <p:nvPr/>
        </p:nvSpPr>
        <p:spPr>
          <a:xfrm>
            <a:off x="7599722" y="4922217"/>
            <a:ext cx="643125" cy="307777"/>
          </a:xfrm>
          <a:prstGeom prst="rect">
            <a:avLst/>
          </a:prstGeom>
          <a:noFill/>
        </p:spPr>
        <p:txBody>
          <a:bodyPr wrap="none" rtlCol="0">
            <a:spAutoFit/>
          </a:bodyPr>
          <a:lstStyle/>
          <a:p>
            <a:r>
              <a:rPr lang="en-US" altLang="zh-CN" sz="1400" dirty="0" smtClean="0"/>
              <a:t>X6800</a:t>
            </a:r>
            <a:endParaRPr lang="zh-CN" altLang="en-US" sz="1400" dirty="0"/>
          </a:p>
        </p:txBody>
      </p:sp>
      <p:sp>
        <p:nvSpPr>
          <p:cNvPr id="76" name="TextBox 75"/>
          <p:cNvSpPr txBox="1"/>
          <p:nvPr/>
        </p:nvSpPr>
        <p:spPr>
          <a:xfrm>
            <a:off x="2869990" y="4490749"/>
            <a:ext cx="1440160" cy="430887"/>
          </a:xfrm>
          <a:prstGeom prst="rect">
            <a:avLst/>
          </a:prstGeom>
          <a:noFill/>
        </p:spPr>
        <p:txBody>
          <a:bodyPr wrap="square" rtlCol="0">
            <a:spAutoFit/>
          </a:bodyPr>
          <a:lstStyle/>
          <a:p>
            <a:r>
              <a:rPr lang="en-US" altLang="zh-CN" sz="1100" dirty="0" smtClean="0">
                <a:latin typeface="微软雅黑" pitchFamily="34" charset="-122"/>
                <a:ea typeface="微软雅黑" pitchFamily="34" charset="-122"/>
                <a:cs typeface="Tahoma" pitchFamily="34" charset="0"/>
              </a:rPr>
              <a:t>management network cables</a:t>
            </a:r>
            <a:endParaRPr lang="zh-CN" altLang="en-US" sz="1100" dirty="0"/>
          </a:p>
        </p:txBody>
      </p:sp>
      <p:sp>
        <p:nvSpPr>
          <p:cNvPr id="77" name="TextBox 76"/>
          <p:cNvSpPr txBox="1"/>
          <p:nvPr/>
        </p:nvSpPr>
        <p:spPr>
          <a:xfrm>
            <a:off x="8463818" y="4157862"/>
            <a:ext cx="1362680" cy="430887"/>
          </a:xfrm>
          <a:prstGeom prst="rect">
            <a:avLst/>
          </a:prstGeom>
          <a:noFill/>
        </p:spPr>
        <p:txBody>
          <a:bodyPr wrap="square" rtlCol="0">
            <a:spAutoFit/>
          </a:bodyPr>
          <a:lstStyle/>
          <a:p>
            <a:r>
              <a:rPr lang="en-US" altLang="zh-CN" sz="1100" dirty="0" smtClean="0">
                <a:latin typeface="微软雅黑" pitchFamily="34" charset="-122"/>
                <a:ea typeface="微软雅黑" pitchFamily="34" charset="-122"/>
                <a:cs typeface="Tahoma" pitchFamily="34" charset="0"/>
              </a:rPr>
              <a:t>management network cable</a:t>
            </a:r>
            <a:endParaRPr lang="zh-CN" altLang="en-US" sz="1100" dirty="0"/>
          </a:p>
        </p:txBody>
      </p:sp>
    </p:spTree>
  </p:cSld>
  <p:clrMapOvr>
    <a:masterClrMapping/>
  </p:clrMapOvr>
  <p:transition advClick="0" advTm="800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1571574927"/>
          <p:cNvSpPr/>
          <p:nvPr/>
        </p:nvSpPr>
        <p:spPr>
          <a:xfrm>
            <a:off x="6326055" y="2679896"/>
            <a:ext cx="5112568" cy="3046982"/>
          </a:xfrm>
          <a:prstGeom prst="rect">
            <a:avLst/>
          </a:prstGeom>
        </p:spPr>
        <p:txBody>
          <a:bodyPr wrap="square" lIns="91434" tIns="45717" rIns="91434" bIns="45717">
            <a:spAutoFit/>
          </a:bodyPr>
          <a:lstStyle/>
          <a:p>
            <a:pPr marL="368374" indent="-368374" defTabSz="715176" eaLnBrk="0" fontAlgn="auto" hangingPunct="0">
              <a:lnSpc>
                <a:spcPct val="150000"/>
              </a:lnSpc>
              <a:spcBef>
                <a:spcPts val="0"/>
              </a:spcBef>
              <a:spcAft>
                <a:spcPts val="0"/>
              </a:spcAft>
              <a:buSzPct val="60000"/>
              <a:buFont typeface="Wingdings" pitchFamily="2" charset="2"/>
              <a:buChar char="ü"/>
              <a:defRPr/>
            </a:pPr>
            <a:r>
              <a:rPr lang="en-US" altLang="zh-CN" sz="1600" dirty="0" smtClean="0">
                <a:solidFill>
                  <a:srgbClr val="000000"/>
                </a:solidFill>
                <a:latin typeface="Arial"/>
                <a:ea typeface="微软雅黑" pitchFamily="34" charset="-122"/>
                <a:cs typeface="Arial" pitchFamily="34" charset="0"/>
              </a:rPr>
              <a:t>Supports a traditional point-to-point ode management and out-of-band aggregation management.</a:t>
            </a:r>
          </a:p>
          <a:p>
            <a:pPr marL="368374" indent="-368374" defTabSz="715176" eaLnBrk="0" fontAlgn="auto" hangingPunct="0">
              <a:lnSpc>
                <a:spcPct val="150000"/>
              </a:lnSpc>
              <a:spcBef>
                <a:spcPts val="0"/>
              </a:spcBef>
              <a:spcAft>
                <a:spcPts val="0"/>
              </a:spcAft>
              <a:buSzPct val="60000"/>
              <a:buFont typeface="Wingdings" pitchFamily="2" charset="2"/>
              <a:buChar char="ü"/>
              <a:defRPr/>
            </a:pPr>
            <a:r>
              <a:rPr lang="en-US" altLang="zh-CN" sz="1600" dirty="0" smtClean="0">
                <a:solidFill>
                  <a:srgbClr val="000000"/>
                </a:solidFill>
                <a:latin typeface="Arial"/>
                <a:ea typeface="微软雅黑" pitchFamily="34" charset="-122"/>
                <a:cs typeface="Arial" pitchFamily="34" charset="0"/>
              </a:rPr>
              <a:t>Supports </a:t>
            </a:r>
            <a:r>
              <a:rPr lang="en-US" altLang="zh-CN" sz="1600" dirty="0" smtClean="0">
                <a:solidFill>
                  <a:srgbClr val="C00000"/>
                </a:solidFill>
                <a:latin typeface="Arial"/>
                <a:ea typeface="微软雅黑" pitchFamily="34" charset="-122"/>
                <a:cs typeface="Arial" pitchFamily="34" charset="0"/>
              </a:rPr>
              <a:t>hot-plug</a:t>
            </a:r>
            <a:r>
              <a:rPr lang="en-US" altLang="zh-CN" sz="1600" dirty="0" smtClean="0">
                <a:solidFill>
                  <a:srgbClr val="000000"/>
                </a:solidFill>
                <a:latin typeface="Arial"/>
                <a:ea typeface="微软雅黑" pitchFamily="34" charset="-122"/>
                <a:cs typeface="Arial" pitchFamily="34" charset="0"/>
              </a:rPr>
              <a:t> server nodes,</a:t>
            </a:r>
            <a:r>
              <a:rPr lang="zh-CN" altLang="en-US" sz="1600" dirty="0" smtClean="0">
                <a:solidFill>
                  <a:srgbClr val="000000"/>
                </a:solidFill>
                <a:latin typeface="Arial"/>
                <a:ea typeface="微软雅黑" pitchFamily="34" charset="-122"/>
                <a:cs typeface="Arial" pitchFamily="34" charset="0"/>
              </a:rPr>
              <a:t> </a:t>
            </a:r>
            <a:r>
              <a:rPr lang="en-US" altLang="zh-CN" sz="1600" dirty="0" smtClean="0">
                <a:solidFill>
                  <a:srgbClr val="000000"/>
                </a:solidFill>
                <a:latin typeface="Arial"/>
                <a:ea typeface="微软雅黑" pitchFamily="34" charset="-122"/>
                <a:cs typeface="Arial" pitchFamily="34" charset="0"/>
              </a:rPr>
              <a:t>PSUs, and fans.</a:t>
            </a:r>
          </a:p>
          <a:p>
            <a:pPr marL="368374" indent="-368374" defTabSz="715176" eaLnBrk="0" fontAlgn="auto" hangingPunct="0">
              <a:lnSpc>
                <a:spcPct val="150000"/>
              </a:lnSpc>
              <a:spcBef>
                <a:spcPts val="0"/>
              </a:spcBef>
              <a:spcAft>
                <a:spcPts val="0"/>
              </a:spcAft>
              <a:buSzPct val="60000"/>
              <a:buFont typeface="Wingdings" pitchFamily="2" charset="2"/>
              <a:buChar char="ü"/>
              <a:defRPr/>
            </a:pPr>
            <a:r>
              <a:rPr lang="en-US" altLang="zh-CN" sz="1600" dirty="0" smtClean="0">
                <a:solidFill>
                  <a:srgbClr val="000000"/>
                </a:solidFill>
                <a:latin typeface="Arial"/>
                <a:ea typeface="微软雅黑" pitchFamily="34" charset="-122"/>
                <a:cs typeface="Arial" pitchFamily="34" charset="0"/>
              </a:rPr>
              <a:t>Supports </a:t>
            </a:r>
            <a:r>
              <a:rPr lang="en-US" altLang="zh-CN" sz="1600" dirty="0" smtClean="0">
                <a:latin typeface="Arial"/>
              </a:rPr>
              <a:t>IPMI v2.0, SNMP V3, and CIM</a:t>
            </a:r>
            <a:r>
              <a:rPr lang="en-US" altLang="zh-CN" sz="1600" dirty="0" smtClean="0">
                <a:solidFill>
                  <a:srgbClr val="000000"/>
                </a:solidFill>
                <a:latin typeface="Arial"/>
                <a:ea typeface="微软雅黑" pitchFamily="34" charset="-122"/>
                <a:cs typeface="Arial" pitchFamily="34" charset="0"/>
              </a:rPr>
              <a:t>, and connects to an upper-layer management platform.</a:t>
            </a:r>
          </a:p>
          <a:p>
            <a:pPr marL="368374" indent="-368374" defTabSz="715176" eaLnBrk="0" fontAlgn="auto" hangingPunct="0">
              <a:lnSpc>
                <a:spcPct val="150000"/>
              </a:lnSpc>
              <a:spcBef>
                <a:spcPts val="0"/>
              </a:spcBef>
              <a:spcAft>
                <a:spcPts val="0"/>
              </a:spcAft>
              <a:buSzPct val="60000"/>
              <a:buFont typeface="Wingdings" pitchFamily="2" charset="2"/>
              <a:buChar char="ü"/>
              <a:defRPr/>
            </a:pPr>
            <a:r>
              <a:rPr lang="en-US" altLang="zh-CN" sz="1600" dirty="0" smtClean="0">
                <a:solidFill>
                  <a:srgbClr val="000000"/>
                </a:solidFill>
                <a:latin typeface="Arial"/>
                <a:ea typeface="微软雅黑" pitchFamily="34" charset="-122"/>
                <a:cs typeface="Arial" pitchFamily="34" charset="0"/>
              </a:rPr>
              <a:t>Supports a network controller sideband interface (NCSI) and </a:t>
            </a:r>
            <a:r>
              <a:rPr lang="en-US" altLang="zh-CN" sz="1600" b="1" dirty="0" smtClean="0">
                <a:solidFill>
                  <a:srgbClr val="C00000"/>
                </a:solidFill>
                <a:latin typeface="Arial"/>
                <a:ea typeface="微软雅黑" pitchFamily="34" charset="-122"/>
                <a:cs typeface="Arial" pitchFamily="34" charset="0"/>
              </a:rPr>
              <a:t>reduces the cost</a:t>
            </a:r>
            <a:r>
              <a:rPr lang="en-US" altLang="zh-CN" sz="1600" dirty="0" smtClean="0">
                <a:solidFill>
                  <a:srgbClr val="C00000"/>
                </a:solidFill>
                <a:latin typeface="Arial"/>
                <a:ea typeface="微软雅黑" pitchFamily="34" charset="-122"/>
                <a:cs typeface="Arial" pitchFamily="34" charset="0"/>
              </a:rPr>
              <a:t>.</a:t>
            </a:r>
          </a:p>
        </p:txBody>
      </p:sp>
      <p:sp>
        <p:nvSpPr>
          <p:cNvPr id="41" name="254586529"/>
          <p:cNvSpPr/>
          <p:nvPr/>
        </p:nvSpPr>
        <p:spPr bwMode="auto">
          <a:xfrm>
            <a:off x="1043789" y="2937748"/>
            <a:ext cx="5016285" cy="1940180"/>
          </a:xfrm>
          <a:prstGeom prst="roundRect">
            <a:avLst/>
          </a:prstGeom>
          <a:solidFill>
            <a:srgbClr val="0099CC"/>
          </a:solidFill>
          <a:ln>
            <a:noFill/>
            <a:headEnd type="none" w="med" len="med"/>
            <a:tailEnd type="none" w="med" len="med"/>
          </a:ln>
        </p:spPr>
        <p:style>
          <a:lnRef idx="2">
            <a:schemeClr val="accent6">
              <a:shade val="50000"/>
            </a:schemeClr>
          </a:lnRef>
          <a:fillRef idx="1">
            <a:schemeClr val="accent6"/>
          </a:fillRef>
          <a:effectRef idx="0">
            <a:schemeClr val="accent6"/>
          </a:effectRef>
          <a:fontRef idx="minor">
            <a:schemeClr val="lt1"/>
          </a:fontRef>
        </p:style>
        <p:txBody>
          <a:bodyPr lIns="80147" tIns="40073" rIns="80147" bIns="40073"/>
          <a:lstStyle/>
          <a:p>
            <a:pPr marL="595244" indent="-228828" defTabSz="731384">
              <a:lnSpc>
                <a:spcPct val="130000"/>
              </a:lnSpc>
              <a:buSzPct val="50000"/>
              <a:buFont typeface="Wingdings" pitchFamily="2" charset="2"/>
              <a:buChar char="p"/>
              <a:defRPr/>
            </a:pPr>
            <a:endParaRPr lang="en-US" altLang="zh-CN" sz="1200" dirty="0">
              <a:solidFill>
                <a:srgbClr val="FFFFFF"/>
              </a:solidFill>
              <a:latin typeface="Arial"/>
              <a:ea typeface="微软雅黑" pitchFamily="34" charset="-122"/>
              <a:cs typeface="Arial" pitchFamily="34" charset="0"/>
            </a:endParaRPr>
          </a:p>
        </p:txBody>
      </p:sp>
      <p:sp>
        <p:nvSpPr>
          <p:cNvPr id="42" name="1955389234"/>
          <p:cNvSpPr/>
          <p:nvPr/>
        </p:nvSpPr>
        <p:spPr bwMode="auto">
          <a:xfrm>
            <a:off x="1521929" y="3848501"/>
            <a:ext cx="566760" cy="601823"/>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lIns="80147" tIns="40073" rIns="80147" bIns="40073" anchor="ctr" anchorCtr="0"/>
          <a:lstStyle/>
          <a:p>
            <a:pPr marL="595244" indent="-228828" algn="ctr" defTabSz="731384">
              <a:lnSpc>
                <a:spcPct val="130000"/>
              </a:lnSpc>
              <a:buSzPct val="50000"/>
              <a:defRPr/>
            </a:pPr>
            <a:endParaRPr lang="en-US" altLang="zh-CN" sz="1300" dirty="0">
              <a:solidFill>
                <a:srgbClr val="000000"/>
              </a:solidFill>
              <a:latin typeface="Arial"/>
              <a:ea typeface="微软雅黑" pitchFamily="34" charset="-122"/>
              <a:cs typeface="Arial" pitchFamily="34" charset="0"/>
            </a:endParaRPr>
          </a:p>
        </p:txBody>
      </p:sp>
      <p:sp>
        <p:nvSpPr>
          <p:cNvPr id="43" name="778820303"/>
          <p:cNvSpPr txBox="1">
            <a:spLocks noChangeArrowheads="1"/>
          </p:cNvSpPr>
          <p:nvPr/>
        </p:nvSpPr>
        <p:spPr bwMode="auto">
          <a:xfrm>
            <a:off x="1504468" y="4015588"/>
            <a:ext cx="590866" cy="297562"/>
          </a:xfrm>
          <a:prstGeom prst="rect">
            <a:avLst/>
          </a:prstGeom>
          <a:noFill/>
          <a:ln w="9525" algn="ctr">
            <a:noFill/>
            <a:miter lim="800000"/>
            <a:headEnd/>
            <a:tailEnd/>
          </a:ln>
        </p:spPr>
        <p:txBody>
          <a:bodyPr vert="horz" wrap="none" lIns="91434" tIns="45717" rIns="91434" bIns="45717" anchor="ctr" anchorCtr="0">
            <a:spAutoFit/>
          </a:bodyPr>
          <a:lstStyle/>
          <a:p>
            <a:pPr algn="ctr" eaLnBrk="0" hangingPunct="0">
              <a:defRPr/>
            </a:pPr>
            <a:r>
              <a:rPr lang="en-US" altLang="zh-CN" sz="1300" dirty="0" smtClean="0">
                <a:solidFill>
                  <a:srgbClr val="000000"/>
                </a:solidFill>
                <a:latin typeface="Arial"/>
                <a:ea typeface="微软雅黑" pitchFamily="34" charset="-122"/>
                <a:cs typeface="Arial" pitchFamily="34" charset="0"/>
              </a:rPr>
              <a:t>Node</a:t>
            </a:r>
            <a:endParaRPr lang="en-US" altLang="zh-CN" sz="1300" dirty="0">
              <a:solidFill>
                <a:srgbClr val="000000"/>
              </a:solidFill>
              <a:latin typeface="Arial"/>
              <a:ea typeface="微软雅黑" pitchFamily="34" charset="-122"/>
              <a:cs typeface="Arial" pitchFamily="34" charset="0"/>
            </a:endParaRPr>
          </a:p>
        </p:txBody>
      </p:sp>
      <p:sp>
        <p:nvSpPr>
          <p:cNvPr id="53" name="132073664"/>
          <p:cNvSpPr txBox="1">
            <a:spLocks noChangeArrowheads="1"/>
          </p:cNvSpPr>
          <p:nvPr/>
        </p:nvSpPr>
        <p:spPr bwMode="auto">
          <a:xfrm>
            <a:off x="1324948" y="4464118"/>
            <a:ext cx="4468147" cy="384715"/>
          </a:xfrm>
          <a:prstGeom prst="rect">
            <a:avLst/>
          </a:prstGeom>
          <a:noFill/>
          <a:ln w="9525" algn="ctr">
            <a:noFill/>
            <a:miter lim="800000"/>
            <a:headEnd/>
            <a:tailEnd/>
          </a:ln>
        </p:spPr>
        <p:txBody>
          <a:bodyPr wrap="square" lIns="91434" tIns="45717" rIns="91434" bIns="45717">
            <a:spAutoFit/>
          </a:bodyPr>
          <a:lstStyle/>
          <a:p>
            <a:pPr algn="ctr" eaLnBrk="0" hangingPunct="0"/>
            <a:r>
              <a:rPr lang="en-US" altLang="zh-CN" sz="1900" b="1" dirty="0" smtClean="0">
                <a:solidFill>
                  <a:schemeClr val="bg1"/>
                </a:solidFill>
                <a:latin typeface="Arial"/>
                <a:ea typeface="微软雅黑" pitchFamily="34" charset="-122"/>
                <a:cs typeface="Arial" pitchFamily="34" charset="0"/>
              </a:rPr>
              <a:t>X6800 Chassis</a:t>
            </a:r>
            <a:endParaRPr lang="en-US" altLang="zh-CN" sz="1900" b="1" dirty="0">
              <a:solidFill>
                <a:schemeClr val="bg1"/>
              </a:solidFill>
              <a:latin typeface="Arial"/>
              <a:ea typeface="微软雅黑" pitchFamily="34" charset="-122"/>
              <a:cs typeface="Arial" pitchFamily="34" charset="0"/>
            </a:endParaRPr>
          </a:p>
        </p:txBody>
      </p:sp>
      <p:sp>
        <p:nvSpPr>
          <p:cNvPr id="56" name="419344875"/>
          <p:cNvSpPr txBox="1"/>
          <p:nvPr/>
        </p:nvSpPr>
        <p:spPr>
          <a:xfrm>
            <a:off x="3342348" y="3816806"/>
            <a:ext cx="1572149" cy="831164"/>
          </a:xfrm>
          <a:prstGeom prst="rect">
            <a:avLst/>
          </a:prstGeom>
          <a:noFill/>
        </p:spPr>
        <p:txBody>
          <a:bodyPr wrap="square" lIns="91434" tIns="45717" rIns="91434" bIns="45717" rtlCol="0">
            <a:spAutoFit/>
          </a:bodyPr>
          <a:lstStyle/>
          <a:p>
            <a:pPr algn="ctr">
              <a:defRPr/>
            </a:pPr>
            <a:r>
              <a:rPr lang="en-US" altLang="zh-CN" sz="4800" dirty="0" smtClean="0">
                <a:solidFill>
                  <a:schemeClr val="bg1"/>
                </a:solidFill>
                <a:latin typeface="Arial"/>
                <a:ea typeface="微软雅黑" pitchFamily="34" charset="-122"/>
                <a:cs typeface="Arial" pitchFamily="34" charset="0"/>
              </a:rPr>
              <a:t>…</a:t>
            </a:r>
            <a:endParaRPr lang="en-US" altLang="zh-CN" sz="4800" dirty="0">
              <a:solidFill>
                <a:schemeClr val="bg1"/>
              </a:solidFill>
              <a:latin typeface="Arial"/>
              <a:ea typeface="微软雅黑" pitchFamily="34" charset="-122"/>
              <a:cs typeface="Arial" pitchFamily="34" charset="0"/>
            </a:endParaRPr>
          </a:p>
        </p:txBody>
      </p:sp>
      <p:sp>
        <p:nvSpPr>
          <p:cNvPr id="62" name="2079327666"/>
          <p:cNvSpPr/>
          <p:nvPr/>
        </p:nvSpPr>
        <p:spPr bwMode="auto">
          <a:xfrm>
            <a:off x="1535111" y="3073345"/>
            <a:ext cx="3967103" cy="533696"/>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lIns="80147" tIns="40073" rIns="80147" bIns="40073" anchor="ctr" anchorCtr="0"/>
          <a:lstStyle/>
          <a:p>
            <a:pPr marL="595244" indent="-228828" algn="ctr" defTabSz="731384">
              <a:lnSpc>
                <a:spcPct val="130000"/>
              </a:lnSpc>
              <a:buSzPct val="50000"/>
              <a:defRPr/>
            </a:pPr>
            <a:endParaRPr lang="en-US" altLang="zh-CN" sz="1300" dirty="0">
              <a:solidFill>
                <a:srgbClr val="000000"/>
              </a:solidFill>
              <a:latin typeface="Arial"/>
              <a:ea typeface="微软雅黑" pitchFamily="34" charset="-122"/>
              <a:cs typeface="Arial" pitchFamily="34" charset="0"/>
            </a:endParaRPr>
          </a:p>
        </p:txBody>
      </p:sp>
      <p:sp>
        <p:nvSpPr>
          <p:cNvPr id="63" name="848774307"/>
          <p:cNvSpPr txBox="1">
            <a:spLocks noChangeArrowheads="1"/>
          </p:cNvSpPr>
          <p:nvPr/>
        </p:nvSpPr>
        <p:spPr bwMode="auto">
          <a:xfrm>
            <a:off x="1759381" y="3151213"/>
            <a:ext cx="3506478" cy="338608"/>
          </a:xfrm>
          <a:prstGeom prst="rect">
            <a:avLst/>
          </a:prstGeom>
          <a:noFill/>
          <a:ln w="9525" algn="ctr">
            <a:noFill/>
            <a:miter lim="800000"/>
            <a:headEnd/>
            <a:tailEnd/>
          </a:ln>
        </p:spPr>
        <p:txBody>
          <a:bodyPr vert="horz" wrap="square" lIns="91434" tIns="45717" rIns="91434" bIns="45717" anchor="ctr" anchorCtr="0">
            <a:spAutoFit/>
          </a:bodyPr>
          <a:lstStyle/>
          <a:p>
            <a:pPr algn="ctr" eaLnBrk="0" hangingPunct="0">
              <a:defRPr/>
            </a:pPr>
            <a:r>
              <a:rPr lang="en-US" altLang="zh-CN" sz="1600" dirty="0" smtClean="0">
                <a:solidFill>
                  <a:srgbClr val="000000"/>
                </a:solidFill>
                <a:latin typeface="Arial"/>
                <a:ea typeface="微软雅黑" pitchFamily="34" charset="-122"/>
                <a:cs typeface="Arial" pitchFamily="34" charset="0"/>
              </a:rPr>
              <a:t>Management network</a:t>
            </a:r>
            <a:endParaRPr lang="en-US" altLang="zh-CN" sz="1600" dirty="0">
              <a:solidFill>
                <a:srgbClr val="000000"/>
              </a:solidFill>
              <a:latin typeface="Arial"/>
              <a:ea typeface="微软雅黑" pitchFamily="34" charset="-122"/>
              <a:cs typeface="Arial" pitchFamily="34" charset="0"/>
            </a:endParaRPr>
          </a:p>
        </p:txBody>
      </p:sp>
      <p:cxnSp>
        <p:nvCxnSpPr>
          <p:cNvPr id="72" name="332013598"/>
          <p:cNvCxnSpPr/>
          <p:nvPr/>
        </p:nvCxnSpPr>
        <p:spPr bwMode="auto">
          <a:xfrm flipV="1">
            <a:off x="1824772" y="3648228"/>
            <a:ext cx="3965" cy="165642"/>
          </a:xfrm>
          <a:prstGeom prst="line">
            <a:avLst/>
          </a:prstGeom>
          <a:noFill/>
          <a:ln>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0" name="1710519677"/>
          <p:cNvCxnSpPr/>
          <p:nvPr/>
        </p:nvCxnSpPr>
        <p:spPr bwMode="auto">
          <a:xfrm flipV="1">
            <a:off x="3052940" y="3643904"/>
            <a:ext cx="3965" cy="165642"/>
          </a:xfrm>
          <a:prstGeom prst="line">
            <a:avLst/>
          </a:prstGeom>
          <a:noFill/>
          <a:ln>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2" name="1078070174"/>
          <p:cNvCxnSpPr/>
          <p:nvPr/>
        </p:nvCxnSpPr>
        <p:spPr bwMode="auto">
          <a:xfrm flipV="1">
            <a:off x="5213041" y="3650391"/>
            <a:ext cx="3965" cy="165642"/>
          </a:xfrm>
          <a:prstGeom prst="line">
            <a:avLst/>
          </a:prstGeom>
          <a:noFill/>
          <a:ln>
            <a:solidFill>
              <a:schemeClr val="bg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2051" name="1387448458"/>
          <p:cNvPicPr>
            <a:picLocks noChangeAspect="1" noChangeArrowheads="1"/>
          </p:cNvPicPr>
          <p:nvPr/>
        </p:nvPicPr>
        <p:blipFill>
          <a:blip r:embed="rId3" cstate="print"/>
          <a:srcRect/>
          <a:stretch>
            <a:fillRect/>
          </a:stretch>
        </p:blipFill>
        <p:spPr bwMode="auto">
          <a:xfrm>
            <a:off x="3267790" y="1407259"/>
            <a:ext cx="561982" cy="710410"/>
          </a:xfrm>
          <a:prstGeom prst="rect">
            <a:avLst/>
          </a:prstGeom>
          <a:noFill/>
          <a:ln w="9525">
            <a:noFill/>
            <a:miter lim="800000"/>
            <a:headEnd/>
            <a:tailEnd/>
          </a:ln>
        </p:spPr>
      </p:pic>
      <p:cxnSp>
        <p:nvCxnSpPr>
          <p:cNvPr id="85" name="590148811"/>
          <p:cNvCxnSpPr>
            <a:stCxn id="41" idx="0"/>
            <a:endCxn id="2051" idx="2"/>
          </p:cNvCxnSpPr>
          <p:nvPr/>
        </p:nvCxnSpPr>
        <p:spPr bwMode="auto">
          <a:xfrm flipH="1" flipV="1">
            <a:off x="3548781" y="2117670"/>
            <a:ext cx="3150" cy="820079"/>
          </a:xfrm>
          <a:prstGeom prst="straightConnector1">
            <a:avLst/>
          </a:prstGeom>
          <a:noFill/>
          <a:ln w="28575">
            <a:solidFill>
              <a:srgbClr val="C00000"/>
            </a:solidFill>
            <a:headEnd type="triangle" w="med" len="med"/>
            <a:tailEnd type="non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8" name="436130483"/>
          <p:cNvCxnSpPr/>
          <p:nvPr/>
        </p:nvCxnSpPr>
        <p:spPr bwMode="auto">
          <a:xfrm>
            <a:off x="3794952" y="1798293"/>
            <a:ext cx="1691772" cy="11315"/>
          </a:xfrm>
          <a:prstGeom prst="straightConnector1">
            <a:avLst/>
          </a:prstGeom>
          <a:noFill/>
          <a:ln w="28575">
            <a:solidFill>
              <a:srgbClr val="C00000"/>
            </a:solidFill>
            <a:headEnd type="arrow" w="med" len="med"/>
            <a:tailEnd type="non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91" name="1866659530"/>
          <p:cNvSpPr>
            <a:spLocks/>
          </p:cNvSpPr>
          <p:nvPr/>
        </p:nvSpPr>
        <p:spPr bwMode="auto">
          <a:xfrm>
            <a:off x="6454774" y="1502139"/>
            <a:ext cx="440381" cy="239239"/>
          </a:xfrm>
          <a:custGeom>
            <a:avLst/>
            <a:gdLst/>
            <a:ahLst/>
            <a:cxnLst>
              <a:cxn ang="0">
                <a:pos x="207" y="21"/>
              </a:cxn>
              <a:cxn ang="0">
                <a:pos x="203" y="28"/>
              </a:cxn>
              <a:cxn ang="0">
                <a:pos x="191" y="50"/>
              </a:cxn>
              <a:cxn ang="0">
                <a:pos x="188" y="49"/>
              </a:cxn>
              <a:cxn ang="0">
                <a:pos x="182" y="32"/>
              </a:cxn>
              <a:cxn ang="0">
                <a:pos x="180" y="33"/>
              </a:cxn>
              <a:cxn ang="0">
                <a:pos x="172" y="19"/>
              </a:cxn>
              <a:cxn ang="0">
                <a:pos x="168" y="21"/>
              </a:cxn>
              <a:cxn ang="0">
                <a:pos x="162" y="28"/>
              </a:cxn>
              <a:cxn ang="0">
                <a:pos x="150" y="49"/>
              </a:cxn>
              <a:cxn ang="0">
                <a:pos x="144" y="52"/>
              </a:cxn>
              <a:cxn ang="0">
                <a:pos x="140" y="51"/>
              </a:cxn>
              <a:cxn ang="0">
                <a:pos x="134" y="60"/>
              </a:cxn>
              <a:cxn ang="0">
                <a:pos x="127" y="63"/>
              </a:cxn>
              <a:cxn ang="0">
                <a:pos x="121" y="22"/>
              </a:cxn>
              <a:cxn ang="0">
                <a:pos x="116" y="41"/>
              </a:cxn>
              <a:cxn ang="0">
                <a:pos x="111" y="12"/>
              </a:cxn>
              <a:cxn ang="0">
                <a:pos x="106" y="21"/>
              </a:cxn>
              <a:cxn ang="0">
                <a:pos x="98" y="13"/>
              </a:cxn>
              <a:cxn ang="0">
                <a:pos x="88" y="33"/>
              </a:cxn>
              <a:cxn ang="0">
                <a:pos x="71" y="68"/>
              </a:cxn>
              <a:cxn ang="0">
                <a:pos x="64" y="76"/>
              </a:cxn>
              <a:cxn ang="0">
                <a:pos x="58" y="45"/>
              </a:cxn>
              <a:cxn ang="0">
                <a:pos x="53" y="61"/>
              </a:cxn>
              <a:cxn ang="0">
                <a:pos x="46" y="72"/>
              </a:cxn>
              <a:cxn ang="0">
                <a:pos x="43" y="73"/>
              </a:cxn>
              <a:cxn ang="0">
                <a:pos x="37" y="69"/>
              </a:cxn>
              <a:cxn ang="0">
                <a:pos x="29" y="86"/>
              </a:cxn>
              <a:cxn ang="0">
                <a:pos x="20" y="91"/>
              </a:cxn>
              <a:cxn ang="0">
                <a:pos x="14" y="93"/>
              </a:cxn>
              <a:cxn ang="0">
                <a:pos x="7" y="111"/>
              </a:cxn>
              <a:cxn ang="0">
                <a:pos x="0" y="111"/>
              </a:cxn>
              <a:cxn ang="0">
                <a:pos x="5" y="109"/>
              </a:cxn>
              <a:cxn ang="0">
                <a:pos x="16" y="90"/>
              </a:cxn>
              <a:cxn ang="0">
                <a:pos x="21" y="86"/>
              </a:cxn>
              <a:cxn ang="0">
                <a:pos x="30" y="60"/>
              </a:cxn>
              <a:cxn ang="0">
                <a:pos x="33" y="59"/>
              </a:cxn>
              <a:cxn ang="0">
                <a:pos x="47" y="50"/>
              </a:cxn>
              <a:cxn ang="0">
                <a:pos x="48" y="49"/>
              </a:cxn>
              <a:cxn ang="0">
                <a:pos x="57" y="29"/>
              </a:cxn>
              <a:cxn ang="0">
                <a:pos x="60" y="27"/>
              </a:cxn>
              <a:cxn ang="0">
                <a:pos x="66" y="68"/>
              </a:cxn>
              <a:cxn ang="0">
                <a:pos x="73" y="46"/>
              </a:cxn>
              <a:cxn ang="0">
                <a:pos x="85" y="31"/>
              </a:cxn>
              <a:cxn ang="0">
                <a:pos x="94" y="12"/>
              </a:cxn>
              <a:cxn ang="0">
                <a:pos x="101" y="6"/>
              </a:cxn>
              <a:cxn ang="0">
                <a:pos x="106" y="13"/>
              </a:cxn>
              <a:cxn ang="0">
                <a:pos x="111" y="0"/>
              </a:cxn>
              <a:cxn ang="0">
                <a:pos x="117" y="24"/>
              </a:cxn>
              <a:cxn ang="0">
                <a:pos x="122" y="1"/>
              </a:cxn>
              <a:cxn ang="0">
                <a:pos x="130" y="59"/>
              </a:cxn>
              <a:cxn ang="0">
                <a:pos x="138" y="40"/>
              </a:cxn>
              <a:cxn ang="0">
                <a:pos x="144" y="49"/>
              </a:cxn>
              <a:cxn ang="0">
                <a:pos x="162" y="8"/>
              </a:cxn>
              <a:cxn ang="0">
                <a:pos x="167" y="8"/>
              </a:cxn>
              <a:cxn ang="0">
                <a:pos x="175" y="5"/>
              </a:cxn>
              <a:cxn ang="0">
                <a:pos x="180" y="21"/>
              </a:cxn>
              <a:cxn ang="0">
                <a:pos x="184" y="6"/>
              </a:cxn>
              <a:cxn ang="0">
                <a:pos x="188" y="8"/>
              </a:cxn>
              <a:cxn ang="0">
                <a:pos x="199" y="28"/>
              </a:cxn>
            </a:cxnLst>
            <a:rect l="0" t="0" r="r" b="b"/>
            <a:pathLst>
              <a:path w="208" h="113">
                <a:moveTo>
                  <a:pt x="204" y="22"/>
                </a:moveTo>
                <a:lnTo>
                  <a:pt x="204" y="22"/>
                </a:lnTo>
                <a:lnTo>
                  <a:pt x="205" y="21"/>
                </a:lnTo>
                <a:lnTo>
                  <a:pt x="207" y="21"/>
                </a:lnTo>
                <a:lnTo>
                  <a:pt x="207" y="21"/>
                </a:lnTo>
                <a:lnTo>
                  <a:pt x="208" y="22"/>
                </a:lnTo>
                <a:lnTo>
                  <a:pt x="208" y="23"/>
                </a:lnTo>
                <a:lnTo>
                  <a:pt x="203" y="28"/>
                </a:lnTo>
                <a:lnTo>
                  <a:pt x="198" y="47"/>
                </a:lnTo>
                <a:lnTo>
                  <a:pt x="198" y="47"/>
                </a:lnTo>
                <a:lnTo>
                  <a:pt x="196" y="49"/>
                </a:lnTo>
                <a:lnTo>
                  <a:pt x="191" y="50"/>
                </a:lnTo>
                <a:lnTo>
                  <a:pt x="191" y="50"/>
                </a:lnTo>
                <a:lnTo>
                  <a:pt x="189" y="50"/>
                </a:lnTo>
                <a:lnTo>
                  <a:pt x="188" y="49"/>
                </a:lnTo>
                <a:lnTo>
                  <a:pt x="188" y="49"/>
                </a:lnTo>
                <a:lnTo>
                  <a:pt x="188" y="49"/>
                </a:lnTo>
                <a:lnTo>
                  <a:pt x="188" y="49"/>
                </a:lnTo>
                <a:lnTo>
                  <a:pt x="185" y="21"/>
                </a:lnTo>
                <a:lnTo>
                  <a:pt x="182" y="32"/>
                </a:lnTo>
                <a:lnTo>
                  <a:pt x="182" y="32"/>
                </a:lnTo>
                <a:lnTo>
                  <a:pt x="181" y="33"/>
                </a:lnTo>
                <a:lnTo>
                  <a:pt x="180" y="33"/>
                </a:lnTo>
                <a:lnTo>
                  <a:pt x="180" y="33"/>
                </a:lnTo>
                <a:lnTo>
                  <a:pt x="177" y="32"/>
                </a:lnTo>
                <a:lnTo>
                  <a:pt x="177" y="32"/>
                </a:lnTo>
                <a:lnTo>
                  <a:pt x="173" y="14"/>
                </a:lnTo>
                <a:lnTo>
                  <a:pt x="172" y="19"/>
                </a:lnTo>
                <a:lnTo>
                  <a:pt x="172" y="19"/>
                </a:lnTo>
                <a:lnTo>
                  <a:pt x="171" y="21"/>
                </a:lnTo>
                <a:lnTo>
                  <a:pt x="168" y="21"/>
                </a:lnTo>
                <a:lnTo>
                  <a:pt x="168" y="21"/>
                </a:lnTo>
                <a:lnTo>
                  <a:pt x="167" y="21"/>
                </a:lnTo>
                <a:lnTo>
                  <a:pt x="167" y="21"/>
                </a:lnTo>
                <a:lnTo>
                  <a:pt x="165" y="14"/>
                </a:lnTo>
                <a:lnTo>
                  <a:pt x="162" y="28"/>
                </a:lnTo>
                <a:lnTo>
                  <a:pt x="162" y="28"/>
                </a:lnTo>
                <a:lnTo>
                  <a:pt x="161" y="28"/>
                </a:lnTo>
                <a:lnTo>
                  <a:pt x="150" y="49"/>
                </a:lnTo>
                <a:lnTo>
                  <a:pt x="150" y="49"/>
                </a:lnTo>
                <a:lnTo>
                  <a:pt x="150" y="49"/>
                </a:lnTo>
                <a:lnTo>
                  <a:pt x="150" y="49"/>
                </a:lnTo>
                <a:lnTo>
                  <a:pt x="144" y="52"/>
                </a:lnTo>
                <a:lnTo>
                  <a:pt x="144" y="52"/>
                </a:lnTo>
                <a:lnTo>
                  <a:pt x="143" y="52"/>
                </a:lnTo>
                <a:lnTo>
                  <a:pt x="142" y="51"/>
                </a:lnTo>
                <a:lnTo>
                  <a:pt x="142" y="51"/>
                </a:lnTo>
                <a:lnTo>
                  <a:pt x="140" y="51"/>
                </a:lnTo>
                <a:lnTo>
                  <a:pt x="139" y="47"/>
                </a:lnTo>
                <a:lnTo>
                  <a:pt x="135" y="59"/>
                </a:lnTo>
                <a:lnTo>
                  <a:pt x="135" y="59"/>
                </a:lnTo>
                <a:lnTo>
                  <a:pt x="134" y="60"/>
                </a:lnTo>
                <a:lnTo>
                  <a:pt x="134" y="60"/>
                </a:lnTo>
                <a:lnTo>
                  <a:pt x="129" y="63"/>
                </a:lnTo>
                <a:lnTo>
                  <a:pt x="129" y="63"/>
                </a:lnTo>
                <a:lnTo>
                  <a:pt x="127" y="63"/>
                </a:lnTo>
                <a:lnTo>
                  <a:pt x="126" y="63"/>
                </a:lnTo>
                <a:lnTo>
                  <a:pt x="126" y="63"/>
                </a:lnTo>
                <a:lnTo>
                  <a:pt x="125" y="61"/>
                </a:lnTo>
                <a:lnTo>
                  <a:pt x="121" y="22"/>
                </a:lnTo>
                <a:lnTo>
                  <a:pt x="119" y="40"/>
                </a:lnTo>
                <a:lnTo>
                  <a:pt x="119" y="40"/>
                </a:lnTo>
                <a:lnTo>
                  <a:pt x="119" y="41"/>
                </a:lnTo>
                <a:lnTo>
                  <a:pt x="116" y="41"/>
                </a:lnTo>
                <a:lnTo>
                  <a:pt x="116" y="41"/>
                </a:lnTo>
                <a:lnTo>
                  <a:pt x="115" y="41"/>
                </a:lnTo>
                <a:lnTo>
                  <a:pt x="115" y="40"/>
                </a:lnTo>
                <a:lnTo>
                  <a:pt x="111" y="12"/>
                </a:lnTo>
                <a:lnTo>
                  <a:pt x="108" y="19"/>
                </a:lnTo>
                <a:lnTo>
                  <a:pt x="108" y="19"/>
                </a:lnTo>
                <a:lnTo>
                  <a:pt x="107" y="21"/>
                </a:lnTo>
                <a:lnTo>
                  <a:pt x="106" y="21"/>
                </a:lnTo>
                <a:lnTo>
                  <a:pt x="106" y="21"/>
                </a:lnTo>
                <a:lnTo>
                  <a:pt x="104" y="19"/>
                </a:lnTo>
                <a:lnTo>
                  <a:pt x="101" y="10"/>
                </a:lnTo>
                <a:lnTo>
                  <a:pt x="98" y="13"/>
                </a:lnTo>
                <a:lnTo>
                  <a:pt x="93" y="32"/>
                </a:lnTo>
                <a:lnTo>
                  <a:pt x="93" y="32"/>
                </a:lnTo>
                <a:lnTo>
                  <a:pt x="92" y="33"/>
                </a:lnTo>
                <a:lnTo>
                  <a:pt x="88" y="33"/>
                </a:lnTo>
                <a:lnTo>
                  <a:pt x="78" y="47"/>
                </a:lnTo>
                <a:lnTo>
                  <a:pt x="71" y="68"/>
                </a:lnTo>
                <a:lnTo>
                  <a:pt x="71" y="68"/>
                </a:lnTo>
                <a:lnTo>
                  <a:pt x="71" y="68"/>
                </a:lnTo>
                <a:lnTo>
                  <a:pt x="66" y="74"/>
                </a:lnTo>
                <a:lnTo>
                  <a:pt x="66" y="74"/>
                </a:lnTo>
                <a:lnTo>
                  <a:pt x="65" y="76"/>
                </a:lnTo>
                <a:lnTo>
                  <a:pt x="64" y="76"/>
                </a:lnTo>
                <a:lnTo>
                  <a:pt x="64" y="76"/>
                </a:lnTo>
                <a:lnTo>
                  <a:pt x="62" y="74"/>
                </a:lnTo>
                <a:lnTo>
                  <a:pt x="62" y="74"/>
                </a:lnTo>
                <a:lnTo>
                  <a:pt x="58" y="45"/>
                </a:lnTo>
                <a:lnTo>
                  <a:pt x="56" y="60"/>
                </a:lnTo>
                <a:lnTo>
                  <a:pt x="56" y="60"/>
                </a:lnTo>
                <a:lnTo>
                  <a:pt x="55" y="61"/>
                </a:lnTo>
                <a:lnTo>
                  <a:pt x="53" y="61"/>
                </a:lnTo>
                <a:lnTo>
                  <a:pt x="53" y="61"/>
                </a:lnTo>
                <a:lnTo>
                  <a:pt x="52" y="61"/>
                </a:lnTo>
                <a:lnTo>
                  <a:pt x="50" y="56"/>
                </a:lnTo>
                <a:lnTo>
                  <a:pt x="46" y="72"/>
                </a:lnTo>
                <a:lnTo>
                  <a:pt x="46" y="72"/>
                </a:lnTo>
                <a:lnTo>
                  <a:pt x="46" y="73"/>
                </a:lnTo>
                <a:lnTo>
                  <a:pt x="43" y="73"/>
                </a:lnTo>
                <a:lnTo>
                  <a:pt x="43" y="73"/>
                </a:lnTo>
                <a:lnTo>
                  <a:pt x="42" y="73"/>
                </a:lnTo>
                <a:lnTo>
                  <a:pt x="42" y="73"/>
                </a:lnTo>
                <a:lnTo>
                  <a:pt x="37" y="69"/>
                </a:lnTo>
                <a:lnTo>
                  <a:pt x="37" y="69"/>
                </a:lnTo>
                <a:lnTo>
                  <a:pt x="35" y="68"/>
                </a:lnTo>
                <a:lnTo>
                  <a:pt x="34" y="65"/>
                </a:lnTo>
                <a:lnTo>
                  <a:pt x="29" y="86"/>
                </a:lnTo>
                <a:lnTo>
                  <a:pt x="29" y="86"/>
                </a:lnTo>
                <a:lnTo>
                  <a:pt x="28" y="86"/>
                </a:lnTo>
                <a:lnTo>
                  <a:pt x="28" y="86"/>
                </a:lnTo>
                <a:lnTo>
                  <a:pt x="24" y="88"/>
                </a:lnTo>
                <a:lnTo>
                  <a:pt x="20" y="91"/>
                </a:lnTo>
                <a:lnTo>
                  <a:pt x="20" y="91"/>
                </a:lnTo>
                <a:lnTo>
                  <a:pt x="19" y="91"/>
                </a:lnTo>
                <a:lnTo>
                  <a:pt x="19" y="91"/>
                </a:lnTo>
                <a:lnTo>
                  <a:pt x="14" y="93"/>
                </a:lnTo>
                <a:lnTo>
                  <a:pt x="9" y="110"/>
                </a:lnTo>
                <a:lnTo>
                  <a:pt x="9" y="110"/>
                </a:lnTo>
                <a:lnTo>
                  <a:pt x="7" y="111"/>
                </a:lnTo>
                <a:lnTo>
                  <a:pt x="7" y="111"/>
                </a:lnTo>
                <a:lnTo>
                  <a:pt x="2" y="113"/>
                </a:lnTo>
                <a:lnTo>
                  <a:pt x="2" y="113"/>
                </a:lnTo>
                <a:lnTo>
                  <a:pt x="1" y="113"/>
                </a:lnTo>
                <a:lnTo>
                  <a:pt x="0" y="111"/>
                </a:lnTo>
                <a:lnTo>
                  <a:pt x="0" y="111"/>
                </a:lnTo>
                <a:lnTo>
                  <a:pt x="0" y="110"/>
                </a:lnTo>
                <a:lnTo>
                  <a:pt x="1" y="110"/>
                </a:lnTo>
                <a:lnTo>
                  <a:pt x="5" y="109"/>
                </a:lnTo>
                <a:lnTo>
                  <a:pt x="10" y="92"/>
                </a:lnTo>
                <a:lnTo>
                  <a:pt x="10" y="92"/>
                </a:lnTo>
                <a:lnTo>
                  <a:pt x="11" y="92"/>
                </a:lnTo>
                <a:lnTo>
                  <a:pt x="16" y="90"/>
                </a:lnTo>
                <a:lnTo>
                  <a:pt x="21" y="86"/>
                </a:lnTo>
                <a:lnTo>
                  <a:pt x="21" y="86"/>
                </a:lnTo>
                <a:lnTo>
                  <a:pt x="21" y="86"/>
                </a:lnTo>
                <a:lnTo>
                  <a:pt x="21" y="86"/>
                </a:lnTo>
                <a:lnTo>
                  <a:pt x="21" y="86"/>
                </a:lnTo>
                <a:lnTo>
                  <a:pt x="25" y="84"/>
                </a:lnTo>
                <a:lnTo>
                  <a:pt x="30" y="60"/>
                </a:lnTo>
                <a:lnTo>
                  <a:pt x="30" y="60"/>
                </a:lnTo>
                <a:lnTo>
                  <a:pt x="30" y="60"/>
                </a:lnTo>
                <a:lnTo>
                  <a:pt x="32" y="59"/>
                </a:lnTo>
                <a:lnTo>
                  <a:pt x="32" y="59"/>
                </a:lnTo>
                <a:lnTo>
                  <a:pt x="33" y="59"/>
                </a:lnTo>
                <a:lnTo>
                  <a:pt x="34" y="60"/>
                </a:lnTo>
                <a:lnTo>
                  <a:pt x="39" y="67"/>
                </a:lnTo>
                <a:lnTo>
                  <a:pt x="42" y="69"/>
                </a:lnTo>
                <a:lnTo>
                  <a:pt x="47" y="50"/>
                </a:lnTo>
                <a:lnTo>
                  <a:pt x="47" y="50"/>
                </a:lnTo>
                <a:lnTo>
                  <a:pt x="47" y="50"/>
                </a:lnTo>
                <a:lnTo>
                  <a:pt x="48" y="49"/>
                </a:lnTo>
                <a:lnTo>
                  <a:pt x="48" y="49"/>
                </a:lnTo>
                <a:lnTo>
                  <a:pt x="50" y="49"/>
                </a:lnTo>
                <a:lnTo>
                  <a:pt x="51" y="50"/>
                </a:lnTo>
                <a:lnTo>
                  <a:pt x="53" y="54"/>
                </a:lnTo>
                <a:lnTo>
                  <a:pt x="57" y="29"/>
                </a:lnTo>
                <a:lnTo>
                  <a:pt x="57" y="29"/>
                </a:lnTo>
                <a:lnTo>
                  <a:pt x="57" y="29"/>
                </a:lnTo>
                <a:lnTo>
                  <a:pt x="58" y="28"/>
                </a:lnTo>
                <a:lnTo>
                  <a:pt x="60" y="27"/>
                </a:lnTo>
                <a:lnTo>
                  <a:pt x="60" y="27"/>
                </a:lnTo>
                <a:lnTo>
                  <a:pt x="61" y="28"/>
                </a:lnTo>
                <a:lnTo>
                  <a:pt x="61" y="29"/>
                </a:lnTo>
                <a:lnTo>
                  <a:pt x="66" y="68"/>
                </a:lnTo>
                <a:lnTo>
                  <a:pt x="67" y="67"/>
                </a:lnTo>
                <a:lnTo>
                  <a:pt x="73" y="46"/>
                </a:lnTo>
                <a:lnTo>
                  <a:pt x="73" y="46"/>
                </a:lnTo>
                <a:lnTo>
                  <a:pt x="73" y="46"/>
                </a:lnTo>
                <a:lnTo>
                  <a:pt x="84" y="32"/>
                </a:lnTo>
                <a:lnTo>
                  <a:pt x="84" y="32"/>
                </a:lnTo>
                <a:lnTo>
                  <a:pt x="84" y="32"/>
                </a:lnTo>
                <a:lnTo>
                  <a:pt x="85" y="31"/>
                </a:lnTo>
                <a:lnTo>
                  <a:pt x="89" y="31"/>
                </a:lnTo>
                <a:lnTo>
                  <a:pt x="93" y="13"/>
                </a:lnTo>
                <a:lnTo>
                  <a:pt x="93" y="13"/>
                </a:lnTo>
                <a:lnTo>
                  <a:pt x="94" y="12"/>
                </a:lnTo>
                <a:lnTo>
                  <a:pt x="99" y="6"/>
                </a:lnTo>
                <a:lnTo>
                  <a:pt x="99" y="6"/>
                </a:lnTo>
                <a:lnTo>
                  <a:pt x="99" y="6"/>
                </a:lnTo>
                <a:lnTo>
                  <a:pt x="101" y="6"/>
                </a:lnTo>
                <a:lnTo>
                  <a:pt x="101" y="6"/>
                </a:lnTo>
                <a:lnTo>
                  <a:pt x="102" y="6"/>
                </a:lnTo>
                <a:lnTo>
                  <a:pt x="103" y="6"/>
                </a:lnTo>
                <a:lnTo>
                  <a:pt x="106" y="13"/>
                </a:lnTo>
                <a:lnTo>
                  <a:pt x="110" y="1"/>
                </a:lnTo>
                <a:lnTo>
                  <a:pt x="110" y="1"/>
                </a:lnTo>
                <a:lnTo>
                  <a:pt x="110" y="1"/>
                </a:lnTo>
                <a:lnTo>
                  <a:pt x="111" y="0"/>
                </a:lnTo>
                <a:lnTo>
                  <a:pt x="111" y="0"/>
                </a:lnTo>
                <a:lnTo>
                  <a:pt x="113" y="1"/>
                </a:lnTo>
                <a:lnTo>
                  <a:pt x="113" y="1"/>
                </a:lnTo>
                <a:lnTo>
                  <a:pt x="117" y="24"/>
                </a:lnTo>
                <a:lnTo>
                  <a:pt x="120" y="3"/>
                </a:lnTo>
                <a:lnTo>
                  <a:pt x="120" y="3"/>
                </a:lnTo>
                <a:lnTo>
                  <a:pt x="121" y="1"/>
                </a:lnTo>
                <a:lnTo>
                  <a:pt x="122" y="1"/>
                </a:lnTo>
                <a:lnTo>
                  <a:pt x="122" y="1"/>
                </a:lnTo>
                <a:lnTo>
                  <a:pt x="124" y="1"/>
                </a:lnTo>
                <a:lnTo>
                  <a:pt x="125" y="3"/>
                </a:lnTo>
                <a:lnTo>
                  <a:pt x="130" y="59"/>
                </a:lnTo>
                <a:lnTo>
                  <a:pt x="131" y="58"/>
                </a:lnTo>
                <a:lnTo>
                  <a:pt x="136" y="41"/>
                </a:lnTo>
                <a:lnTo>
                  <a:pt x="136" y="41"/>
                </a:lnTo>
                <a:lnTo>
                  <a:pt x="138" y="40"/>
                </a:lnTo>
                <a:lnTo>
                  <a:pt x="138" y="40"/>
                </a:lnTo>
                <a:lnTo>
                  <a:pt x="139" y="40"/>
                </a:lnTo>
                <a:lnTo>
                  <a:pt x="140" y="41"/>
                </a:lnTo>
                <a:lnTo>
                  <a:pt x="144" y="49"/>
                </a:lnTo>
                <a:lnTo>
                  <a:pt x="147" y="46"/>
                </a:lnTo>
                <a:lnTo>
                  <a:pt x="157" y="27"/>
                </a:lnTo>
                <a:lnTo>
                  <a:pt x="162" y="8"/>
                </a:lnTo>
                <a:lnTo>
                  <a:pt x="162" y="8"/>
                </a:lnTo>
                <a:lnTo>
                  <a:pt x="163" y="6"/>
                </a:lnTo>
                <a:lnTo>
                  <a:pt x="163" y="6"/>
                </a:lnTo>
                <a:lnTo>
                  <a:pt x="166" y="6"/>
                </a:lnTo>
                <a:lnTo>
                  <a:pt x="167" y="8"/>
                </a:lnTo>
                <a:lnTo>
                  <a:pt x="170" y="14"/>
                </a:lnTo>
                <a:lnTo>
                  <a:pt x="172" y="6"/>
                </a:lnTo>
                <a:lnTo>
                  <a:pt x="172" y="6"/>
                </a:lnTo>
                <a:lnTo>
                  <a:pt x="175" y="5"/>
                </a:lnTo>
                <a:lnTo>
                  <a:pt x="175" y="5"/>
                </a:lnTo>
                <a:lnTo>
                  <a:pt x="176" y="5"/>
                </a:lnTo>
                <a:lnTo>
                  <a:pt x="177" y="6"/>
                </a:lnTo>
                <a:lnTo>
                  <a:pt x="180" y="21"/>
                </a:lnTo>
                <a:lnTo>
                  <a:pt x="182" y="8"/>
                </a:lnTo>
                <a:lnTo>
                  <a:pt x="182" y="8"/>
                </a:lnTo>
                <a:lnTo>
                  <a:pt x="182" y="8"/>
                </a:lnTo>
                <a:lnTo>
                  <a:pt x="184" y="6"/>
                </a:lnTo>
                <a:lnTo>
                  <a:pt x="185" y="6"/>
                </a:lnTo>
                <a:lnTo>
                  <a:pt x="185" y="6"/>
                </a:lnTo>
                <a:lnTo>
                  <a:pt x="186" y="6"/>
                </a:lnTo>
                <a:lnTo>
                  <a:pt x="188" y="8"/>
                </a:lnTo>
                <a:lnTo>
                  <a:pt x="193" y="46"/>
                </a:lnTo>
                <a:lnTo>
                  <a:pt x="194" y="46"/>
                </a:lnTo>
                <a:lnTo>
                  <a:pt x="199" y="28"/>
                </a:lnTo>
                <a:lnTo>
                  <a:pt x="199" y="28"/>
                </a:lnTo>
                <a:lnTo>
                  <a:pt x="199" y="27"/>
                </a:lnTo>
                <a:lnTo>
                  <a:pt x="204" y="22"/>
                </a:lnTo>
                <a:close/>
              </a:path>
            </a:pathLst>
          </a:custGeom>
          <a:solidFill>
            <a:srgbClr val="0063B0"/>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92" name="70791053"/>
          <p:cNvSpPr>
            <a:spLocks/>
          </p:cNvSpPr>
          <p:nvPr/>
        </p:nvSpPr>
        <p:spPr bwMode="auto">
          <a:xfrm>
            <a:off x="6895156" y="1538131"/>
            <a:ext cx="29641" cy="31758"/>
          </a:xfrm>
          <a:custGeom>
            <a:avLst/>
            <a:gdLst/>
            <a:ahLst/>
            <a:cxnLst>
              <a:cxn ang="0">
                <a:pos x="6" y="15"/>
              </a:cxn>
              <a:cxn ang="0">
                <a:pos x="6" y="15"/>
              </a:cxn>
              <a:cxn ang="0">
                <a:pos x="9" y="14"/>
              </a:cxn>
              <a:cxn ang="0">
                <a:pos x="11" y="12"/>
              </a:cxn>
              <a:cxn ang="0">
                <a:pos x="13" y="10"/>
              </a:cxn>
              <a:cxn ang="0">
                <a:pos x="14" y="7"/>
              </a:cxn>
              <a:cxn ang="0">
                <a:pos x="14" y="7"/>
              </a:cxn>
              <a:cxn ang="0">
                <a:pos x="13" y="5"/>
              </a:cxn>
              <a:cxn ang="0">
                <a:pos x="11" y="2"/>
              </a:cxn>
              <a:cxn ang="0">
                <a:pos x="9" y="1"/>
              </a:cxn>
              <a:cxn ang="0">
                <a:pos x="6" y="0"/>
              </a:cxn>
              <a:cxn ang="0">
                <a:pos x="6" y="0"/>
              </a:cxn>
              <a:cxn ang="0">
                <a:pos x="4" y="1"/>
              </a:cxn>
              <a:cxn ang="0">
                <a:pos x="3" y="2"/>
              </a:cxn>
              <a:cxn ang="0">
                <a:pos x="0" y="5"/>
              </a:cxn>
              <a:cxn ang="0">
                <a:pos x="0" y="7"/>
              </a:cxn>
              <a:cxn ang="0">
                <a:pos x="0" y="7"/>
              </a:cxn>
              <a:cxn ang="0">
                <a:pos x="0" y="10"/>
              </a:cxn>
              <a:cxn ang="0">
                <a:pos x="3" y="12"/>
              </a:cxn>
              <a:cxn ang="0">
                <a:pos x="4" y="14"/>
              </a:cxn>
              <a:cxn ang="0">
                <a:pos x="6" y="15"/>
              </a:cxn>
              <a:cxn ang="0">
                <a:pos x="6" y="15"/>
              </a:cxn>
            </a:cxnLst>
            <a:rect l="0" t="0" r="r" b="b"/>
            <a:pathLst>
              <a:path w="14" h="15">
                <a:moveTo>
                  <a:pt x="6" y="15"/>
                </a:moveTo>
                <a:lnTo>
                  <a:pt x="6" y="15"/>
                </a:lnTo>
                <a:lnTo>
                  <a:pt x="9" y="14"/>
                </a:lnTo>
                <a:lnTo>
                  <a:pt x="11" y="12"/>
                </a:lnTo>
                <a:lnTo>
                  <a:pt x="13" y="10"/>
                </a:lnTo>
                <a:lnTo>
                  <a:pt x="14" y="7"/>
                </a:lnTo>
                <a:lnTo>
                  <a:pt x="14" y="7"/>
                </a:lnTo>
                <a:lnTo>
                  <a:pt x="13" y="5"/>
                </a:lnTo>
                <a:lnTo>
                  <a:pt x="11" y="2"/>
                </a:lnTo>
                <a:lnTo>
                  <a:pt x="9" y="1"/>
                </a:lnTo>
                <a:lnTo>
                  <a:pt x="6" y="0"/>
                </a:lnTo>
                <a:lnTo>
                  <a:pt x="6" y="0"/>
                </a:lnTo>
                <a:lnTo>
                  <a:pt x="4" y="1"/>
                </a:lnTo>
                <a:lnTo>
                  <a:pt x="3" y="2"/>
                </a:lnTo>
                <a:lnTo>
                  <a:pt x="0" y="5"/>
                </a:lnTo>
                <a:lnTo>
                  <a:pt x="0" y="7"/>
                </a:lnTo>
                <a:lnTo>
                  <a:pt x="0" y="7"/>
                </a:lnTo>
                <a:lnTo>
                  <a:pt x="0" y="10"/>
                </a:lnTo>
                <a:lnTo>
                  <a:pt x="3" y="12"/>
                </a:lnTo>
                <a:lnTo>
                  <a:pt x="4" y="14"/>
                </a:lnTo>
                <a:lnTo>
                  <a:pt x="6" y="15"/>
                </a:lnTo>
                <a:lnTo>
                  <a:pt x="6" y="15"/>
                </a:lnTo>
                <a:close/>
              </a:path>
            </a:pathLst>
          </a:custGeom>
          <a:solidFill>
            <a:srgbClr val="0063B0"/>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93" name="1954234546"/>
          <p:cNvSpPr>
            <a:spLocks noEditPoints="1"/>
          </p:cNvSpPr>
          <p:nvPr/>
        </p:nvSpPr>
        <p:spPr bwMode="auto">
          <a:xfrm>
            <a:off x="6329858" y="1356055"/>
            <a:ext cx="709269" cy="652084"/>
          </a:xfrm>
          <a:custGeom>
            <a:avLst/>
            <a:gdLst/>
            <a:ahLst/>
            <a:cxnLst>
              <a:cxn ang="0">
                <a:pos x="79" y="288"/>
              </a:cxn>
              <a:cxn ang="0">
                <a:pos x="257" y="308"/>
              </a:cxn>
              <a:cxn ang="0">
                <a:pos x="245" y="277"/>
              </a:cxn>
              <a:cxn ang="0">
                <a:pos x="335" y="24"/>
              </a:cxn>
              <a:cxn ang="0">
                <a:pos x="333" y="22"/>
              </a:cxn>
              <a:cxn ang="0">
                <a:pos x="333" y="19"/>
              </a:cxn>
              <a:cxn ang="0">
                <a:pos x="332" y="17"/>
              </a:cxn>
              <a:cxn ang="0">
                <a:pos x="331" y="14"/>
              </a:cxn>
              <a:cxn ang="0">
                <a:pos x="330" y="13"/>
              </a:cxn>
              <a:cxn ang="0">
                <a:pos x="328" y="10"/>
              </a:cxn>
              <a:cxn ang="0">
                <a:pos x="327" y="9"/>
              </a:cxn>
              <a:cxn ang="0">
                <a:pos x="324" y="6"/>
              </a:cxn>
              <a:cxn ang="0">
                <a:pos x="323" y="5"/>
              </a:cxn>
              <a:cxn ang="0">
                <a:pos x="321" y="4"/>
              </a:cxn>
              <a:cxn ang="0">
                <a:pos x="318" y="3"/>
              </a:cxn>
              <a:cxn ang="0">
                <a:pos x="316" y="1"/>
              </a:cxn>
              <a:cxn ang="0">
                <a:pos x="313" y="1"/>
              </a:cxn>
              <a:cxn ang="0">
                <a:pos x="310" y="1"/>
              </a:cxn>
              <a:cxn ang="0">
                <a:pos x="308" y="0"/>
              </a:cxn>
              <a:cxn ang="0">
                <a:pos x="25" y="1"/>
              </a:cxn>
              <a:cxn ang="0">
                <a:pos x="23" y="1"/>
              </a:cxn>
              <a:cxn ang="0">
                <a:pos x="20" y="1"/>
              </a:cxn>
              <a:cxn ang="0">
                <a:pos x="18" y="3"/>
              </a:cxn>
              <a:cxn ang="0">
                <a:pos x="15" y="4"/>
              </a:cxn>
              <a:cxn ang="0">
                <a:pos x="13" y="4"/>
              </a:cxn>
              <a:cxn ang="0">
                <a:pos x="11" y="6"/>
              </a:cxn>
              <a:cxn ang="0">
                <a:pos x="9" y="8"/>
              </a:cxn>
              <a:cxn ang="0">
                <a:pos x="8" y="9"/>
              </a:cxn>
              <a:cxn ang="0">
                <a:pos x="6" y="12"/>
              </a:cxn>
              <a:cxn ang="0">
                <a:pos x="4" y="13"/>
              </a:cxn>
              <a:cxn ang="0">
                <a:pos x="4" y="15"/>
              </a:cxn>
              <a:cxn ang="0">
                <a:pos x="2" y="18"/>
              </a:cxn>
              <a:cxn ang="0">
                <a:pos x="1" y="21"/>
              </a:cxn>
              <a:cxn ang="0">
                <a:pos x="1" y="23"/>
              </a:cxn>
              <a:cxn ang="0">
                <a:pos x="1" y="26"/>
              </a:cxn>
              <a:cxn ang="0">
                <a:pos x="0" y="153"/>
              </a:cxn>
              <a:cxn ang="0">
                <a:pos x="16" y="161"/>
              </a:cxn>
              <a:cxn ang="0">
                <a:pos x="31" y="27"/>
              </a:cxn>
              <a:cxn ang="0">
                <a:pos x="304" y="230"/>
              </a:cxn>
              <a:cxn ang="0">
                <a:pos x="60" y="257"/>
              </a:cxn>
              <a:cxn ang="0">
                <a:pos x="114" y="267"/>
              </a:cxn>
              <a:cxn ang="0">
                <a:pos x="221" y="257"/>
              </a:cxn>
              <a:cxn ang="0">
                <a:pos x="309" y="257"/>
              </a:cxn>
              <a:cxn ang="0">
                <a:pos x="312" y="257"/>
              </a:cxn>
              <a:cxn ang="0">
                <a:pos x="314" y="256"/>
              </a:cxn>
              <a:cxn ang="0">
                <a:pos x="317" y="256"/>
              </a:cxn>
              <a:cxn ang="0">
                <a:pos x="319" y="254"/>
              </a:cxn>
              <a:cxn ang="0">
                <a:pos x="322" y="253"/>
              </a:cxn>
              <a:cxn ang="0">
                <a:pos x="323" y="252"/>
              </a:cxn>
              <a:cxn ang="0">
                <a:pos x="326" y="251"/>
              </a:cxn>
              <a:cxn ang="0">
                <a:pos x="327" y="248"/>
              </a:cxn>
              <a:cxn ang="0">
                <a:pos x="330" y="247"/>
              </a:cxn>
              <a:cxn ang="0">
                <a:pos x="331" y="244"/>
              </a:cxn>
              <a:cxn ang="0">
                <a:pos x="332" y="242"/>
              </a:cxn>
              <a:cxn ang="0">
                <a:pos x="333" y="240"/>
              </a:cxn>
              <a:cxn ang="0">
                <a:pos x="333" y="238"/>
              </a:cxn>
              <a:cxn ang="0">
                <a:pos x="335" y="235"/>
              </a:cxn>
              <a:cxn ang="0">
                <a:pos x="335" y="233"/>
              </a:cxn>
              <a:cxn ang="0">
                <a:pos x="335" y="24"/>
              </a:cxn>
            </a:cxnLst>
            <a:rect l="0" t="0" r="r" b="b"/>
            <a:pathLst>
              <a:path w="335" h="308">
                <a:moveTo>
                  <a:pt x="89" y="277"/>
                </a:moveTo>
                <a:lnTo>
                  <a:pt x="79" y="288"/>
                </a:lnTo>
                <a:lnTo>
                  <a:pt x="79" y="308"/>
                </a:lnTo>
                <a:lnTo>
                  <a:pt x="257" y="308"/>
                </a:lnTo>
                <a:lnTo>
                  <a:pt x="257" y="288"/>
                </a:lnTo>
                <a:lnTo>
                  <a:pt x="245" y="277"/>
                </a:lnTo>
                <a:lnTo>
                  <a:pt x="89" y="277"/>
                </a:lnTo>
                <a:close/>
                <a:moveTo>
                  <a:pt x="335" y="24"/>
                </a:moveTo>
                <a:lnTo>
                  <a:pt x="335" y="23"/>
                </a:lnTo>
                <a:lnTo>
                  <a:pt x="333" y="22"/>
                </a:lnTo>
                <a:lnTo>
                  <a:pt x="333" y="21"/>
                </a:lnTo>
                <a:lnTo>
                  <a:pt x="333" y="19"/>
                </a:lnTo>
                <a:lnTo>
                  <a:pt x="333" y="18"/>
                </a:lnTo>
                <a:lnTo>
                  <a:pt x="332" y="17"/>
                </a:lnTo>
                <a:lnTo>
                  <a:pt x="332" y="15"/>
                </a:lnTo>
                <a:lnTo>
                  <a:pt x="331" y="14"/>
                </a:lnTo>
                <a:lnTo>
                  <a:pt x="331" y="13"/>
                </a:lnTo>
                <a:lnTo>
                  <a:pt x="330" y="13"/>
                </a:lnTo>
                <a:lnTo>
                  <a:pt x="330" y="12"/>
                </a:lnTo>
                <a:lnTo>
                  <a:pt x="328" y="10"/>
                </a:lnTo>
                <a:lnTo>
                  <a:pt x="327" y="9"/>
                </a:lnTo>
                <a:lnTo>
                  <a:pt x="327" y="9"/>
                </a:lnTo>
                <a:lnTo>
                  <a:pt x="326" y="8"/>
                </a:lnTo>
                <a:lnTo>
                  <a:pt x="324" y="6"/>
                </a:lnTo>
                <a:lnTo>
                  <a:pt x="323" y="6"/>
                </a:lnTo>
                <a:lnTo>
                  <a:pt x="323" y="5"/>
                </a:lnTo>
                <a:lnTo>
                  <a:pt x="322" y="4"/>
                </a:lnTo>
                <a:lnTo>
                  <a:pt x="321" y="4"/>
                </a:lnTo>
                <a:lnTo>
                  <a:pt x="319" y="4"/>
                </a:lnTo>
                <a:lnTo>
                  <a:pt x="318" y="3"/>
                </a:lnTo>
                <a:lnTo>
                  <a:pt x="317" y="3"/>
                </a:lnTo>
                <a:lnTo>
                  <a:pt x="316" y="1"/>
                </a:lnTo>
                <a:lnTo>
                  <a:pt x="314" y="1"/>
                </a:lnTo>
                <a:lnTo>
                  <a:pt x="313" y="1"/>
                </a:lnTo>
                <a:lnTo>
                  <a:pt x="312" y="1"/>
                </a:lnTo>
                <a:lnTo>
                  <a:pt x="310" y="1"/>
                </a:lnTo>
                <a:lnTo>
                  <a:pt x="309" y="1"/>
                </a:lnTo>
                <a:lnTo>
                  <a:pt x="308" y="0"/>
                </a:lnTo>
                <a:lnTo>
                  <a:pt x="27" y="0"/>
                </a:lnTo>
                <a:lnTo>
                  <a:pt x="25" y="1"/>
                </a:lnTo>
                <a:lnTo>
                  <a:pt x="24" y="1"/>
                </a:lnTo>
                <a:lnTo>
                  <a:pt x="23" y="1"/>
                </a:lnTo>
                <a:lnTo>
                  <a:pt x="22" y="1"/>
                </a:lnTo>
                <a:lnTo>
                  <a:pt x="20" y="1"/>
                </a:lnTo>
                <a:lnTo>
                  <a:pt x="19" y="1"/>
                </a:lnTo>
                <a:lnTo>
                  <a:pt x="18" y="3"/>
                </a:lnTo>
                <a:lnTo>
                  <a:pt x="16" y="3"/>
                </a:lnTo>
                <a:lnTo>
                  <a:pt x="15" y="4"/>
                </a:lnTo>
                <a:lnTo>
                  <a:pt x="14" y="4"/>
                </a:lnTo>
                <a:lnTo>
                  <a:pt x="13" y="4"/>
                </a:lnTo>
                <a:lnTo>
                  <a:pt x="13" y="5"/>
                </a:lnTo>
                <a:lnTo>
                  <a:pt x="11" y="6"/>
                </a:lnTo>
                <a:lnTo>
                  <a:pt x="10" y="6"/>
                </a:lnTo>
                <a:lnTo>
                  <a:pt x="9" y="8"/>
                </a:lnTo>
                <a:lnTo>
                  <a:pt x="9" y="9"/>
                </a:lnTo>
                <a:lnTo>
                  <a:pt x="8" y="9"/>
                </a:lnTo>
                <a:lnTo>
                  <a:pt x="6" y="10"/>
                </a:lnTo>
                <a:lnTo>
                  <a:pt x="6" y="12"/>
                </a:lnTo>
                <a:lnTo>
                  <a:pt x="5" y="13"/>
                </a:lnTo>
                <a:lnTo>
                  <a:pt x="4" y="13"/>
                </a:lnTo>
                <a:lnTo>
                  <a:pt x="4" y="14"/>
                </a:lnTo>
                <a:lnTo>
                  <a:pt x="4" y="15"/>
                </a:lnTo>
                <a:lnTo>
                  <a:pt x="2" y="17"/>
                </a:lnTo>
                <a:lnTo>
                  <a:pt x="2" y="18"/>
                </a:lnTo>
                <a:lnTo>
                  <a:pt x="1" y="19"/>
                </a:lnTo>
                <a:lnTo>
                  <a:pt x="1" y="21"/>
                </a:lnTo>
                <a:lnTo>
                  <a:pt x="1" y="22"/>
                </a:lnTo>
                <a:lnTo>
                  <a:pt x="1" y="23"/>
                </a:lnTo>
                <a:lnTo>
                  <a:pt x="1" y="24"/>
                </a:lnTo>
                <a:lnTo>
                  <a:pt x="1" y="26"/>
                </a:lnTo>
                <a:lnTo>
                  <a:pt x="0" y="27"/>
                </a:lnTo>
                <a:lnTo>
                  <a:pt x="0" y="153"/>
                </a:lnTo>
                <a:lnTo>
                  <a:pt x="0" y="153"/>
                </a:lnTo>
                <a:lnTo>
                  <a:pt x="16" y="161"/>
                </a:lnTo>
                <a:lnTo>
                  <a:pt x="31" y="169"/>
                </a:lnTo>
                <a:lnTo>
                  <a:pt x="31" y="27"/>
                </a:lnTo>
                <a:lnTo>
                  <a:pt x="304" y="27"/>
                </a:lnTo>
                <a:lnTo>
                  <a:pt x="304" y="230"/>
                </a:lnTo>
                <a:lnTo>
                  <a:pt x="60" y="230"/>
                </a:lnTo>
                <a:lnTo>
                  <a:pt x="60" y="257"/>
                </a:lnTo>
                <a:lnTo>
                  <a:pt x="114" y="257"/>
                </a:lnTo>
                <a:lnTo>
                  <a:pt x="114" y="267"/>
                </a:lnTo>
                <a:lnTo>
                  <a:pt x="221" y="267"/>
                </a:lnTo>
                <a:lnTo>
                  <a:pt x="221" y="257"/>
                </a:lnTo>
                <a:lnTo>
                  <a:pt x="308" y="257"/>
                </a:lnTo>
                <a:lnTo>
                  <a:pt x="309" y="257"/>
                </a:lnTo>
                <a:lnTo>
                  <a:pt x="310" y="257"/>
                </a:lnTo>
                <a:lnTo>
                  <a:pt x="312" y="257"/>
                </a:lnTo>
                <a:lnTo>
                  <a:pt x="313" y="257"/>
                </a:lnTo>
                <a:lnTo>
                  <a:pt x="314" y="256"/>
                </a:lnTo>
                <a:lnTo>
                  <a:pt x="316" y="256"/>
                </a:lnTo>
                <a:lnTo>
                  <a:pt x="317" y="256"/>
                </a:lnTo>
                <a:lnTo>
                  <a:pt x="318" y="254"/>
                </a:lnTo>
                <a:lnTo>
                  <a:pt x="319" y="254"/>
                </a:lnTo>
                <a:lnTo>
                  <a:pt x="321" y="254"/>
                </a:lnTo>
                <a:lnTo>
                  <a:pt x="322" y="253"/>
                </a:lnTo>
                <a:lnTo>
                  <a:pt x="323" y="253"/>
                </a:lnTo>
                <a:lnTo>
                  <a:pt x="323" y="252"/>
                </a:lnTo>
                <a:lnTo>
                  <a:pt x="324" y="251"/>
                </a:lnTo>
                <a:lnTo>
                  <a:pt x="326" y="251"/>
                </a:lnTo>
                <a:lnTo>
                  <a:pt x="327" y="249"/>
                </a:lnTo>
                <a:lnTo>
                  <a:pt x="327" y="248"/>
                </a:lnTo>
                <a:lnTo>
                  <a:pt x="328" y="248"/>
                </a:lnTo>
                <a:lnTo>
                  <a:pt x="330" y="247"/>
                </a:lnTo>
                <a:lnTo>
                  <a:pt x="330" y="245"/>
                </a:lnTo>
                <a:lnTo>
                  <a:pt x="331" y="244"/>
                </a:lnTo>
                <a:lnTo>
                  <a:pt x="331" y="243"/>
                </a:lnTo>
                <a:lnTo>
                  <a:pt x="332" y="242"/>
                </a:lnTo>
                <a:lnTo>
                  <a:pt x="332" y="240"/>
                </a:lnTo>
                <a:lnTo>
                  <a:pt x="333" y="240"/>
                </a:lnTo>
                <a:lnTo>
                  <a:pt x="333" y="239"/>
                </a:lnTo>
                <a:lnTo>
                  <a:pt x="333" y="238"/>
                </a:lnTo>
                <a:lnTo>
                  <a:pt x="333" y="237"/>
                </a:lnTo>
                <a:lnTo>
                  <a:pt x="335" y="235"/>
                </a:lnTo>
                <a:lnTo>
                  <a:pt x="335" y="234"/>
                </a:lnTo>
                <a:lnTo>
                  <a:pt x="335" y="233"/>
                </a:lnTo>
                <a:lnTo>
                  <a:pt x="335" y="26"/>
                </a:lnTo>
                <a:lnTo>
                  <a:pt x="335" y="24"/>
                </a:lnTo>
                <a:close/>
              </a:path>
            </a:pathLst>
          </a:custGeom>
          <a:solidFill>
            <a:srgbClr val="65AADD"/>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94" name="706081664"/>
          <p:cNvSpPr>
            <a:spLocks/>
          </p:cNvSpPr>
          <p:nvPr/>
        </p:nvSpPr>
        <p:spPr bwMode="auto">
          <a:xfrm>
            <a:off x="5889476" y="1303126"/>
            <a:ext cx="385334" cy="389557"/>
          </a:xfrm>
          <a:custGeom>
            <a:avLst/>
            <a:gdLst/>
            <a:ahLst/>
            <a:cxnLst>
              <a:cxn ang="0">
                <a:pos x="92" y="184"/>
              </a:cxn>
              <a:cxn ang="0">
                <a:pos x="109" y="181"/>
              </a:cxn>
              <a:cxn ang="0">
                <a:pos x="126" y="176"/>
              </a:cxn>
              <a:cxn ang="0">
                <a:pos x="143" y="168"/>
              </a:cxn>
              <a:cxn ang="0">
                <a:pos x="155" y="157"/>
              </a:cxn>
              <a:cxn ang="0">
                <a:pos x="167" y="143"/>
              </a:cxn>
              <a:cxn ang="0">
                <a:pos x="176" y="127"/>
              </a:cxn>
              <a:cxn ang="0">
                <a:pos x="181" y="111"/>
              </a:cxn>
              <a:cxn ang="0">
                <a:pos x="182" y="92"/>
              </a:cxn>
              <a:cxn ang="0">
                <a:pos x="182" y="83"/>
              </a:cxn>
              <a:cxn ang="0">
                <a:pos x="178" y="65"/>
              </a:cxn>
              <a:cxn ang="0">
                <a:pos x="172" y="48"/>
              </a:cxn>
              <a:cxn ang="0">
                <a:pos x="162" y="34"/>
              </a:cxn>
              <a:cxn ang="0">
                <a:pos x="149" y="21"/>
              </a:cxn>
              <a:cxn ang="0">
                <a:pos x="135" y="11"/>
              </a:cxn>
              <a:cxn ang="0">
                <a:pos x="118" y="5"/>
              </a:cxn>
              <a:cxn ang="0">
                <a:pos x="101" y="1"/>
              </a:cxn>
              <a:cxn ang="0">
                <a:pos x="92" y="0"/>
              </a:cxn>
              <a:cxn ang="0">
                <a:pos x="72" y="2"/>
              </a:cxn>
              <a:cxn ang="0">
                <a:pos x="56" y="7"/>
              </a:cxn>
              <a:cxn ang="0">
                <a:pos x="40" y="16"/>
              </a:cxn>
              <a:cxn ang="0">
                <a:pos x="26" y="28"/>
              </a:cxn>
              <a:cxn ang="0">
                <a:pos x="15" y="40"/>
              </a:cxn>
              <a:cxn ang="0">
                <a:pos x="7" y="56"/>
              </a:cxn>
              <a:cxn ang="0">
                <a:pos x="1" y="74"/>
              </a:cxn>
              <a:cxn ang="0">
                <a:pos x="0" y="92"/>
              </a:cxn>
              <a:cxn ang="0">
                <a:pos x="0" y="100"/>
              </a:cxn>
              <a:cxn ang="0">
                <a:pos x="3" y="118"/>
              </a:cxn>
              <a:cxn ang="0">
                <a:pos x="11" y="135"/>
              </a:cxn>
              <a:cxn ang="0">
                <a:pos x="20" y="150"/>
              </a:cxn>
              <a:cxn ang="0">
                <a:pos x="33" y="162"/>
              </a:cxn>
              <a:cxn ang="0">
                <a:pos x="47" y="172"/>
              </a:cxn>
              <a:cxn ang="0">
                <a:pos x="63" y="180"/>
              </a:cxn>
              <a:cxn ang="0">
                <a:pos x="81" y="182"/>
              </a:cxn>
              <a:cxn ang="0">
                <a:pos x="92" y="184"/>
              </a:cxn>
            </a:cxnLst>
            <a:rect l="0" t="0" r="r" b="b"/>
            <a:pathLst>
              <a:path w="182" h="184">
                <a:moveTo>
                  <a:pt x="92" y="184"/>
                </a:moveTo>
                <a:lnTo>
                  <a:pt x="92" y="184"/>
                </a:lnTo>
                <a:lnTo>
                  <a:pt x="101" y="182"/>
                </a:lnTo>
                <a:lnTo>
                  <a:pt x="109" y="181"/>
                </a:lnTo>
                <a:lnTo>
                  <a:pt x="118" y="180"/>
                </a:lnTo>
                <a:lnTo>
                  <a:pt x="126" y="176"/>
                </a:lnTo>
                <a:lnTo>
                  <a:pt x="135" y="172"/>
                </a:lnTo>
                <a:lnTo>
                  <a:pt x="143" y="168"/>
                </a:lnTo>
                <a:lnTo>
                  <a:pt x="149" y="162"/>
                </a:lnTo>
                <a:lnTo>
                  <a:pt x="155" y="157"/>
                </a:lnTo>
                <a:lnTo>
                  <a:pt x="162" y="150"/>
                </a:lnTo>
                <a:lnTo>
                  <a:pt x="167" y="143"/>
                </a:lnTo>
                <a:lnTo>
                  <a:pt x="172" y="135"/>
                </a:lnTo>
                <a:lnTo>
                  <a:pt x="176" y="127"/>
                </a:lnTo>
                <a:lnTo>
                  <a:pt x="178" y="118"/>
                </a:lnTo>
                <a:lnTo>
                  <a:pt x="181" y="111"/>
                </a:lnTo>
                <a:lnTo>
                  <a:pt x="182" y="100"/>
                </a:lnTo>
                <a:lnTo>
                  <a:pt x="182" y="92"/>
                </a:lnTo>
                <a:lnTo>
                  <a:pt x="182" y="92"/>
                </a:lnTo>
                <a:lnTo>
                  <a:pt x="182" y="83"/>
                </a:lnTo>
                <a:lnTo>
                  <a:pt x="181" y="74"/>
                </a:lnTo>
                <a:lnTo>
                  <a:pt x="178" y="65"/>
                </a:lnTo>
                <a:lnTo>
                  <a:pt x="176" y="56"/>
                </a:lnTo>
                <a:lnTo>
                  <a:pt x="172" y="48"/>
                </a:lnTo>
                <a:lnTo>
                  <a:pt x="167" y="40"/>
                </a:lnTo>
                <a:lnTo>
                  <a:pt x="162" y="34"/>
                </a:lnTo>
                <a:lnTo>
                  <a:pt x="155" y="28"/>
                </a:lnTo>
                <a:lnTo>
                  <a:pt x="149" y="21"/>
                </a:lnTo>
                <a:lnTo>
                  <a:pt x="143" y="16"/>
                </a:lnTo>
                <a:lnTo>
                  <a:pt x="135" y="11"/>
                </a:lnTo>
                <a:lnTo>
                  <a:pt x="126" y="7"/>
                </a:lnTo>
                <a:lnTo>
                  <a:pt x="118" y="5"/>
                </a:lnTo>
                <a:lnTo>
                  <a:pt x="109" y="2"/>
                </a:lnTo>
                <a:lnTo>
                  <a:pt x="101" y="1"/>
                </a:lnTo>
                <a:lnTo>
                  <a:pt x="92" y="0"/>
                </a:lnTo>
                <a:lnTo>
                  <a:pt x="92" y="0"/>
                </a:lnTo>
                <a:lnTo>
                  <a:pt x="81" y="1"/>
                </a:lnTo>
                <a:lnTo>
                  <a:pt x="72" y="2"/>
                </a:lnTo>
                <a:lnTo>
                  <a:pt x="63" y="5"/>
                </a:lnTo>
                <a:lnTo>
                  <a:pt x="56" y="7"/>
                </a:lnTo>
                <a:lnTo>
                  <a:pt x="47" y="11"/>
                </a:lnTo>
                <a:lnTo>
                  <a:pt x="40" y="16"/>
                </a:lnTo>
                <a:lnTo>
                  <a:pt x="33" y="21"/>
                </a:lnTo>
                <a:lnTo>
                  <a:pt x="26" y="28"/>
                </a:lnTo>
                <a:lnTo>
                  <a:pt x="20" y="34"/>
                </a:lnTo>
                <a:lnTo>
                  <a:pt x="15" y="40"/>
                </a:lnTo>
                <a:lnTo>
                  <a:pt x="11" y="48"/>
                </a:lnTo>
                <a:lnTo>
                  <a:pt x="7" y="56"/>
                </a:lnTo>
                <a:lnTo>
                  <a:pt x="3" y="65"/>
                </a:lnTo>
                <a:lnTo>
                  <a:pt x="1" y="74"/>
                </a:lnTo>
                <a:lnTo>
                  <a:pt x="0" y="83"/>
                </a:lnTo>
                <a:lnTo>
                  <a:pt x="0" y="92"/>
                </a:lnTo>
                <a:lnTo>
                  <a:pt x="0" y="92"/>
                </a:lnTo>
                <a:lnTo>
                  <a:pt x="0" y="100"/>
                </a:lnTo>
                <a:lnTo>
                  <a:pt x="1" y="111"/>
                </a:lnTo>
                <a:lnTo>
                  <a:pt x="3" y="118"/>
                </a:lnTo>
                <a:lnTo>
                  <a:pt x="7" y="127"/>
                </a:lnTo>
                <a:lnTo>
                  <a:pt x="11" y="135"/>
                </a:lnTo>
                <a:lnTo>
                  <a:pt x="15" y="143"/>
                </a:lnTo>
                <a:lnTo>
                  <a:pt x="20" y="150"/>
                </a:lnTo>
                <a:lnTo>
                  <a:pt x="26" y="157"/>
                </a:lnTo>
                <a:lnTo>
                  <a:pt x="33" y="162"/>
                </a:lnTo>
                <a:lnTo>
                  <a:pt x="40" y="168"/>
                </a:lnTo>
                <a:lnTo>
                  <a:pt x="47" y="172"/>
                </a:lnTo>
                <a:lnTo>
                  <a:pt x="56" y="176"/>
                </a:lnTo>
                <a:lnTo>
                  <a:pt x="63" y="180"/>
                </a:lnTo>
                <a:lnTo>
                  <a:pt x="72" y="181"/>
                </a:lnTo>
                <a:lnTo>
                  <a:pt x="81" y="182"/>
                </a:lnTo>
                <a:lnTo>
                  <a:pt x="92" y="184"/>
                </a:lnTo>
                <a:lnTo>
                  <a:pt x="92" y="184"/>
                </a:lnTo>
                <a:close/>
              </a:path>
            </a:pathLst>
          </a:custGeom>
          <a:solidFill>
            <a:srgbClr val="0063B0"/>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95" name="1545197229"/>
          <p:cNvSpPr>
            <a:spLocks/>
          </p:cNvSpPr>
          <p:nvPr/>
        </p:nvSpPr>
        <p:spPr bwMode="auto">
          <a:xfrm>
            <a:off x="5724333" y="1703269"/>
            <a:ext cx="696565" cy="450955"/>
          </a:xfrm>
          <a:custGeom>
            <a:avLst/>
            <a:gdLst/>
            <a:ahLst/>
            <a:cxnLst>
              <a:cxn ang="0">
                <a:pos x="131" y="71"/>
              </a:cxn>
              <a:cxn ang="0">
                <a:pos x="71" y="1"/>
              </a:cxn>
              <a:cxn ang="0">
                <a:pos x="71" y="1"/>
              </a:cxn>
              <a:cxn ang="0">
                <a:pos x="52" y="10"/>
              </a:cxn>
              <a:cxn ang="0">
                <a:pos x="33" y="19"/>
              </a:cxn>
              <a:cxn ang="0">
                <a:pos x="16" y="30"/>
              </a:cxn>
              <a:cxn ang="0">
                <a:pos x="0" y="43"/>
              </a:cxn>
              <a:cxn ang="0">
                <a:pos x="0" y="176"/>
              </a:cxn>
              <a:cxn ang="0">
                <a:pos x="0" y="176"/>
              </a:cxn>
              <a:cxn ang="0">
                <a:pos x="2" y="184"/>
              </a:cxn>
              <a:cxn ang="0">
                <a:pos x="5" y="191"/>
              </a:cxn>
              <a:cxn ang="0">
                <a:pos x="10" y="198"/>
              </a:cxn>
              <a:cxn ang="0">
                <a:pos x="15" y="203"/>
              </a:cxn>
              <a:cxn ang="0">
                <a:pos x="21" y="208"/>
              </a:cxn>
              <a:cxn ang="0">
                <a:pos x="28" y="211"/>
              </a:cxn>
              <a:cxn ang="0">
                <a:pos x="35" y="213"/>
              </a:cxn>
              <a:cxn ang="0">
                <a:pos x="43" y="213"/>
              </a:cxn>
              <a:cxn ang="0">
                <a:pos x="286" y="213"/>
              </a:cxn>
              <a:cxn ang="0">
                <a:pos x="286" y="213"/>
              </a:cxn>
              <a:cxn ang="0">
                <a:pos x="295" y="213"/>
              </a:cxn>
              <a:cxn ang="0">
                <a:pos x="302" y="211"/>
              </a:cxn>
              <a:cxn ang="0">
                <a:pos x="310" y="205"/>
              </a:cxn>
              <a:cxn ang="0">
                <a:pos x="317" y="200"/>
              </a:cxn>
              <a:cxn ang="0">
                <a:pos x="322" y="193"/>
              </a:cxn>
              <a:cxn ang="0">
                <a:pos x="327" y="185"/>
              </a:cxn>
              <a:cxn ang="0">
                <a:pos x="329" y="176"/>
              </a:cxn>
              <a:cxn ang="0">
                <a:pos x="329" y="167"/>
              </a:cxn>
              <a:cxn ang="0">
                <a:pos x="329" y="42"/>
              </a:cxn>
              <a:cxn ang="0">
                <a:pos x="329" y="42"/>
              </a:cxn>
              <a:cxn ang="0">
                <a:pos x="314" y="29"/>
              </a:cxn>
              <a:cxn ang="0">
                <a:pos x="296" y="19"/>
              </a:cxn>
              <a:cxn ang="0">
                <a:pos x="278" y="9"/>
              </a:cxn>
              <a:cxn ang="0">
                <a:pos x="259" y="1"/>
              </a:cxn>
              <a:cxn ang="0">
                <a:pos x="258" y="0"/>
              </a:cxn>
              <a:cxn ang="0">
                <a:pos x="198" y="71"/>
              </a:cxn>
              <a:cxn ang="0">
                <a:pos x="185" y="29"/>
              </a:cxn>
              <a:cxn ang="0">
                <a:pos x="177" y="60"/>
              </a:cxn>
              <a:cxn ang="0">
                <a:pos x="205" y="154"/>
              </a:cxn>
              <a:cxn ang="0">
                <a:pos x="205" y="154"/>
              </a:cxn>
              <a:cxn ang="0">
                <a:pos x="205" y="167"/>
              </a:cxn>
              <a:cxn ang="0">
                <a:pos x="203" y="177"/>
              </a:cxn>
              <a:cxn ang="0">
                <a:pos x="198" y="185"/>
              </a:cxn>
              <a:cxn ang="0">
                <a:pos x="193" y="193"/>
              </a:cxn>
              <a:cxn ang="0">
                <a:pos x="186" y="198"/>
              </a:cxn>
              <a:cxn ang="0">
                <a:pos x="180" y="202"/>
              </a:cxn>
              <a:cxn ang="0">
                <a:pos x="172" y="203"/>
              </a:cxn>
              <a:cxn ang="0">
                <a:pos x="164" y="204"/>
              </a:cxn>
              <a:cxn ang="0">
                <a:pos x="156" y="203"/>
              </a:cxn>
              <a:cxn ang="0">
                <a:pos x="149" y="200"/>
              </a:cxn>
              <a:cxn ang="0">
                <a:pos x="141" y="196"/>
              </a:cxn>
              <a:cxn ang="0">
                <a:pos x="135" y="191"/>
              </a:cxn>
              <a:cxn ang="0">
                <a:pos x="130" y="185"/>
              </a:cxn>
              <a:cxn ang="0">
                <a:pos x="126" y="176"/>
              </a:cxn>
              <a:cxn ang="0">
                <a:pos x="122" y="167"/>
              </a:cxn>
              <a:cxn ang="0">
                <a:pos x="122" y="156"/>
              </a:cxn>
              <a:cxn ang="0">
                <a:pos x="150" y="60"/>
              </a:cxn>
              <a:cxn ang="0">
                <a:pos x="144" y="29"/>
              </a:cxn>
              <a:cxn ang="0">
                <a:pos x="131" y="71"/>
              </a:cxn>
            </a:cxnLst>
            <a:rect l="0" t="0" r="r" b="b"/>
            <a:pathLst>
              <a:path w="329" h="213">
                <a:moveTo>
                  <a:pt x="131" y="71"/>
                </a:moveTo>
                <a:lnTo>
                  <a:pt x="71" y="1"/>
                </a:lnTo>
                <a:lnTo>
                  <a:pt x="71" y="1"/>
                </a:lnTo>
                <a:lnTo>
                  <a:pt x="52" y="10"/>
                </a:lnTo>
                <a:lnTo>
                  <a:pt x="33" y="19"/>
                </a:lnTo>
                <a:lnTo>
                  <a:pt x="16" y="30"/>
                </a:lnTo>
                <a:lnTo>
                  <a:pt x="0" y="43"/>
                </a:lnTo>
                <a:lnTo>
                  <a:pt x="0" y="176"/>
                </a:lnTo>
                <a:lnTo>
                  <a:pt x="0" y="176"/>
                </a:lnTo>
                <a:lnTo>
                  <a:pt x="2" y="184"/>
                </a:lnTo>
                <a:lnTo>
                  <a:pt x="5" y="191"/>
                </a:lnTo>
                <a:lnTo>
                  <a:pt x="10" y="198"/>
                </a:lnTo>
                <a:lnTo>
                  <a:pt x="15" y="203"/>
                </a:lnTo>
                <a:lnTo>
                  <a:pt x="21" y="208"/>
                </a:lnTo>
                <a:lnTo>
                  <a:pt x="28" y="211"/>
                </a:lnTo>
                <a:lnTo>
                  <a:pt x="35" y="213"/>
                </a:lnTo>
                <a:lnTo>
                  <a:pt x="43" y="213"/>
                </a:lnTo>
                <a:lnTo>
                  <a:pt x="286" y="213"/>
                </a:lnTo>
                <a:lnTo>
                  <a:pt x="286" y="213"/>
                </a:lnTo>
                <a:lnTo>
                  <a:pt x="295" y="213"/>
                </a:lnTo>
                <a:lnTo>
                  <a:pt x="302" y="211"/>
                </a:lnTo>
                <a:lnTo>
                  <a:pt x="310" y="205"/>
                </a:lnTo>
                <a:lnTo>
                  <a:pt x="317" y="200"/>
                </a:lnTo>
                <a:lnTo>
                  <a:pt x="322" y="193"/>
                </a:lnTo>
                <a:lnTo>
                  <a:pt x="327" y="185"/>
                </a:lnTo>
                <a:lnTo>
                  <a:pt x="329" y="176"/>
                </a:lnTo>
                <a:lnTo>
                  <a:pt x="329" y="167"/>
                </a:lnTo>
                <a:lnTo>
                  <a:pt x="329" y="42"/>
                </a:lnTo>
                <a:lnTo>
                  <a:pt x="329" y="42"/>
                </a:lnTo>
                <a:lnTo>
                  <a:pt x="314" y="29"/>
                </a:lnTo>
                <a:lnTo>
                  <a:pt x="296" y="19"/>
                </a:lnTo>
                <a:lnTo>
                  <a:pt x="278" y="9"/>
                </a:lnTo>
                <a:lnTo>
                  <a:pt x="259" y="1"/>
                </a:lnTo>
                <a:lnTo>
                  <a:pt x="258" y="0"/>
                </a:lnTo>
                <a:lnTo>
                  <a:pt x="198" y="71"/>
                </a:lnTo>
                <a:lnTo>
                  <a:pt x="185" y="29"/>
                </a:lnTo>
                <a:lnTo>
                  <a:pt x="177" y="60"/>
                </a:lnTo>
                <a:lnTo>
                  <a:pt x="205" y="154"/>
                </a:lnTo>
                <a:lnTo>
                  <a:pt x="205" y="154"/>
                </a:lnTo>
                <a:lnTo>
                  <a:pt x="205" y="167"/>
                </a:lnTo>
                <a:lnTo>
                  <a:pt x="203" y="177"/>
                </a:lnTo>
                <a:lnTo>
                  <a:pt x="198" y="185"/>
                </a:lnTo>
                <a:lnTo>
                  <a:pt x="193" y="193"/>
                </a:lnTo>
                <a:lnTo>
                  <a:pt x="186" y="198"/>
                </a:lnTo>
                <a:lnTo>
                  <a:pt x="180" y="202"/>
                </a:lnTo>
                <a:lnTo>
                  <a:pt x="172" y="203"/>
                </a:lnTo>
                <a:lnTo>
                  <a:pt x="164" y="204"/>
                </a:lnTo>
                <a:lnTo>
                  <a:pt x="156" y="203"/>
                </a:lnTo>
                <a:lnTo>
                  <a:pt x="149" y="200"/>
                </a:lnTo>
                <a:lnTo>
                  <a:pt x="141" y="196"/>
                </a:lnTo>
                <a:lnTo>
                  <a:pt x="135" y="191"/>
                </a:lnTo>
                <a:lnTo>
                  <a:pt x="130" y="185"/>
                </a:lnTo>
                <a:lnTo>
                  <a:pt x="126" y="176"/>
                </a:lnTo>
                <a:lnTo>
                  <a:pt x="122" y="167"/>
                </a:lnTo>
                <a:lnTo>
                  <a:pt x="122" y="156"/>
                </a:lnTo>
                <a:lnTo>
                  <a:pt x="150" y="60"/>
                </a:lnTo>
                <a:lnTo>
                  <a:pt x="144" y="29"/>
                </a:lnTo>
                <a:lnTo>
                  <a:pt x="131" y="71"/>
                </a:lnTo>
                <a:close/>
              </a:path>
            </a:pathLst>
          </a:custGeom>
          <a:solidFill>
            <a:srgbClr val="65AADD"/>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97" name="224768666"/>
          <p:cNvSpPr txBox="1">
            <a:spLocks noChangeArrowheads="1"/>
          </p:cNvSpPr>
          <p:nvPr/>
        </p:nvSpPr>
        <p:spPr bwMode="auto">
          <a:xfrm>
            <a:off x="1061996" y="1552657"/>
            <a:ext cx="2121419" cy="502794"/>
          </a:xfrm>
          <a:prstGeom prst="rect">
            <a:avLst/>
          </a:prstGeom>
          <a:noFill/>
          <a:ln w="9525" algn="ctr">
            <a:noFill/>
            <a:miter lim="800000"/>
            <a:headEnd/>
            <a:tailEnd/>
          </a:ln>
        </p:spPr>
        <p:txBody>
          <a:bodyPr vert="horz" wrap="square" lIns="91434" tIns="45717" rIns="91434" bIns="45717" anchor="ctr" anchorCtr="0">
            <a:spAutoFit/>
          </a:bodyPr>
          <a:lstStyle/>
          <a:p>
            <a:pPr algn="ctr" eaLnBrk="0" hangingPunct="0">
              <a:defRPr/>
            </a:pPr>
            <a:r>
              <a:rPr lang="en-US" altLang="zh-CN" sz="1300" dirty="0" smtClean="0">
                <a:solidFill>
                  <a:srgbClr val="000000"/>
                </a:solidFill>
                <a:latin typeface="Arial"/>
                <a:ea typeface="微软雅黑" pitchFamily="34" charset="-122"/>
                <a:cs typeface="Arial" pitchFamily="34" charset="0"/>
              </a:rPr>
              <a:t>Aggregated management network port</a:t>
            </a:r>
          </a:p>
        </p:txBody>
      </p:sp>
      <p:sp>
        <p:nvSpPr>
          <p:cNvPr id="29" name="1659740759"/>
          <p:cNvSpPr txBox="1">
            <a:spLocks/>
          </p:cNvSpPr>
          <p:nvPr/>
        </p:nvSpPr>
        <p:spPr>
          <a:xfrm>
            <a:off x="336088" y="432101"/>
            <a:ext cx="10329905" cy="871739"/>
          </a:xfrm>
          <a:prstGeom prst="rect">
            <a:avLst/>
          </a:prstGeom>
        </p:spPr>
        <p:txBody>
          <a:bodyPr lIns="91434" tIns="45717" rIns="91434" bIns="45717"/>
          <a:lstStyle/>
          <a:p>
            <a:pPr lvl="0" eaLnBrk="0" hangingPunct="0">
              <a:defRPr/>
            </a:pPr>
            <a:endParaRPr lang="en-US" altLang="zh-CN" sz="3200" b="1" dirty="0">
              <a:solidFill>
                <a:srgbClr val="C00000"/>
              </a:solidFill>
              <a:latin typeface="Arial"/>
              <a:ea typeface="微软雅黑" pitchFamily="34" charset="-122"/>
            </a:endParaRPr>
          </a:p>
        </p:txBody>
      </p:sp>
      <p:sp>
        <p:nvSpPr>
          <p:cNvPr id="27" name="标题 26"/>
          <p:cNvSpPr>
            <a:spLocks noGrp="1"/>
          </p:cNvSpPr>
          <p:nvPr>
            <p:ph type="title"/>
          </p:nvPr>
        </p:nvSpPr>
        <p:spPr/>
        <p:txBody>
          <a:bodyPr/>
          <a:lstStyle/>
          <a:p>
            <a:pPr lvl="0" algn="l"/>
            <a:r>
              <a:rPr lang="en-US" altLang="zh-CN" sz="3400" b="1" dirty="0" smtClean="0">
                <a:solidFill>
                  <a:schemeClr val="tx1"/>
                </a:solidFill>
                <a:latin typeface="Arial"/>
                <a:ea typeface="微软雅黑" pitchFamily="34" charset="-122"/>
              </a:rPr>
              <a:t>Feature (4): Easy Management</a:t>
            </a:r>
            <a:endParaRPr lang="zh-CN" altLang="en-US" sz="3400" b="1" dirty="0">
              <a:solidFill>
                <a:schemeClr val="tx1"/>
              </a:solidFill>
            </a:endParaRPr>
          </a:p>
        </p:txBody>
      </p:sp>
      <p:cxnSp>
        <p:nvCxnSpPr>
          <p:cNvPr id="28" name="436130483"/>
          <p:cNvCxnSpPr>
            <a:stCxn id="42" idx="2"/>
          </p:cNvCxnSpPr>
          <p:nvPr/>
        </p:nvCxnSpPr>
        <p:spPr bwMode="auto">
          <a:xfrm flipH="1">
            <a:off x="1789683" y="4450324"/>
            <a:ext cx="15625" cy="1441202"/>
          </a:xfrm>
          <a:prstGeom prst="straightConnector1">
            <a:avLst/>
          </a:prstGeom>
          <a:noFill/>
          <a:ln w="28575">
            <a:solidFill>
              <a:srgbClr val="C00000"/>
            </a:solidFill>
            <a:headEnd type="arrow" w="med" len="med"/>
            <a:tailEnd type="non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3" name="1866659530"/>
          <p:cNvSpPr>
            <a:spLocks/>
          </p:cNvSpPr>
          <p:nvPr/>
        </p:nvSpPr>
        <p:spPr bwMode="auto">
          <a:xfrm>
            <a:off x="4741643" y="5569726"/>
            <a:ext cx="440381" cy="239239"/>
          </a:xfrm>
          <a:custGeom>
            <a:avLst/>
            <a:gdLst/>
            <a:ahLst/>
            <a:cxnLst>
              <a:cxn ang="0">
                <a:pos x="207" y="21"/>
              </a:cxn>
              <a:cxn ang="0">
                <a:pos x="203" y="28"/>
              </a:cxn>
              <a:cxn ang="0">
                <a:pos x="191" y="50"/>
              </a:cxn>
              <a:cxn ang="0">
                <a:pos x="188" y="49"/>
              </a:cxn>
              <a:cxn ang="0">
                <a:pos x="182" y="32"/>
              </a:cxn>
              <a:cxn ang="0">
                <a:pos x="180" y="33"/>
              </a:cxn>
              <a:cxn ang="0">
                <a:pos x="172" y="19"/>
              </a:cxn>
              <a:cxn ang="0">
                <a:pos x="168" y="21"/>
              </a:cxn>
              <a:cxn ang="0">
                <a:pos x="162" y="28"/>
              </a:cxn>
              <a:cxn ang="0">
                <a:pos x="150" y="49"/>
              </a:cxn>
              <a:cxn ang="0">
                <a:pos x="144" y="52"/>
              </a:cxn>
              <a:cxn ang="0">
                <a:pos x="140" y="51"/>
              </a:cxn>
              <a:cxn ang="0">
                <a:pos x="134" y="60"/>
              </a:cxn>
              <a:cxn ang="0">
                <a:pos x="127" y="63"/>
              </a:cxn>
              <a:cxn ang="0">
                <a:pos x="121" y="22"/>
              </a:cxn>
              <a:cxn ang="0">
                <a:pos x="116" y="41"/>
              </a:cxn>
              <a:cxn ang="0">
                <a:pos x="111" y="12"/>
              </a:cxn>
              <a:cxn ang="0">
                <a:pos x="106" y="21"/>
              </a:cxn>
              <a:cxn ang="0">
                <a:pos x="98" y="13"/>
              </a:cxn>
              <a:cxn ang="0">
                <a:pos x="88" y="33"/>
              </a:cxn>
              <a:cxn ang="0">
                <a:pos x="71" y="68"/>
              </a:cxn>
              <a:cxn ang="0">
                <a:pos x="64" y="76"/>
              </a:cxn>
              <a:cxn ang="0">
                <a:pos x="58" y="45"/>
              </a:cxn>
              <a:cxn ang="0">
                <a:pos x="53" y="61"/>
              </a:cxn>
              <a:cxn ang="0">
                <a:pos x="46" y="72"/>
              </a:cxn>
              <a:cxn ang="0">
                <a:pos x="43" y="73"/>
              </a:cxn>
              <a:cxn ang="0">
                <a:pos x="37" y="69"/>
              </a:cxn>
              <a:cxn ang="0">
                <a:pos x="29" y="86"/>
              </a:cxn>
              <a:cxn ang="0">
                <a:pos x="20" y="91"/>
              </a:cxn>
              <a:cxn ang="0">
                <a:pos x="14" y="93"/>
              </a:cxn>
              <a:cxn ang="0">
                <a:pos x="7" y="111"/>
              </a:cxn>
              <a:cxn ang="0">
                <a:pos x="0" y="111"/>
              </a:cxn>
              <a:cxn ang="0">
                <a:pos x="5" y="109"/>
              </a:cxn>
              <a:cxn ang="0">
                <a:pos x="16" y="90"/>
              </a:cxn>
              <a:cxn ang="0">
                <a:pos x="21" y="86"/>
              </a:cxn>
              <a:cxn ang="0">
                <a:pos x="30" y="60"/>
              </a:cxn>
              <a:cxn ang="0">
                <a:pos x="33" y="59"/>
              </a:cxn>
              <a:cxn ang="0">
                <a:pos x="47" y="50"/>
              </a:cxn>
              <a:cxn ang="0">
                <a:pos x="48" y="49"/>
              </a:cxn>
              <a:cxn ang="0">
                <a:pos x="57" y="29"/>
              </a:cxn>
              <a:cxn ang="0">
                <a:pos x="60" y="27"/>
              </a:cxn>
              <a:cxn ang="0">
                <a:pos x="66" y="68"/>
              </a:cxn>
              <a:cxn ang="0">
                <a:pos x="73" y="46"/>
              </a:cxn>
              <a:cxn ang="0">
                <a:pos x="85" y="31"/>
              </a:cxn>
              <a:cxn ang="0">
                <a:pos x="94" y="12"/>
              </a:cxn>
              <a:cxn ang="0">
                <a:pos x="101" y="6"/>
              </a:cxn>
              <a:cxn ang="0">
                <a:pos x="106" y="13"/>
              </a:cxn>
              <a:cxn ang="0">
                <a:pos x="111" y="0"/>
              </a:cxn>
              <a:cxn ang="0">
                <a:pos x="117" y="24"/>
              </a:cxn>
              <a:cxn ang="0">
                <a:pos x="122" y="1"/>
              </a:cxn>
              <a:cxn ang="0">
                <a:pos x="130" y="59"/>
              </a:cxn>
              <a:cxn ang="0">
                <a:pos x="138" y="40"/>
              </a:cxn>
              <a:cxn ang="0">
                <a:pos x="144" y="49"/>
              </a:cxn>
              <a:cxn ang="0">
                <a:pos x="162" y="8"/>
              </a:cxn>
              <a:cxn ang="0">
                <a:pos x="167" y="8"/>
              </a:cxn>
              <a:cxn ang="0">
                <a:pos x="175" y="5"/>
              </a:cxn>
              <a:cxn ang="0">
                <a:pos x="180" y="21"/>
              </a:cxn>
              <a:cxn ang="0">
                <a:pos x="184" y="6"/>
              </a:cxn>
              <a:cxn ang="0">
                <a:pos x="188" y="8"/>
              </a:cxn>
              <a:cxn ang="0">
                <a:pos x="199" y="28"/>
              </a:cxn>
            </a:cxnLst>
            <a:rect l="0" t="0" r="r" b="b"/>
            <a:pathLst>
              <a:path w="208" h="113">
                <a:moveTo>
                  <a:pt x="204" y="22"/>
                </a:moveTo>
                <a:lnTo>
                  <a:pt x="204" y="22"/>
                </a:lnTo>
                <a:lnTo>
                  <a:pt x="205" y="21"/>
                </a:lnTo>
                <a:lnTo>
                  <a:pt x="207" y="21"/>
                </a:lnTo>
                <a:lnTo>
                  <a:pt x="207" y="21"/>
                </a:lnTo>
                <a:lnTo>
                  <a:pt x="208" y="22"/>
                </a:lnTo>
                <a:lnTo>
                  <a:pt x="208" y="23"/>
                </a:lnTo>
                <a:lnTo>
                  <a:pt x="203" y="28"/>
                </a:lnTo>
                <a:lnTo>
                  <a:pt x="198" y="47"/>
                </a:lnTo>
                <a:lnTo>
                  <a:pt x="198" y="47"/>
                </a:lnTo>
                <a:lnTo>
                  <a:pt x="196" y="49"/>
                </a:lnTo>
                <a:lnTo>
                  <a:pt x="191" y="50"/>
                </a:lnTo>
                <a:lnTo>
                  <a:pt x="191" y="50"/>
                </a:lnTo>
                <a:lnTo>
                  <a:pt x="189" y="50"/>
                </a:lnTo>
                <a:lnTo>
                  <a:pt x="188" y="49"/>
                </a:lnTo>
                <a:lnTo>
                  <a:pt x="188" y="49"/>
                </a:lnTo>
                <a:lnTo>
                  <a:pt x="188" y="49"/>
                </a:lnTo>
                <a:lnTo>
                  <a:pt x="188" y="49"/>
                </a:lnTo>
                <a:lnTo>
                  <a:pt x="185" y="21"/>
                </a:lnTo>
                <a:lnTo>
                  <a:pt x="182" y="32"/>
                </a:lnTo>
                <a:lnTo>
                  <a:pt x="182" y="32"/>
                </a:lnTo>
                <a:lnTo>
                  <a:pt x="181" y="33"/>
                </a:lnTo>
                <a:lnTo>
                  <a:pt x="180" y="33"/>
                </a:lnTo>
                <a:lnTo>
                  <a:pt x="180" y="33"/>
                </a:lnTo>
                <a:lnTo>
                  <a:pt x="177" y="32"/>
                </a:lnTo>
                <a:lnTo>
                  <a:pt x="177" y="32"/>
                </a:lnTo>
                <a:lnTo>
                  <a:pt x="173" y="14"/>
                </a:lnTo>
                <a:lnTo>
                  <a:pt x="172" y="19"/>
                </a:lnTo>
                <a:lnTo>
                  <a:pt x="172" y="19"/>
                </a:lnTo>
                <a:lnTo>
                  <a:pt x="171" y="21"/>
                </a:lnTo>
                <a:lnTo>
                  <a:pt x="168" y="21"/>
                </a:lnTo>
                <a:lnTo>
                  <a:pt x="168" y="21"/>
                </a:lnTo>
                <a:lnTo>
                  <a:pt x="167" y="21"/>
                </a:lnTo>
                <a:lnTo>
                  <a:pt x="167" y="21"/>
                </a:lnTo>
                <a:lnTo>
                  <a:pt x="165" y="14"/>
                </a:lnTo>
                <a:lnTo>
                  <a:pt x="162" y="28"/>
                </a:lnTo>
                <a:lnTo>
                  <a:pt x="162" y="28"/>
                </a:lnTo>
                <a:lnTo>
                  <a:pt x="161" y="28"/>
                </a:lnTo>
                <a:lnTo>
                  <a:pt x="150" y="49"/>
                </a:lnTo>
                <a:lnTo>
                  <a:pt x="150" y="49"/>
                </a:lnTo>
                <a:lnTo>
                  <a:pt x="150" y="49"/>
                </a:lnTo>
                <a:lnTo>
                  <a:pt x="150" y="49"/>
                </a:lnTo>
                <a:lnTo>
                  <a:pt x="144" y="52"/>
                </a:lnTo>
                <a:lnTo>
                  <a:pt x="144" y="52"/>
                </a:lnTo>
                <a:lnTo>
                  <a:pt x="143" y="52"/>
                </a:lnTo>
                <a:lnTo>
                  <a:pt x="142" y="51"/>
                </a:lnTo>
                <a:lnTo>
                  <a:pt x="142" y="51"/>
                </a:lnTo>
                <a:lnTo>
                  <a:pt x="140" y="51"/>
                </a:lnTo>
                <a:lnTo>
                  <a:pt x="139" y="47"/>
                </a:lnTo>
                <a:lnTo>
                  <a:pt x="135" y="59"/>
                </a:lnTo>
                <a:lnTo>
                  <a:pt x="135" y="59"/>
                </a:lnTo>
                <a:lnTo>
                  <a:pt x="134" y="60"/>
                </a:lnTo>
                <a:lnTo>
                  <a:pt x="134" y="60"/>
                </a:lnTo>
                <a:lnTo>
                  <a:pt x="129" y="63"/>
                </a:lnTo>
                <a:lnTo>
                  <a:pt x="129" y="63"/>
                </a:lnTo>
                <a:lnTo>
                  <a:pt x="127" y="63"/>
                </a:lnTo>
                <a:lnTo>
                  <a:pt x="126" y="63"/>
                </a:lnTo>
                <a:lnTo>
                  <a:pt x="126" y="63"/>
                </a:lnTo>
                <a:lnTo>
                  <a:pt x="125" y="61"/>
                </a:lnTo>
                <a:lnTo>
                  <a:pt x="121" y="22"/>
                </a:lnTo>
                <a:lnTo>
                  <a:pt x="119" y="40"/>
                </a:lnTo>
                <a:lnTo>
                  <a:pt x="119" y="40"/>
                </a:lnTo>
                <a:lnTo>
                  <a:pt x="119" y="41"/>
                </a:lnTo>
                <a:lnTo>
                  <a:pt x="116" y="41"/>
                </a:lnTo>
                <a:lnTo>
                  <a:pt x="116" y="41"/>
                </a:lnTo>
                <a:lnTo>
                  <a:pt x="115" y="41"/>
                </a:lnTo>
                <a:lnTo>
                  <a:pt x="115" y="40"/>
                </a:lnTo>
                <a:lnTo>
                  <a:pt x="111" y="12"/>
                </a:lnTo>
                <a:lnTo>
                  <a:pt x="108" y="19"/>
                </a:lnTo>
                <a:lnTo>
                  <a:pt x="108" y="19"/>
                </a:lnTo>
                <a:lnTo>
                  <a:pt x="107" y="21"/>
                </a:lnTo>
                <a:lnTo>
                  <a:pt x="106" y="21"/>
                </a:lnTo>
                <a:lnTo>
                  <a:pt x="106" y="21"/>
                </a:lnTo>
                <a:lnTo>
                  <a:pt x="104" y="19"/>
                </a:lnTo>
                <a:lnTo>
                  <a:pt x="101" y="10"/>
                </a:lnTo>
                <a:lnTo>
                  <a:pt x="98" y="13"/>
                </a:lnTo>
                <a:lnTo>
                  <a:pt x="93" y="32"/>
                </a:lnTo>
                <a:lnTo>
                  <a:pt x="93" y="32"/>
                </a:lnTo>
                <a:lnTo>
                  <a:pt x="92" y="33"/>
                </a:lnTo>
                <a:lnTo>
                  <a:pt x="88" y="33"/>
                </a:lnTo>
                <a:lnTo>
                  <a:pt x="78" y="47"/>
                </a:lnTo>
                <a:lnTo>
                  <a:pt x="71" y="68"/>
                </a:lnTo>
                <a:lnTo>
                  <a:pt x="71" y="68"/>
                </a:lnTo>
                <a:lnTo>
                  <a:pt x="71" y="68"/>
                </a:lnTo>
                <a:lnTo>
                  <a:pt x="66" y="74"/>
                </a:lnTo>
                <a:lnTo>
                  <a:pt x="66" y="74"/>
                </a:lnTo>
                <a:lnTo>
                  <a:pt x="65" y="76"/>
                </a:lnTo>
                <a:lnTo>
                  <a:pt x="64" y="76"/>
                </a:lnTo>
                <a:lnTo>
                  <a:pt x="64" y="76"/>
                </a:lnTo>
                <a:lnTo>
                  <a:pt x="62" y="74"/>
                </a:lnTo>
                <a:lnTo>
                  <a:pt x="62" y="74"/>
                </a:lnTo>
                <a:lnTo>
                  <a:pt x="58" y="45"/>
                </a:lnTo>
                <a:lnTo>
                  <a:pt x="56" y="60"/>
                </a:lnTo>
                <a:lnTo>
                  <a:pt x="56" y="60"/>
                </a:lnTo>
                <a:lnTo>
                  <a:pt x="55" y="61"/>
                </a:lnTo>
                <a:lnTo>
                  <a:pt x="53" y="61"/>
                </a:lnTo>
                <a:lnTo>
                  <a:pt x="53" y="61"/>
                </a:lnTo>
                <a:lnTo>
                  <a:pt x="52" y="61"/>
                </a:lnTo>
                <a:lnTo>
                  <a:pt x="50" y="56"/>
                </a:lnTo>
                <a:lnTo>
                  <a:pt x="46" y="72"/>
                </a:lnTo>
                <a:lnTo>
                  <a:pt x="46" y="72"/>
                </a:lnTo>
                <a:lnTo>
                  <a:pt x="46" y="73"/>
                </a:lnTo>
                <a:lnTo>
                  <a:pt x="43" y="73"/>
                </a:lnTo>
                <a:lnTo>
                  <a:pt x="43" y="73"/>
                </a:lnTo>
                <a:lnTo>
                  <a:pt x="42" y="73"/>
                </a:lnTo>
                <a:lnTo>
                  <a:pt x="42" y="73"/>
                </a:lnTo>
                <a:lnTo>
                  <a:pt x="37" y="69"/>
                </a:lnTo>
                <a:lnTo>
                  <a:pt x="37" y="69"/>
                </a:lnTo>
                <a:lnTo>
                  <a:pt x="35" y="68"/>
                </a:lnTo>
                <a:lnTo>
                  <a:pt x="34" y="65"/>
                </a:lnTo>
                <a:lnTo>
                  <a:pt x="29" y="86"/>
                </a:lnTo>
                <a:lnTo>
                  <a:pt x="29" y="86"/>
                </a:lnTo>
                <a:lnTo>
                  <a:pt x="28" y="86"/>
                </a:lnTo>
                <a:lnTo>
                  <a:pt x="28" y="86"/>
                </a:lnTo>
                <a:lnTo>
                  <a:pt x="24" y="88"/>
                </a:lnTo>
                <a:lnTo>
                  <a:pt x="20" y="91"/>
                </a:lnTo>
                <a:lnTo>
                  <a:pt x="20" y="91"/>
                </a:lnTo>
                <a:lnTo>
                  <a:pt x="19" y="91"/>
                </a:lnTo>
                <a:lnTo>
                  <a:pt x="19" y="91"/>
                </a:lnTo>
                <a:lnTo>
                  <a:pt x="14" y="93"/>
                </a:lnTo>
                <a:lnTo>
                  <a:pt x="9" y="110"/>
                </a:lnTo>
                <a:lnTo>
                  <a:pt x="9" y="110"/>
                </a:lnTo>
                <a:lnTo>
                  <a:pt x="7" y="111"/>
                </a:lnTo>
                <a:lnTo>
                  <a:pt x="7" y="111"/>
                </a:lnTo>
                <a:lnTo>
                  <a:pt x="2" y="113"/>
                </a:lnTo>
                <a:lnTo>
                  <a:pt x="2" y="113"/>
                </a:lnTo>
                <a:lnTo>
                  <a:pt x="1" y="113"/>
                </a:lnTo>
                <a:lnTo>
                  <a:pt x="0" y="111"/>
                </a:lnTo>
                <a:lnTo>
                  <a:pt x="0" y="111"/>
                </a:lnTo>
                <a:lnTo>
                  <a:pt x="0" y="110"/>
                </a:lnTo>
                <a:lnTo>
                  <a:pt x="1" y="110"/>
                </a:lnTo>
                <a:lnTo>
                  <a:pt x="5" y="109"/>
                </a:lnTo>
                <a:lnTo>
                  <a:pt x="10" y="92"/>
                </a:lnTo>
                <a:lnTo>
                  <a:pt x="10" y="92"/>
                </a:lnTo>
                <a:lnTo>
                  <a:pt x="11" y="92"/>
                </a:lnTo>
                <a:lnTo>
                  <a:pt x="16" y="90"/>
                </a:lnTo>
                <a:lnTo>
                  <a:pt x="21" y="86"/>
                </a:lnTo>
                <a:lnTo>
                  <a:pt x="21" y="86"/>
                </a:lnTo>
                <a:lnTo>
                  <a:pt x="21" y="86"/>
                </a:lnTo>
                <a:lnTo>
                  <a:pt x="21" y="86"/>
                </a:lnTo>
                <a:lnTo>
                  <a:pt x="21" y="86"/>
                </a:lnTo>
                <a:lnTo>
                  <a:pt x="25" y="84"/>
                </a:lnTo>
                <a:lnTo>
                  <a:pt x="30" y="60"/>
                </a:lnTo>
                <a:lnTo>
                  <a:pt x="30" y="60"/>
                </a:lnTo>
                <a:lnTo>
                  <a:pt x="30" y="60"/>
                </a:lnTo>
                <a:lnTo>
                  <a:pt x="32" y="59"/>
                </a:lnTo>
                <a:lnTo>
                  <a:pt x="32" y="59"/>
                </a:lnTo>
                <a:lnTo>
                  <a:pt x="33" y="59"/>
                </a:lnTo>
                <a:lnTo>
                  <a:pt x="34" y="60"/>
                </a:lnTo>
                <a:lnTo>
                  <a:pt x="39" y="67"/>
                </a:lnTo>
                <a:lnTo>
                  <a:pt x="42" y="69"/>
                </a:lnTo>
                <a:lnTo>
                  <a:pt x="47" y="50"/>
                </a:lnTo>
                <a:lnTo>
                  <a:pt x="47" y="50"/>
                </a:lnTo>
                <a:lnTo>
                  <a:pt x="47" y="50"/>
                </a:lnTo>
                <a:lnTo>
                  <a:pt x="48" y="49"/>
                </a:lnTo>
                <a:lnTo>
                  <a:pt x="48" y="49"/>
                </a:lnTo>
                <a:lnTo>
                  <a:pt x="50" y="49"/>
                </a:lnTo>
                <a:lnTo>
                  <a:pt x="51" y="50"/>
                </a:lnTo>
                <a:lnTo>
                  <a:pt x="53" y="54"/>
                </a:lnTo>
                <a:lnTo>
                  <a:pt x="57" y="29"/>
                </a:lnTo>
                <a:lnTo>
                  <a:pt x="57" y="29"/>
                </a:lnTo>
                <a:lnTo>
                  <a:pt x="57" y="29"/>
                </a:lnTo>
                <a:lnTo>
                  <a:pt x="58" y="28"/>
                </a:lnTo>
                <a:lnTo>
                  <a:pt x="60" y="27"/>
                </a:lnTo>
                <a:lnTo>
                  <a:pt x="60" y="27"/>
                </a:lnTo>
                <a:lnTo>
                  <a:pt x="61" y="28"/>
                </a:lnTo>
                <a:lnTo>
                  <a:pt x="61" y="29"/>
                </a:lnTo>
                <a:lnTo>
                  <a:pt x="66" y="68"/>
                </a:lnTo>
                <a:lnTo>
                  <a:pt x="67" y="67"/>
                </a:lnTo>
                <a:lnTo>
                  <a:pt x="73" y="46"/>
                </a:lnTo>
                <a:lnTo>
                  <a:pt x="73" y="46"/>
                </a:lnTo>
                <a:lnTo>
                  <a:pt x="73" y="46"/>
                </a:lnTo>
                <a:lnTo>
                  <a:pt x="84" y="32"/>
                </a:lnTo>
                <a:lnTo>
                  <a:pt x="84" y="32"/>
                </a:lnTo>
                <a:lnTo>
                  <a:pt x="84" y="32"/>
                </a:lnTo>
                <a:lnTo>
                  <a:pt x="85" y="31"/>
                </a:lnTo>
                <a:lnTo>
                  <a:pt x="89" y="31"/>
                </a:lnTo>
                <a:lnTo>
                  <a:pt x="93" y="13"/>
                </a:lnTo>
                <a:lnTo>
                  <a:pt x="93" y="13"/>
                </a:lnTo>
                <a:lnTo>
                  <a:pt x="94" y="12"/>
                </a:lnTo>
                <a:lnTo>
                  <a:pt x="99" y="6"/>
                </a:lnTo>
                <a:lnTo>
                  <a:pt x="99" y="6"/>
                </a:lnTo>
                <a:lnTo>
                  <a:pt x="99" y="6"/>
                </a:lnTo>
                <a:lnTo>
                  <a:pt x="101" y="6"/>
                </a:lnTo>
                <a:lnTo>
                  <a:pt x="101" y="6"/>
                </a:lnTo>
                <a:lnTo>
                  <a:pt x="102" y="6"/>
                </a:lnTo>
                <a:lnTo>
                  <a:pt x="103" y="6"/>
                </a:lnTo>
                <a:lnTo>
                  <a:pt x="106" y="13"/>
                </a:lnTo>
                <a:lnTo>
                  <a:pt x="110" y="1"/>
                </a:lnTo>
                <a:lnTo>
                  <a:pt x="110" y="1"/>
                </a:lnTo>
                <a:lnTo>
                  <a:pt x="110" y="1"/>
                </a:lnTo>
                <a:lnTo>
                  <a:pt x="111" y="0"/>
                </a:lnTo>
                <a:lnTo>
                  <a:pt x="111" y="0"/>
                </a:lnTo>
                <a:lnTo>
                  <a:pt x="113" y="1"/>
                </a:lnTo>
                <a:lnTo>
                  <a:pt x="113" y="1"/>
                </a:lnTo>
                <a:lnTo>
                  <a:pt x="117" y="24"/>
                </a:lnTo>
                <a:lnTo>
                  <a:pt x="120" y="3"/>
                </a:lnTo>
                <a:lnTo>
                  <a:pt x="120" y="3"/>
                </a:lnTo>
                <a:lnTo>
                  <a:pt x="121" y="1"/>
                </a:lnTo>
                <a:lnTo>
                  <a:pt x="122" y="1"/>
                </a:lnTo>
                <a:lnTo>
                  <a:pt x="122" y="1"/>
                </a:lnTo>
                <a:lnTo>
                  <a:pt x="124" y="1"/>
                </a:lnTo>
                <a:lnTo>
                  <a:pt x="125" y="3"/>
                </a:lnTo>
                <a:lnTo>
                  <a:pt x="130" y="59"/>
                </a:lnTo>
                <a:lnTo>
                  <a:pt x="131" y="58"/>
                </a:lnTo>
                <a:lnTo>
                  <a:pt x="136" y="41"/>
                </a:lnTo>
                <a:lnTo>
                  <a:pt x="136" y="41"/>
                </a:lnTo>
                <a:lnTo>
                  <a:pt x="138" y="40"/>
                </a:lnTo>
                <a:lnTo>
                  <a:pt x="138" y="40"/>
                </a:lnTo>
                <a:lnTo>
                  <a:pt x="139" y="40"/>
                </a:lnTo>
                <a:lnTo>
                  <a:pt x="140" y="41"/>
                </a:lnTo>
                <a:lnTo>
                  <a:pt x="144" y="49"/>
                </a:lnTo>
                <a:lnTo>
                  <a:pt x="147" y="46"/>
                </a:lnTo>
                <a:lnTo>
                  <a:pt x="157" y="27"/>
                </a:lnTo>
                <a:lnTo>
                  <a:pt x="162" y="8"/>
                </a:lnTo>
                <a:lnTo>
                  <a:pt x="162" y="8"/>
                </a:lnTo>
                <a:lnTo>
                  <a:pt x="163" y="6"/>
                </a:lnTo>
                <a:lnTo>
                  <a:pt x="163" y="6"/>
                </a:lnTo>
                <a:lnTo>
                  <a:pt x="166" y="6"/>
                </a:lnTo>
                <a:lnTo>
                  <a:pt x="167" y="8"/>
                </a:lnTo>
                <a:lnTo>
                  <a:pt x="170" y="14"/>
                </a:lnTo>
                <a:lnTo>
                  <a:pt x="172" y="6"/>
                </a:lnTo>
                <a:lnTo>
                  <a:pt x="172" y="6"/>
                </a:lnTo>
                <a:lnTo>
                  <a:pt x="175" y="5"/>
                </a:lnTo>
                <a:lnTo>
                  <a:pt x="175" y="5"/>
                </a:lnTo>
                <a:lnTo>
                  <a:pt x="176" y="5"/>
                </a:lnTo>
                <a:lnTo>
                  <a:pt x="177" y="6"/>
                </a:lnTo>
                <a:lnTo>
                  <a:pt x="180" y="21"/>
                </a:lnTo>
                <a:lnTo>
                  <a:pt x="182" y="8"/>
                </a:lnTo>
                <a:lnTo>
                  <a:pt x="182" y="8"/>
                </a:lnTo>
                <a:lnTo>
                  <a:pt x="182" y="8"/>
                </a:lnTo>
                <a:lnTo>
                  <a:pt x="184" y="6"/>
                </a:lnTo>
                <a:lnTo>
                  <a:pt x="185" y="6"/>
                </a:lnTo>
                <a:lnTo>
                  <a:pt x="185" y="6"/>
                </a:lnTo>
                <a:lnTo>
                  <a:pt x="186" y="6"/>
                </a:lnTo>
                <a:lnTo>
                  <a:pt x="188" y="8"/>
                </a:lnTo>
                <a:lnTo>
                  <a:pt x="193" y="46"/>
                </a:lnTo>
                <a:lnTo>
                  <a:pt x="194" y="46"/>
                </a:lnTo>
                <a:lnTo>
                  <a:pt x="199" y="28"/>
                </a:lnTo>
                <a:lnTo>
                  <a:pt x="199" y="28"/>
                </a:lnTo>
                <a:lnTo>
                  <a:pt x="199" y="27"/>
                </a:lnTo>
                <a:lnTo>
                  <a:pt x="204" y="22"/>
                </a:lnTo>
                <a:close/>
              </a:path>
            </a:pathLst>
          </a:custGeom>
          <a:solidFill>
            <a:srgbClr val="0063B0"/>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34" name="70791053"/>
          <p:cNvSpPr>
            <a:spLocks/>
          </p:cNvSpPr>
          <p:nvPr/>
        </p:nvSpPr>
        <p:spPr bwMode="auto">
          <a:xfrm>
            <a:off x="5182024" y="5605718"/>
            <a:ext cx="29641" cy="31758"/>
          </a:xfrm>
          <a:custGeom>
            <a:avLst/>
            <a:gdLst/>
            <a:ahLst/>
            <a:cxnLst>
              <a:cxn ang="0">
                <a:pos x="6" y="15"/>
              </a:cxn>
              <a:cxn ang="0">
                <a:pos x="6" y="15"/>
              </a:cxn>
              <a:cxn ang="0">
                <a:pos x="9" y="14"/>
              </a:cxn>
              <a:cxn ang="0">
                <a:pos x="11" y="12"/>
              </a:cxn>
              <a:cxn ang="0">
                <a:pos x="13" y="10"/>
              </a:cxn>
              <a:cxn ang="0">
                <a:pos x="14" y="7"/>
              </a:cxn>
              <a:cxn ang="0">
                <a:pos x="14" y="7"/>
              </a:cxn>
              <a:cxn ang="0">
                <a:pos x="13" y="5"/>
              </a:cxn>
              <a:cxn ang="0">
                <a:pos x="11" y="2"/>
              </a:cxn>
              <a:cxn ang="0">
                <a:pos x="9" y="1"/>
              </a:cxn>
              <a:cxn ang="0">
                <a:pos x="6" y="0"/>
              </a:cxn>
              <a:cxn ang="0">
                <a:pos x="6" y="0"/>
              </a:cxn>
              <a:cxn ang="0">
                <a:pos x="4" y="1"/>
              </a:cxn>
              <a:cxn ang="0">
                <a:pos x="3" y="2"/>
              </a:cxn>
              <a:cxn ang="0">
                <a:pos x="0" y="5"/>
              </a:cxn>
              <a:cxn ang="0">
                <a:pos x="0" y="7"/>
              </a:cxn>
              <a:cxn ang="0">
                <a:pos x="0" y="7"/>
              </a:cxn>
              <a:cxn ang="0">
                <a:pos x="0" y="10"/>
              </a:cxn>
              <a:cxn ang="0">
                <a:pos x="3" y="12"/>
              </a:cxn>
              <a:cxn ang="0">
                <a:pos x="4" y="14"/>
              </a:cxn>
              <a:cxn ang="0">
                <a:pos x="6" y="15"/>
              </a:cxn>
              <a:cxn ang="0">
                <a:pos x="6" y="15"/>
              </a:cxn>
            </a:cxnLst>
            <a:rect l="0" t="0" r="r" b="b"/>
            <a:pathLst>
              <a:path w="14" h="15">
                <a:moveTo>
                  <a:pt x="6" y="15"/>
                </a:moveTo>
                <a:lnTo>
                  <a:pt x="6" y="15"/>
                </a:lnTo>
                <a:lnTo>
                  <a:pt x="9" y="14"/>
                </a:lnTo>
                <a:lnTo>
                  <a:pt x="11" y="12"/>
                </a:lnTo>
                <a:lnTo>
                  <a:pt x="13" y="10"/>
                </a:lnTo>
                <a:lnTo>
                  <a:pt x="14" y="7"/>
                </a:lnTo>
                <a:lnTo>
                  <a:pt x="14" y="7"/>
                </a:lnTo>
                <a:lnTo>
                  <a:pt x="13" y="5"/>
                </a:lnTo>
                <a:lnTo>
                  <a:pt x="11" y="2"/>
                </a:lnTo>
                <a:lnTo>
                  <a:pt x="9" y="1"/>
                </a:lnTo>
                <a:lnTo>
                  <a:pt x="6" y="0"/>
                </a:lnTo>
                <a:lnTo>
                  <a:pt x="6" y="0"/>
                </a:lnTo>
                <a:lnTo>
                  <a:pt x="4" y="1"/>
                </a:lnTo>
                <a:lnTo>
                  <a:pt x="3" y="2"/>
                </a:lnTo>
                <a:lnTo>
                  <a:pt x="0" y="5"/>
                </a:lnTo>
                <a:lnTo>
                  <a:pt x="0" y="7"/>
                </a:lnTo>
                <a:lnTo>
                  <a:pt x="0" y="7"/>
                </a:lnTo>
                <a:lnTo>
                  <a:pt x="0" y="10"/>
                </a:lnTo>
                <a:lnTo>
                  <a:pt x="3" y="12"/>
                </a:lnTo>
                <a:lnTo>
                  <a:pt x="4" y="14"/>
                </a:lnTo>
                <a:lnTo>
                  <a:pt x="6" y="15"/>
                </a:lnTo>
                <a:lnTo>
                  <a:pt x="6" y="15"/>
                </a:lnTo>
                <a:close/>
              </a:path>
            </a:pathLst>
          </a:custGeom>
          <a:solidFill>
            <a:srgbClr val="0063B0"/>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35" name="1954234546"/>
          <p:cNvSpPr>
            <a:spLocks noEditPoints="1"/>
          </p:cNvSpPr>
          <p:nvPr/>
        </p:nvSpPr>
        <p:spPr bwMode="auto">
          <a:xfrm>
            <a:off x="4616726" y="5423642"/>
            <a:ext cx="709269" cy="652084"/>
          </a:xfrm>
          <a:custGeom>
            <a:avLst/>
            <a:gdLst/>
            <a:ahLst/>
            <a:cxnLst>
              <a:cxn ang="0">
                <a:pos x="79" y="288"/>
              </a:cxn>
              <a:cxn ang="0">
                <a:pos x="257" y="308"/>
              </a:cxn>
              <a:cxn ang="0">
                <a:pos x="245" y="277"/>
              </a:cxn>
              <a:cxn ang="0">
                <a:pos x="335" y="24"/>
              </a:cxn>
              <a:cxn ang="0">
                <a:pos x="333" y="22"/>
              </a:cxn>
              <a:cxn ang="0">
                <a:pos x="333" y="19"/>
              </a:cxn>
              <a:cxn ang="0">
                <a:pos x="332" y="17"/>
              </a:cxn>
              <a:cxn ang="0">
                <a:pos x="331" y="14"/>
              </a:cxn>
              <a:cxn ang="0">
                <a:pos x="330" y="13"/>
              </a:cxn>
              <a:cxn ang="0">
                <a:pos x="328" y="10"/>
              </a:cxn>
              <a:cxn ang="0">
                <a:pos x="327" y="9"/>
              </a:cxn>
              <a:cxn ang="0">
                <a:pos x="324" y="6"/>
              </a:cxn>
              <a:cxn ang="0">
                <a:pos x="323" y="5"/>
              </a:cxn>
              <a:cxn ang="0">
                <a:pos x="321" y="4"/>
              </a:cxn>
              <a:cxn ang="0">
                <a:pos x="318" y="3"/>
              </a:cxn>
              <a:cxn ang="0">
                <a:pos x="316" y="1"/>
              </a:cxn>
              <a:cxn ang="0">
                <a:pos x="313" y="1"/>
              </a:cxn>
              <a:cxn ang="0">
                <a:pos x="310" y="1"/>
              </a:cxn>
              <a:cxn ang="0">
                <a:pos x="308" y="0"/>
              </a:cxn>
              <a:cxn ang="0">
                <a:pos x="25" y="1"/>
              </a:cxn>
              <a:cxn ang="0">
                <a:pos x="23" y="1"/>
              </a:cxn>
              <a:cxn ang="0">
                <a:pos x="20" y="1"/>
              </a:cxn>
              <a:cxn ang="0">
                <a:pos x="18" y="3"/>
              </a:cxn>
              <a:cxn ang="0">
                <a:pos x="15" y="4"/>
              </a:cxn>
              <a:cxn ang="0">
                <a:pos x="13" y="4"/>
              </a:cxn>
              <a:cxn ang="0">
                <a:pos x="11" y="6"/>
              </a:cxn>
              <a:cxn ang="0">
                <a:pos x="9" y="8"/>
              </a:cxn>
              <a:cxn ang="0">
                <a:pos x="8" y="9"/>
              </a:cxn>
              <a:cxn ang="0">
                <a:pos x="6" y="12"/>
              </a:cxn>
              <a:cxn ang="0">
                <a:pos x="4" y="13"/>
              </a:cxn>
              <a:cxn ang="0">
                <a:pos x="4" y="15"/>
              </a:cxn>
              <a:cxn ang="0">
                <a:pos x="2" y="18"/>
              </a:cxn>
              <a:cxn ang="0">
                <a:pos x="1" y="21"/>
              </a:cxn>
              <a:cxn ang="0">
                <a:pos x="1" y="23"/>
              </a:cxn>
              <a:cxn ang="0">
                <a:pos x="1" y="26"/>
              </a:cxn>
              <a:cxn ang="0">
                <a:pos x="0" y="153"/>
              </a:cxn>
              <a:cxn ang="0">
                <a:pos x="16" y="161"/>
              </a:cxn>
              <a:cxn ang="0">
                <a:pos x="31" y="27"/>
              </a:cxn>
              <a:cxn ang="0">
                <a:pos x="304" y="230"/>
              </a:cxn>
              <a:cxn ang="0">
                <a:pos x="60" y="257"/>
              </a:cxn>
              <a:cxn ang="0">
                <a:pos x="114" y="267"/>
              </a:cxn>
              <a:cxn ang="0">
                <a:pos x="221" y="257"/>
              </a:cxn>
              <a:cxn ang="0">
                <a:pos x="309" y="257"/>
              </a:cxn>
              <a:cxn ang="0">
                <a:pos x="312" y="257"/>
              </a:cxn>
              <a:cxn ang="0">
                <a:pos x="314" y="256"/>
              </a:cxn>
              <a:cxn ang="0">
                <a:pos x="317" y="256"/>
              </a:cxn>
              <a:cxn ang="0">
                <a:pos x="319" y="254"/>
              </a:cxn>
              <a:cxn ang="0">
                <a:pos x="322" y="253"/>
              </a:cxn>
              <a:cxn ang="0">
                <a:pos x="323" y="252"/>
              </a:cxn>
              <a:cxn ang="0">
                <a:pos x="326" y="251"/>
              </a:cxn>
              <a:cxn ang="0">
                <a:pos x="327" y="248"/>
              </a:cxn>
              <a:cxn ang="0">
                <a:pos x="330" y="247"/>
              </a:cxn>
              <a:cxn ang="0">
                <a:pos x="331" y="244"/>
              </a:cxn>
              <a:cxn ang="0">
                <a:pos x="332" y="242"/>
              </a:cxn>
              <a:cxn ang="0">
                <a:pos x="333" y="240"/>
              </a:cxn>
              <a:cxn ang="0">
                <a:pos x="333" y="238"/>
              </a:cxn>
              <a:cxn ang="0">
                <a:pos x="335" y="235"/>
              </a:cxn>
              <a:cxn ang="0">
                <a:pos x="335" y="233"/>
              </a:cxn>
              <a:cxn ang="0">
                <a:pos x="335" y="24"/>
              </a:cxn>
            </a:cxnLst>
            <a:rect l="0" t="0" r="r" b="b"/>
            <a:pathLst>
              <a:path w="335" h="308">
                <a:moveTo>
                  <a:pt x="89" y="277"/>
                </a:moveTo>
                <a:lnTo>
                  <a:pt x="79" y="288"/>
                </a:lnTo>
                <a:lnTo>
                  <a:pt x="79" y="308"/>
                </a:lnTo>
                <a:lnTo>
                  <a:pt x="257" y="308"/>
                </a:lnTo>
                <a:lnTo>
                  <a:pt x="257" y="288"/>
                </a:lnTo>
                <a:lnTo>
                  <a:pt x="245" y="277"/>
                </a:lnTo>
                <a:lnTo>
                  <a:pt x="89" y="277"/>
                </a:lnTo>
                <a:close/>
                <a:moveTo>
                  <a:pt x="335" y="24"/>
                </a:moveTo>
                <a:lnTo>
                  <a:pt x="335" y="23"/>
                </a:lnTo>
                <a:lnTo>
                  <a:pt x="333" y="22"/>
                </a:lnTo>
                <a:lnTo>
                  <a:pt x="333" y="21"/>
                </a:lnTo>
                <a:lnTo>
                  <a:pt x="333" y="19"/>
                </a:lnTo>
                <a:lnTo>
                  <a:pt x="333" y="18"/>
                </a:lnTo>
                <a:lnTo>
                  <a:pt x="332" y="17"/>
                </a:lnTo>
                <a:lnTo>
                  <a:pt x="332" y="15"/>
                </a:lnTo>
                <a:lnTo>
                  <a:pt x="331" y="14"/>
                </a:lnTo>
                <a:lnTo>
                  <a:pt x="331" y="13"/>
                </a:lnTo>
                <a:lnTo>
                  <a:pt x="330" y="13"/>
                </a:lnTo>
                <a:lnTo>
                  <a:pt x="330" y="12"/>
                </a:lnTo>
                <a:lnTo>
                  <a:pt x="328" y="10"/>
                </a:lnTo>
                <a:lnTo>
                  <a:pt x="327" y="9"/>
                </a:lnTo>
                <a:lnTo>
                  <a:pt x="327" y="9"/>
                </a:lnTo>
                <a:lnTo>
                  <a:pt x="326" y="8"/>
                </a:lnTo>
                <a:lnTo>
                  <a:pt x="324" y="6"/>
                </a:lnTo>
                <a:lnTo>
                  <a:pt x="323" y="6"/>
                </a:lnTo>
                <a:lnTo>
                  <a:pt x="323" y="5"/>
                </a:lnTo>
                <a:lnTo>
                  <a:pt x="322" y="4"/>
                </a:lnTo>
                <a:lnTo>
                  <a:pt x="321" y="4"/>
                </a:lnTo>
                <a:lnTo>
                  <a:pt x="319" y="4"/>
                </a:lnTo>
                <a:lnTo>
                  <a:pt x="318" y="3"/>
                </a:lnTo>
                <a:lnTo>
                  <a:pt x="317" y="3"/>
                </a:lnTo>
                <a:lnTo>
                  <a:pt x="316" y="1"/>
                </a:lnTo>
                <a:lnTo>
                  <a:pt x="314" y="1"/>
                </a:lnTo>
                <a:lnTo>
                  <a:pt x="313" y="1"/>
                </a:lnTo>
                <a:lnTo>
                  <a:pt x="312" y="1"/>
                </a:lnTo>
                <a:lnTo>
                  <a:pt x="310" y="1"/>
                </a:lnTo>
                <a:lnTo>
                  <a:pt x="309" y="1"/>
                </a:lnTo>
                <a:lnTo>
                  <a:pt x="308" y="0"/>
                </a:lnTo>
                <a:lnTo>
                  <a:pt x="27" y="0"/>
                </a:lnTo>
                <a:lnTo>
                  <a:pt x="25" y="1"/>
                </a:lnTo>
                <a:lnTo>
                  <a:pt x="24" y="1"/>
                </a:lnTo>
                <a:lnTo>
                  <a:pt x="23" y="1"/>
                </a:lnTo>
                <a:lnTo>
                  <a:pt x="22" y="1"/>
                </a:lnTo>
                <a:lnTo>
                  <a:pt x="20" y="1"/>
                </a:lnTo>
                <a:lnTo>
                  <a:pt x="19" y="1"/>
                </a:lnTo>
                <a:lnTo>
                  <a:pt x="18" y="3"/>
                </a:lnTo>
                <a:lnTo>
                  <a:pt x="16" y="3"/>
                </a:lnTo>
                <a:lnTo>
                  <a:pt x="15" y="4"/>
                </a:lnTo>
                <a:lnTo>
                  <a:pt x="14" y="4"/>
                </a:lnTo>
                <a:lnTo>
                  <a:pt x="13" y="4"/>
                </a:lnTo>
                <a:lnTo>
                  <a:pt x="13" y="5"/>
                </a:lnTo>
                <a:lnTo>
                  <a:pt x="11" y="6"/>
                </a:lnTo>
                <a:lnTo>
                  <a:pt x="10" y="6"/>
                </a:lnTo>
                <a:lnTo>
                  <a:pt x="9" y="8"/>
                </a:lnTo>
                <a:lnTo>
                  <a:pt x="9" y="9"/>
                </a:lnTo>
                <a:lnTo>
                  <a:pt x="8" y="9"/>
                </a:lnTo>
                <a:lnTo>
                  <a:pt x="6" y="10"/>
                </a:lnTo>
                <a:lnTo>
                  <a:pt x="6" y="12"/>
                </a:lnTo>
                <a:lnTo>
                  <a:pt x="5" y="13"/>
                </a:lnTo>
                <a:lnTo>
                  <a:pt x="4" y="13"/>
                </a:lnTo>
                <a:lnTo>
                  <a:pt x="4" y="14"/>
                </a:lnTo>
                <a:lnTo>
                  <a:pt x="4" y="15"/>
                </a:lnTo>
                <a:lnTo>
                  <a:pt x="2" y="17"/>
                </a:lnTo>
                <a:lnTo>
                  <a:pt x="2" y="18"/>
                </a:lnTo>
                <a:lnTo>
                  <a:pt x="1" y="19"/>
                </a:lnTo>
                <a:lnTo>
                  <a:pt x="1" y="21"/>
                </a:lnTo>
                <a:lnTo>
                  <a:pt x="1" y="22"/>
                </a:lnTo>
                <a:lnTo>
                  <a:pt x="1" y="23"/>
                </a:lnTo>
                <a:lnTo>
                  <a:pt x="1" y="24"/>
                </a:lnTo>
                <a:lnTo>
                  <a:pt x="1" y="26"/>
                </a:lnTo>
                <a:lnTo>
                  <a:pt x="0" y="27"/>
                </a:lnTo>
                <a:lnTo>
                  <a:pt x="0" y="153"/>
                </a:lnTo>
                <a:lnTo>
                  <a:pt x="0" y="153"/>
                </a:lnTo>
                <a:lnTo>
                  <a:pt x="16" y="161"/>
                </a:lnTo>
                <a:lnTo>
                  <a:pt x="31" y="169"/>
                </a:lnTo>
                <a:lnTo>
                  <a:pt x="31" y="27"/>
                </a:lnTo>
                <a:lnTo>
                  <a:pt x="304" y="27"/>
                </a:lnTo>
                <a:lnTo>
                  <a:pt x="304" y="230"/>
                </a:lnTo>
                <a:lnTo>
                  <a:pt x="60" y="230"/>
                </a:lnTo>
                <a:lnTo>
                  <a:pt x="60" y="257"/>
                </a:lnTo>
                <a:lnTo>
                  <a:pt x="114" y="257"/>
                </a:lnTo>
                <a:lnTo>
                  <a:pt x="114" y="267"/>
                </a:lnTo>
                <a:lnTo>
                  <a:pt x="221" y="267"/>
                </a:lnTo>
                <a:lnTo>
                  <a:pt x="221" y="257"/>
                </a:lnTo>
                <a:lnTo>
                  <a:pt x="308" y="257"/>
                </a:lnTo>
                <a:lnTo>
                  <a:pt x="309" y="257"/>
                </a:lnTo>
                <a:lnTo>
                  <a:pt x="310" y="257"/>
                </a:lnTo>
                <a:lnTo>
                  <a:pt x="312" y="257"/>
                </a:lnTo>
                <a:lnTo>
                  <a:pt x="313" y="257"/>
                </a:lnTo>
                <a:lnTo>
                  <a:pt x="314" y="256"/>
                </a:lnTo>
                <a:lnTo>
                  <a:pt x="316" y="256"/>
                </a:lnTo>
                <a:lnTo>
                  <a:pt x="317" y="256"/>
                </a:lnTo>
                <a:lnTo>
                  <a:pt x="318" y="254"/>
                </a:lnTo>
                <a:lnTo>
                  <a:pt x="319" y="254"/>
                </a:lnTo>
                <a:lnTo>
                  <a:pt x="321" y="254"/>
                </a:lnTo>
                <a:lnTo>
                  <a:pt x="322" y="253"/>
                </a:lnTo>
                <a:lnTo>
                  <a:pt x="323" y="253"/>
                </a:lnTo>
                <a:lnTo>
                  <a:pt x="323" y="252"/>
                </a:lnTo>
                <a:lnTo>
                  <a:pt x="324" y="251"/>
                </a:lnTo>
                <a:lnTo>
                  <a:pt x="326" y="251"/>
                </a:lnTo>
                <a:lnTo>
                  <a:pt x="327" y="249"/>
                </a:lnTo>
                <a:lnTo>
                  <a:pt x="327" y="248"/>
                </a:lnTo>
                <a:lnTo>
                  <a:pt x="328" y="248"/>
                </a:lnTo>
                <a:lnTo>
                  <a:pt x="330" y="247"/>
                </a:lnTo>
                <a:lnTo>
                  <a:pt x="330" y="245"/>
                </a:lnTo>
                <a:lnTo>
                  <a:pt x="331" y="244"/>
                </a:lnTo>
                <a:lnTo>
                  <a:pt x="331" y="243"/>
                </a:lnTo>
                <a:lnTo>
                  <a:pt x="332" y="242"/>
                </a:lnTo>
                <a:lnTo>
                  <a:pt x="332" y="240"/>
                </a:lnTo>
                <a:lnTo>
                  <a:pt x="333" y="240"/>
                </a:lnTo>
                <a:lnTo>
                  <a:pt x="333" y="239"/>
                </a:lnTo>
                <a:lnTo>
                  <a:pt x="333" y="238"/>
                </a:lnTo>
                <a:lnTo>
                  <a:pt x="333" y="237"/>
                </a:lnTo>
                <a:lnTo>
                  <a:pt x="335" y="235"/>
                </a:lnTo>
                <a:lnTo>
                  <a:pt x="335" y="234"/>
                </a:lnTo>
                <a:lnTo>
                  <a:pt x="335" y="233"/>
                </a:lnTo>
                <a:lnTo>
                  <a:pt x="335" y="26"/>
                </a:lnTo>
                <a:lnTo>
                  <a:pt x="335" y="24"/>
                </a:lnTo>
                <a:close/>
              </a:path>
            </a:pathLst>
          </a:custGeom>
          <a:solidFill>
            <a:srgbClr val="65AADD"/>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36" name="706081664"/>
          <p:cNvSpPr>
            <a:spLocks/>
          </p:cNvSpPr>
          <p:nvPr/>
        </p:nvSpPr>
        <p:spPr bwMode="auto">
          <a:xfrm>
            <a:off x="4176345" y="5370713"/>
            <a:ext cx="385334" cy="389557"/>
          </a:xfrm>
          <a:custGeom>
            <a:avLst/>
            <a:gdLst/>
            <a:ahLst/>
            <a:cxnLst>
              <a:cxn ang="0">
                <a:pos x="92" y="184"/>
              </a:cxn>
              <a:cxn ang="0">
                <a:pos x="109" y="181"/>
              </a:cxn>
              <a:cxn ang="0">
                <a:pos x="126" y="176"/>
              </a:cxn>
              <a:cxn ang="0">
                <a:pos x="143" y="168"/>
              </a:cxn>
              <a:cxn ang="0">
                <a:pos x="155" y="157"/>
              </a:cxn>
              <a:cxn ang="0">
                <a:pos x="167" y="143"/>
              </a:cxn>
              <a:cxn ang="0">
                <a:pos x="176" y="127"/>
              </a:cxn>
              <a:cxn ang="0">
                <a:pos x="181" y="111"/>
              </a:cxn>
              <a:cxn ang="0">
                <a:pos x="182" y="92"/>
              </a:cxn>
              <a:cxn ang="0">
                <a:pos x="182" y="83"/>
              </a:cxn>
              <a:cxn ang="0">
                <a:pos x="178" y="65"/>
              </a:cxn>
              <a:cxn ang="0">
                <a:pos x="172" y="48"/>
              </a:cxn>
              <a:cxn ang="0">
                <a:pos x="162" y="34"/>
              </a:cxn>
              <a:cxn ang="0">
                <a:pos x="149" y="21"/>
              </a:cxn>
              <a:cxn ang="0">
                <a:pos x="135" y="11"/>
              </a:cxn>
              <a:cxn ang="0">
                <a:pos x="118" y="5"/>
              </a:cxn>
              <a:cxn ang="0">
                <a:pos x="101" y="1"/>
              </a:cxn>
              <a:cxn ang="0">
                <a:pos x="92" y="0"/>
              </a:cxn>
              <a:cxn ang="0">
                <a:pos x="72" y="2"/>
              </a:cxn>
              <a:cxn ang="0">
                <a:pos x="56" y="7"/>
              </a:cxn>
              <a:cxn ang="0">
                <a:pos x="40" y="16"/>
              </a:cxn>
              <a:cxn ang="0">
                <a:pos x="26" y="28"/>
              </a:cxn>
              <a:cxn ang="0">
                <a:pos x="15" y="40"/>
              </a:cxn>
              <a:cxn ang="0">
                <a:pos x="7" y="56"/>
              </a:cxn>
              <a:cxn ang="0">
                <a:pos x="1" y="74"/>
              </a:cxn>
              <a:cxn ang="0">
                <a:pos x="0" y="92"/>
              </a:cxn>
              <a:cxn ang="0">
                <a:pos x="0" y="100"/>
              </a:cxn>
              <a:cxn ang="0">
                <a:pos x="3" y="118"/>
              </a:cxn>
              <a:cxn ang="0">
                <a:pos x="11" y="135"/>
              </a:cxn>
              <a:cxn ang="0">
                <a:pos x="20" y="150"/>
              </a:cxn>
              <a:cxn ang="0">
                <a:pos x="33" y="162"/>
              </a:cxn>
              <a:cxn ang="0">
                <a:pos x="47" y="172"/>
              </a:cxn>
              <a:cxn ang="0">
                <a:pos x="63" y="180"/>
              </a:cxn>
              <a:cxn ang="0">
                <a:pos x="81" y="182"/>
              </a:cxn>
              <a:cxn ang="0">
                <a:pos x="92" y="184"/>
              </a:cxn>
            </a:cxnLst>
            <a:rect l="0" t="0" r="r" b="b"/>
            <a:pathLst>
              <a:path w="182" h="184">
                <a:moveTo>
                  <a:pt x="92" y="184"/>
                </a:moveTo>
                <a:lnTo>
                  <a:pt x="92" y="184"/>
                </a:lnTo>
                <a:lnTo>
                  <a:pt x="101" y="182"/>
                </a:lnTo>
                <a:lnTo>
                  <a:pt x="109" y="181"/>
                </a:lnTo>
                <a:lnTo>
                  <a:pt x="118" y="180"/>
                </a:lnTo>
                <a:lnTo>
                  <a:pt x="126" y="176"/>
                </a:lnTo>
                <a:lnTo>
                  <a:pt x="135" y="172"/>
                </a:lnTo>
                <a:lnTo>
                  <a:pt x="143" y="168"/>
                </a:lnTo>
                <a:lnTo>
                  <a:pt x="149" y="162"/>
                </a:lnTo>
                <a:lnTo>
                  <a:pt x="155" y="157"/>
                </a:lnTo>
                <a:lnTo>
                  <a:pt x="162" y="150"/>
                </a:lnTo>
                <a:lnTo>
                  <a:pt x="167" y="143"/>
                </a:lnTo>
                <a:lnTo>
                  <a:pt x="172" y="135"/>
                </a:lnTo>
                <a:lnTo>
                  <a:pt x="176" y="127"/>
                </a:lnTo>
                <a:lnTo>
                  <a:pt x="178" y="118"/>
                </a:lnTo>
                <a:lnTo>
                  <a:pt x="181" y="111"/>
                </a:lnTo>
                <a:lnTo>
                  <a:pt x="182" y="100"/>
                </a:lnTo>
                <a:lnTo>
                  <a:pt x="182" y="92"/>
                </a:lnTo>
                <a:lnTo>
                  <a:pt x="182" y="92"/>
                </a:lnTo>
                <a:lnTo>
                  <a:pt x="182" y="83"/>
                </a:lnTo>
                <a:lnTo>
                  <a:pt x="181" y="74"/>
                </a:lnTo>
                <a:lnTo>
                  <a:pt x="178" y="65"/>
                </a:lnTo>
                <a:lnTo>
                  <a:pt x="176" y="56"/>
                </a:lnTo>
                <a:lnTo>
                  <a:pt x="172" y="48"/>
                </a:lnTo>
                <a:lnTo>
                  <a:pt x="167" y="40"/>
                </a:lnTo>
                <a:lnTo>
                  <a:pt x="162" y="34"/>
                </a:lnTo>
                <a:lnTo>
                  <a:pt x="155" y="28"/>
                </a:lnTo>
                <a:lnTo>
                  <a:pt x="149" y="21"/>
                </a:lnTo>
                <a:lnTo>
                  <a:pt x="143" y="16"/>
                </a:lnTo>
                <a:lnTo>
                  <a:pt x="135" y="11"/>
                </a:lnTo>
                <a:lnTo>
                  <a:pt x="126" y="7"/>
                </a:lnTo>
                <a:lnTo>
                  <a:pt x="118" y="5"/>
                </a:lnTo>
                <a:lnTo>
                  <a:pt x="109" y="2"/>
                </a:lnTo>
                <a:lnTo>
                  <a:pt x="101" y="1"/>
                </a:lnTo>
                <a:lnTo>
                  <a:pt x="92" y="0"/>
                </a:lnTo>
                <a:lnTo>
                  <a:pt x="92" y="0"/>
                </a:lnTo>
                <a:lnTo>
                  <a:pt x="81" y="1"/>
                </a:lnTo>
                <a:lnTo>
                  <a:pt x="72" y="2"/>
                </a:lnTo>
                <a:lnTo>
                  <a:pt x="63" y="5"/>
                </a:lnTo>
                <a:lnTo>
                  <a:pt x="56" y="7"/>
                </a:lnTo>
                <a:lnTo>
                  <a:pt x="47" y="11"/>
                </a:lnTo>
                <a:lnTo>
                  <a:pt x="40" y="16"/>
                </a:lnTo>
                <a:lnTo>
                  <a:pt x="33" y="21"/>
                </a:lnTo>
                <a:lnTo>
                  <a:pt x="26" y="28"/>
                </a:lnTo>
                <a:lnTo>
                  <a:pt x="20" y="34"/>
                </a:lnTo>
                <a:lnTo>
                  <a:pt x="15" y="40"/>
                </a:lnTo>
                <a:lnTo>
                  <a:pt x="11" y="48"/>
                </a:lnTo>
                <a:lnTo>
                  <a:pt x="7" y="56"/>
                </a:lnTo>
                <a:lnTo>
                  <a:pt x="3" y="65"/>
                </a:lnTo>
                <a:lnTo>
                  <a:pt x="1" y="74"/>
                </a:lnTo>
                <a:lnTo>
                  <a:pt x="0" y="83"/>
                </a:lnTo>
                <a:lnTo>
                  <a:pt x="0" y="92"/>
                </a:lnTo>
                <a:lnTo>
                  <a:pt x="0" y="92"/>
                </a:lnTo>
                <a:lnTo>
                  <a:pt x="0" y="100"/>
                </a:lnTo>
                <a:lnTo>
                  <a:pt x="1" y="111"/>
                </a:lnTo>
                <a:lnTo>
                  <a:pt x="3" y="118"/>
                </a:lnTo>
                <a:lnTo>
                  <a:pt x="7" y="127"/>
                </a:lnTo>
                <a:lnTo>
                  <a:pt x="11" y="135"/>
                </a:lnTo>
                <a:lnTo>
                  <a:pt x="15" y="143"/>
                </a:lnTo>
                <a:lnTo>
                  <a:pt x="20" y="150"/>
                </a:lnTo>
                <a:lnTo>
                  <a:pt x="26" y="157"/>
                </a:lnTo>
                <a:lnTo>
                  <a:pt x="33" y="162"/>
                </a:lnTo>
                <a:lnTo>
                  <a:pt x="40" y="168"/>
                </a:lnTo>
                <a:lnTo>
                  <a:pt x="47" y="172"/>
                </a:lnTo>
                <a:lnTo>
                  <a:pt x="56" y="176"/>
                </a:lnTo>
                <a:lnTo>
                  <a:pt x="63" y="180"/>
                </a:lnTo>
                <a:lnTo>
                  <a:pt x="72" y="181"/>
                </a:lnTo>
                <a:lnTo>
                  <a:pt x="81" y="182"/>
                </a:lnTo>
                <a:lnTo>
                  <a:pt x="92" y="184"/>
                </a:lnTo>
                <a:lnTo>
                  <a:pt x="92" y="184"/>
                </a:lnTo>
                <a:close/>
              </a:path>
            </a:pathLst>
          </a:custGeom>
          <a:solidFill>
            <a:srgbClr val="0063B0"/>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37" name="1545197229"/>
          <p:cNvSpPr>
            <a:spLocks/>
          </p:cNvSpPr>
          <p:nvPr/>
        </p:nvSpPr>
        <p:spPr bwMode="auto">
          <a:xfrm>
            <a:off x="4011202" y="5770856"/>
            <a:ext cx="696565" cy="450955"/>
          </a:xfrm>
          <a:custGeom>
            <a:avLst/>
            <a:gdLst/>
            <a:ahLst/>
            <a:cxnLst>
              <a:cxn ang="0">
                <a:pos x="131" y="71"/>
              </a:cxn>
              <a:cxn ang="0">
                <a:pos x="71" y="1"/>
              </a:cxn>
              <a:cxn ang="0">
                <a:pos x="71" y="1"/>
              </a:cxn>
              <a:cxn ang="0">
                <a:pos x="52" y="10"/>
              </a:cxn>
              <a:cxn ang="0">
                <a:pos x="33" y="19"/>
              </a:cxn>
              <a:cxn ang="0">
                <a:pos x="16" y="30"/>
              </a:cxn>
              <a:cxn ang="0">
                <a:pos x="0" y="43"/>
              </a:cxn>
              <a:cxn ang="0">
                <a:pos x="0" y="176"/>
              </a:cxn>
              <a:cxn ang="0">
                <a:pos x="0" y="176"/>
              </a:cxn>
              <a:cxn ang="0">
                <a:pos x="2" y="184"/>
              </a:cxn>
              <a:cxn ang="0">
                <a:pos x="5" y="191"/>
              </a:cxn>
              <a:cxn ang="0">
                <a:pos x="10" y="198"/>
              </a:cxn>
              <a:cxn ang="0">
                <a:pos x="15" y="203"/>
              </a:cxn>
              <a:cxn ang="0">
                <a:pos x="21" y="208"/>
              </a:cxn>
              <a:cxn ang="0">
                <a:pos x="28" y="211"/>
              </a:cxn>
              <a:cxn ang="0">
                <a:pos x="35" y="213"/>
              </a:cxn>
              <a:cxn ang="0">
                <a:pos x="43" y="213"/>
              </a:cxn>
              <a:cxn ang="0">
                <a:pos x="286" y="213"/>
              </a:cxn>
              <a:cxn ang="0">
                <a:pos x="286" y="213"/>
              </a:cxn>
              <a:cxn ang="0">
                <a:pos x="295" y="213"/>
              </a:cxn>
              <a:cxn ang="0">
                <a:pos x="302" y="211"/>
              </a:cxn>
              <a:cxn ang="0">
                <a:pos x="310" y="205"/>
              </a:cxn>
              <a:cxn ang="0">
                <a:pos x="317" y="200"/>
              </a:cxn>
              <a:cxn ang="0">
                <a:pos x="322" y="193"/>
              </a:cxn>
              <a:cxn ang="0">
                <a:pos x="327" y="185"/>
              </a:cxn>
              <a:cxn ang="0">
                <a:pos x="329" y="176"/>
              </a:cxn>
              <a:cxn ang="0">
                <a:pos x="329" y="167"/>
              </a:cxn>
              <a:cxn ang="0">
                <a:pos x="329" y="42"/>
              </a:cxn>
              <a:cxn ang="0">
                <a:pos x="329" y="42"/>
              </a:cxn>
              <a:cxn ang="0">
                <a:pos x="314" y="29"/>
              </a:cxn>
              <a:cxn ang="0">
                <a:pos x="296" y="19"/>
              </a:cxn>
              <a:cxn ang="0">
                <a:pos x="278" y="9"/>
              </a:cxn>
              <a:cxn ang="0">
                <a:pos x="259" y="1"/>
              </a:cxn>
              <a:cxn ang="0">
                <a:pos x="258" y="0"/>
              </a:cxn>
              <a:cxn ang="0">
                <a:pos x="198" y="71"/>
              </a:cxn>
              <a:cxn ang="0">
                <a:pos x="185" y="29"/>
              </a:cxn>
              <a:cxn ang="0">
                <a:pos x="177" y="60"/>
              </a:cxn>
              <a:cxn ang="0">
                <a:pos x="205" y="154"/>
              </a:cxn>
              <a:cxn ang="0">
                <a:pos x="205" y="154"/>
              </a:cxn>
              <a:cxn ang="0">
                <a:pos x="205" y="167"/>
              </a:cxn>
              <a:cxn ang="0">
                <a:pos x="203" y="177"/>
              </a:cxn>
              <a:cxn ang="0">
                <a:pos x="198" y="185"/>
              </a:cxn>
              <a:cxn ang="0">
                <a:pos x="193" y="193"/>
              </a:cxn>
              <a:cxn ang="0">
                <a:pos x="186" y="198"/>
              </a:cxn>
              <a:cxn ang="0">
                <a:pos x="180" y="202"/>
              </a:cxn>
              <a:cxn ang="0">
                <a:pos x="172" y="203"/>
              </a:cxn>
              <a:cxn ang="0">
                <a:pos x="164" y="204"/>
              </a:cxn>
              <a:cxn ang="0">
                <a:pos x="156" y="203"/>
              </a:cxn>
              <a:cxn ang="0">
                <a:pos x="149" y="200"/>
              </a:cxn>
              <a:cxn ang="0">
                <a:pos x="141" y="196"/>
              </a:cxn>
              <a:cxn ang="0">
                <a:pos x="135" y="191"/>
              </a:cxn>
              <a:cxn ang="0">
                <a:pos x="130" y="185"/>
              </a:cxn>
              <a:cxn ang="0">
                <a:pos x="126" y="176"/>
              </a:cxn>
              <a:cxn ang="0">
                <a:pos x="122" y="167"/>
              </a:cxn>
              <a:cxn ang="0">
                <a:pos x="122" y="156"/>
              </a:cxn>
              <a:cxn ang="0">
                <a:pos x="150" y="60"/>
              </a:cxn>
              <a:cxn ang="0">
                <a:pos x="144" y="29"/>
              </a:cxn>
              <a:cxn ang="0">
                <a:pos x="131" y="71"/>
              </a:cxn>
            </a:cxnLst>
            <a:rect l="0" t="0" r="r" b="b"/>
            <a:pathLst>
              <a:path w="329" h="213">
                <a:moveTo>
                  <a:pt x="131" y="71"/>
                </a:moveTo>
                <a:lnTo>
                  <a:pt x="71" y="1"/>
                </a:lnTo>
                <a:lnTo>
                  <a:pt x="71" y="1"/>
                </a:lnTo>
                <a:lnTo>
                  <a:pt x="52" y="10"/>
                </a:lnTo>
                <a:lnTo>
                  <a:pt x="33" y="19"/>
                </a:lnTo>
                <a:lnTo>
                  <a:pt x="16" y="30"/>
                </a:lnTo>
                <a:lnTo>
                  <a:pt x="0" y="43"/>
                </a:lnTo>
                <a:lnTo>
                  <a:pt x="0" y="176"/>
                </a:lnTo>
                <a:lnTo>
                  <a:pt x="0" y="176"/>
                </a:lnTo>
                <a:lnTo>
                  <a:pt x="2" y="184"/>
                </a:lnTo>
                <a:lnTo>
                  <a:pt x="5" y="191"/>
                </a:lnTo>
                <a:lnTo>
                  <a:pt x="10" y="198"/>
                </a:lnTo>
                <a:lnTo>
                  <a:pt x="15" y="203"/>
                </a:lnTo>
                <a:lnTo>
                  <a:pt x="21" y="208"/>
                </a:lnTo>
                <a:lnTo>
                  <a:pt x="28" y="211"/>
                </a:lnTo>
                <a:lnTo>
                  <a:pt x="35" y="213"/>
                </a:lnTo>
                <a:lnTo>
                  <a:pt x="43" y="213"/>
                </a:lnTo>
                <a:lnTo>
                  <a:pt x="286" y="213"/>
                </a:lnTo>
                <a:lnTo>
                  <a:pt x="286" y="213"/>
                </a:lnTo>
                <a:lnTo>
                  <a:pt x="295" y="213"/>
                </a:lnTo>
                <a:lnTo>
                  <a:pt x="302" y="211"/>
                </a:lnTo>
                <a:lnTo>
                  <a:pt x="310" y="205"/>
                </a:lnTo>
                <a:lnTo>
                  <a:pt x="317" y="200"/>
                </a:lnTo>
                <a:lnTo>
                  <a:pt x="322" y="193"/>
                </a:lnTo>
                <a:lnTo>
                  <a:pt x="327" y="185"/>
                </a:lnTo>
                <a:lnTo>
                  <a:pt x="329" y="176"/>
                </a:lnTo>
                <a:lnTo>
                  <a:pt x="329" y="167"/>
                </a:lnTo>
                <a:lnTo>
                  <a:pt x="329" y="42"/>
                </a:lnTo>
                <a:lnTo>
                  <a:pt x="329" y="42"/>
                </a:lnTo>
                <a:lnTo>
                  <a:pt x="314" y="29"/>
                </a:lnTo>
                <a:lnTo>
                  <a:pt x="296" y="19"/>
                </a:lnTo>
                <a:lnTo>
                  <a:pt x="278" y="9"/>
                </a:lnTo>
                <a:lnTo>
                  <a:pt x="259" y="1"/>
                </a:lnTo>
                <a:lnTo>
                  <a:pt x="258" y="0"/>
                </a:lnTo>
                <a:lnTo>
                  <a:pt x="198" y="71"/>
                </a:lnTo>
                <a:lnTo>
                  <a:pt x="185" y="29"/>
                </a:lnTo>
                <a:lnTo>
                  <a:pt x="177" y="60"/>
                </a:lnTo>
                <a:lnTo>
                  <a:pt x="205" y="154"/>
                </a:lnTo>
                <a:lnTo>
                  <a:pt x="205" y="154"/>
                </a:lnTo>
                <a:lnTo>
                  <a:pt x="205" y="167"/>
                </a:lnTo>
                <a:lnTo>
                  <a:pt x="203" y="177"/>
                </a:lnTo>
                <a:lnTo>
                  <a:pt x="198" y="185"/>
                </a:lnTo>
                <a:lnTo>
                  <a:pt x="193" y="193"/>
                </a:lnTo>
                <a:lnTo>
                  <a:pt x="186" y="198"/>
                </a:lnTo>
                <a:lnTo>
                  <a:pt x="180" y="202"/>
                </a:lnTo>
                <a:lnTo>
                  <a:pt x="172" y="203"/>
                </a:lnTo>
                <a:lnTo>
                  <a:pt x="164" y="204"/>
                </a:lnTo>
                <a:lnTo>
                  <a:pt x="156" y="203"/>
                </a:lnTo>
                <a:lnTo>
                  <a:pt x="149" y="200"/>
                </a:lnTo>
                <a:lnTo>
                  <a:pt x="141" y="196"/>
                </a:lnTo>
                <a:lnTo>
                  <a:pt x="135" y="191"/>
                </a:lnTo>
                <a:lnTo>
                  <a:pt x="130" y="185"/>
                </a:lnTo>
                <a:lnTo>
                  <a:pt x="126" y="176"/>
                </a:lnTo>
                <a:lnTo>
                  <a:pt x="122" y="167"/>
                </a:lnTo>
                <a:lnTo>
                  <a:pt x="122" y="156"/>
                </a:lnTo>
                <a:lnTo>
                  <a:pt x="150" y="60"/>
                </a:lnTo>
                <a:lnTo>
                  <a:pt x="144" y="29"/>
                </a:lnTo>
                <a:lnTo>
                  <a:pt x="131" y="71"/>
                </a:lnTo>
                <a:close/>
              </a:path>
            </a:pathLst>
          </a:custGeom>
          <a:solidFill>
            <a:srgbClr val="65AADD"/>
          </a:solidFill>
          <a:ln w="9525">
            <a:noFill/>
            <a:round/>
            <a:headEnd/>
            <a:tailEnd/>
          </a:ln>
        </p:spPr>
        <p:txBody>
          <a:bodyPr vert="horz" wrap="square" lIns="121944" tIns="60972" rIns="121944" bIns="60972" numCol="1" anchor="t" anchorCtr="0" compatLnSpc="1">
            <a:prstTxWarp prst="textNoShape">
              <a:avLst/>
            </a:prstTxWarp>
          </a:bodyPr>
          <a:lstStyle/>
          <a:p>
            <a:endParaRPr lang="en-US" altLang="zh-CN">
              <a:latin typeface="Arial"/>
            </a:endParaRPr>
          </a:p>
        </p:txBody>
      </p:sp>
      <p:sp>
        <p:nvSpPr>
          <p:cNvPr id="38" name="224768666"/>
          <p:cNvSpPr txBox="1">
            <a:spLocks noChangeArrowheads="1"/>
          </p:cNvSpPr>
          <p:nvPr/>
        </p:nvSpPr>
        <p:spPr bwMode="auto">
          <a:xfrm>
            <a:off x="-174212" y="5443149"/>
            <a:ext cx="2121419" cy="502794"/>
          </a:xfrm>
          <a:prstGeom prst="rect">
            <a:avLst/>
          </a:prstGeom>
          <a:noFill/>
          <a:ln w="9525" algn="ctr">
            <a:noFill/>
            <a:miter lim="800000"/>
            <a:headEnd/>
            <a:tailEnd/>
          </a:ln>
        </p:spPr>
        <p:txBody>
          <a:bodyPr vert="horz" wrap="square" lIns="91434" tIns="45717" rIns="91434" bIns="45717" anchor="ctr" anchorCtr="0">
            <a:spAutoFit/>
          </a:bodyPr>
          <a:lstStyle/>
          <a:p>
            <a:pPr algn="ctr" eaLnBrk="0" hangingPunct="0">
              <a:defRPr/>
            </a:pPr>
            <a:r>
              <a:rPr lang="en-US" altLang="zh-CN" sz="1300" dirty="0" smtClean="0">
                <a:solidFill>
                  <a:srgbClr val="000000"/>
                </a:solidFill>
                <a:latin typeface="Arial"/>
                <a:ea typeface="微软雅黑" pitchFamily="34" charset="-122"/>
                <a:cs typeface="Arial" pitchFamily="34" charset="0"/>
              </a:rPr>
              <a:t>Node management network port</a:t>
            </a:r>
          </a:p>
        </p:txBody>
      </p:sp>
      <p:cxnSp>
        <p:nvCxnSpPr>
          <p:cNvPr id="39" name="436130483"/>
          <p:cNvCxnSpPr/>
          <p:nvPr/>
        </p:nvCxnSpPr>
        <p:spPr bwMode="auto">
          <a:xfrm>
            <a:off x="2145171" y="5786694"/>
            <a:ext cx="1830139" cy="0"/>
          </a:xfrm>
          <a:prstGeom prst="straightConnector1">
            <a:avLst/>
          </a:prstGeom>
          <a:noFill/>
          <a:ln w="28575">
            <a:solidFill>
              <a:srgbClr val="C00000"/>
            </a:solidFill>
            <a:headEnd type="arrow" w="med" len="med"/>
            <a:tailEnd type="non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pic>
        <p:nvPicPr>
          <p:cNvPr id="46" name="1387448458"/>
          <p:cNvPicPr>
            <a:picLocks noChangeAspect="1" noChangeArrowheads="1"/>
          </p:cNvPicPr>
          <p:nvPr/>
        </p:nvPicPr>
        <p:blipFill>
          <a:blip r:embed="rId3" cstate="print"/>
          <a:srcRect/>
          <a:stretch>
            <a:fillRect/>
          </a:stretch>
        </p:blipFill>
        <p:spPr bwMode="auto">
          <a:xfrm>
            <a:off x="1633849" y="5411495"/>
            <a:ext cx="561982" cy="710410"/>
          </a:xfrm>
          <a:prstGeom prst="rect">
            <a:avLst/>
          </a:prstGeom>
          <a:noFill/>
          <a:ln w="9525">
            <a:noFill/>
            <a:miter lim="800000"/>
            <a:headEnd/>
            <a:tailEnd/>
          </a:ln>
        </p:spPr>
      </p:pic>
      <p:sp>
        <p:nvSpPr>
          <p:cNvPr id="47" name="1955389234"/>
          <p:cNvSpPr/>
          <p:nvPr/>
        </p:nvSpPr>
        <p:spPr bwMode="auto">
          <a:xfrm>
            <a:off x="2786319" y="3861699"/>
            <a:ext cx="566760" cy="601823"/>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lIns="80147" tIns="40073" rIns="80147" bIns="40073" anchor="ctr" anchorCtr="0"/>
          <a:lstStyle/>
          <a:p>
            <a:pPr marL="595244" indent="-228828" algn="ctr" defTabSz="731384">
              <a:lnSpc>
                <a:spcPct val="130000"/>
              </a:lnSpc>
              <a:buSzPct val="50000"/>
              <a:defRPr/>
            </a:pPr>
            <a:endParaRPr lang="en-US" altLang="zh-CN" sz="1300" dirty="0">
              <a:solidFill>
                <a:srgbClr val="000000"/>
              </a:solidFill>
              <a:latin typeface="Arial"/>
              <a:ea typeface="微软雅黑" pitchFamily="34" charset="-122"/>
              <a:cs typeface="Arial" pitchFamily="34" charset="0"/>
            </a:endParaRPr>
          </a:p>
        </p:txBody>
      </p:sp>
      <p:sp>
        <p:nvSpPr>
          <p:cNvPr id="48" name="778820303"/>
          <p:cNvSpPr txBox="1">
            <a:spLocks noChangeArrowheads="1"/>
          </p:cNvSpPr>
          <p:nvPr/>
        </p:nvSpPr>
        <p:spPr bwMode="auto">
          <a:xfrm>
            <a:off x="2768858" y="4028786"/>
            <a:ext cx="590866" cy="297562"/>
          </a:xfrm>
          <a:prstGeom prst="rect">
            <a:avLst/>
          </a:prstGeom>
          <a:noFill/>
          <a:ln w="9525" algn="ctr">
            <a:noFill/>
            <a:miter lim="800000"/>
            <a:headEnd/>
            <a:tailEnd/>
          </a:ln>
        </p:spPr>
        <p:txBody>
          <a:bodyPr vert="horz" wrap="none" lIns="91434" tIns="45717" rIns="91434" bIns="45717" anchor="ctr" anchorCtr="0">
            <a:spAutoFit/>
          </a:bodyPr>
          <a:lstStyle/>
          <a:p>
            <a:pPr algn="ctr" eaLnBrk="0" hangingPunct="0">
              <a:defRPr/>
            </a:pPr>
            <a:r>
              <a:rPr lang="en-US" altLang="zh-CN" sz="1300" dirty="0" smtClean="0">
                <a:solidFill>
                  <a:srgbClr val="000000"/>
                </a:solidFill>
                <a:latin typeface="Arial"/>
                <a:ea typeface="微软雅黑" pitchFamily="34" charset="-122"/>
                <a:cs typeface="Arial" pitchFamily="34" charset="0"/>
              </a:rPr>
              <a:t>Node</a:t>
            </a:r>
            <a:endParaRPr lang="en-US" altLang="zh-CN" sz="1300" dirty="0">
              <a:solidFill>
                <a:srgbClr val="000000"/>
              </a:solidFill>
              <a:latin typeface="Arial"/>
              <a:ea typeface="微软雅黑" pitchFamily="34" charset="-122"/>
              <a:cs typeface="Arial" pitchFamily="34" charset="0"/>
            </a:endParaRPr>
          </a:p>
        </p:txBody>
      </p:sp>
      <p:sp>
        <p:nvSpPr>
          <p:cNvPr id="49" name="1955389234"/>
          <p:cNvSpPr/>
          <p:nvPr/>
        </p:nvSpPr>
        <p:spPr bwMode="auto">
          <a:xfrm>
            <a:off x="4921795" y="3827384"/>
            <a:ext cx="566760" cy="601823"/>
          </a:xfrm>
          <a:prstGeom prst="roundRect">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vert270" lIns="80147" tIns="40073" rIns="80147" bIns="40073" anchor="ctr" anchorCtr="0"/>
          <a:lstStyle/>
          <a:p>
            <a:pPr marL="595244" indent="-228828" algn="ctr" defTabSz="731384">
              <a:lnSpc>
                <a:spcPct val="130000"/>
              </a:lnSpc>
              <a:buSzPct val="50000"/>
              <a:defRPr/>
            </a:pPr>
            <a:endParaRPr lang="en-US" altLang="zh-CN" sz="1300" dirty="0">
              <a:solidFill>
                <a:srgbClr val="000000"/>
              </a:solidFill>
              <a:latin typeface="Arial"/>
              <a:ea typeface="微软雅黑" pitchFamily="34" charset="-122"/>
              <a:cs typeface="Arial" pitchFamily="34" charset="0"/>
            </a:endParaRPr>
          </a:p>
        </p:txBody>
      </p:sp>
      <p:sp>
        <p:nvSpPr>
          <p:cNvPr id="50" name="778820303"/>
          <p:cNvSpPr txBox="1">
            <a:spLocks noChangeArrowheads="1"/>
          </p:cNvSpPr>
          <p:nvPr/>
        </p:nvSpPr>
        <p:spPr bwMode="auto">
          <a:xfrm>
            <a:off x="4904334" y="3994471"/>
            <a:ext cx="590866" cy="297562"/>
          </a:xfrm>
          <a:prstGeom prst="rect">
            <a:avLst/>
          </a:prstGeom>
          <a:noFill/>
          <a:ln w="9525" algn="ctr">
            <a:noFill/>
            <a:miter lim="800000"/>
            <a:headEnd/>
            <a:tailEnd/>
          </a:ln>
        </p:spPr>
        <p:txBody>
          <a:bodyPr vert="horz" wrap="none" lIns="91434" tIns="45717" rIns="91434" bIns="45717" anchor="ctr" anchorCtr="0">
            <a:spAutoFit/>
          </a:bodyPr>
          <a:lstStyle/>
          <a:p>
            <a:pPr algn="ctr" eaLnBrk="0" hangingPunct="0">
              <a:defRPr/>
            </a:pPr>
            <a:r>
              <a:rPr lang="en-US" altLang="zh-CN" sz="1300" dirty="0" smtClean="0">
                <a:solidFill>
                  <a:srgbClr val="000000"/>
                </a:solidFill>
                <a:latin typeface="Arial"/>
                <a:ea typeface="微软雅黑" pitchFamily="34" charset="-122"/>
                <a:cs typeface="Arial" pitchFamily="34" charset="0"/>
              </a:rPr>
              <a:t>Node</a:t>
            </a:r>
            <a:endParaRPr lang="en-US" altLang="zh-CN" sz="1300" dirty="0">
              <a:solidFill>
                <a:srgbClr val="000000"/>
              </a:solidFill>
              <a:latin typeface="Arial"/>
              <a:ea typeface="微软雅黑" pitchFamily="34" charset="-122"/>
              <a:cs typeface="Arial" pitchFamily="34" charset="0"/>
            </a:endParaRPr>
          </a:p>
        </p:txBody>
      </p:sp>
    </p:spTree>
  </p:cSld>
  <p:clrMapOvr>
    <a:masterClrMapping/>
  </p:clrMapOvr>
  <p:transition advClick="0" advTm="800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7349" y="449387"/>
            <a:ext cx="11826942" cy="871739"/>
          </a:xfrm>
        </p:spPr>
        <p:txBody>
          <a:bodyPr/>
          <a:lstStyle/>
          <a:p>
            <a:pPr algn="l"/>
            <a:r>
              <a:rPr lang="en-US" altLang="zh-CN" sz="3400" b="1" dirty="0" smtClean="0">
                <a:solidFill>
                  <a:schemeClr val="tx1"/>
                </a:solidFill>
                <a:latin typeface="+mn-ea"/>
                <a:ea typeface="+mn-ea"/>
              </a:rPr>
              <a:t>Feature (5): Power saving</a:t>
            </a:r>
            <a:r>
              <a:rPr lang="zh-CN" altLang="en-US" sz="3400" b="1" dirty="0" smtClean="0">
                <a:solidFill>
                  <a:schemeClr val="tx1"/>
                </a:solidFill>
                <a:latin typeface="+mn-ea"/>
                <a:ea typeface="+mn-ea"/>
              </a:rPr>
              <a:t>（</a:t>
            </a:r>
            <a:r>
              <a:rPr lang="en-US" altLang="zh-CN" sz="3400" b="1" dirty="0" smtClean="0">
                <a:solidFill>
                  <a:schemeClr val="tx1"/>
                </a:solidFill>
                <a:latin typeface="+mn-ea"/>
                <a:ea typeface="+mn-ea"/>
              </a:rPr>
              <a:t>XH620 V3  VS RH1288</a:t>
            </a:r>
            <a:r>
              <a:rPr lang="zh-CN" altLang="en-US" sz="3400" b="1" dirty="0" smtClean="0">
                <a:solidFill>
                  <a:schemeClr val="tx1"/>
                </a:solidFill>
                <a:latin typeface="+mn-ea"/>
                <a:ea typeface="+mn-ea"/>
              </a:rPr>
              <a:t>）</a:t>
            </a:r>
            <a:endParaRPr lang="zh-CN" altLang="en-US" sz="3400" b="1" dirty="0">
              <a:solidFill>
                <a:schemeClr val="tx1"/>
              </a:solidFill>
              <a:latin typeface="+mn-ea"/>
              <a:ea typeface="+mn-ea"/>
            </a:endParaRPr>
          </a:p>
        </p:txBody>
      </p:sp>
      <p:pic>
        <p:nvPicPr>
          <p:cNvPr id="2050" name="Picture 2"/>
          <p:cNvPicPr>
            <a:picLocks noChangeAspect="1" noChangeArrowheads="1"/>
          </p:cNvPicPr>
          <p:nvPr/>
        </p:nvPicPr>
        <p:blipFill>
          <a:blip r:embed="rId2" cstate="print"/>
          <a:srcRect/>
          <a:stretch>
            <a:fillRect/>
          </a:stretch>
        </p:blipFill>
        <p:spPr bwMode="auto">
          <a:xfrm>
            <a:off x="839409" y="1132049"/>
            <a:ext cx="9138462" cy="4047782"/>
          </a:xfrm>
          <a:prstGeom prst="rect">
            <a:avLst/>
          </a:prstGeom>
          <a:noFill/>
          <a:ln w="9525">
            <a:noFill/>
            <a:miter lim="800000"/>
            <a:headEnd/>
            <a:tailEnd/>
          </a:ln>
        </p:spPr>
      </p:pic>
      <p:sp>
        <p:nvSpPr>
          <p:cNvPr id="4" name="TextBox 3"/>
          <p:cNvSpPr txBox="1"/>
          <p:nvPr/>
        </p:nvSpPr>
        <p:spPr>
          <a:xfrm>
            <a:off x="981952" y="5273866"/>
            <a:ext cx="9692789" cy="677133"/>
          </a:xfrm>
          <a:prstGeom prst="rect">
            <a:avLst/>
          </a:prstGeom>
          <a:noFill/>
        </p:spPr>
        <p:txBody>
          <a:bodyPr wrap="square" lIns="121944" tIns="60972" rIns="121944" bIns="60972" rtlCol="0">
            <a:spAutoFit/>
          </a:bodyPr>
          <a:lstStyle/>
          <a:p>
            <a:r>
              <a:rPr lang="en-US" altLang="zh-CN" dirty="0" smtClean="0"/>
              <a:t>According to the test, the average power consumption of XH620 V3 is 8% lower than of RH1288H V3 with the same configuration.</a:t>
            </a:r>
            <a:endParaRPr lang="zh-CN" altLang="en-US" dirty="0"/>
          </a:p>
        </p:txBody>
      </p:sp>
    </p:spTree>
  </p:cSld>
  <p:clrMapOvr>
    <a:masterClrMapping/>
  </p:clrMapOvr>
  <p:transition advClick="0" advTm="8000">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30"/>
          <p:cNvSpPr>
            <a:spLocks noGrp="1"/>
          </p:cNvSpPr>
          <p:nvPr>
            <p:ph type="title"/>
          </p:nvPr>
        </p:nvSpPr>
        <p:spPr/>
        <p:txBody>
          <a:bodyPr/>
          <a:lstStyle/>
          <a:p>
            <a:pPr lvl="0" algn="l"/>
            <a:r>
              <a:rPr lang="en-US" altLang="zh-CN" sz="3400" b="1" dirty="0" smtClean="0">
                <a:solidFill>
                  <a:schemeClr val="tx1"/>
                </a:solidFill>
                <a:latin typeface="Arial"/>
              </a:rPr>
              <a:t>Contents</a:t>
            </a:r>
            <a:endParaRPr lang="zh-CN" altLang="en-US" sz="3400" b="1" dirty="0">
              <a:solidFill>
                <a:schemeClr val="tx1"/>
              </a:solidFill>
            </a:endParaRPr>
          </a:p>
        </p:txBody>
      </p:sp>
      <p:sp>
        <p:nvSpPr>
          <p:cNvPr id="6" name="833942998"/>
          <p:cNvSpPr txBox="1">
            <a:spLocks/>
          </p:cNvSpPr>
          <p:nvPr/>
        </p:nvSpPr>
        <p:spPr>
          <a:xfrm>
            <a:off x="694392" y="318636"/>
            <a:ext cx="8304938" cy="1162318"/>
          </a:xfrm>
          <a:prstGeom prst="rect">
            <a:avLst/>
          </a:prstGeom>
        </p:spPr>
        <p:txBody>
          <a:bodyPr lIns="121944" tIns="60972" rIns="121944" bIns="60972"/>
          <a:lstStyle/>
          <a:p>
            <a:pPr defTabSz="1219444" eaLnBrk="0" hangingPunct="0">
              <a:defRPr/>
            </a:pPr>
            <a:endParaRPr lang="en-US" sz="5900" b="1" kern="0" dirty="0">
              <a:solidFill>
                <a:srgbClr val="C00000"/>
              </a:solidFill>
              <a:latin typeface="Arial"/>
              <a:ea typeface="黑体" pitchFamily="49" charset="-122"/>
              <a:cs typeface="+mj-cs"/>
            </a:endParaRPr>
          </a:p>
        </p:txBody>
      </p:sp>
      <p:sp>
        <p:nvSpPr>
          <p:cNvPr id="27" name="Freeform 11"/>
          <p:cNvSpPr>
            <a:spLocks/>
          </p:cNvSpPr>
          <p:nvPr/>
        </p:nvSpPr>
        <p:spPr bwMode="gray">
          <a:xfrm>
            <a:off x="3638892" y="2075761"/>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C00000"/>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8" name="1403545547"/>
          <p:cNvSpPr>
            <a:spLocks/>
          </p:cNvSpPr>
          <p:nvPr/>
        </p:nvSpPr>
        <p:spPr bwMode="gray">
          <a:xfrm>
            <a:off x="2703081" y="2075761"/>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C00000"/>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9" name="1124453809"/>
          <p:cNvSpPr txBox="1">
            <a:spLocks noChangeArrowheads="1"/>
          </p:cNvSpPr>
          <p:nvPr/>
        </p:nvSpPr>
        <p:spPr bwMode="gray">
          <a:xfrm>
            <a:off x="3789288" y="2200673"/>
            <a:ext cx="5280874" cy="533604"/>
          </a:xfrm>
          <a:prstGeom prst="rect">
            <a:avLst/>
          </a:prstGeom>
          <a:noFill/>
          <a:ln w="9525">
            <a:noFill/>
            <a:miter lim="800000"/>
            <a:headEnd/>
            <a:tailEnd/>
          </a:ln>
          <a:effectLst>
            <a:outerShdw dist="17961" dir="2700000" algn="ctr" rotWithShape="0">
              <a:srgbClr val="333333">
                <a:alpha val="50000"/>
              </a:srgbClr>
            </a:outerShdw>
          </a:effectLst>
        </p:spPr>
        <p:txBody>
          <a:bodyPr wrap="square" lIns="121944" tIns="60972" rIns="121944" bIns="60972">
            <a:spAutoFit/>
          </a:bodyPr>
          <a:lstStyle/>
          <a:p>
            <a:r>
              <a:rPr lang="en-US" altLang="zh-CN" sz="2700" dirty="0" smtClean="0">
                <a:latin typeface="Arial"/>
                <a:ea typeface="微软雅黑" pitchFamily="34" charset="-122"/>
              </a:rPr>
              <a:t>Trends and Positioning</a:t>
            </a:r>
            <a:endParaRPr lang="en-US" altLang="zh-CN" sz="3200" dirty="0">
              <a:latin typeface="Arial"/>
              <a:ea typeface="微软雅黑" pitchFamily="34" charset="-122"/>
            </a:endParaRPr>
          </a:p>
        </p:txBody>
      </p:sp>
      <p:sp>
        <p:nvSpPr>
          <p:cNvPr id="42" name="523645395"/>
          <p:cNvSpPr txBox="1">
            <a:spLocks noChangeArrowheads="1"/>
          </p:cNvSpPr>
          <p:nvPr/>
        </p:nvSpPr>
        <p:spPr bwMode="gray">
          <a:xfrm>
            <a:off x="2940707" y="2012247"/>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1</a:t>
            </a:r>
          </a:p>
        </p:txBody>
      </p:sp>
      <p:sp>
        <p:nvSpPr>
          <p:cNvPr id="25" name="Freeform 9"/>
          <p:cNvSpPr>
            <a:spLocks/>
          </p:cNvSpPr>
          <p:nvPr/>
        </p:nvSpPr>
        <p:spPr bwMode="gray">
          <a:xfrm>
            <a:off x="3638892" y="2990209"/>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6" name="1065321032"/>
          <p:cNvSpPr>
            <a:spLocks/>
          </p:cNvSpPr>
          <p:nvPr/>
        </p:nvSpPr>
        <p:spPr bwMode="gray">
          <a:xfrm>
            <a:off x="2703081" y="2990209"/>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30" name="2011084433"/>
          <p:cNvSpPr txBox="1">
            <a:spLocks noChangeArrowheads="1"/>
          </p:cNvSpPr>
          <p:nvPr/>
        </p:nvSpPr>
        <p:spPr bwMode="gray">
          <a:xfrm>
            <a:off x="3789288" y="3068542"/>
            <a:ext cx="4776444" cy="533604"/>
          </a:xfrm>
          <a:prstGeom prst="rect">
            <a:avLst/>
          </a:prstGeom>
          <a:noFill/>
          <a:ln w="9525">
            <a:noFill/>
            <a:miter lim="800000"/>
            <a:headEnd/>
            <a:tailEnd/>
          </a:ln>
          <a:effectLst>
            <a:outerShdw dist="17961" dir="2700000" algn="ctr" rotWithShape="0">
              <a:srgbClr val="333333">
                <a:alpha val="50000"/>
              </a:srgbClr>
            </a:outerShdw>
          </a:effectLst>
        </p:spPr>
        <p:txBody>
          <a:bodyPr lIns="121944" tIns="60972" rIns="121944" bIns="60972">
            <a:spAutoFit/>
          </a:bodyPr>
          <a:lstStyle/>
          <a:p>
            <a:pPr lvl="0"/>
            <a:r>
              <a:rPr lang="en-US" altLang="zh-CN" sz="2700" dirty="0" smtClean="0">
                <a:latin typeface="Arial"/>
                <a:ea typeface="微软雅黑" pitchFamily="34" charset="-122"/>
              </a:rPr>
              <a:t>Introduction to the X6800</a:t>
            </a:r>
            <a:endParaRPr lang="en-US" altLang="zh-CN" sz="2700" dirty="0">
              <a:latin typeface="Arial"/>
              <a:ea typeface="微软雅黑" pitchFamily="34" charset="-122"/>
            </a:endParaRPr>
          </a:p>
        </p:txBody>
      </p:sp>
      <p:sp>
        <p:nvSpPr>
          <p:cNvPr id="46" name="158354547"/>
          <p:cNvSpPr txBox="1">
            <a:spLocks noChangeArrowheads="1"/>
          </p:cNvSpPr>
          <p:nvPr/>
        </p:nvSpPr>
        <p:spPr bwMode="gray">
          <a:xfrm>
            <a:off x="2961032" y="2939397"/>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2</a:t>
            </a:r>
          </a:p>
        </p:txBody>
      </p:sp>
      <p:sp>
        <p:nvSpPr>
          <p:cNvPr id="22" name="Freeform 6"/>
          <p:cNvSpPr>
            <a:spLocks/>
          </p:cNvSpPr>
          <p:nvPr/>
        </p:nvSpPr>
        <p:spPr bwMode="gray">
          <a:xfrm>
            <a:off x="3638892" y="3883485"/>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3" name="1862476444"/>
          <p:cNvSpPr>
            <a:spLocks/>
          </p:cNvSpPr>
          <p:nvPr/>
        </p:nvSpPr>
        <p:spPr bwMode="gray">
          <a:xfrm>
            <a:off x="2703081" y="3883485"/>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4" name="966747630"/>
          <p:cNvSpPr txBox="1">
            <a:spLocks noChangeArrowheads="1"/>
          </p:cNvSpPr>
          <p:nvPr/>
        </p:nvSpPr>
        <p:spPr bwMode="gray">
          <a:xfrm>
            <a:off x="3789287" y="3999928"/>
            <a:ext cx="5776303" cy="533604"/>
          </a:xfrm>
          <a:prstGeom prst="rect">
            <a:avLst/>
          </a:prstGeom>
          <a:noFill/>
          <a:ln w="9525">
            <a:noFill/>
            <a:miter lim="800000"/>
            <a:headEnd/>
            <a:tailEnd/>
          </a:ln>
          <a:effectLst>
            <a:outerShdw dist="17961" dir="2700000" algn="ctr" rotWithShape="0">
              <a:srgbClr val="333333">
                <a:alpha val="50000"/>
              </a:srgbClr>
            </a:outerShdw>
          </a:effectLst>
        </p:spPr>
        <p:txBody>
          <a:bodyPr wrap="square" lIns="121944" tIns="60972" rIns="121944" bIns="60972">
            <a:spAutoFit/>
          </a:bodyPr>
          <a:lstStyle/>
          <a:p>
            <a:pPr lvl="0"/>
            <a:r>
              <a:rPr lang="en-US" altLang="zh-CN" sz="2700" dirty="0" smtClean="0">
                <a:latin typeface="Arial"/>
                <a:ea typeface="微软雅黑" pitchFamily="34" charset="-122"/>
              </a:rPr>
              <a:t>Application Scenarios and Cases</a:t>
            </a:r>
            <a:endParaRPr lang="en-US" altLang="zh-CN" sz="2700" dirty="0">
              <a:latin typeface="Arial"/>
              <a:ea typeface="微软雅黑" pitchFamily="34" charset="-122"/>
            </a:endParaRPr>
          </a:p>
        </p:txBody>
      </p:sp>
      <p:sp>
        <p:nvSpPr>
          <p:cNvPr id="47" name="1355261803"/>
          <p:cNvSpPr txBox="1">
            <a:spLocks noChangeArrowheads="1"/>
          </p:cNvSpPr>
          <p:nvPr/>
        </p:nvSpPr>
        <p:spPr bwMode="gray">
          <a:xfrm>
            <a:off x="2961032" y="3815736"/>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3</a:t>
            </a:r>
          </a:p>
        </p:txBody>
      </p:sp>
    </p:spTree>
  </p:cSld>
  <p:clrMapOvr>
    <a:masterClrMapping/>
  </p:clrMapOvr>
  <p:transition advClick="0" advTm="800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35916" y="449387"/>
            <a:ext cx="10744369" cy="871739"/>
          </a:xfrm>
        </p:spPr>
        <p:txBody>
          <a:bodyPr/>
          <a:lstStyle/>
          <a:p>
            <a:pPr algn="l"/>
            <a:r>
              <a:rPr lang="en-US" altLang="zh-CN" sz="3400" b="1" dirty="0" smtClean="0">
                <a:solidFill>
                  <a:schemeClr val="tx1"/>
                </a:solidFill>
                <a:latin typeface="+mn-lt"/>
                <a:ea typeface="微软雅黑" pitchFamily="34" charset="-122"/>
              </a:rPr>
              <a:t>Feature (6): Mixing nodes in chassis</a:t>
            </a:r>
            <a:r>
              <a:rPr lang="zh-CN" altLang="en-US" sz="3400" b="1" dirty="0" smtClean="0">
                <a:solidFill>
                  <a:schemeClr val="tx1"/>
                </a:solidFill>
                <a:latin typeface="+mn-lt"/>
              </a:rPr>
              <a:t>（</a:t>
            </a:r>
            <a:r>
              <a:rPr lang="en-US" altLang="zh-CN" sz="3400" b="1" dirty="0" smtClean="0">
                <a:solidFill>
                  <a:schemeClr val="tx1"/>
                </a:solidFill>
                <a:latin typeface="+mn-lt"/>
              </a:rPr>
              <a:t>Solution for SMB </a:t>
            </a:r>
            <a:r>
              <a:rPr lang="en-US" altLang="zh-CN" sz="3400" b="1" dirty="0" smtClean="0">
                <a:solidFill>
                  <a:schemeClr val="tx1"/>
                </a:solidFill>
                <a:latin typeface="+mn-lt"/>
                <a:ea typeface="微软雅黑" pitchFamily="34" charset="-122"/>
              </a:rPr>
              <a:t>and </a:t>
            </a:r>
            <a:r>
              <a:rPr lang="en-US" altLang="zh-CN" sz="3400" b="1" dirty="0" smtClean="0">
                <a:solidFill>
                  <a:schemeClr val="tx1"/>
                </a:solidFill>
                <a:latin typeface="+mn-lt"/>
              </a:rPr>
              <a:t>ROBO </a:t>
            </a:r>
            <a:r>
              <a:rPr lang="zh-CN" altLang="en-US" sz="3400" b="1" dirty="0" smtClean="0">
                <a:solidFill>
                  <a:schemeClr val="tx1"/>
                </a:solidFill>
                <a:latin typeface="+mn-lt"/>
              </a:rPr>
              <a:t>）</a:t>
            </a:r>
            <a:endParaRPr lang="zh-CN" altLang="en-US" sz="3400" b="1" dirty="0">
              <a:solidFill>
                <a:schemeClr val="tx1"/>
              </a:solidFill>
              <a:latin typeface="+mn-lt"/>
            </a:endParaRPr>
          </a:p>
        </p:txBody>
      </p:sp>
      <p:grpSp>
        <p:nvGrpSpPr>
          <p:cNvPr id="3" name="组合 10"/>
          <p:cNvGrpSpPr/>
          <p:nvPr/>
        </p:nvGrpSpPr>
        <p:grpSpPr>
          <a:xfrm>
            <a:off x="6140128" y="1508492"/>
            <a:ext cx="5884881" cy="2311638"/>
            <a:chOff x="0" y="2392105"/>
            <a:chExt cx="7049387" cy="2544903"/>
          </a:xfrm>
        </p:grpSpPr>
        <p:pic>
          <p:nvPicPr>
            <p:cNvPr id="1028" name="Picture 4"/>
            <p:cNvPicPr>
              <a:picLocks noChangeAspect="1" noChangeArrowheads="1"/>
            </p:cNvPicPr>
            <p:nvPr/>
          </p:nvPicPr>
          <p:blipFill>
            <a:blip r:embed="rId3" cstate="print"/>
            <a:srcRect/>
            <a:stretch>
              <a:fillRect/>
            </a:stretch>
          </p:blipFill>
          <p:spPr bwMode="auto">
            <a:xfrm>
              <a:off x="0" y="2392105"/>
              <a:ext cx="7049387" cy="2539465"/>
            </a:xfrm>
            <a:prstGeom prst="rect">
              <a:avLst/>
            </a:prstGeom>
            <a:noFill/>
            <a:ln w="9525">
              <a:noFill/>
              <a:miter lim="800000"/>
              <a:headEnd/>
              <a:tailEnd/>
            </a:ln>
          </p:spPr>
        </p:pic>
        <p:pic>
          <p:nvPicPr>
            <p:cNvPr id="7" name="Picture 3"/>
            <p:cNvPicPr>
              <a:picLocks noChangeAspect="1" noChangeArrowheads="1"/>
            </p:cNvPicPr>
            <p:nvPr/>
          </p:nvPicPr>
          <p:blipFill>
            <a:blip r:embed="rId4" cstate="print"/>
            <a:srcRect/>
            <a:stretch>
              <a:fillRect/>
            </a:stretch>
          </p:blipFill>
          <p:spPr bwMode="auto">
            <a:xfrm>
              <a:off x="5213615" y="2457177"/>
              <a:ext cx="729985" cy="2469199"/>
            </a:xfrm>
            <a:prstGeom prst="rect">
              <a:avLst/>
            </a:prstGeom>
            <a:noFill/>
            <a:ln w="9525">
              <a:noFill/>
              <a:miter lim="800000"/>
              <a:headEnd/>
              <a:tailEnd/>
            </a:ln>
          </p:spPr>
        </p:pic>
        <p:pic>
          <p:nvPicPr>
            <p:cNvPr id="10" name="Picture 3"/>
            <p:cNvPicPr>
              <a:picLocks noChangeAspect="1" noChangeArrowheads="1"/>
            </p:cNvPicPr>
            <p:nvPr/>
          </p:nvPicPr>
          <p:blipFill>
            <a:blip r:embed="rId5" cstate="print"/>
            <a:srcRect/>
            <a:stretch>
              <a:fillRect/>
            </a:stretch>
          </p:blipFill>
          <p:spPr bwMode="auto">
            <a:xfrm>
              <a:off x="5979158" y="2467809"/>
              <a:ext cx="729985" cy="2469199"/>
            </a:xfrm>
            <a:prstGeom prst="rect">
              <a:avLst/>
            </a:prstGeom>
            <a:noFill/>
            <a:ln w="9525">
              <a:noFill/>
              <a:miter lim="800000"/>
              <a:headEnd/>
              <a:tailEnd/>
            </a:ln>
          </p:spPr>
        </p:pic>
      </p:grpSp>
      <p:sp>
        <p:nvSpPr>
          <p:cNvPr id="18" name="TextBox 17"/>
          <p:cNvSpPr txBox="1"/>
          <p:nvPr/>
        </p:nvSpPr>
        <p:spPr>
          <a:xfrm>
            <a:off x="835536" y="4421774"/>
            <a:ext cx="11122072" cy="954132"/>
          </a:xfrm>
          <a:prstGeom prst="rect">
            <a:avLst/>
          </a:prstGeom>
          <a:noFill/>
        </p:spPr>
        <p:txBody>
          <a:bodyPr wrap="square" lIns="121944" tIns="60972" rIns="121944" bIns="60972" rtlCol="0">
            <a:spAutoFit/>
          </a:bodyPr>
          <a:lstStyle/>
          <a:p>
            <a:pPr>
              <a:buFont typeface="Wingdings" pitchFamily="2" charset="2"/>
              <a:buChar char="Ø"/>
            </a:pPr>
            <a:r>
              <a:rPr lang="en-US" altLang="zh-CN" dirty="0" smtClean="0"/>
              <a:t>Integrated deployment(software + hardware), suitable for the pre-installed </a:t>
            </a:r>
            <a:r>
              <a:rPr lang="en-US" altLang="zh-CN" dirty="0" err="1" smtClean="0"/>
              <a:t>sotware</a:t>
            </a:r>
            <a:r>
              <a:rPr lang="en-US" altLang="zh-CN" dirty="0" smtClean="0"/>
              <a:t> SMB solution</a:t>
            </a:r>
            <a:endParaRPr lang="en-US" altLang="zh-CN" dirty="0" smtClean="0">
              <a:solidFill>
                <a:srgbClr val="FF0000"/>
              </a:solidFill>
            </a:endParaRPr>
          </a:p>
          <a:p>
            <a:pPr>
              <a:buFont typeface="Wingdings" pitchFamily="2" charset="2"/>
              <a:buChar char="Ø"/>
            </a:pPr>
            <a:r>
              <a:rPr lang="en-US" altLang="zh-CN" dirty="0" smtClean="0"/>
              <a:t> Compute and storage node can be mixed in one chassis, meeting more service requirements</a:t>
            </a:r>
          </a:p>
          <a:p>
            <a:pPr>
              <a:buFont typeface="Wingdings" pitchFamily="2" charset="2"/>
              <a:buChar char="Ø"/>
            </a:pPr>
            <a:r>
              <a:rPr lang="en-US" altLang="zh-CN" dirty="0" smtClean="0"/>
              <a:t> 4U Chassis, easy to expand nodes and hard disks</a:t>
            </a:r>
            <a:endParaRPr lang="en-US" altLang="zh-CN" dirty="0" smtClean="0">
              <a:solidFill>
                <a:srgbClr val="FF0000"/>
              </a:solidFill>
            </a:endParaRPr>
          </a:p>
        </p:txBody>
      </p:sp>
      <p:sp>
        <p:nvSpPr>
          <p:cNvPr id="19" name="TextBox 18"/>
          <p:cNvSpPr txBox="1"/>
          <p:nvPr/>
        </p:nvSpPr>
        <p:spPr>
          <a:xfrm>
            <a:off x="779739" y="1610439"/>
            <a:ext cx="4067572" cy="954132"/>
          </a:xfrm>
          <a:prstGeom prst="rect">
            <a:avLst/>
          </a:prstGeom>
          <a:noFill/>
        </p:spPr>
        <p:txBody>
          <a:bodyPr wrap="none" lIns="121944" tIns="60972" rIns="121944" bIns="60972" rtlCol="0">
            <a:spAutoFit/>
          </a:bodyPr>
          <a:lstStyle/>
          <a:p>
            <a:r>
              <a:rPr lang="en-US" altLang="zh-CN" dirty="0" smtClean="0"/>
              <a:t>Typical  SMB  Configuration 1</a:t>
            </a:r>
            <a:r>
              <a:rPr lang="zh-CN" altLang="en-US" dirty="0" smtClean="0"/>
              <a:t>：</a:t>
            </a:r>
            <a:endParaRPr lang="en-US" altLang="zh-CN" dirty="0" smtClean="0"/>
          </a:p>
          <a:p>
            <a:r>
              <a:rPr lang="en-US" altLang="zh-CN" dirty="0" smtClean="0"/>
              <a:t>     3</a:t>
            </a:r>
            <a:r>
              <a:rPr lang="zh-CN" altLang="en-US" dirty="0" smtClean="0"/>
              <a:t>*  </a:t>
            </a:r>
            <a:r>
              <a:rPr lang="en-US" altLang="zh-CN" dirty="0" smtClean="0"/>
              <a:t>XH628  V3  nodes  for  </a:t>
            </a:r>
            <a:r>
              <a:rPr lang="en-US" altLang="zh-CN" dirty="0" err="1" smtClean="0"/>
              <a:t>ServerSAN</a:t>
            </a:r>
            <a:r>
              <a:rPr lang="en-US" altLang="zh-CN" dirty="0" smtClean="0"/>
              <a:t>  </a:t>
            </a:r>
          </a:p>
          <a:p>
            <a:r>
              <a:rPr lang="en-US" altLang="zh-CN" dirty="0" smtClean="0"/>
              <a:t>     2</a:t>
            </a:r>
            <a:r>
              <a:rPr lang="zh-CN" altLang="en-US" dirty="0" smtClean="0"/>
              <a:t>*  </a:t>
            </a:r>
            <a:r>
              <a:rPr lang="en-US" altLang="zh-CN" dirty="0" smtClean="0"/>
              <a:t>XH620  V3  nodes  for  </a:t>
            </a:r>
            <a:r>
              <a:rPr lang="en-US" altLang="zh-CN" dirty="0" err="1" smtClean="0"/>
              <a:t>WebUI</a:t>
            </a:r>
            <a:endParaRPr lang="zh-CN" altLang="en-US" dirty="0"/>
          </a:p>
        </p:txBody>
      </p:sp>
      <p:sp>
        <p:nvSpPr>
          <p:cNvPr id="20" name="TextBox 19"/>
          <p:cNvSpPr txBox="1"/>
          <p:nvPr/>
        </p:nvSpPr>
        <p:spPr>
          <a:xfrm>
            <a:off x="732154" y="2829380"/>
            <a:ext cx="3855463" cy="954132"/>
          </a:xfrm>
          <a:prstGeom prst="rect">
            <a:avLst/>
          </a:prstGeom>
          <a:noFill/>
        </p:spPr>
        <p:txBody>
          <a:bodyPr wrap="none" lIns="121944" tIns="60972" rIns="121944" bIns="60972" rtlCol="0">
            <a:spAutoFit/>
          </a:bodyPr>
          <a:lstStyle/>
          <a:p>
            <a:r>
              <a:rPr lang="en-US" altLang="zh-CN" dirty="0" smtClean="0"/>
              <a:t>Typical  SMB  Configuration 2</a:t>
            </a:r>
            <a:r>
              <a:rPr lang="zh-CN" altLang="en-US" dirty="0" smtClean="0"/>
              <a:t>：</a:t>
            </a:r>
            <a:endParaRPr lang="en-US" altLang="zh-CN" dirty="0" smtClean="0"/>
          </a:p>
          <a:p>
            <a:r>
              <a:rPr lang="en-US" altLang="zh-CN" dirty="0" smtClean="0"/>
              <a:t>     2</a:t>
            </a:r>
            <a:r>
              <a:rPr lang="zh-CN" altLang="en-US" dirty="0" smtClean="0"/>
              <a:t>*  </a:t>
            </a:r>
            <a:r>
              <a:rPr lang="en-US" altLang="zh-CN" dirty="0" smtClean="0"/>
              <a:t>XH628  V3  nodes  for  Exchange</a:t>
            </a:r>
          </a:p>
          <a:p>
            <a:r>
              <a:rPr lang="en-US" altLang="zh-CN" dirty="0" smtClean="0"/>
              <a:t>     2</a:t>
            </a:r>
            <a:r>
              <a:rPr lang="zh-CN" altLang="en-US" dirty="0" smtClean="0"/>
              <a:t>*  </a:t>
            </a:r>
            <a:r>
              <a:rPr lang="en-US" altLang="zh-CN" dirty="0" smtClean="0"/>
              <a:t>XH620  V3  nodes  for  </a:t>
            </a:r>
            <a:r>
              <a:rPr lang="en-US" altLang="zh-CN" dirty="0" err="1" smtClean="0"/>
              <a:t>WebUI</a:t>
            </a:r>
            <a:endParaRPr lang="en-US" altLang="zh-CN" dirty="0" smtClean="0"/>
          </a:p>
        </p:txBody>
      </p:sp>
    </p:spTree>
  </p:cSld>
  <p:clrMapOvr>
    <a:masterClrMapping/>
  </p:clrMapOvr>
  <p:transition advClick="0" advTm="8000">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566666695"/>
          <p:cNvSpPr txBox="1">
            <a:spLocks/>
          </p:cNvSpPr>
          <p:nvPr/>
        </p:nvSpPr>
        <p:spPr>
          <a:xfrm>
            <a:off x="336087" y="432100"/>
            <a:ext cx="10179584" cy="994609"/>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a:ea typeface="微软雅黑" pitchFamily="34" charset="-122"/>
            </a:endParaRPr>
          </a:p>
        </p:txBody>
      </p:sp>
      <p:sp>
        <p:nvSpPr>
          <p:cNvPr id="4" name="806960590"/>
          <p:cNvSpPr/>
          <p:nvPr/>
        </p:nvSpPr>
        <p:spPr bwMode="auto">
          <a:xfrm>
            <a:off x="647867" y="1522939"/>
            <a:ext cx="5281375" cy="1945069"/>
          </a:xfrm>
          <a:prstGeom prst="roundRect">
            <a:avLst>
              <a:gd name="adj" fmla="val 5460"/>
            </a:avLst>
          </a:prstGeom>
          <a:solidFill>
            <a:schemeClr val="bg2">
              <a:lumMod val="40000"/>
              <a:lumOff val="60000"/>
              <a:alpha val="70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endParaRPr>
          </a:p>
        </p:txBody>
      </p:sp>
      <p:pic>
        <p:nvPicPr>
          <p:cNvPr id="4098" name="1172251853"/>
          <p:cNvPicPr>
            <a:picLocks noChangeAspect="1" noChangeArrowheads="1"/>
          </p:cNvPicPr>
          <p:nvPr/>
        </p:nvPicPr>
        <p:blipFill>
          <a:blip r:embed="rId3" cstate="print"/>
          <a:srcRect/>
          <a:stretch>
            <a:fillRect/>
          </a:stretch>
        </p:blipFill>
        <p:spPr bwMode="auto">
          <a:xfrm>
            <a:off x="813620" y="1754870"/>
            <a:ext cx="1166304" cy="1602292"/>
          </a:xfrm>
          <a:prstGeom prst="rect">
            <a:avLst/>
          </a:prstGeom>
          <a:noFill/>
          <a:ln w="9525">
            <a:noFill/>
            <a:miter lim="800000"/>
            <a:headEnd/>
            <a:tailEnd/>
          </a:ln>
        </p:spPr>
      </p:pic>
      <p:sp>
        <p:nvSpPr>
          <p:cNvPr id="7" name="428175534"/>
          <p:cNvSpPr/>
          <p:nvPr/>
        </p:nvSpPr>
        <p:spPr>
          <a:xfrm>
            <a:off x="2137742" y="1526046"/>
            <a:ext cx="3687248" cy="1292686"/>
          </a:xfrm>
          <a:prstGeom prst="rect">
            <a:avLst/>
          </a:prstGeom>
        </p:spPr>
        <p:txBody>
          <a:bodyPr wrap="square" lIns="121944" tIns="60972" rIns="121944" bIns="60972">
            <a:spAutoFit/>
          </a:bodyPr>
          <a:lstStyle/>
          <a:p>
            <a:pPr>
              <a:spcBef>
                <a:spcPts val="0"/>
              </a:spcBef>
              <a:defRPr/>
            </a:pPr>
            <a:r>
              <a:rPr lang="en-US" altLang="zh-CN" sz="1600" b="1" dirty="0" smtClean="0">
                <a:latin typeface="Arial"/>
                <a:ea typeface="微软雅黑" pitchFamily="34" charset="-122"/>
                <a:cs typeface="Arial" pitchFamily="34" charset="0"/>
              </a:rPr>
              <a:t>Passive backplane</a:t>
            </a:r>
          </a:p>
          <a:p>
            <a:pPr marL="215943" indent="-215943">
              <a:spcBef>
                <a:spcPts val="0"/>
              </a:spcBef>
              <a:buFont typeface="Arial" pitchFamily="34" charset="0"/>
              <a:buChar char="•"/>
              <a:defRPr/>
            </a:pPr>
            <a:r>
              <a:rPr lang="en-US" altLang="zh-CN" sz="1500" kern="0" dirty="0" smtClean="0">
                <a:latin typeface="Arial"/>
                <a:ea typeface="微软雅黑" pitchFamily="34" charset="-122"/>
              </a:rPr>
              <a:t>Connects the server nodes to the management boards, rear I/O module, fan modules, and PSUs, </a:t>
            </a:r>
            <a:r>
              <a:rPr lang="en-US" altLang="zh-CN" sz="1500" kern="0" dirty="0" smtClean="0">
                <a:solidFill>
                  <a:srgbClr val="C00000"/>
                </a:solidFill>
                <a:latin typeface="Arial"/>
                <a:ea typeface="微软雅黑" pitchFamily="34" charset="-122"/>
              </a:rPr>
              <a:t>preventing single point of failures.</a:t>
            </a:r>
            <a:endParaRPr lang="en-US" altLang="zh-CN" sz="1500" b="1" kern="0" dirty="0" smtClean="0">
              <a:solidFill>
                <a:srgbClr val="C00000"/>
              </a:solidFill>
              <a:latin typeface="Arial"/>
              <a:ea typeface="微软雅黑" pitchFamily="34" charset="-122"/>
            </a:endParaRPr>
          </a:p>
        </p:txBody>
      </p:sp>
      <p:sp>
        <p:nvSpPr>
          <p:cNvPr id="9" name="1943195952"/>
          <p:cNvSpPr/>
          <p:nvPr/>
        </p:nvSpPr>
        <p:spPr bwMode="auto">
          <a:xfrm>
            <a:off x="6262729" y="1510236"/>
            <a:ext cx="5281375" cy="1943550"/>
          </a:xfrm>
          <a:prstGeom prst="roundRect">
            <a:avLst>
              <a:gd name="adj" fmla="val 5460"/>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endParaRPr>
          </a:p>
        </p:txBody>
      </p:sp>
      <p:sp>
        <p:nvSpPr>
          <p:cNvPr id="12" name="80002646"/>
          <p:cNvSpPr/>
          <p:nvPr/>
        </p:nvSpPr>
        <p:spPr bwMode="auto">
          <a:xfrm>
            <a:off x="647867" y="3847578"/>
            <a:ext cx="5281375" cy="2091526"/>
          </a:xfrm>
          <a:prstGeom prst="roundRect">
            <a:avLst>
              <a:gd name="adj" fmla="val 5460"/>
            </a:avLst>
          </a:prstGeom>
          <a:solidFill>
            <a:schemeClr val="bg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dirty="0" smtClean="0">
              <a:latin typeface="Arial"/>
              <a:ea typeface="宋体" charset="-122"/>
            </a:endParaRPr>
          </a:p>
        </p:txBody>
      </p:sp>
      <p:sp>
        <p:nvSpPr>
          <p:cNvPr id="15" name="277025057"/>
          <p:cNvSpPr/>
          <p:nvPr/>
        </p:nvSpPr>
        <p:spPr bwMode="auto">
          <a:xfrm>
            <a:off x="6262729" y="3834874"/>
            <a:ext cx="5281375" cy="2093161"/>
          </a:xfrm>
          <a:prstGeom prst="roundRect">
            <a:avLst>
              <a:gd name="adj" fmla="val 5460"/>
            </a:avLst>
          </a:prstGeom>
          <a:solidFill>
            <a:schemeClr val="bg2">
              <a:lumMod val="40000"/>
              <a:lumOff val="60000"/>
              <a:alpha val="70000"/>
            </a:schemeClr>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spcBef>
                <a:spcPts val="0"/>
              </a:spcBef>
              <a:buClr>
                <a:srgbClr val="CC9900"/>
              </a:buClr>
              <a:buFont typeface="Wingdings" pitchFamily="2" charset="2"/>
              <a:buChar char="n"/>
            </a:pPr>
            <a:endParaRPr lang="en-US" altLang="zh-CN" sz="2400" dirty="0" smtClean="0">
              <a:latin typeface="Arial"/>
              <a:ea typeface="宋体" charset="-122"/>
            </a:endParaRPr>
          </a:p>
        </p:txBody>
      </p:sp>
      <p:pic>
        <p:nvPicPr>
          <p:cNvPr id="22" name="814256091"/>
          <p:cNvPicPr>
            <a:picLocks noChangeAspect="1" noChangeArrowheads="1"/>
          </p:cNvPicPr>
          <p:nvPr/>
        </p:nvPicPr>
        <p:blipFill>
          <a:blip r:embed="rId4" cstate="print"/>
          <a:srcRect/>
          <a:stretch>
            <a:fillRect/>
          </a:stretch>
        </p:blipFill>
        <p:spPr bwMode="auto">
          <a:xfrm>
            <a:off x="871280" y="3959732"/>
            <a:ext cx="1079949" cy="2022904"/>
          </a:xfrm>
          <a:prstGeom prst="rect">
            <a:avLst/>
          </a:prstGeom>
          <a:noFill/>
          <a:ln w="9525">
            <a:noFill/>
            <a:miter lim="800000"/>
            <a:headEnd/>
            <a:tailEnd/>
          </a:ln>
        </p:spPr>
      </p:pic>
      <p:sp>
        <p:nvSpPr>
          <p:cNvPr id="23" name="1462834135"/>
          <p:cNvSpPr/>
          <p:nvPr/>
        </p:nvSpPr>
        <p:spPr>
          <a:xfrm>
            <a:off x="2109049" y="4013436"/>
            <a:ext cx="3809286" cy="1800517"/>
          </a:xfrm>
          <a:prstGeom prst="rect">
            <a:avLst/>
          </a:prstGeom>
        </p:spPr>
        <p:txBody>
          <a:bodyPr wrap="square" lIns="121944" tIns="60972" rIns="121944" bIns="60972">
            <a:spAutoFit/>
          </a:bodyPr>
          <a:lstStyle/>
          <a:p>
            <a:pPr>
              <a:spcBef>
                <a:spcPts val="0"/>
              </a:spcBef>
              <a:defRPr/>
            </a:pPr>
            <a:r>
              <a:rPr lang="en-US" altLang="zh-CN" sz="1900" b="1" dirty="0" smtClean="0">
                <a:latin typeface="Arial"/>
                <a:ea typeface="微软雅黑" pitchFamily="34" charset="-122"/>
                <a:cs typeface="Arial" pitchFamily="34" charset="0"/>
              </a:rPr>
              <a:t>Long-life component</a:t>
            </a:r>
          </a:p>
          <a:p>
            <a:pPr marL="215943" indent="-215943">
              <a:spcBef>
                <a:spcPts val="0"/>
              </a:spcBef>
              <a:buFont typeface="Arial" pitchFamily="34" charset="0"/>
              <a:buChar char="•"/>
              <a:defRPr/>
            </a:pPr>
            <a:r>
              <a:rPr lang="en-US" altLang="zh-CN" sz="1500" kern="0" dirty="0" smtClean="0">
                <a:latin typeface="Arial"/>
                <a:ea typeface="微软雅黑" pitchFamily="34" charset="-122"/>
              </a:rPr>
              <a:t>Performs strict component selection and adopts a </a:t>
            </a:r>
            <a:r>
              <a:rPr lang="en-US" altLang="zh-CN" sz="1500" kern="0" dirty="0" err="1" smtClean="0">
                <a:latin typeface="Arial"/>
                <a:ea typeface="微软雅黑" pitchFamily="34" charset="-122"/>
              </a:rPr>
              <a:t>derating</a:t>
            </a:r>
            <a:r>
              <a:rPr lang="en-US" altLang="zh-CN" sz="1500" kern="0" dirty="0" smtClean="0">
                <a:latin typeface="Arial"/>
                <a:ea typeface="微软雅黑" pitchFamily="34" charset="-122"/>
              </a:rPr>
              <a:t> design to </a:t>
            </a:r>
            <a:r>
              <a:rPr lang="en-US" altLang="zh-CN" sz="1500" kern="0" dirty="0" smtClean="0">
                <a:solidFill>
                  <a:srgbClr val="C00000"/>
                </a:solidFill>
                <a:latin typeface="Arial"/>
                <a:ea typeface="微软雅黑" pitchFamily="34" charset="-122"/>
              </a:rPr>
              <a:t>prolong the service life.</a:t>
            </a:r>
            <a:endParaRPr lang="en-US" altLang="zh-CN" sz="1500" b="1" kern="0" dirty="0" smtClean="0">
              <a:solidFill>
                <a:srgbClr val="C00000"/>
              </a:solidFill>
              <a:latin typeface="Arial"/>
              <a:ea typeface="微软雅黑" pitchFamily="34" charset="-122"/>
            </a:endParaRPr>
          </a:p>
          <a:p>
            <a:pPr marL="215943" indent="-215943">
              <a:spcBef>
                <a:spcPts val="0"/>
              </a:spcBef>
              <a:buFont typeface="Arial" pitchFamily="34" charset="0"/>
              <a:buChar char="•"/>
              <a:defRPr/>
            </a:pPr>
            <a:r>
              <a:rPr lang="en-US" altLang="zh-CN" sz="1500" kern="0" dirty="0" smtClean="0">
                <a:latin typeface="Arial"/>
                <a:ea typeface="微软雅黑" pitchFamily="34" charset="-122"/>
              </a:rPr>
              <a:t>Uses macromolecular components instead of electrolyte to </a:t>
            </a:r>
            <a:r>
              <a:rPr lang="en-US" altLang="zh-CN" sz="1500" kern="0" dirty="0" smtClean="0">
                <a:solidFill>
                  <a:srgbClr val="C00000"/>
                </a:solidFill>
                <a:latin typeface="Arial"/>
                <a:ea typeface="微软雅黑" pitchFamily="34" charset="-122"/>
              </a:rPr>
              <a:t>improve reliability.</a:t>
            </a:r>
            <a:endParaRPr lang="en-US" altLang="zh-CN" sz="1500" b="1" kern="0" dirty="0" smtClean="0">
              <a:solidFill>
                <a:srgbClr val="C00000"/>
              </a:solidFill>
              <a:latin typeface="Arial"/>
              <a:ea typeface="微软雅黑" pitchFamily="34" charset="-122"/>
            </a:endParaRPr>
          </a:p>
        </p:txBody>
      </p:sp>
      <p:cxnSp>
        <p:nvCxnSpPr>
          <p:cNvPr id="24" name="439468530"/>
          <p:cNvCxnSpPr/>
          <p:nvPr/>
        </p:nvCxnSpPr>
        <p:spPr bwMode="auto">
          <a:xfrm>
            <a:off x="565042" y="3610688"/>
            <a:ext cx="11042875" cy="37789"/>
          </a:xfrm>
          <a:prstGeom prst="line">
            <a:avLst/>
          </a:prstGeom>
          <a:noFill/>
          <a:ln w="38100">
            <a:solidFill>
              <a:srgbClr val="BD0000"/>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cxnSp>
        <p:nvCxnSpPr>
          <p:cNvPr id="25" name="613550545"/>
          <p:cNvCxnSpPr/>
          <p:nvPr/>
        </p:nvCxnSpPr>
        <p:spPr bwMode="auto">
          <a:xfrm>
            <a:off x="6082665" y="1501588"/>
            <a:ext cx="3630" cy="4460322"/>
          </a:xfrm>
          <a:prstGeom prst="line">
            <a:avLst/>
          </a:prstGeom>
          <a:noFill/>
          <a:ln w="38100">
            <a:solidFill>
              <a:srgbClr val="BD0000"/>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cxnSp>
      <p:sp>
        <p:nvSpPr>
          <p:cNvPr id="26" name="614705314"/>
          <p:cNvSpPr/>
          <p:nvPr/>
        </p:nvSpPr>
        <p:spPr bwMode="auto">
          <a:xfrm rot="5400000">
            <a:off x="5207787" y="2745641"/>
            <a:ext cx="560558" cy="1179560"/>
          </a:xfrm>
          <a:prstGeom prst="arc">
            <a:avLst/>
          </a:prstGeom>
          <a:noFill/>
          <a:ln w="38100">
            <a:solidFill>
              <a:srgbClr val="BD0000"/>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28" tIns="60964" rIns="121928" bIns="60964" numCol="1" rtlCol="0" anchor="t" anchorCtr="0" compatLnSpc="1">
            <a:prstTxWarp prst="textNoShape">
              <a:avLst/>
            </a:prstTxWarp>
          </a:bodyPr>
          <a:lstStyle/>
          <a:p>
            <a:pPr>
              <a:buClr>
                <a:srgbClr val="CC9900"/>
              </a:buClr>
              <a:buFont typeface="Wingdings" pitchFamily="2" charset="2"/>
              <a:buChar char="n"/>
            </a:pPr>
            <a:endParaRPr lang="en-US" altLang="zh-CN" sz="1500" dirty="0" smtClean="0">
              <a:solidFill>
                <a:srgbClr val="000000"/>
              </a:solidFill>
              <a:latin typeface="Arial"/>
              <a:ea typeface="微软雅黑" pitchFamily="34" charset="-122"/>
            </a:endParaRPr>
          </a:p>
        </p:txBody>
      </p:sp>
      <p:sp>
        <p:nvSpPr>
          <p:cNvPr id="27" name="1824057852"/>
          <p:cNvSpPr/>
          <p:nvPr/>
        </p:nvSpPr>
        <p:spPr bwMode="auto">
          <a:xfrm rot="10800000">
            <a:off x="6077845" y="3055144"/>
            <a:ext cx="1179560" cy="560558"/>
          </a:xfrm>
          <a:prstGeom prst="arc">
            <a:avLst/>
          </a:prstGeom>
          <a:noFill/>
          <a:ln w="38100">
            <a:solidFill>
              <a:srgbClr val="BD0000"/>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28" tIns="60964" rIns="121928" bIns="60964" numCol="1" rtlCol="0" anchor="t" anchorCtr="0" compatLnSpc="1">
            <a:prstTxWarp prst="textNoShape">
              <a:avLst/>
            </a:prstTxWarp>
          </a:bodyPr>
          <a:lstStyle/>
          <a:p>
            <a:pPr>
              <a:buClr>
                <a:srgbClr val="CC9900"/>
              </a:buClr>
              <a:buFont typeface="Wingdings" pitchFamily="2" charset="2"/>
              <a:buChar char="n"/>
            </a:pPr>
            <a:endParaRPr lang="en-US" altLang="zh-CN" sz="1500" dirty="0" smtClean="0">
              <a:solidFill>
                <a:srgbClr val="000000"/>
              </a:solidFill>
              <a:latin typeface="Arial"/>
              <a:ea typeface="微软雅黑" pitchFamily="34" charset="-122"/>
            </a:endParaRPr>
          </a:p>
        </p:txBody>
      </p:sp>
      <p:sp>
        <p:nvSpPr>
          <p:cNvPr id="28" name="1262314938"/>
          <p:cNvSpPr/>
          <p:nvPr/>
        </p:nvSpPr>
        <p:spPr bwMode="auto">
          <a:xfrm rot="16200000">
            <a:off x="6387348" y="3306199"/>
            <a:ext cx="560558" cy="1179560"/>
          </a:xfrm>
          <a:prstGeom prst="arc">
            <a:avLst/>
          </a:prstGeom>
          <a:noFill/>
          <a:ln w="38100">
            <a:solidFill>
              <a:srgbClr val="BD0000"/>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28" tIns="60964" rIns="121928" bIns="60964" numCol="1" rtlCol="0" anchor="t" anchorCtr="0" compatLnSpc="1">
            <a:prstTxWarp prst="textNoShape">
              <a:avLst/>
            </a:prstTxWarp>
          </a:bodyPr>
          <a:lstStyle/>
          <a:p>
            <a:pPr>
              <a:buClr>
                <a:srgbClr val="CC9900"/>
              </a:buClr>
              <a:buFont typeface="Wingdings" pitchFamily="2" charset="2"/>
              <a:buChar char="n"/>
            </a:pPr>
            <a:endParaRPr lang="en-US" altLang="zh-CN" sz="1500" dirty="0" smtClean="0">
              <a:solidFill>
                <a:srgbClr val="000000"/>
              </a:solidFill>
              <a:latin typeface="Arial"/>
              <a:ea typeface="微软雅黑" pitchFamily="34" charset="-122"/>
            </a:endParaRPr>
          </a:p>
        </p:txBody>
      </p:sp>
      <p:sp>
        <p:nvSpPr>
          <p:cNvPr id="29" name="1263716223"/>
          <p:cNvSpPr/>
          <p:nvPr/>
        </p:nvSpPr>
        <p:spPr bwMode="auto">
          <a:xfrm>
            <a:off x="4898285" y="3615703"/>
            <a:ext cx="1179560" cy="560558"/>
          </a:xfrm>
          <a:prstGeom prst="arc">
            <a:avLst>
              <a:gd name="adj1" fmla="val 16200008"/>
              <a:gd name="adj2" fmla="val 0"/>
            </a:avLst>
          </a:prstGeom>
          <a:noFill/>
          <a:ln w="38100">
            <a:solidFill>
              <a:srgbClr val="BD0000"/>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121928" tIns="60964" rIns="121928" bIns="60964" numCol="1" rtlCol="0" anchor="t" anchorCtr="0" compatLnSpc="1">
            <a:prstTxWarp prst="textNoShape">
              <a:avLst/>
            </a:prstTxWarp>
          </a:bodyPr>
          <a:lstStyle/>
          <a:p>
            <a:pPr>
              <a:buClr>
                <a:srgbClr val="CC9900"/>
              </a:buClr>
              <a:buFont typeface="Wingdings" pitchFamily="2" charset="2"/>
              <a:buChar char="n"/>
            </a:pPr>
            <a:endParaRPr lang="en-US" altLang="zh-CN" sz="1500" dirty="0" smtClean="0">
              <a:solidFill>
                <a:srgbClr val="000000"/>
              </a:solidFill>
              <a:latin typeface="Arial"/>
              <a:ea typeface="微软雅黑" pitchFamily="34" charset="-122"/>
            </a:endParaRPr>
          </a:p>
        </p:txBody>
      </p:sp>
      <p:sp>
        <p:nvSpPr>
          <p:cNvPr id="32" name="983845409"/>
          <p:cNvSpPr/>
          <p:nvPr/>
        </p:nvSpPr>
        <p:spPr>
          <a:xfrm>
            <a:off x="7733176" y="3999251"/>
            <a:ext cx="3773330" cy="1662018"/>
          </a:xfrm>
          <a:prstGeom prst="rect">
            <a:avLst/>
          </a:prstGeom>
        </p:spPr>
        <p:txBody>
          <a:bodyPr wrap="square" lIns="121944" tIns="60972" rIns="121944" bIns="60972" anchor="ctr">
            <a:spAutoFit/>
          </a:bodyPr>
          <a:lstStyle/>
          <a:p>
            <a:r>
              <a:rPr lang="en-US" altLang="zh-CN" sz="1600" b="1" dirty="0" smtClean="0">
                <a:latin typeface="Arial"/>
                <a:ea typeface="微软雅黑" pitchFamily="34" charset="-122"/>
                <a:cs typeface="Arial" pitchFamily="34" charset="0"/>
              </a:rPr>
              <a:t>Redundancy of key components</a:t>
            </a:r>
          </a:p>
          <a:p>
            <a:pPr marL="215943" indent="-215943">
              <a:spcBef>
                <a:spcPct val="30000"/>
              </a:spcBef>
              <a:buFont typeface="Arial" pitchFamily="34" charset="0"/>
              <a:buChar char="•"/>
              <a:defRPr/>
            </a:pPr>
            <a:r>
              <a:rPr lang="en-US" altLang="zh-CN" sz="1500" dirty="0" smtClean="0">
                <a:solidFill>
                  <a:srgbClr val="000000"/>
                </a:solidFill>
                <a:latin typeface="Arial"/>
                <a:ea typeface="微软雅黑" pitchFamily="34" charset="-122"/>
              </a:rPr>
              <a:t>Adopts a redundant design for the key components, such as hard disks, fan modules, and PSUs to </a:t>
            </a:r>
            <a:r>
              <a:rPr lang="en-US" altLang="zh-CN" sz="1500" dirty="0" smtClean="0">
                <a:solidFill>
                  <a:srgbClr val="C00000"/>
                </a:solidFill>
                <a:latin typeface="Arial"/>
                <a:ea typeface="微软雅黑" pitchFamily="34" charset="-122"/>
              </a:rPr>
              <a:t>improve system reliability.</a:t>
            </a:r>
            <a:endParaRPr lang="en-US" altLang="zh-CN" sz="1500" b="1" kern="0" dirty="0" smtClean="0">
              <a:solidFill>
                <a:srgbClr val="C00000"/>
              </a:solidFill>
              <a:latin typeface="Arial"/>
              <a:ea typeface="微软雅黑" pitchFamily="34" charset="-122"/>
            </a:endParaRPr>
          </a:p>
          <a:p>
            <a:pPr>
              <a:spcBef>
                <a:spcPct val="30000"/>
              </a:spcBef>
              <a:defRPr/>
            </a:pPr>
            <a:endParaRPr lang="en-US" altLang="zh-CN" sz="1500" kern="0" dirty="0" smtClean="0">
              <a:latin typeface="Arial"/>
              <a:ea typeface="微软雅黑" pitchFamily="34" charset="-122"/>
            </a:endParaRPr>
          </a:p>
        </p:txBody>
      </p:sp>
      <p:pic>
        <p:nvPicPr>
          <p:cNvPr id="2050" name="1095210880"/>
          <p:cNvPicPr>
            <a:picLocks noChangeAspect="1" noChangeArrowheads="1"/>
          </p:cNvPicPr>
          <p:nvPr/>
        </p:nvPicPr>
        <p:blipFill>
          <a:blip r:embed="rId5" cstate="print">
            <a:clrChange>
              <a:clrFrom>
                <a:srgbClr val="F9F9F9"/>
              </a:clrFrom>
              <a:clrTo>
                <a:srgbClr val="F9F9F9">
                  <a:alpha val="0"/>
                </a:srgbClr>
              </a:clrTo>
            </a:clrChange>
          </a:blip>
          <a:srcRect/>
          <a:stretch>
            <a:fillRect/>
          </a:stretch>
        </p:blipFill>
        <p:spPr bwMode="auto">
          <a:xfrm>
            <a:off x="6728866" y="1503887"/>
            <a:ext cx="821431" cy="1910664"/>
          </a:xfrm>
          <a:prstGeom prst="rect">
            <a:avLst/>
          </a:prstGeom>
          <a:noFill/>
          <a:ln w="9525">
            <a:noFill/>
            <a:miter lim="800000"/>
            <a:headEnd/>
            <a:tailEnd/>
          </a:ln>
        </p:spPr>
      </p:pic>
      <p:sp>
        <p:nvSpPr>
          <p:cNvPr id="21" name="标题 20"/>
          <p:cNvSpPr>
            <a:spLocks noGrp="1"/>
          </p:cNvSpPr>
          <p:nvPr>
            <p:ph type="title"/>
          </p:nvPr>
        </p:nvSpPr>
        <p:spPr>
          <a:xfrm>
            <a:off x="626696" y="411279"/>
            <a:ext cx="11022236" cy="871739"/>
          </a:xfrm>
        </p:spPr>
        <p:txBody>
          <a:bodyPr/>
          <a:lstStyle/>
          <a:p>
            <a:pPr lvl="0" algn="l"/>
            <a:r>
              <a:rPr lang="en-US" altLang="zh-CN" sz="3400" b="1" dirty="0" smtClean="0">
                <a:solidFill>
                  <a:schemeClr val="tx1"/>
                </a:solidFill>
                <a:latin typeface="Arial"/>
                <a:ea typeface="微软雅黑" pitchFamily="34" charset="-122"/>
              </a:rPr>
              <a:t>Feature (7): Reliable Service Operation</a:t>
            </a:r>
            <a:endParaRPr lang="zh-CN" altLang="en-US" sz="3400" b="1" dirty="0">
              <a:solidFill>
                <a:schemeClr val="tx1"/>
              </a:solidFill>
            </a:endParaRPr>
          </a:p>
        </p:txBody>
      </p:sp>
      <p:sp>
        <p:nvSpPr>
          <p:cNvPr id="31" name="1046501510"/>
          <p:cNvSpPr/>
          <p:nvPr/>
        </p:nvSpPr>
        <p:spPr>
          <a:xfrm>
            <a:off x="7776419" y="1505554"/>
            <a:ext cx="3832770" cy="1977489"/>
          </a:xfrm>
          <a:prstGeom prst="rect">
            <a:avLst/>
          </a:prstGeom>
        </p:spPr>
        <p:txBody>
          <a:bodyPr wrap="square" lIns="121944" tIns="60972" rIns="121944" bIns="60972" anchor="ctr">
            <a:spAutoFit/>
          </a:bodyPr>
          <a:lstStyle/>
          <a:p>
            <a:pPr>
              <a:spcBef>
                <a:spcPts val="0"/>
              </a:spcBef>
              <a:defRPr/>
            </a:pPr>
            <a:r>
              <a:rPr lang="en-US" altLang="zh-CN" sz="1600" b="1" dirty="0" smtClean="0">
                <a:latin typeface="Arial"/>
                <a:ea typeface="微软雅黑" pitchFamily="34" charset="-122"/>
                <a:cs typeface="Arial" pitchFamily="34" charset="0"/>
              </a:rPr>
              <a:t>Shock absorption design for hard disks</a:t>
            </a:r>
          </a:p>
          <a:p>
            <a:pPr marL="192038" indent="-192038">
              <a:spcBef>
                <a:spcPct val="30000"/>
              </a:spcBef>
              <a:buFont typeface="Arial" pitchFamily="34" charset="0"/>
              <a:buChar char="•"/>
              <a:defRPr/>
            </a:pPr>
            <a:r>
              <a:rPr lang="en-US" altLang="zh-CN" sz="1500" kern="0" dirty="0" smtClean="0">
                <a:latin typeface="Arial"/>
                <a:ea typeface="微软雅黑" pitchFamily="34" charset="-122"/>
              </a:rPr>
              <a:t>Stainless steel hard disk tray + shock absorption sponge</a:t>
            </a:r>
          </a:p>
          <a:p>
            <a:pPr marL="192038" indent="-192038">
              <a:spcBef>
                <a:spcPct val="30000"/>
              </a:spcBef>
              <a:buFont typeface="Arial" pitchFamily="34" charset="0"/>
              <a:buChar char="•"/>
              <a:defRPr/>
            </a:pPr>
            <a:r>
              <a:rPr lang="en-US" altLang="zh-CN" sz="1500" kern="0" dirty="0" smtClean="0">
                <a:latin typeface="Arial"/>
                <a:ea typeface="微软雅黑" pitchFamily="34" charset="-122"/>
              </a:rPr>
              <a:t>Fan modules with elastic structures</a:t>
            </a:r>
          </a:p>
          <a:p>
            <a:pPr marL="192038" indent="-192038">
              <a:spcBef>
                <a:spcPct val="30000"/>
              </a:spcBef>
              <a:buFont typeface="Arial" pitchFamily="34" charset="0"/>
              <a:buChar char="•"/>
              <a:defRPr/>
            </a:pPr>
            <a:r>
              <a:rPr lang="en-US" altLang="zh-CN" sz="1500" kern="0" dirty="0" smtClean="0">
                <a:latin typeface="Arial"/>
                <a:ea typeface="微软雅黑" pitchFamily="34" charset="-122"/>
              </a:rPr>
              <a:t>Long distance between hard disks and fan modules</a:t>
            </a:r>
          </a:p>
        </p:txBody>
      </p:sp>
      <p:pic>
        <p:nvPicPr>
          <p:cNvPr id="33"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6255967" y="4276109"/>
            <a:ext cx="1583790" cy="901562"/>
          </a:xfrm>
          <a:prstGeom prst="rect">
            <a:avLst/>
          </a:prstGeom>
          <a:noFill/>
          <a:ln w="9525">
            <a:noFill/>
            <a:miter lim="800000"/>
            <a:headEnd/>
            <a:tailEnd/>
          </a:ln>
        </p:spPr>
      </p:pic>
    </p:spTree>
  </p:cSld>
  <p:clrMapOvr>
    <a:masterClrMapping/>
  </p:clrMapOvr>
  <p:transition advClick="0" advTm="800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p:cNvPicPr>
            <a:picLocks noChangeAspect="1" noChangeArrowheads="1"/>
          </p:cNvPicPr>
          <p:nvPr/>
        </p:nvPicPr>
        <p:blipFill>
          <a:blip r:embed="rId3" cstate="print"/>
          <a:srcRect/>
          <a:stretch>
            <a:fillRect/>
          </a:stretch>
        </p:blipFill>
        <p:spPr bwMode="auto">
          <a:xfrm>
            <a:off x="744627" y="1447971"/>
            <a:ext cx="9996203" cy="3889244"/>
          </a:xfrm>
          <a:prstGeom prst="rect">
            <a:avLst/>
          </a:prstGeom>
          <a:noFill/>
          <a:ln w="9525">
            <a:noFill/>
            <a:miter lim="800000"/>
            <a:headEnd/>
            <a:tailEnd/>
          </a:ln>
        </p:spPr>
      </p:pic>
      <p:sp>
        <p:nvSpPr>
          <p:cNvPr id="33" name="TextBox 32"/>
          <p:cNvSpPr txBox="1"/>
          <p:nvPr/>
        </p:nvSpPr>
        <p:spPr>
          <a:xfrm>
            <a:off x="570164" y="5368890"/>
            <a:ext cx="10528357" cy="1585074"/>
          </a:xfrm>
          <a:prstGeom prst="rect">
            <a:avLst/>
          </a:prstGeom>
          <a:noFill/>
        </p:spPr>
        <p:txBody>
          <a:bodyPr wrap="square" lIns="121944" tIns="60972" rIns="121944" bIns="60972" rtlCol="0">
            <a:spAutoFit/>
          </a:bodyPr>
          <a:lstStyle/>
          <a:p>
            <a:r>
              <a:rPr lang="en-US" altLang="zh-CN" sz="1900" dirty="0" smtClean="0">
                <a:solidFill>
                  <a:srgbClr val="C00000"/>
                </a:solidFill>
                <a:hlinkClick r:id="rId4"/>
              </a:rPr>
              <a:t>Link</a:t>
            </a:r>
            <a:r>
              <a:rPr lang="zh-CN" altLang="en-US" sz="1900" dirty="0" smtClean="0">
                <a:solidFill>
                  <a:srgbClr val="C00000"/>
                </a:solidFill>
                <a:hlinkClick r:id="rId4"/>
              </a:rPr>
              <a:t>：</a:t>
            </a:r>
            <a:endParaRPr lang="en-US" altLang="zh-CN" sz="1900" dirty="0" smtClean="0">
              <a:solidFill>
                <a:srgbClr val="C00000"/>
              </a:solidFill>
              <a:hlinkClick r:id="rId4"/>
            </a:endParaRPr>
          </a:p>
          <a:p>
            <a:r>
              <a:rPr lang="en-US" altLang="zh-CN" sz="1900" dirty="0" smtClean="0">
                <a:solidFill>
                  <a:srgbClr val="C00000"/>
                </a:solidFill>
                <a:hlinkClick r:id="rId5"/>
              </a:rPr>
              <a:t>http://www.spec.org/cpu2006/results/res2015q3/cpu2006-20150713-37168.html</a:t>
            </a:r>
            <a:endParaRPr lang="en-US" altLang="zh-CN" sz="1900" dirty="0" smtClean="0">
              <a:solidFill>
                <a:srgbClr val="C00000"/>
              </a:solidFill>
            </a:endParaRPr>
          </a:p>
          <a:p>
            <a:r>
              <a:rPr lang="en-US" altLang="zh-CN" sz="1900" dirty="0" smtClean="0">
                <a:solidFill>
                  <a:srgbClr val="C00000"/>
                </a:solidFill>
                <a:hlinkClick r:id="rId6"/>
              </a:rPr>
              <a:t>http://www.spec.org/cpu2006/results/res2015q2/cpu2006-20150324-35631.html</a:t>
            </a:r>
            <a:endParaRPr lang="en-US" altLang="zh-CN" sz="1900" dirty="0" smtClean="0">
              <a:solidFill>
                <a:srgbClr val="C00000"/>
              </a:solidFill>
            </a:endParaRPr>
          </a:p>
          <a:p>
            <a:endParaRPr lang="en-US" altLang="zh-CN" sz="1900" dirty="0" smtClean="0">
              <a:solidFill>
                <a:srgbClr val="C00000"/>
              </a:solidFill>
            </a:endParaRPr>
          </a:p>
          <a:p>
            <a:endParaRPr lang="zh-CN" altLang="en-US" sz="1900" dirty="0">
              <a:solidFill>
                <a:srgbClr val="C00000"/>
              </a:solidFill>
            </a:endParaRPr>
          </a:p>
        </p:txBody>
      </p:sp>
      <p:pic>
        <p:nvPicPr>
          <p:cNvPr id="3074" name="Picture 2"/>
          <p:cNvPicPr>
            <a:picLocks noChangeAspect="1" noChangeArrowheads="1"/>
          </p:cNvPicPr>
          <p:nvPr/>
        </p:nvPicPr>
        <p:blipFill>
          <a:blip r:embed="rId7" cstate="print"/>
          <a:srcRect/>
          <a:stretch>
            <a:fillRect/>
          </a:stretch>
        </p:blipFill>
        <p:spPr bwMode="auto">
          <a:xfrm>
            <a:off x="728540" y="1457048"/>
            <a:ext cx="10107461" cy="3965133"/>
          </a:xfrm>
          <a:prstGeom prst="rect">
            <a:avLst/>
          </a:prstGeom>
          <a:noFill/>
          <a:ln w="9525">
            <a:noFill/>
            <a:miter lim="800000"/>
            <a:headEnd/>
            <a:tailEnd/>
          </a:ln>
        </p:spPr>
      </p:pic>
      <p:pic>
        <p:nvPicPr>
          <p:cNvPr id="3075" name="Picture 3"/>
          <p:cNvPicPr>
            <a:picLocks noChangeAspect="1" noChangeArrowheads="1"/>
          </p:cNvPicPr>
          <p:nvPr/>
        </p:nvPicPr>
        <p:blipFill>
          <a:blip r:embed="rId8" cstate="print"/>
          <a:srcRect/>
          <a:stretch>
            <a:fillRect/>
          </a:stretch>
        </p:blipFill>
        <p:spPr bwMode="auto">
          <a:xfrm>
            <a:off x="709898" y="1470075"/>
            <a:ext cx="9996515" cy="3962163"/>
          </a:xfrm>
          <a:prstGeom prst="rect">
            <a:avLst/>
          </a:prstGeom>
          <a:noFill/>
          <a:ln w="9525">
            <a:noFill/>
            <a:miter lim="800000"/>
            <a:headEnd/>
            <a:tailEnd/>
          </a:ln>
        </p:spPr>
      </p:pic>
      <p:pic>
        <p:nvPicPr>
          <p:cNvPr id="3076" name="Picture 4"/>
          <p:cNvPicPr>
            <a:picLocks noChangeAspect="1" noChangeArrowheads="1"/>
          </p:cNvPicPr>
          <p:nvPr/>
        </p:nvPicPr>
        <p:blipFill>
          <a:blip r:embed="rId9" cstate="print"/>
          <a:srcRect/>
          <a:stretch>
            <a:fillRect/>
          </a:stretch>
        </p:blipFill>
        <p:spPr bwMode="auto">
          <a:xfrm>
            <a:off x="698598" y="1503480"/>
            <a:ext cx="9996203" cy="3331971"/>
          </a:xfrm>
          <a:prstGeom prst="rect">
            <a:avLst/>
          </a:prstGeom>
          <a:noFill/>
          <a:ln w="9525">
            <a:noFill/>
            <a:miter lim="800000"/>
            <a:headEnd/>
            <a:tailEnd/>
          </a:ln>
        </p:spPr>
      </p:pic>
      <p:pic>
        <p:nvPicPr>
          <p:cNvPr id="3077" name="Picture 5"/>
          <p:cNvPicPr>
            <a:picLocks noChangeAspect="1" noChangeArrowheads="1"/>
          </p:cNvPicPr>
          <p:nvPr/>
        </p:nvPicPr>
        <p:blipFill>
          <a:blip r:embed="rId10" cstate="print"/>
          <a:srcRect/>
          <a:stretch>
            <a:fillRect/>
          </a:stretch>
        </p:blipFill>
        <p:spPr bwMode="auto">
          <a:xfrm>
            <a:off x="716086" y="1568891"/>
            <a:ext cx="9996203" cy="3813011"/>
          </a:xfrm>
          <a:prstGeom prst="rect">
            <a:avLst/>
          </a:prstGeom>
          <a:noFill/>
          <a:ln w="9525">
            <a:noFill/>
            <a:miter lim="800000"/>
            <a:headEnd/>
            <a:tailEnd/>
          </a:ln>
        </p:spPr>
      </p:pic>
      <p:pic>
        <p:nvPicPr>
          <p:cNvPr id="3078" name="Picture 6"/>
          <p:cNvPicPr>
            <a:picLocks noChangeAspect="1" noChangeArrowheads="1"/>
          </p:cNvPicPr>
          <p:nvPr/>
        </p:nvPicPr>
        <p:blipFill>
          <a:blip r:embed="rId11" cstate="print"/>
          <a:srcRect/>
          <a:stretch>
            <a:fillRect/>
          </a:stretch>
        </p:blipFill>
        <p:spPr bwMode="auto">
          <a:xfrm>
            <a:off x="721532" y="1613238"/>
            <a:ext cx="9996203" cy="3533785"/>
          </a:xfrm>
          <a:prstGeom prst="rect">
            <a:avLst/>
          </a:prstGeom>
          <a:noFill/>
          <a:ln w="9525">
            <a:noFill/>
            <a:miter lim="800000"/>
            <a:headEnd/>
            <a:tailEnd/>
          </a:ln>
        </p:spPr>
      </p:pic>
      <p:pic>
        <p:nvPicPr>
          <p:cNvPr id="3079" name="Picture 7"/>
          <p:cNvPicPr>
            <a:picLocks noChangeAspect="1" noChangeArrowheads="1"/>
          </p:cNvPicPr>
          <p:nvPr/>
        </p:nvPicPr>
        <p:blipFill>
          <a:blip r:embed="rId12" cstate="print"/>
          <a:srcRect/>
          <a:stretch>
            <a:fillRect/>
          </a:stretch>
        </p:blipFill>
        <p:spPr bwMode="auto">
          <a:xfrm>
            <a:off x="696125" y="1610940"/>
            <a:ext cx="9996203" cy="3805461"/>
          </a:xfrm>
          <a:prstGeom prst="rect">
            <a:avLst/>
          </a:prstGeom>
          <a:noFill/>
          <a:ln w="9525">
            <a:noFill/>
            <a:miter lim="800000"/>
            <a:headEnd/>
            <a:tailEnd/>
          </a:ln>
        </p:spPr>
      </p:pic>
      <p:sp>
        <p:nvSpPr>
          <p:cNvPr id="12" name="标题 1"/>
          <p:cNvSpPr txBox="1">
            <a:spLocks/>
          </p:cNvSpPr>
          <p:nvPr/>
        </p:nvSpPr>
        <p:spPr>
          <a:xfrm>
            <a:off x="336087" y="432101"/>
            <a:ext cx="11594148" cy="871739"/>
          </a:xfrm>
          <a:prstGeom prst="rect">
            <a:avLst/>
          </a:prstGeom>
        </p:spPr>
        <p:txBody>
          <a:bodyPr lIns="91434" tIns="45717" rIns="91434" bIns="45717"/>
          <a:lstStyle/>
          <a:p>
            <a:pPr lvl="0" eaLnBrk="0" hangingPunct="0">
              <a:defRPr/>
            </a:pPr>
            <a:r>
              <a:rPr lang="en-US" altLang="zh-CN" sz="3400" b="1" dirty="0" smtClean="0">
                <a:latin typeface="微软雅黑" pitchFamily="34" charset="-122"/>
                <a:ea typeface="微软雅黑" pitchFamily="34" charset="-122"/>
              </a:rPr>
              <a:t>  Ranked No.1 In SPEC CPU 2006</a:t>
            </a:r>
            <a:r>
              <a:rPr lang="zh-CN" altLang="en-US" sz="3400" b="1" dirty="0" smtClean="0">
                <a:latin typeface="微软雅黑" pitchFamily="34" charset="-122"/>
                <a:ea typeface="微软雅黑" pitchFamily="34" charset="-122"/>
              </a:rPr>
              <a:t> </a:t>
            </a:r>
            <a:r>
              <a:rPr lang="en-US" altLang="zh-CN" sz="3400" b="1" dirty="0" smtClean="0">
                <a:latin typeface="微软雅黑" pitchFamily="34" charset="-122"/>
                <a:ea typeface="微软雅黑" pitchFamily="34" charset="-122"/>
              </a:rPr>
              <a:t>Performance Test</a:t>
            </a:r>
            <a:endParaRPr lang="zh-CN" altLang="en-US" sz="3400" b="1" dirty="0">
              <a:latin typeface="微软雅黑" pitchFamily="34" charset="-122"/>
              <a:ea typeface="微软雅黑" pitchFamily="34" charset="-122"/>
            </a:endParaRPr>
          </a:p>
        </p:txBody>
      </p:sp>
      <p:sp>
        <p:nvSpPr>
          <p:cNvPr id="31" name="TextBox 30"/>
          <p:cNvSpPr txBox="1"/>
          <p:nvPr/>
        </p:nvSpPr>
        <p:spPr>
          <a:xfrm>
            <a:off x="744382" y="1061108"/>
            <a:ext cx="1414346" cy="400134"/>
          </a:xfrm>
          <a:prstGeom prst="rect">
            <a:avLst/>
          </a:prstGeom>
          <a:noFill/>
        </p:spPr>
        <p:txBody>
          <a:bodyPr wrap="none" lIns="121944" tIns="60972" rIns="121944" bIns="60972" rtlCol="0">
            <a:spAutoFit/>
          </a:bodyPr>
          <a:lstStyle/>
          <a:p>
            <a:r>
              <a:rPr lang="en-US" altLang="zh-CN" dirty="0" smtClean="0"/>
              <a:t>Year of 2015</a:t>
            </a:r>
            <a:endParaRPr lang="zh-CN" altLang="en-US" dirty="0"/>
          </a:p>
        </p:txBody>
      </p:sp>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anim calcmode="lin" valueType="num">
                                      <p:cBhvr additive="base">
                                        <p:cTn id="7" dur="500" fill="hold"/>
                                        <p:tgtEl>
                                          <p:spTgt spid="3080"/>
                                        </p:tgtEl>
                                        <p:attrNameLst>
                                          <p:attrName>ppt_x</p:attrName>
                                        </p:attrNameLst>
                                      </p:cBhvr>
                                      <p:tavLst>
                                        <p:tav tm="0">
                                          <p:val>
                                            <p:strVal val="#ppt_x"/>
                                          </p:val>
                                        </p:tav>
                                        <p:tav tm="100000">
                                          <p:val>
                                            <p:strVal val="#ppt_x"/>
                                          </p:val>
                                        </p:tav>
                                      </p:tavLst>
                                    </p:anim>
                                    <p:anim calcmode="lin" valueType="num">
                                      <p:cBhvr additive="base">
                                        <p:cTn id="8" dur="500" fill="hold"/>
                                        <p:tgtEl>
                                          <p:spTgt spid="308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additive="base">
                                        <p:cTn id="17" dur="500" fill="hold"/>
                                        <p:tgtEl>
                                          <p:spTgt spid="3075"/>
                                        </p:tgtEl>
                                        <p:attrNameLst>
                                          <p:attrName>ppt_x</p:attrName>
                                        </p:attrNameLst>
                                      </p:cBhvr>
                                      <p:tavLst>
                                        <p:tav tm="0">
                                          <p:val>
                                            <p:strVal val="#ppt_x"/>
                                          </p:val>
                                        </p:tav>
                                        <p:tav tm="100000">
                                          <p:val>
                                            <p:strVal val="#ppt_x"/>
                                          </p:val>
                                        </p:tav>
                                      </p:tavLst>
                                    </p:anim>
                                    <p:anim calcmode="lin" valueType="num">
                                      <p:cBhvr additive="base">
                                        <p:cTn id="18" dur="500" fill="hold"/>
                                        <p:tgtEl>
                                          <p:spTgt spid="307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076"/>
                                        </p:tgtEl>
                                        <p:attrNameLst>
                                          <p:attrName>style.visibility</p:attrName>
                                        </p:attrNameLst>
                                      </p:cBhvr>
                                      <p:to>
                                        <p:strVal val="visible"/>
                                      </p:to>
                                    </p:set>
                                    <p:anim calcmode="lin" valueType="num">
                                      <p:cBhvr additive="base">
                                        <p:cTn id="22" dur="500" fill="hold"/>
                                        <p:tgtEl>
                                          <p:spTgt spid="3076"/>
                                        </p:tgtEl>
                                        <p:attrNameLst>
                                          <p:attrName>ppt_x</p:attrName>
                                        </p:attrNameLst>
                                      </p:cBhvr>
                                      <p:tavLst>
                                        <p:tav tm="0">
                                          <p:val>
                                            <p:strVal val="#ppt_x"/>
                                          </p:val>
                                        </p:tav>
                                        <p:tav tm="100000">
                                          <p:val>
                                            <p:strVal val="#ppt_x"/>
                                          </p:val>
                                        </p:tav>
                                      </p:tavLst>
                                    </p:anim>
                                    <p:anim calcmode="lin" valueType="num">
                                      <p:cBhvr additive="base">
                                        <p:cTn id="23" dur="500" fill="hold"/>
                                        <p:tgtEl>
                                          <p:spTgt spid="307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077"/>
                                        </p:tgtEl>
                                        <p:attrNameLst>
                                          <p:attrName>style.visibility</p:attrName>
                                        </p:attrNameLst>
                                      </p:cBhvr>
                                      <p:to>
                                        <p:strVal val="visible"/>
                                      </p:to>
                                    </p:set>
                                    <p:anim calcmode="lin" valueType="num">
                                      <p:cBhvr additive="base">
                                        <p:cTn id="27" dur="500" fill="hold"/>
                                        <p:tgtEl>
                                          <p:spTgt spid="3077"/>
                                        </p:tgtEl>
                                        <p:attrNameLst>
                                          <p:attrName>ppt_x</p:attrName>
                                        </p:attrNameLst>
                                      </p:cBhvr>
                                      <p:tavLst>
                                        <p:tav tm="0">
                                          <p:val>
                                            <p:strVal val="#ppt_x"/>
                                          </p:val>
                                        </p:tav>
                                        <p:tav tm="100000">
                                          <p:val>
                                            <p:strVal val="#ppt_x"/>
                                          </p:val>
                                        </p:tav>
                                      </p:tavLst>
                                    </p:anim>
                                    <p:anim calcmode="lin" valueType="num">
                                      <p:cBhvr additive="base">
                                        <p:cTn id="28" dur="500" fill="hold"/>
                                        <p:tgtEl>
                                          <p:spTgt spid="307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3078"/>
                                        </p:tgtEl>
                                        <p:attrNameLst>
                                          <p:attrName>style.visibility</p:attrName>
                                        </p:attrNameLst>
                                      </p:cBhvr>
                                      <p:to>
                                        <p:strVal val="visible"/>
                                      </p:to>
                                    </p:set>
                                    <p:anim calcmode="lin" valueType="num">
                                      <p:cBhvr additive="base">
                                        <p:cTn id="32" dur="500" fill="hold"/>
                                        <p:tgtEl>
                                          <p:spTgt spid="3078"/>
                                        </p:tgtEl>
                                        <p:attrNameLst>
                                          <p:attrName>ppt_x</p:attrName>
                                        </p:attrNameLst>
                                      </p:cBhvr>
                                      <p:tavLst>
                                        <p:tav tm="0">
                                          <p:val>
                                            <p:strVal val="#ppt_x"/>
                                          </p:val>
                                        </p:tav>
                                        <p:tav tm="100000">
                                          <p:val>
                                            <p:strVal val="#ppt_x"/>
                                          </p:val>
                                        </p:tav>
                                      </p:tavLst>
                                    </p:anim>
                                    <p:anim calcmode="lin" valueType="num">
                                      <p:cBhvr additive="base">
                                        <p:cTn id="33" dur="500" fill="hold"/>
                                        <p:tgtEl>
                                          <p:spTgt spid="3078"/>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3079"/>
                                        </p:tgtEl>
                                        <p:attrNameLst>
                                          <p:attrName>style.visibility</p:attrName>
                                        </p:attrNameLst>
                                      </p:cBhvr>
                                      <p:to>
                                        <p:strVal val="visible"/>
                                      </p:to>
                                    </p:set>
                                    <p:anim calcmode="lin" valueType="num">
                                      <p:cBhvr additive="base">
                                        <p:cTn id="37" dur="500" fill="hold"/>
                                        <p:tgtEl>
                                          <p:spTgt spid="3079"/>
                                        </p:tgtEl>
                                        <p:attrNameLst>
                                          <p:attrName>ppt_x</p:attrName>
                                        </p:attrNameLst>
                                      </p:cBhvr>
                                      <p:tavLst>
                                        <p:tav tm="0">
                                          <p:val>
                                            <p:strVal val="#ppt_x"/>
                                          </p:val>
                                        </p:tav>
                                        <p:tav tm="100000">
                                          <p:val>
                                            <p:strVal val="#ppt_x"/>
                                          </p:val>
                                        </p:tav>
                                      </p:tavLst>
                                    </p:anim>
                                    <p:anim calcmode="lin" valueType="num">
                                      <p:cBhvr additive="base">
                                        <p:cTn id="38" dur="5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188986965"/>
          <p:cNvSpPr txBox="1">
            <a:spLocks/>
          </p:cNvSpPr>
          <p:nvPr/>
        </p:nvSpPr>
        <p:spPr>
          <a:xfrm>
            <a:off x="694392" y="318636"/>
            <a:ext cx="8304938" cy="1162318"/>
          </a:xfrm>
          <a:prstGeom prst="rect">
            <a:avLst/>
          </a:prstGeom>
        </p:spPr>
        <p:txBody>
          <a:bodyPr lIns="121944" tIns="60972" rIns="121944" bIns="60972"/>
          <a:lstStyle/>
          <a:p>
            <a:pPr defTabSz="1219444" eaLnBrk="0" hangingPunct="0">
              <a:defRPr/>
            </a:pPr>
            <a:endParaRPr lang="en-US" sz="5900" b="1" kern="0" dirty="0">
              <a:solidFill>
                <a:srgbClr val="C00000"/>
              </a:solidFill>
              <a:latin typeface="Arial"/>
              <a:ea typeface="黑体" pitchFamily="49" charset="-122"/>
              <a:cs typeface="+mj-cs"/>
            </a:endParaRPr>
          </a:p>
        </p:txBody>
      </p:sp>
      <p:sp>
        <p:nvSpPr>
          <p:cNvPr id="27" name="Freeform 11"/>
          <p:cNvSpPr>
            <a:spLocks/>
          </p:cNvSpPr>
          <p:nvPr/>
        </p:nvSpPr>
        <p:spPr bwMode="gray">
          <a:xfrm>
            <a:off x="3638892" y="2121780"/>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sz="2100" dirty="0">
              <a:latin typeface="Arial"/>
            </a:endParaRPr>
          </a:p>
        </p:txBody>
      </p:sp>
      <p:sp>
        <p:nvSpPr>
          <p:cNvPr id="28" name="761334780"/>
          <p:cNvSpPr>
            <a:spLocks/>
          </p:cNvSpPr>
          <p:nvPr/>
        </p:nvSpPr>
        <p:spPr bwMode="gray">
          <a:xfrm>
            <a:off x="2703081" y="2121780"/>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9" name="283280131"/>
          <p:cNvSpPr txBox="1">
            <a:spLocks noChangeArrowheads="1"/>
          </p:cNvSpPr>
          <p:nvPr/>
        </p:nvSpPr>
        <p:spPr bwMode="gray">
          <a:xfrm>
            <a:off x="3789287" y="2208583"/>
            <a:ext cx="5954149" cy="533604"/>
          </a:xfrm>
          <a:prstGeom prst="rect">
            <a:avLst/>
          </a:prstGeom>
          <a:noFill/>
          <a:ln w="9525">
            <a:noFill/>
            <a:miter lim="800000"/>
            <a:headEnd/>
            <a:tailEnd/>
          </a:ln>
          <a:effectLst>
            <a:outerShdw dist="17961" dir="2700000" algn="ctr" rotWithShape="0">
              <a:srgbClr val="333333">
                <a:alpha val="50000"/>
              </a:srgbClr>
            </a:outerShdw>
          </a:effectLst>
        </p:spPr>
        <p:txBody>
          <a:bodyPr wrap="square" lIns="121944" tIns="60972" rIns="121944" bIns="60972">
            <a:spAutoFit/>
          </a:bodyPr>
          <a:lstStyle/>
          <a:p>
            <a:r>
              <a:rPr lang="en-US" altLang="zh-CN" sz="2700" dirty="0" smtClean="0">
                <a:latin typeface="Arial"/>
                <a:ea typeface="微软雅黑" pitchFamily="34" charset="-122"/>
              </a:rPr>
              <a:t>Trends and Positioning</a:t>
            </a:r>
            <a:endParaRPr lang="en-US" altLang="zh-CN" sz="3200" dirty="0">
              <a:latin typeface="Arial"/>
              <a:ea typeface="微软雅黑" pitchFamily="34" charset="-122"/>
            </a:endParaRPr>
          </a:p>
        </p:txBody>
      </p:sp>
      <p:sp>
        <p:nvSpPr>
          <p:cNvPr id="42" name="1221832715"/>
          <p:cNvSpPr txBox="1">
            <a:spLocks noChangeArrowheads="1"/>
          </p:cNvSpPr>
          <p:nvPr/>
        </p:nvSpPr>
        <p:spPr bwMode="gray">
          <a:xfrm>
            <a:off x="2940707" y="2058265"/>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1</a:t>
            </a:r>
          </a:p>
        </p:txBody>
      </p:sp>
      <p:sp>
        <p:nvSpPr>
          <p:cNvPr id="25" name="Freeform 9"/>
          <p:cNvSpPr>
            <a:spLocks/>
          </p:cNvSpPr>
          <p:nvPr/>
        </p:nvSpPr>
        <p:spPr bwMode="gray">
          <a:xfrm>
            <a:off x="3638892" y="3036228"/>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sz="2100" dirty="0">
              <a:latin typeface="Arial"/>
            </a:endParaRPr>
          </a:p>
        </p:txBody>
      </p:sp>
      <p:sp>
        <p:nvSpPr>
          <p:cNvPr id="26" name="467738563"/>
          <p:cNvSpPr>
            <a:spLocks/>
          </p:cNvSpPr>
          <p:nvPr/>
        </p:nvSpPr>
        <p:spPr bwMode="gray">
          <a:xfrm>
            <a:off x="2703081" y="3036228"/>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30" name="227664124"/>
          <p:cNvSpPr txBox="1">
            <a:spLocks noChangeArrowheads="1"/>
          </p:cNvSpPr>
          <p:nvPr/>
        </p:nvSpPr>
        <p:spPr bwMode="gray">
          <a:xfrm>
            <a:off x="3789286" y="3114561"/>
            <a:ext cx="4776444" cy="533604"/>
          </a:xfrm>
          <a:prstGeom prst="rect">
            <a:avLst/>
          </a:prstGeom>
          <a:noFill/>
          <a:ln w="9525">
            <a:noFill/>
            <a:miter lim="800000"/>
            <a:headEnd/>
            <a:tailEnd/>
          </a:ln>
          <a:effectLst>
            <a:outerShdw dist="17961" dir="2700000" algn="ctr" rotWithShape="0">
              <a:srgbClr val="333333">
                <a:alpha val="50000"/>
              </a:srgbClr>
            </a:outerShdw>
          </a:effectLst>
        </p:spPr>
        <p:txBody>
          <a:bodyPr lIns="121944" tIns="60972" rIns="121944" bIns="60972">
            <a:spAutoFit/>
          </a:bodyPr>
          <a:lstStyle/>
          <a:p>
            <a:pPr lvl="0"/>
            <a:r>
              <a:rPr lang="en-US" altLang="zh-CN" sz="2700" dirty="0" smtClean="0">
                <a:latin typeface="Arial"/>
                <a:ea typeface="微软雅黑" pitchFamily="34" charset="-122"/>
              </a:rPr>
              <a:t>Introduction to the X6800 </a:t>
            </a:r>
            <a:endParaRPr lang="en-US" altLang="zh-CN" sz="2700" dirty="0">
              <a:latin typeface="Arial"/>
              <a:ea typeface="微软雅黑" pitchFamily="34" charset="-122"/>
            </a:endParaRPr>
          </a:p>
        </p:txBody>
      </p:sp>
      <p:sp>
        <p:nvSpPr>
          <p:cNvPr id="46" name="1295821672"/>
          <p:cNvSpPr txBox="1">
            <a:spLocks noChangeArrowheads="1"/>
          </p:cNvSpPr>
          <p:nvPr/>
        </p:nvSpPr>
        <p:spPr bwMode="gray">
          <a:xfrm>
            <a:off x="2961032" y="2985416"/>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2</a:t>
            </a:r>
          </a:p>
        </p:txBody>
      </p:sp>
      <p:sp>
        <p:nvSpPr>
          <p:cNvPr id="22" name="Freeform 6"/>
          <p:cNvSpPr>
            <a:spLocks/>
          </p:cNvSpPr>
          <p:nvPr/>
        </p:nvSpPr>
        <p:spPr bwMode="gray">
          <a:xfrm>
            <a:off x="3638892" y="3929504"/>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C00000"/>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sz="2100" dirty="0">
              <a:latin typeface="Arial"/>
            </a:endParaRPr>
          </a:p>
        </p:txBody>
      </p:sp>
      <p:sp>
        <p:nvSpPr>
          <p:cNvPr id="23" name="751791216"/>
          <p:cNvSpPr>
            <a:spLocks/>
          </p:cNvSpPr>
          <p:nvPr/>
        </p:nvSpPr>
        <p:spPr bwMode="gray">
          <a:xfrm>
            <a:off x="2703081" y="3929504"/>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C00000"/>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4" name="503529439"/>
          <p:cNvSpPr txBox="1">
            <a:spLocks noChangeArrowheads="1"/>
          </p:cNvSpPr>
          <p:nvPr/>
        </p:nvSpPr>
        <p:spPr bwMode="gray">
          <a:xfrm>
            <a:off x="3789287" y="4007838"/>
            <a:ext cx="6381029" cy="533604"/>
          </a:xfrm>
          <a:prstGeom prst="rect">
            <a:avLst/>
          </a:prstGeom>
          <a:noFill/>
          <a:ln w="9525">
            <a:noFill/>
            <a:miter lim="800000"/>
            <a:headEnd/>
            <a:tailEnd/>
          </a:ln>
          <a:effectLst>
            <a:outerShdw dist="17961" dir="2700000" algn="ctr" rotWithShape="0">
              <a:srgbClr val="333333">
                <a:alpha val="50000"/>
              </a:srgbClr>
            </a:outerShdw>
          </a:effectLst>
        </p:spPr>
        <p:txBody>
          <a:bodyPr wrap="square" lIns="121944" tIns="60972" rIns="121944" bIns="60972">
            <a:spAutoFit/>
          </a:bodyPr>
          <a:lstStyle/>
          <a:p>
            <a:pPr lvl="0"/>
            <a:r>
              <a:rPr lang="en-US" altLang="zh-CN" sz="2700" dirty="0" smtClean="0">
                <a:latin typeface="Arial"/>
                <a:ea typeface="微软雅黑" pitchFamily="34" charset="-122"/>
              </a:rPr>
              <a:t>Application Scenarios and Cases</a:t>
            </a:r>
            <a:endParaRPr lang="en-US" altLang="zh-CN" sz="2700" dirty="0">
              <a:latin typeface="Arial"/>
              <a:ea typeface="微软雅黑" pitchFamily="34" charset="-122"/>
            </a:endParaRPr>
          </a:p>
        </p:txBody>
      </p:sp>
      <p:sp>
        <p:nvSpPr>
          <p:cNvPr id="47" name="559985667"/>
          <p:cNvSpPr txBox="1">
            <a:spLocks noChangeArrowheads="1"/>
          </p:cNvSpPr>
          <p:nvPr/>
        </p:nvSpPr>
        <p:spPr bwMode="gray">
          <a:xfrm>
            <a:off x="2961032" y="3861755"/>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3</a:t>
            </a:r>
          </a:p>
        </p:txBody>
      </p:sp>
      <p:sp>
        <p:nvSpPr>
          <p:cNvPr id="31" name="标题 30"/>
          <p:cNvSpPr>
            <a:spLocks noGrp="1"/>
          </p:cNvSpPr>
          <p:nvPr>
            <p:ph type="title"/>
          </p:nvPr>
        </p:nvSpPr>
        <p:spPr/>
        <p:txBody>
          <a:bodyPr/>
          <a:lstStyle/>
          <a:p>
            <a:pPr lvl="0" algn="l"/>
            <a:r>
              <a:rPr lang="en-US" altLang="zh-CN" sz="3400" b="1" dirty="0" smtClean="0">
                <a:solidFill>
                  <a:schemeClr val="tx1"/>
                </a:solidFill>
                <a:latin typeface="Arial"/>
              </a:rPr>
              <a:t>Contents</a:t>
            </a:r>
            <a:endParaRPr lang="zh-CN" altLang="en-US" sz="3400" b="1" dirty="0">
              <a:solidFill>
                <a:schemeClr val="tx1"/>
              </a:solidFill>
            </a:endParaRPr>
          </a:p>
        </p:txBody>
      </p:sp>
    </p:spTree>
  </p:cSld>
  <p:clrMapOvr>
    <a:masterClrMapping/>
  </p:clrMapOvr>
  <p:transition advClick="0" advTm="800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1553" y="369120"/>
            <a:ext cx="10179584" cy="745957"/>
          </a:xfrm>
        </p:spPr>
        <p:txBody>
          <a:bodyPr/>
          <a:lstStyle/>
          <a:p>
            <a:pPr algn="l"/>
            <a:r>
              <a:rPr lang="en-US" altLang="zh-CN" sz="3400" b="1" dirty="0" smtClean="0">
                <a:solidFill>
                  <a:schemeClr val="tx1"/>
                </a:solidFill>
                <a:latin typeface="微软雅黑" pitchFamily="34" charset="-122"/>
                <a:ea typeface="微软雅黑" pitchFamily="34" charset="-122"/>
              </a:rPr>
              <a:t>Server SAN</a:t>
            </a:r>
            <a:endParaRPr lang="zh-CN" altLang="en-US" sz="3400" b="1" dirty="0" smtClean="0">
              <a:solidFill>
                <a:schemeClr val="tx1"/>
              </a:solidFill>
              <a:latin typeface="微软雅黑" pitchFamily="34" charset="-122"/>
              <a:ea typeface="微软雅黑" pitchFamily="34" charset="-122"/>
            </a:endParaRPr>
          </a:p>
        </p:txBody>
      </p:sp>
      <p:sp>
        <p:nvSpPr>
          <p:cNvPr id="70" name="内容占位符 2"/>
          <p:cNvSpPr txBox="1">
            <a:spLocks/>
          </p:cNvSpPr>
          <p:nvPr/>
        </p:nvSpPr>
        <p:spPr>
          <a:xfrm>
            <a:off x="586010" y="1362019"/>
            <a:ext cx="10896469" cy="934400"/>
          </a:xfrm>
          <a:prstGeom prst="rect">
            <a:avLst/>
          </a:prstGeom>
        </p:spPr>
        <p:txBody>
          <a:bodyPr lIns="121944" tIns="60972" rIns="121944" bIns="60972"/>
          <a:lstStyle/>
          <a:p>
            <a:pPr marL="230763" indent="-230763" eaLnBrk="0" hangingPunct="0">
              <a:lnSpc>
                <a:spcPct val="140000"/>
              </a:lnSpc>
              <a:buClr>
                <a:srgbClr val="808080"/>
              </a:buClr>
              <a:buSzPct val="60000"/>
              <a:buFont typeface="Wingdings" pitchFamily="2" charset="2"/>
              <a:buChar char="u"/>
              <a:defRPr/>
            </a:pPr>
            <a:r>
              <a:rPr lang="en-US" altLang="zh-CN" sz="1600" kern="0" dirty="0" smtClean="0">
                <a:latin typeface="微软雅黑" pitchFamily="34" charset="-122"/>
                <a:ea typeface="微软雅黑" pitchFamily="34" charset="-122"/>
              </a:rPr>
              <a:t>The X6800 features large storage capacity, quick deployment, flexible expansion, low power consumption, and simple maintenance and supports deployment on a large scale.</a:t>
            </a:r>
          </a:p>
        </p:txBody>
      </p:sp>
      <p:sp>
        <p:nvSpPr>
          <p:cNvPr id="144" name="云形 143"/>
          <p:cNvSpPr/>
          <p:nvPr/>
        </p:nvSpPr>
        <p:spPr bwMode="auto">
          <a:xfrm>
            <a:off x="1358165" y="4195629"/>
            <a:ext cx="1400635" cy="437316"/>
          </a:xfrm>
          <a:prstGeom prst="cloud">
            <a:avLst/>
          </a:prstGeom>
          <a:solidFill>
            <a:schemeClr val="bg1"/>
          </a:solidFill>
          <a:ln w="6350">
            <a:solidFill>
              <a:schemeClr val="tx1"/>
            </a:solid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162613" tIns="81307" rIns="162613" bIns="81307" numCol="1" rtlCol="0" anchor="ctr" anchorCtr="0" compatLnSpc="1">
            <a:prstTxWarp prst="textNoShape">
              <a:avLst/>
            </a:prstTxWarp>
          </a:bodyPr>
          <a:lstStyle/>
          <a:p>
            <a:pPr algn="ctr" defTabSz="1219130"/>
            <a:r>
              <a:rPr lang="en-US" altLang="zh-CN" sz="1500" dirty="0" smtClean="0">
                <a:latin typeface="微软雅黑" pitchFamily="34" charset="-122"/>
                <a:ea typeface="微软雅黑" pitchFamily="34" charset="-122"/>
              </a:rPr>
              <a:t>Switch</a:t>
            </a:r>
            <a:endParaRPr lang="zh-CN" altLang="en-US" sz="1500" dirty="0" smtClean="0">
              <a:latin typeface="微软雅黑" pitchFamily="34" charset="-122"/>
              <a:ea typeface="微软雅黑" pitchFamily="34" charset="-122"/>
            </a:endParaRPr>
          </a:p>
        </p:txBody>
      </p:sp>
      <p:cxnSp>
        <p:nvCxnSpPr>
          <p:cNvPr id="147" name="直接连接符 146"/>
          <p:cNvCxnSpPr/>
          <p:nvPr/>
        </p:nvCxnSpPr>
        <p:spPr bwMode="auto">
          <a:xfrm>
            <a:off x="1256789" y="3771225"/>
            <a:ext cx="469558" cy="520685"/>
          </a:xfrm>
          <a:prstGeom prst="line">
            <a:avLst/>
          </a:prstGeom>
          <a:noFill/>
          <a:ln w="9525" cap="flat" cmpd="sng" algn="ctr">
            <a:solidFill>
              <a:schemeClr val="tx1"/>
            </a:solidFill>
            <a:prstDash val="solid"/>
            <a:round/>
            <a:headEnd type="none" w="med" len="med"/>
            <a:tailEnd type="none" w="med" len="med"/>
          </a:ln>
          <a:effectLst/>
        </p:spPr>
      </p:cxnSp>
      <p:cxnSp>
        <p:nvCxnSpPr>
          <p:cNvPr id="148" name="直接连接符 147"/>
          <p:cNvCxnSpPr>
            <a:endCxn id="144" idx="3"/>
          </p:cNvCxnSpPr>
          <p:nvPr/>
        </p:nvCxnSpPr>
        <p:spPr bwMode="auto">
          <a:xfrm flipH="1">
            <a:off x="2058483" y="3771225"/>
            <a:ext cx="45477" cy="449408"/>
          </a:xfrm>
          <a:prstGeom prst="line">
            <a:avLst/>
          </a:prstGeom>
          <a:noFill/>
          <a:ln w="9525" cap="flat" cmpd="sng" algn="ctr">
            <a:solidFill>
              <a:schemeClr val="tx1"/>
            </a:solidFill>
            <a:prstDash val="solid"/>
            <a:round/>
            <a:headEnd type="none" w="med" len="med"/>
            <a:tailEnd type="none" w="med" len="med"/>
          </a:ln>
          <a:effectLst/>
        </p:spPr>
      </p:cxnSp>
      <p:cxnSp>
        <p:nvCxnSpPr>
          <p:cNvPr id="151" name="直接连接符 150"/>
          <p:cNvCxnSpPr/>
          <p:nvPr/>
        </p:nvCxnSpPr>
        <p:spPr bwMode="auto">
          <a:xfrm flipV="1">
            <a:off x="1244851" y="4571852"/>
            <a:ext cx="291531" cy="354714"/>
          </a:xfrm>
          <a:prstGeom prst="line">
            <a:avLst/>
          </a:prstGeom>
          <a:noFill/>
          <a:ln w="9525" cap="flat" cmpd="sng" algn="ctr">
            <a:solidFill>
              <a:schemeClr val="tx1"/>
            </a:solidFill>
            <a:prstDash val="solid"/>
            <a:round/>
            <a:headEnd type="none" w="med" len="med"/>
            <a:tailEnd type="none" w="med" len="med"/>
          </a:ln>
          <a:effectLst/>
        </p:spPr>
      </p:cxnSp>
      <p:cxnSp>
        <p:nvCxnSpPr>
          <p:cNvPr id="152" name="直接连接符 151"/>
          <p:cNvCxnSpPr>
            <a:endCxn id="144" idx="1"/>
          </p:cNvCxnSpPr>
          <p:nvPr/>
        </p:nvCxnSpPr>
        <p:spPr bwMode="auto">
          <a:xfrm flipH="1" flipV="1">
            <a:off x="2058483" y="4632480"/>
            <a:ext cx="114072" cy="296609"/>
          </a:xfrm>
          <a:prstGeom prst="line">
            <a:avLst/>
          </a:prstGeom>
          <a:noFill/>
          <a:ln w="9525" cap="flat" cmpd="sng" algn="ctr">
            <a:solidFill>
              <a:schemeClr val="tx1"/>
            </a:solidFill>
            <a:prstDash val="solid"/>
            <a:round/>
            <a:headEnd type="none" w="med" len="med"/>
            <a:tailEnd type="none" w="med" len="med"/>
          </a:ln>
          <a:effectLst/>
        </p:spPr>
      </p:cxnSp>
      <p:sp>
        <p:nvSpPr>
          <p:cNvPr id="158" name="TextBox 157"/>
          <p:cNvSpPr txBox="1"/>
          <p:nvPr/>
        </p:nvSpPr>
        <p:spPr>
          <a:xfrm>
            <a:off x="1641338" y="2516755"/>
            <a:ext cx="835551" cy="444702"/>
          </a:xfrm>
          <a:prstGeom prst="rect">
            <a:avLst/>
          </a:prstGeom>
          <a:noFill/>
        </p:spPr>
        <p:txBody>
          <a:bodyPr wrap="none" lIns="115200" tIns="57601" rIns="115200" bIns="57601" rtlCol="0">
            <a:spAutoFit/>
          </a:bodyPr>
          <a:lstStyle/>
          <a:p>
            <a:pPr>
              <a:buNone/>
            </a:pPr>
            <a:r>
              <a:rPr lang="en-US" altLang="zh-CN" sz="2100" b="1" dirty="0" smtClean="0">
                <a:solidFill>
                  <a:srgbClr val="C00000"/>
                </a:solidFill>
                <a:latin typeface="微软雅黑" pitchFamily="34" charset="-122"/>
                <a:ea typeface="微软雅黑" pitchFamily="34" charset="-122"/>
              </a:rPr>
              <a:t>SAN</a:t>
            </a:r>
            <a:endParaRPr lang="zh-CN" altLang="en-US" sz="2100" b="1" dirty="0" smtClean="0">
              <a:solidFill>
                <a:srgbClr val="C00000"/>
              </a:solidFill>
              <a:latin typeface="微软雅黑" pitchFamily="34" charset="-122"/>
              <a:ea typeface="微软雅黑" pitchFamily="34" charset="-122"/>
            </a:endParaRPr>
          </a:p>
        </p:txBody>
      </p:sp>
      <p:sp>
        <p:nvSpPr>
          <p:cNvPr id="159" name="TextBox 158"/>
          <p:cNvSpPr txBox="1"/>
          <p:nvPr/>
        </p:nvSpPr>
        <p:spPr>
          <a:xfrm>
            <a:off x="7436031" y="2482440"/>
            <a:ext cx="1800083" cy="444702"/>
          </a:xfrm>
          <a:prstGeom prst="rect">
            <a:avLst/>
          </a:prstGeom>
          <a:noFill/>
        </p:spPr>
        <p:txBody>
          <a:bodyPr wrap="none" lIns="115200" tIns="57601" rIns="115200" bIns="57601" rtlCol="0">
            <a:spAutoFit/>
          </a:bodyPr>
          <a:lstStyle/>
          <a:p>
            <a:pPr>
              <a:buNone/>
            </a:pPr>
            <a:r>
              <a:rPr lang="en-US" altLang="zh-CN" sz="2100" b="1" dirty="0" smtClean="0">
                <a:solidFill>
                  <a:srgbClr val="C00000"/>
                </a:solidFill>
                <a:latin typeface="微软雅黑" pitchFamily="34" charset="-122"/>
                <a:ea typeface="微软雅黑" pitchFamily="34" charset="-122"/>
              </a:rPr>
              <a:t>Server SAN</a:t>
            </a:r>
            <a:endParaRPr lang="zh-CN" altLang="en-US" sz="2100" b="1" dirty="0" smtClean="0">
              <a:solidFill>
                <a:srgbClr val="C00000"/>
              </a:solidFill>
              <a:latin typeface="微软雅黑" pitchFamily="34" charset="-122"/>
              <a:ea typeface="微软雅黑" pitchFamily="34" charset="-122"/>
            </a:endParaRPr>
          </a:p>
        </p:txBody>
      </p:sp>
      <p:sp>
        <p:nvSpPr>
          <p:cNvPr id="160" name="右箭头 159"/>
          <p:cNvSpPr/>
          <p:nvPr/>
        </p:nvSpPr>
        <p:spPr bwMode="auto">
          <a:xfrm>
            <a:off x="4022841" y="3595063"/>
            <a:ext cx="1061139" cy="1235321"/>
          </a:xfrm>
          <a:prstGeom prst="rightArrow">
            <a:avLst>
              <a:gd name="adj1" fmla="val 53774"/>
              <a:gd name="adj2" fmla="val 43949"/>
            </a:avLst>
          </a:prstGeom>
          <a:solidFill>
            <a:srgbClr val="C00000"/>
          </a:solidFill>
          <a:ln w="9525" cap="flat" cmpd="sng" algn="ctr">
            <a:solidFill>
              <a:srgbClr val="C00000"/>
            </a:solidFill>
            <a:prstDash val="solid"/>
            <a:round/>
            <a:headEnd type="none" w="med" len="med"/>
            <a:tailEnd type="none" w="med" len="med"/>
          </a:ln>
          <a:effectLst/>
        </p:spPr>
        <p:txBody>
          <a:bodyPr vert="horz" wrap="none" lIns="91424" tIns="45712" rIns="91424" bIns="45712" numCol="1" rtlCol="0" anchor="ctr" anchorCtr="0" compatLnSpc="1">
            <a:prstTxWarp prst="textNoShape">
              <a:avLst/>
            </a:prstTxWarp>
          </a:bodyPr>
          <a:lstStyle/>
          <a:p>
            <a:pPr algn="ctr" defTabSz="914235"/>
            <a:endParaRPr kumimoji="0" lang="zh-CN" altLang="en-US" b="0" i="0" u="none" strike="noStrike" cap="none" normalizeH="0" baseline="0" dirty="0" smtClean="0">
              <a:ln>
                <a:noFill/>
              </a:ln>
              <a:solidFill>
                <a:srgbClr val="C00000"/>
              </a:solidFill>
              <a:effectLst/>
              <a:latin typeface="微软雅黑" pitchFamily="34" charset="-122"/>
              <a:ea typeface="微软雅黑" pitchFamily="34" charset="-122"/>
            </a:endParaRPr>
          </a:p>
        </p:txBody>
      </p:sp>
      <p:sp>
        <p:nvSpPr>
          <p:cNvPr id="113" name="矩形 91"/>
          <p:cNvSpPr>
            <a:spLocks noChangeArrowheads="1"/>
          </p:cNvSpPr>
          <p:nvPr/>
        </p:nvSpPr>
        <p:spPr bwMode="auto">
          <a:xfrm>
            <a:off x="5589783" y="3220078"/>
            <a:ext cx="1447930" cy="2381171"/>
          </a:xfrm>
          <a:prstGeom prst="rect">
            <a:avLst/>
          </a:prstGeom>
          <a:noFill/>
          <a:ln w="19050" algn="ctr">
            <a:solidFill>
              <a:schemeClr val="tx1"/>
            </a:solidFill>
            <a:round/>
            <a:headEnd/>
            <a:tailEnd/>
          </a:ln>
        </p:spPr>
        <p:txBody>
          <a:bodyPr lIns="105621" tIns="52811" rIns="105621" bIns="52811"/>
          <a:lstStyle/>
          <a:p>
            <a:pPr defTabSz="1069131"/>
            <a:endParaRPr lang="zh-CN" altLang="en-US" sz="1600" dirty="0" smtClean="0">
              <a:solidFill>
                <a:srgbClr val="FFFFFF"/>
              </a:solidFill>
              <a:latin typeface="FrutigerNext LT Regular" pitchFamily="34" charset="0"/>
              <a:ea typeface="ＭＳ Ｐゴシック" pitchFamily="34" charset="-128"/>
            </a:endParaRPr>
          </a:p>
        </p:txBody>
      </p:sp>
      <p:sp>
        <p:nvSpPr>
          <p:cNvPr id="114" name="矩形 92"/>
          <p:cNvSpPr>
            <a:spLocks noChangeArrowheads="1"/>
          </p:cNvSpPr>
          <p:nvPr/>
        </p:nvSpPr>
        <p:spPr bwMode="auto">
          <a:xfrm>
            <a:off x="7293116" y="3220078"/>
            <a:ext cx="1447929" cy="2381171"/>
          </a:xfrm>
          <a:prstGeom prst="rect">
            <a:avLst/>
          </a:prstGeom>
          <a:noFill/>
          <a:ln w="19050" algn="ctr">
            <a:solidFill>
              <a:schemeClr val="tx1"/>
            </a:solidFill>
            <a:round/>
            <a:headEnd/>
            <a:tailEnd/>
          </a:ln>
        </p:spPr>
        <p:txBody>
          <a:bodyPr lIns="105621" tIns="52811" rIns="105621" bIns="52811"/>
          <a:lstStyle/>
          <a:p>
            <a:pPr defTabSz="1069131"/>
            <a:endParaRPr lang="zh-CN" altLang="en-US" sz="1600" dirty="0" smtClean="0">
              <a:solidFill>
                <a:srgbClr val="FFFFFF"/>
              </a:solidFill>
              <a:latin typeface="FrutigerNext LT Regular" pitchFamily="34" charset="0"/>
              <a:ea typeface="ＭＳ Ｐゴシック" pitchFamily="34" charset="-128"/>
            </a:endParaRPr>
          </a:p>
        </p:txBody>
      </p:sp>
      <p:sp>
        <p:nvSpPr>
          <p:cNvPr id="115" name="矩形 93"/>
          <p:cNvSpPr>
            <a:spLocks noChangeArrowheads="1"/>
          </p:cNvSpPr>
          <p:nvPr/>
        </p:nvSpPr>
        <p:spPr bwMode="auto">
          <a:xfrm>
            <a:off x="9167746" y="3220078"/>
            <a:ext cx="1447930" cy="2381171"/>
          </a:xfrm>
          <a:prstGeom prst="rect">
            <a:avLst/>
          </a:prstGeom>
          <a:noFill/>
          <a:ln w="19050" algn="ctr">
            <a:solidFill>
              <a:schemeClr val="tx1"/>
            </a:solidFill>
            <a:round/>
            <a:headEnd/>
            <a:tailEnd/>
          </a:ln>
        </p:spPr>
        <p:txBody>
          <a:bodyPr lIns="105621" tIns="52811" rIns="105621" bIns="52811"/>
          <a:lstStyle/>
          <a:p>
            <a:pPr defTabSz="1069131"/>
            <a:endParaRPr lang="zh-CN" altLang="en-US" sz="1600" dirty="0" smtClean="0">
              <a:solidFill>
                <a:srgbClr val="FFFFFF"/>
              </a:solidFill>
              <a:latin typeface="FrutigerNext LT Regular" pitchFamily="34" charset="0"/>
              <a:ea typeface="ＭＳ Ｐゴシック" pitchFamily="34" charset="-128"/>
            </a:endParaRPr>
          </a:p>
        </p:txBody>
      </p:sp>
      <p:sp>
        <p:nvSpPr>
          <p:cNvPr id="117" name="圆角矩形 116"/>
          <p:cNvSpPr/>
          <p:nvPr/>
        </p:nvSpPr>
        <p:spPr bwMode="auto">
          <a:xfrm>
            <a:off x="5722379" y="2936339"/>
            <a:ext cx="1108235" cy="373389"/>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105621" tIns="52811" rIns="105621" bIns="52811">
            <a:spAutoFit/>
          </a:bodyPr>
          <a:lstStyle/>
          <a:p>
            <a:pPr defTabSz="1069131">
              <a:defRPr/>
            </a:pPr>
            <a:endParaRPr lang="zh-CN" altLang="en-US" sz="1500" dirty="0">
              <a:solidFill>
                <a:srgbClr val="FFFFFF"/>
              </a:solidFill>
              <a:latin typeface="微软雅黑" pitchFamily="34" charset="-122"/>
              <a:ea typeface="微软雅黑" pitchFamily="34" charset="-122"/>
            </a:endParaRPr>
          </a:p>
        </p:txBody>
      </p:sp>
      <p:sp>
        <p:nvSpPr>
          <p:cNvPr id="118" name="TextBox 117"/>
          <p:cNvSpPr txBox="1"/>
          <p:nvPr/>
        </p:nvSpPr>
        <p:spPr bwMode="auto">
          <a:xfrm>
            <a:off x="5798303" y="2960715"/>
            <a:ext cx="1000387" cy="353967"/>
          </a:xfrm>
          <a:prstGeom prst="rect">
            <a:avLst/>
          </a:prstGeom>
          <a:noFill/>
        </p:spPr>
        <p:txBody>
          <a:bodyPr wrap="none" lIns="121944" tIns="60972" rIns="121944" bIns="60972">
            <a:spAutoFit/>
          </a:bodyPr>
          <a:lstStyle/>
          <a:p>
            <a:pPr>
              <a:defRPr/>
            </a:pPr>
            <a:r>
              <a:rPr lang="en-US" altLang="zh-CN" sz="1500" dirty="0" smtClean="0">
                <a:latin typeface="微软雅黑" pitchFamily="34" charset="-122"/>
                <a:ea typeface="微软雅黑" pitchFamily="34" charset="-122"/>
              </a:rPr>
              <a:t>Server 1</a:t>
            </a:r>
            <a:endParaRPr lang="zh-CN" altLang="en-US" sz="1500" dirty="0">
              <a:latin typeface="微软雅黑" pitchFamily="34" charset="-122"/>
              <a:ea typeface="微软雅黑" pitchFamily="34" charset="-122"/>
            </a:endParaRPr>
          </a:p>
        </p:txBody>
      </p:sp>
      <p:sp>
        <p:nvSpPr>
          <p:cNvPr id="123" name="圆角矩形 102"/>
          <p:cNvSpPr>
            <a:spLocks noChangeArrowheads="1"/>
          </p:cNvSpPr>
          <p:nvPr/>
        </p:nvSpPr>
        <p:spPr bwMode="auto">
          <a:xfrm>
            <a:off x="5760675" y="3390096"/>
            <a:ext cx="986282" cy="373389"/>
          </a:xfrm>
          <a:prstGeom prst="roundRect">
            <a:avLst>
              <a:gd name="adj" fmla="val 16667"/>
            </a:avLst>
          </a:prstGeom>
          <a:solidFill>
            <a:schemeClr val="bg1">
              <a:alpha val="50195"/>
            </a:schemeClr>
          </a:solidFill>
          <a:ln w="9525" algn="ctr">
            <a:solidFill>
              <a:schemeClr val="tx1"/>
            </a:solidFill>
            <a:round/>
            <a:headEnd/>
            <a:tailEnd/>
          </a:ln>
        </p:spPr>
        <p:txBody>
          <a:bodyPr wrap="square" lIns="105621" tIns="52811" rIns="105621" bIns="52811">
            <a:spAutoFit/>
          </a:bodyPr>
          <a:lstStyle/>
          <a:p>
            <a:pPr defTabSz="1069131"/>
            <a:endParaRPr lang="zh-CN" altLang="en-US" sz="1500" dirty="0" smtClean="0">
              <a:solidFill>
                <a:srgbClr val="FFFFFF"/>
              </a:solidFill>
              <a:latin typeface="微软雅黑" pitchFamily="34" charset="-122"/>
              <a:ea typeface="微软雅黑" pitchFamily="34" charset="-122"/>
            </a:endParaRPr>
          </a:p>
        </p:txBody>
      </p:sp>
      <p:sp>
        <p:nvSpPr>
          <p:cNvPr id="124" name="TextBox 103"/>
          <p:cNvSpPr txBox="1">
            <a:spLocks noChangeArrowheads="1"/>
          </p:cNvSpPr>
          <p:nvPr/>
        </p:nvSpPr>
        <p:spPr bwMode="auto">
          <a:xfrm>
            <a:off x="5896013" y="3428158"/>
            <a:ext cx="672668" cy="353967"/>
          </a:xfrm>
          <a:prstGeom prst="rect">
            <a:avLst/>
          </a:prstGeom>
          <a:noFill/>
          <a:ln w="9525">
            <a:noFill/>
            <a:miter lim="800000"/>
            <a:headEnd/>
            <a:tailEnd/>
          </a:ln>
        </p:spPr>
        <p:txBody>
          <a:bodyPr wrap="none" lIns="121944" tIns="60972" rIns="121944" bIns="60972">
            <a:spAutoFit/>
          </a:bodyPr>
          <a:lstStyle/>
          <a:p>
            <a:r>
              <a:rPr lang="en-US" altLang="zh-CN" sz="1500" dirty="0" smtClean="0">
                <a:solidFill>
                  <a:srgbClr val="000000"/>
                </a:solidFill>
                <a:latin typeface="微软雅黑" pitchFamily="34" charset="-122"/>
                <a:ea typeface="微软雅黑" pitchFamily="34" charset="-122"/>
              </a:rPr>
              <a:t> APP</a:t>
            </a:r>
            <a:endParaRPr lang="zh-CN" altLang="en-US" sz="1500" dirty="0" smtClean="0">
              <a:solidFill>
                <a:srgbClr val="000000"/>
              </a:solidFill>
              <a:latin typeface="微软雅黑" pitchFamily="34" charset="-122"/>
              <a:ea typeface="微软雅黑" pitchFamily="34" charset="-122"/>
            </a:endParaRPr>
          </a:p>
        </p:txBody>
      </p:sp>
      <p:sp>
        <p:nvSpPr>
          <p:cNvPr id="129" name="圆角矩形 108"/>
          <p:cNvSpPr>
            <a:spLocks noChangeArrowheads="1"/>
          </p:cNvSpPr>
          <p:nvPr/>
        </p:nvSpPr>
        <p:spPr bwMode="auto">
          <a:xfrm>
            <a:off x="7475501" y="3390096"/>
            <a:ext cx="1096525" cy="373389"/>
          </a:xfrm>
          <a:prstGeom prst="roundRect">
            <a:avLst>
              <a:gd name="adj" fmla="val 16667"/>
            </a:avLst>
          </a:prstGeom>
          <a:solidFill>
            <a:schemeClr val="bg1">
              <a:alpha val="50195"/>
            </a:schemeClr>
          </a:solidFill>
          <a:ln w="9525" algn="ctr">
            <a:solidFill>
              <a:schemeClr val="tx1"/>
            </a:solidFill>
            <a:round/>
            <a:headEnd/>
            <a:tailEnd/>
          </a:ln>
        </p:spPr>
        <p:txBody>
          <a:bodyPr wrap="square" lIns="105621" tIns="52811" rIns="105621" bIns="52811">
            <a:spAutoFit/>
          </a:bodyPr>
          <a:lstStyle/>
          <a:p>
            <a:pPr defTabSz="1069131"/>
            <a:endParaRPr lang="zh-CN" altLang="en-US" sz="1500" dirty="0" smtClean="0">
              <a:solidFill>
                <a:srgbClr val="FFFFFF"/>
              </a:solidFill>
              <a:latin typeface="微软雅黑" pitchFamily="34" charset="-122"/>
              <a:ea typeface="微软雅黑" pitchFamily="34" charset="-122"/>
            </a:endParaRPr>
          </a:p>
        </p:txBody>
      </p:sp>
      <p:sp>
        <p:nvSpPr>
          <p:cNvPr id="130" name="TextBox 109"/>
          <p:cNvSpPr txBox="1">
            <a:spLocks noChangeArrowheads="1"/>
          </p:cNvSpPr>
          <p:nvPr/>
        </p:nvSpPr>
        <p:spPr bwMode="auto">
          <a:xfrm>
            <a:off x="7726749" y="3428158"/>
            <a:ext cx="614960" cy="353967"/>
          </a:xfrm>
          <a:prstGeom prst="rect">
            <a:avLst/>
          </a:prstGeom>
          <a:noFill/>
          <a:ln w="9525">
            <a:noFill/>
            <a:miter lim="800000"/>
            <a:headEnd/>
            <a:tailEnd/>
          </a:ln>
        </p:spPr>
        <p:txBody>
          <a:bodyPr wrap="none" lIns="121944" tIns="60972" rIns="121944" bIns="60972">
            <a:spAutoFit/>
          </a:bodyPr>
          <a:lstStyle/>
          <a:p>
            <a:r>
              <a:rPr lang="en-US" altLang="zh-CN" sz="1500" dirty="0" smtClean="0">
                <a:solidFill>
                  <a:srgbClr val="000000"/>
                </a:solidFill>
                <a:latin typeface="微软雅黑" pitchFamily="34" charset="-122"/>
                <a:ea typeface="微软雅黑" pitchFamily="34" charset="-122"/>
              </a:rPr>
              <a:t>APP</a:t>
            </a:r>
            <a:endParaRPr lang="zh-CN" altLang="en-US" sz="1500" dirty="0" smtClean="0">
              <a:solidFill>
                <a:srgbClr val="000000"/>
              </a:solidFill>
              <a:latin typeface="微软雅黑" pitchFamily="34" charset="-122"/>
              <a:ea typeface="微软雅黑" pitchFamily="34" charset="-122"/>
            </a:endParaRPr>
          </a:p>
        </p:txBody>
      </p:sp>
      <p:sp>
        <p:nvSpPr>
          <p:cNvPr id="133" name="圆角矩形 112"/>
          <p:cNvSpPr>
            <a:spLocks noChangeArrowheads="1"/>
          </p:cNvSpPr>
          <p:nvPr/>
        </p:nvSpPr>
        <p:spPr bwMode="auto">
          <a:xfrm>
            <a:off x="9391886" y="3390096"/>
            <a:ext cx="1054761" cy="373389"/>
          </a:xfrm>
          <a:prstGeom prst="roundRect">
            <a:avLst>
              <a:gd name="adj" fmla="val 16667"/>
            </a:avLst>
          </a:prstGeom>
          <a:solidFill>
            <a:schemeClr val="bg1">
              <a:alpha val="50195"/>
            </a:schemeClr>
          </a:solidFill>
          <a:ln w="9525" algn="ctr">
            <a:solidFill>
              <a:schemeClr val="tx1"/>
            </a:solidFill>
            <a:round/>
            <a:headEnd/>
            <a:tailEnd/>
          </a:ln>
        </p:spPr>
        <p:txBody>
          <a:bodyPr wrap="square" lIns="105621" tIns="52811" rIns="105621" bIns="52811">
            <a:spAutoFit/>
          </a:bodyPr>
          <a:lstStyle/>
          <a:p>
            <a:pPr defTabSz="1069131"/>
            <a:endParaRPr lang="zh-CN" altLang="en-US" sz="1500" dirty="0" smtClean="0">
              <a:solidFill>
                <a:srgbClr val="FFFFFF"/>
              </a:solidFill>
              <a:latin typeface="微软雅黑" pitchFamily="34" charset="-122"/>
              <a:ea typeface="微软雅黑" pitchFamily="34" charset="-122"/>
            </a:endParaRPr>
          </a:p>
        </p:txBody>
      </p:sp>
      <p:sp>
        <p:nvSpPr>
          <p:cNvPr id="161" name="TextBox 113"/>
          <p:cNvSpPr txBox="1">
            <a:spLocks noChangeArrowheads="1"/>
          </p:cNvSpPr>
          <p:nvPr/>
        </p:nvSpPr>
        <p:spPr bwMode="auto">
          <a:xfrm>
            <a:off x="9603231" y="3409737"/>
            <a:ext cx="614960" cy="353967"/>
          </a:xfrm>
          <a:prstGeom prst="rect">
            <a:avLst/>
          </a:prstGeom>
          <a:noFill/>
          <a:ln w="9525">
            <a:noFill/>
            <a:miter lim="800000"/>
            <a:headEnd/>
            <a:tailEnd/>
          </a:ln>
        </p:spPr>
        <p:txBody>
          <a:bodyPr wrap="none" lIns="121944" tIns="60972" rIns="121944" bIns="60972">
            <a:spAutoFit/>
          </a:bodyPr>
          <a:lstStyle/>
          <a:p>
            <a:r>
              <a:rPr lang="en-US" altLang="zh-CN" sz="1500" dirty="0" smtClean="0">
                <a:solidFill>
                  <a:srgbClr val="000000"/>
                </a:solidFill>
                <a:latin typeface="微软雅黑" pitchFamily="34" charset="-122"/>
                <a:ea typeface="微软雅黑" pitchFamily="34" charset="-122"/>
              </a:rPr>
              <a:t>APP</a:t>
            </a:r>
            <a:endParaRPr lang="zh-CN" altLang="en-US" sz="1500" dirty="0" smtClean="0">
              <a:solidFill>
                <a:srgbClr val="000000"/>
              </a:solidFill>
              <a:latin typeface="微软雅黑" pitchFamily="34" charset="-122"/>
              <a:ea typeface="微软雅黑" pitchFamily="34" charset="-122"/>
            </a:endParaRPr>
          </a:p>
        </p:txBody>
      </p:sp>
      <p:sp>
        <p:nvSpPr>
          <p:cNvPr id="162" name="TextBox 114"/>
          <p:cNvSpPr txBox="1">
            <a:spLocks noChangeArrowheads="1"/>
          </p:cNvSpPr>
          <p:nvPr/>
        </p:nvSpPr>
        <p:spPr bwMode="auto">
          <a:xfrm>
            <a:off x="6352299" y="4324817"/>
            <a:ext cx="3451371" cy="415523"/>
          </a:xfrm>
          <a:prstGeom prst="rect">
            <a:avLst/>
          </a:prstGeom>
          <a:noFill/>
          <a:ln w="9525">
            <a:noFill/>
            <a:miter lim="800000"/>
            <a:headEnd/>
            <a:tailEnd/>
          </a:ln>
        </p:spPr>
        <p:txBody>
          <a:bodyPr wrap="square" lIns="121944" tIns="60972" rIns="121944" bIns="60972">
            <a:spAutoFit/>
          </a:bodyPr>
          <a:lstStyle/>
          <a:p>
            <a:pPr algn="ctr"/>
            <a:r>
              <a:rPr lang="en-US" altLang="zh-CN" sz="1900" b="1" dirty="0" smtClean="0">
                <a:solidFill>
                  <a:srgbClr val="000000"/>
                </a:solidFill>
                <a:latin typeface="微软雅黑" pitchFamily="34" charset="-122"/>
                <a:ea typeface="微软雅黑" pitchFamily="34" charset="-122"/>
              </a:rPr>
              <a:t>Distributed Storage Pool</a:t>
            </a:r>
            <a:endParaRPr lang="zh-CN" altLang="en-US" sz="1900" b="1" dirty="0" smtClean="0">
              <a:solidFill>
                <a:srgbClr val="000000"/>
              </a:solidFill>
              <a:latin typeface="微软雅黑" pitchFamily="34" charset="-122"/>
              <a:ea typeface="微软雅黑" pitchFamily="34" charset="-122"/>
            </a:endParaRPr>
          </a:p>
        </p:txBody>
      </p:sp>
      <p:sp>
        <p:nvSpPr>
          <p:cNvPr id="191" name="TextBox 105"/>
          <p:cNvSpPr txBox="1">
            <a:spLocks noChangeArrowheads="1"/>
          </p:cNvSpPr>
          <p:nvPr/>
        </p:nvSpPr>
        <p:spPr bwMode="auto">
          <a:xfrm>
            <a:off x="8681684" y="3742602"/>
            <a:ext cx="554046" cy="538633"/>
          </a:xfrm>
          <a:prstGeom prst="rect">
            <a:avLst/>
          </a:prstGeom>
          <a:noFill/>
          <a:ln w="9525">
            <a:noFill/>
            <a:miter lim="800000"/>
            <a:headEnd/>
            <a:tailEnd/>
          </a:ln>
        </p:spPr>
        <p:txBody>
          <a:bodyPr wrap="none" lIns="121944" tIns="60972" rIns="121944" bIns="60972">
            <a:spAutoFit/>
          </a:bodyPr>
          <a:lstStyle/>
          <a:p>
            <a:r>
              <a:rPr lang="en-US" altLang="zh-CN" sz="2700" b="1" dirty="0" smtClean="0">
                <a:solidFill>
                  <a:srgbClr val="000000"/>
                </a:solidFill>
                <a:latin typeface="FrutigerNext LT Regular" pitchFamily="34" charset="0"/>
                <a:ea typeface="ＭＳ Ｐゴシック" pitchFamily="34" charset="-128"/>
              </a:rPr>
              <a:t>...</a:t>
            </a:r>
            <a:endParaRPr lang="zh-CN" altLang="en-US" sz="2700" b="1" dirty="0" smtClean="0">
              <a:solidFill>
                <a:srgbClr val="000000"/>
              </a:solidFill>
              <a:latin typeface="FrutigerNext LT Regular" pitchFamily="34" charset="0"/>
              <a:ea typeface="ＭＳ Ｐゴシック" pitchFamily="34" charset="-128"/>
            </a:endParaRPr>
          </a:p>
        </p:txBody>
      </p:sp>
      <p:cxnSp>
        <p:nvCxnSpPr>
          <p:cNvPr id="82" name="直接连接符 81"/>
          <p:cNvCxnSpPr/>
          <p:nvPr/>
        </p:nvCxnSpPr>
        <p:spPr bwMode="auto">
          <a:xfrm flipH="1" flipV="1">
            <a:off x="2613268" y="4497797"/>
            <a:ext cx="411894" cy="428651"/>
          </a:xfrm>
          <a:prstGeom prst="line">
            <a:avLst/>
          </a:prstGeom>
          <a:noFill/>
          <a:ln w="9525" cap="flat" cmpd="sng" algn="ctr">
            <a:solidFill>
              <a:schemeClr val="tx1"/>
            </a:solidFill>
            <a:prstDash val="solid"/>
            <a:round/>
            <a:headEnd type="none" w="med" len="med"/>
            <a:tailEnd type="none" w="med" len="med"/>
          </a:ln>
          <a:effectLst/>
        </p:spPr>
      </p:cxnSp>
      <p:cxnSp>
        <p:nvCxnSpPr>
          <p:cNvPr id="84" name="直接连接符 83"/>
          <p:cNvCxnSpPr/>
          <p:nvPr/>
        </p:nvCxnSpPr>
        <p:spPr bwMode="auto">
          <a:xfrm flipV="1">
            <a:off x="2613280" y="3766632"/>
            <a:ext cx="345797" cy="477763"/>
          </a:xfrm>
          <a:prstGeom prst="line">
            <a:avLst/>
          </a:prstGeom>
          <a:noFill/>
          <a:ln w="9525" cap="flat" cmpd="sng" algn="ctr">
            <a:solidFill>
              <a:schemeClr val="tx1"/>
            </a:solidFill>
            <a:prstDash val="solid"/>
            <a:round/>
            <a:headEnd type="none" w="med" len="med"/>
            <a:tailEnd type="none" w="med" len="med"/>
          </a:ln>
          <a:effectLst/>
        </p:spPr>
      </p:cxnSp>
      <p:grpSp>
        <p:nvGrpSpPr>
          <p:cNvPr id="3" name="组合 95"/>
          <p:cNvGrpSpPr/>
          <p:nvPr/>
        </p:nvGrpSpPr>
        <p:grpSpPr>
          <a:xfrm>
            <a:off x="839424" y="3024915"/>
            <a:ext cx="807732" cy="744359"/>
            <a:chOff x="1080654" y="1330036"/>
            <a:chExt cx="605641" cy="558140"/>
          </a:xfrm>
        </p:grpSpPr>
        <p:sp>
          <p:nvSpPr>
            <p:cNvPr id="94" name="圆角矩形 93"/>
            <p:cNvSpPr/>
            <p:nvPr/>
          </p:nvSpPr>
          <p:spPr bwMode="auto">
            <a:xfrm>
              <a:off x="1116280" y="1330036"/>
              <a:ext cx="570015" cy="558140"/>
            </a:xfrm>
            <a:prstGeom prst="round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444">
                <a:buClr>
                  <a:srgbClr val="CC9900"/>
                </a:buClr>
              </a:pPr>
              <a:endParaRPr lang="zh-CN" altLang="en-US" sz="1500" dirty="0" smtClean="0">
                <a:latin typeface="微软雅黑" pitchFamily="34" charset="-122"/>
                <a:ea typeface="微软雅黑" pitchFamily="34" charset="-122"/>
              </a:endParaRPr>
            </a:p>
          </p:txBody>
        </p:sp>
        <p:sp>
          <p:nvSpPr>
            <p:cNvPr id="95" name="TextBox 94"/>
            <p:cNvSpPr txBox="1"/>
            <p:nvPr/>
          </p:nvSpPr>
          <p:spPr>
            <a:xfrm>
              <a:off x="1080654" y="1484416"/>
              <a:ext cx="576498" cy="242318"/>
            </a:xfrm>
            <a:prstGeom prst="rect">
              <a:avLst/>
            </a:prstGeom>
            <a:noFill/>
          </p:spPr>
          <p:txBody>
            <a:bodyPr wrap="none" rtlCol="0">
              <a:spAutoFit/>
            </a:bodyPr>
            <a:lstStyle/>
            <a:p>
              <a:r>
                <a:rPr lang="en-US" altLang="zh-CN" sz="1500" dirty="0" smtClean="0">
                  <a:latin typeface="微软雅黑" pitchFamily="34" charset="-122"/>
                  <a:ea typeface="微软雅黑" pitchFamily="34" charset="-122"/>
                </a:rPr>
                <a:t>Server</a:t>
              </a:r>
              <a:endParaRPr lang="zh-CN" altLang="en-US" sz="1500" dirty="0">
                <a:latin typeface="微软雅黑" pitchFamily="34" charset="-122"/>
                <a:ea typeface="微软雅黑" pitchFamily="34" charset="-122"/>
              </a:endParaRPr>
            </a:p>
          </p:txBody>
        </p:sp>
      </p:grpSp>
      <p:grpSp>
        <p:nvGrpSpPr>
          <p:cNvPr id="4" name="组合 96"/>
          <p:cNvGrpSpPr/>
          <p:nvPr/>
        </p:nvGrpSpPr>
        <p:grpSpPr>
          <a:xfrm>
            <a:off x="1739542" y="3038113"/>
            <a:ext cx="807732" cy="744359"/>
            <a:chOff x="1080654" y="1330036"/>
            <a:chExt cx="605641" cy="558140"/>
          </a:xfrm>
        </p:grpSpPr>
        <p:sp>
          <p:nvSpPr>
            <p:cNvPr id="98" name="圆角矩形 97"/>
            <p:cNvSpPr/>
            <p:nvPr/>
          </p:nvSpPr>
          <p:spPr bwMode="auto">
            <a:xfrm>
              <a:off x="1116280" y="1330036"/>
              <a:ext cx="570015" cy="558140"/>
            </a:xfrm>
            <a:prstGeom prst="round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444">
                <a:buClr>
                  <a:srgbClr val="CC9900"/>
                </a:buClr>
              </a:pPr>
              <a:endParaRPr lang="zh-CN" altLang="en-US" sz="1500" dirty="0" smtClean="0">
                <a:latin typeface="微软雅黑" pitchFamily="34" charset="-122"/>
                <a:ea typeface="微软雅黑" pitchFamily="34" charset="-122"/>
              </a:endParaRPr>
            </a:p>
          </p:txBody>
        </p:sp>
        <p:sp>
          <p:nvSpPr>
            <p:cNvPr id="99" name="TextBox 98"/>
            <p:cNvSpPr txBox="1"/>
            <p:nvPr/>
          </p:nvSpPr>
          <p:spPr>
            <a:xfrm>
              <a:off x="1080654" y="1484416"/>
              <a:ext cx="576498" cy="242318"/>
            </a:xfrm>
            <a:prstGeom prst="rect">
              <a:avLst/>
            </a:prstGeom>
            <a:noFill/>
          </p:spPr>
          <p:txBody>
            <a:bodyPr wrap="none" rtlCol="0">
              <a:spAutoFit/>
            </a:bodyPr>
            <a:lstStyle/>
            <a:p>
              <a:r>
                <a:rPr lang="en-US" altLang="zh-CN" sz="1500" dirty="0" smtClean="0">
                  <a:latin typeface="微软雅黑" pitchFamily="34" charset="-122"/>
                  <a:ea typeface="微软雅黑" pitchFamily="34" charset="-122"/>
                </a:rPr>
                <a:t>Server</a:t>
              </a:r>
              <a:endParaRPr lang="zh-CN" altLang="en-US" sz="1500" dirty="0">
                <a:latin typeface="微软雅黑" pitchFamily="34" charset="-122"/>
                <a:ea typeface="微软雅黑" pitchFamily="34" charset="-122"/>
              </a:endParaRPr>
            </a:p>
          </p:txBody>
        </p:sp>
      </p:grpSp>
      <p:grpSp>
        <p:nvGrpSpPr>
          <p:cNvPr id="5" name="组合 99"/>
          <p:cNvGrpSpPr/>
          <p:nvPr/>
        </p:nvGrpSpPr>
        <p:grpSpPr>
          <a:xfrm>
            <a:off x="2639661" y="3035472"/>
            <a:ext cx="791895" cy="744359"/>
            <a:chOff x="1092529" y="1330036"/>
            <a:chExt cx="593766" cy="558140"/>
          </a:xfrm>
        </p:grpSpPr>
        <p:sp>
          <p:nvSpPr>
            <p:cNvPr id="101" name="圆角矩形 100"/>
            <p:cNvSpPr/>
            <p:nvPr/>
          </p:nvSpPr>
          <p:spPr bwMode="auto">
            <a:xfrm>
              <a:off x="1116280" y="1330036"/>
              <a:ext cx="570015" cy="558140"/>
            </a:xfrm>
            <a:prstGeom prst="round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444">
                <a:buClr>
                  <a:srgbClr val="CC9900"/>
                </a:buClr>
              </a:pPr>
              <a:endParaRPr lang="zh-CN" altLang="en-US" sz="1500" dirty="0" smtClean="0">
                <a:latin typeface="微软雅黑" pitchFamily="34" charset="-122"/>
                <a:ea typeface="微软雅黑" pitchFamily="34" charset="-122"/>
              </a:endParaRPr>
            </a:p>
          </p:txBody>
        </p:sp>
        <p:sp>
          <p:nvSpPr>
            <p:cNvPr id="102" name="TextBox 101"/>
            <p:cNvSpPr txBox="1"/>
            <p:nvPr/>
          </p:nvSpPr>
          <p:spPr>
            <a:xfrm>
              <a:off x="1092529" y="1484416"/>
              <a:ext cx="576498" cy="242318"/>
            </a:xfrm>
            <a:prstGeom prst="rect">
              <a:avLst/>
            </a:prstGeom>
            <a:noFill/>
          </p:spPr>
          <p:txBody>
            <a:bodyPr wrap="none" rtlCol="0">
              <a:spAutoFit/>
            </a:bodyPr>
            <a:lstStyle/>
            <a:p>
              <a:r>
                <a:rPr lang="en-US" altLang="zh-CN" sz="1500" dirty="0" smtClean="0">
                  <a:latin typeface="微软雅黑" pitchFamily="34" charset="-122"/>
                  <a:ea typeface="微软雅黑" pitchFamily="34" charset="-122"/>
                </a:rPr>
                <a:t>Server</a:t>
              </a:r>
              <a:endParaRPr lang="zh-CN" altLang="en-US" sz="1500" dirty="0">
                <a:latin typeface="微软雅黑" pitchFamily="34" charset="-122"/>
                <a:ea typeface="微软雅黑" pitchFamily="34" charset="-122"/>
              </a:endParaRPr>
            </a:p>
          </p:txBody>
        </p:sp>
      </p:grpSp>
      <p:grpSp>
        <p:nvGrpSpPr>
          <p:cNvPr id="6" name="组合 102"/>
          <p:cNvGrpSpPr/>
          <p:nvPr/>
        </p:nvGrpSpPr>
        <p:grpSpPr>
          <a:xfrm>
            <a:off x="630893" y="4922768"/>
            <a:ext cx="892937" cy="744359"/>
            <a:chOff x="1033154" y="1330036"/>
            <a:chExt cx="669528" cy="558140"/>
          </a:xfrm>
        </p:grpSpPr>
        <p:sp>
          <p:nvSpPr>
            <p:cNvPr id="104" name="圆角矩形 103"/>
            <p:cNvSpPr/>
            <p:nvPr/>
          </p:nvSpPr>
          <p:spPr bwMode="auto">
            <a:xfrm>
              <a:off x="1116280" y="1330036"/>
              <a:ext cx="570015" cy="558140"/>
            </a:xfrm>
            <a:prstGeom prst="round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444">
                <a:buClr>
                  <a:srgbClr val="CC9900"/>
                </a:buClr>
              </a:pPr>
              <a:endParaRPr lang="zh-CN" altLang="en-US" sz="1500" dirty="0" smtClean="0">
                <a:latin typeface="微软雅黑" pitchFamily="34" charset="-122"/>
                <a:ea typeface="微软雅黑" pitchFamily="34" charset="-122"/>
              </a:endParaRPr>
            </a:p>
          </p:txBody>
        </p:sp>
        <p:sp>
          <p:nvSpPr>
            <p:cNvPr id="105" name="TextBox 104"/>
            <p:cNvSpPr txBox="1"/>
            <p:nvPr/>
          </p:nvSpPr>
          <p:spPr>
            <a:xfrm>
              <a:off x="1033154" y="1448791"/>
              <a:ext cx="669528" cy="242318"/>
            </a:xfrm>
            <a:prstGeom prst="rect">
              <a:avLst/>
            </a:prstGeom>
            <a:noFill/>
          </p:spPr>
          <p:txBody>
            <a:bodyPr wrap="none" rtlCol="0">
              <a:spAutoFit/>
            </a:bodyPr>
            <a:lstStyle/>
            <a:p>
              <a:r>
                <a:rPr lang="en-US" altLang="zh-CN" sz="1500" dirty="0" smtClean="0">
                  <a:latin typeface="微软雅黑" pitchFamily="34" charset="-122"/>
                  <a:ea typeface="微软雅黑" pitchFamily="34" charset="-122"/>
                </a:rPr>
                <a:t>Storage</a:t>
              </a:r>
              <a:endParaRPr lang="zh-CN" altLang="en-US" sz="1500" dirty="0">
                <a:latin typeface="微软雅黑" pitchFamily="34" charset="-122"/>
                <a:ea typeface="微软雅黑" pitchFamily="34" charset="-122"/>
              </a:endParaRPr>
            </a:p>
          </p:txBody>
        </p:sp>
      </p:grpSp>
      <p:grpSp>
        <p:nvGrpSpPr>
          <p:cNvPr id="7" name="组合 105"/>
          <p:cNvGrpSpPr/>
          <p:nvPr/>
        </p:nvGrpSpPr>
        <p:grpSpPr>
          <a:xfrm>
            <a:off x="1705229" y="4935965"/>
            <a:ext cx="892937" cy="744359"/>
            <a:chOff x="1045029" y="1330036"/>
            <a:chExt cx="669528" cy="558140"/>
          </a:xfrm>
        </p:grpSpPr>
        <p:sp>
          <p:nvSpPr>
            <p:cNvPr id="107" name="圆角矩形 106"/>
            <p:cNvSpPr/>
            <p:nvPr/>
          </p:nvSpPr>
          <p:spPr bwMode="auto">
            <a:xfrm>
              <a:off x="1116280" y="1330036"/>
              <a:ext cx="570015" cy="558140"/>
            </a:xfrm>
            <a:prstGeom prst="round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444">
                <a:buClr>
                  <a:srgbClr val="CC9900"/>
                </a:buClr>
              </a:pPr>
              <a:endParaRPr lang="zh-CN" altLang="en-US" sz="1500" dirty="0" smtClean="0">
                <a:latin typeface="微软雅黑" pitchFamily="34" charset="-122"/>
                <a:ea typeface="微软雅黑" pitchFamily="34" charset="-122"/>
              </a:endParaRPr>
            </a:p>
          </p:txBody>
        </p:sp>
        <p:sp>
          <p:nvSpPr>
            <p:cNvPr id="108" name="TextBox 107"/>
            <p:cNvSpPr txBox="1"/>
            <p:nvPr/>
          </p:nvSpPr>
          <p:spPr>
            <a:xfrm>
              <a:off x="1045029" y="1448791"/>
              <a:ext cx="669528" cy="242318"/>
            </a:xfrm>
            <a:prstGeom prst="rect">
              <a:avLst/>
            </a:prstGeom>
            <a:noFill/>
          </p:spPr>
          <p:txBody>
            <a:bodyPr wrap="none" rtlCol="0">
              <a:spAutoFit/>
            </a:bodyPr>
            <a:lstStyle/>
            <a:p>
              <a:r>
                <a:rPr lang="en-US" altLang="zh-CN" sz="1500" dirty="0" smtClean="0">
                  <a:latin typeface="微软雅黑" pitchFamily="34" charset="-122"/>
                  <a:ea typeface="微软雅黑" pitchFamily="34" charset="-122"/>
                </a:rPr>
                <a:t>Storage</a:t>
              </a:r>
              <a:endParaRPr lang="zh-CN" altLang="en-US" sz="1500" dirty="0">
                <a:latin typeface="微软雅黑" pitchFamily="34" charset="-122"/>
                <a:ea typeface="微软雅黑" pitchFamily="34" charset="-122"/>
              </a:endParaRPr>
            </a:p>
          </p:txBody>
        </p:sp>
      </p:grpSp>
      <p:grpSp>
        <p:nvGrpSpPr>
          <p:cNvPr id="8" name="组合 108"/>
          <p:cNvGrpSpPr/>
          <p:nvPr/>
        </p:nvGrpSpPr>
        <p:grpSpPr>
          <a:xfrm>
            <a:off x="2684539" y="4933326"/>
            <a:ext cx="892937" cy="744359"/>
            <a:chOff x="1045029" y="1330036"/>
            <a:chExt cx="669528" cy="558140"/>
          </a:xfrm>
        </p:grpSpPr>
        <p:sp>
          <p:nvSpPr>
            <p:cNvPr id="110" name="圆角矩形 109"/>
            <p:cNvSpPr/>
            <p:nvPr/>
          </p:nvSpPr>
          <p:spPr bwMode="auto">
            <a:xfrm>
              <a:off x="1116280" y="1330036"/>
              <a:ext cx="570015" cy="558140"/>
            </a:xfrm>
            <a:prstGeom prst="roundRect">
              <a:avLst/>
            </a:prstGeom>
            <a:noFill/>
            <a:ln>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1219444">
                <a:buClr>
                  <a:srgbClr val="CC9900"/>
                </a:buClr>
              </a:pPr>
              <a:endParaRPr lang="zh-CN" altLang="en-US" sz="1500" dirty="0" smtClean="0">
                <a:latin typeface="微软雅黑" pitchFamily="34" charset="-122"/>
                <a:ea typeface="微软雅黑" pitchFamily="34" charset="-122"/>
              </a:endParaRPr>
            </a:p>
          </p:txBody>
        </p:sp>
        <p:sp>
          <p:nvSpPr>
            <p:cNvPr id="111" name="TextBox 110"/>
            <p:cNvSpPr txBox="1"/>
            <p:nvPr/>
          </p:nvSpPr>
          <p:spPr>
            <a:xfrm>
              <a:off x="1045029" y="1448791"/>
              <a:ext cx="669528" cy="242318"/>
            </a:xfrm>
            <a:prstGeom prst="rect">
              <a:avLst/>
            </a:prstGeom>
            <a:noFill/>
          </p:spPr>
          <p:txBody>
            <a:bodyPr wrap="none" rtlCol="0">
              <a:spAutoFit/>
            </a:bodyPr>
            <a:lstStyle/>
            <a:p>
              <a:r>
                <a:rPr lang="en-US" altLang="zh-CN" sz="1500" dirty="0" smtClean="0">
                  <a:latin typeface="微软雅黑" pitchFamily="34" charset="-122"/>
                  <a:ea typeface="微软雅黑" pitchFamily="34" charset="-122"/>
                </a:rPr>
                <a:t>Storage</a:t>
              </a:r>
              <a:endParaRPr lang="zh-CN" altLang="en-US" sz="1500" dirty="0">
                <a:latin typeface="微软雅黑" pitchFamily="34" charset="-122"/>
                <a:ea typeface="微软雅黑" pitchFamily="34" charset="-122"/>
              </a:endParaRPr>
            </a:p>
          </p:txBody>
        </p:sp>
      </p:grpSp>
      <p:sp>
        <p:nvSpPr>
          <p:cNvPr id="112" name="圆角矩形 111"/>
          <p:cNvSpPr/>
          <p:nvPr/>
        </p:nvSpPr>
        <p:spPr bwMode="auto">
          <a:xfrm>
            <a:off x="7461907" y="2933701"/>
            <a:ext cx="1108235" cy="373389"/>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105621" tIns="52811" rIns="105621" bIns="52811">
            <a:spAutoFit/>
          </a:bodyPr>
          <a:lstStyle/>
          <a:p>
            <a:pPr defTabSz="1069131">
              <a:defRPr/>
            </a:pPr>
            <a:endParaRPr lang="zh-CN" altLang="en-US" sz="1500" dirty="0">
              <a:solidFill>
                <a:srgbClr val="FFFFFF"/>
              </a:solidFill>
              <a:latin typeface="微软雅黑" pitchFamily="34" charset="-122"/>
              <a:ea typeface="微软雅黑" pitchFamily="34" charset="-122"/>
            </a:endParaRPr>
          </a:p>
        </p:txBody>
      </p:sp>
      <p:sp>
        <p:nvSpPr>
          <p:cNvPr id="135" name="TextBox 134"/>
          <p:cNvSpPr txBox="1"/>
          <p:nvPr/>
        </p:nvSpPr>
        <p:spPr bwMode="auto">
          <a:xfrm>
            <a:off x="7537830" y="2958077"/>
            <a:ext cx="1000387" cy="353967"/>
          </a:xfrm>
          <a:prstGeom prst="rect">
            <a:avLst/>
          </a:prstGeom>
          <a:noFill/>
        </p:spPr>
        <p:txBody>
          <a:bodyPr wrap="none" lIns="121944" tIns="60972" rIns="121944" bIns="60972">
            <a:spAutoFit/>
          </a:bodyPr>
          <a:lstStyle/>
          <a:p>
            <a:pPr>
              <a:defRPr/>
            </a:pPr>
            <a:r>
              <a:rPr lang="en-US" altLang="zh-CN" sz="1500" dirty="0" smtClean="0">
                <a:latin typeface="微软雅黑" pitchFamily="34" charset="-122"/>
                <a:ea typeface="微软雅黑" pitchFamily="34" charset="-122"/>
              </a:rPr>
              <a:t>Server 2</a:t>
            </a:r>
            <a:endParaRPr lang="zh-CN" altLang="en-US" sz="1500" dirty="0">
              <a:latin typeface="微软雅黑" pitchFamily="34" charset="-122"/>
              <a:ea typeface="微软雅黑" pitchFamily="34" charset="-122"/>
            </a:endParaRPr>
          </a:p>
        </p:txBody>
      </p:sp>
      <p:sp>
        <p:nvSpPr>
          <p:cNvPr id="136" name="圆角矩形 135"/>
          <p:cNvSpPr/>
          <p:nvPr/>
        </p:nvSpPr>
        <p:spPr bwMode="auto">
          <a:xfrm>
            <a:off x="9362455" y="2933700"/>
            <a:ext cx="1108235" cy="373389"/>
          </a:xfrm>
          <a:prstGeom prst="roundRect">
            <a:avLst/>
          </a:prstGeom>
          <a:solidFill>
            <a:schemeClr val="bg1">
              <a:lumMod val="85000"/>
            </a:schemeClr>
          </a:solidFill>
          <a:ln w="9525" cap="flat" cmpd="sng" algn="ctr">
            <a:solidFill>
              <a:schemeClr val="tx1"/>
            </a:solidFill>
            <a:prstDash val="solid"/>
            <a:round/>
            <a:headEnd type="none" w="med" len="med"/>
            <a:tailEnd type="none" w="med" len="med"/>
          </a:ln>
          <a:effectLst/>
        </p:spPr>
        <p:txBody>
          <a:bodyPr lIns="105621" tIns="52811" rIns="105621" bIns="52811">
            <a:spAutoFit/>
          </a:bodyPr>
          <a:lstStyle/>
          <a:p>
            <a:pPr defTabSz="1069131">
              <a:defRPr/>
            </a:pPr>
            <a:endParaRPr lang="zh-CN" altLang="en-US" sz="1500" dirty="0">
              <a:solidFill>
                <a:srgbClr val="FFFFFF"/>
              </a:solidFill>
              <a:latin typeface="微软雅黑" pitchFamily="34" charset="-122"/>
              <a:ea typeface="微软雅黑" pitchFamily="34" charset="-122"/>
            </a:endParaRPr>
          </a:p>
        </p:txBody>
      </p:sp>
      <p:sp>
        <p:nvSpPr>
          <p:cNvPr id="137" name="TextBox 136"/>
          <p:cNvSpPr txBox="1"/>
          <p:nvPr/>
        </p:nvSpPr>
        <p:spPr bwMode="auto">
          <a:xfrm>
            <a:off x="9438379" y="2958076"/>
            <a:ext cx="1045271" cy="353967"/>
          </a:xfrm>
          <a:prstGeom prst="rect">
            <a:avLst/>
          </a:prstGeom>
          <a:noFill/>
        </p:spPr>
        <p:txBody>
          <a:bodyPr wrap="none" lIns="121944" tIns="60972" rIns="121944" bIns="60972">
            <a:spAutoFit/>
          </a:bodyPr>
          <a:lstStyle/>
          <a:p>
            <a:pPr>
              <a:defRPr/>
            </a:pPr>
            <a:r>
              <a:rPr lang="en-US" altLang="zh-CN" sz="1500" dirty="0" smtClean="0">
                <a:latin typeface="微软雅黑" pitchFamily="34" charset="-122"/>
                <a:ea typeface="微软雅黑" pitchFamily="34" charset="-122"/>
              </a:rPr>
              <a:t>Server N</a:t>
            </a:r>
            <a:endParaRPr lang="zh-CN" altLang="en-US" sz="1500" dirty="0">
              <a:latin typeface="微软雅黑" pitchFamily="34" charset="-122"/>
              <a:ea typeface="微软雅黑" pitchFamily="34" charset="-122"/>
            </a:endParaRPr>
          </a:p>
        </p:txBody>
      </p:sp>
      <p:sp>
        <p:nvSpPr>
          <p:cNvPr id="146" name="椭圆 145"/>
          <p:cNvSpPr/>
          <p:nvPr/>
        </p:nvSpPr>
        <p:spPr bwMode="auto">
          <a:xfrm>
            <a:off x="5638306" y="4181044"/>
            <a:ext cx="4767205" cy="601822"/>
          </a:xfrm>
          <a:prstGeom prst="ellipse">
            <a:avLst/>
          </a:prstGeom>
          <a:noFill/>
          <a:ln>
            <a:solidFill>
              <a:schemeClr val="tx1"/>
            </a:solidFill>
            <a:prstDash val="dash"/>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grpSp>
        <p:nvGrpSpPr>
          <p:cNvPr id="9" name="组合 152"/>
          <p:cNvGrpSpPr/>
          <p:nvPr/>
        </p:nvGrpSpPr>
        <p:grpSpPr>
          <a:xfrm>
            <a:off x="5997681" y="4975965"/>
            <a:ext cx="575030" cy="403488"/>
            <a:chOff x="2882057" y="4087369"/>
            <a:chExt cx="431160" cy="302546"/>
          </a:xfrm>
        </p:grpSpPr>
        <p:sp>
          <p:nvSpPr>
            <p:cNvPr id="154" name="圆柱形 153"/>
            <p:cNvSpPr/>
            <p:nvPr/>
          </p:nvSpPr>
          <p:spPr bwMode="auto">
            <a:xfrm>
              <a:off x="2882057" y="4261544"/>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sp>
          <p:nvSpPr>
            <p:cNvPr id="156" name="圆柱形 155"/>
            <p:cNvSpPr/>
            <p:nvPr/>
          </p:nvSpPr>
          <p:spPr bwMode="auto">
            <a:xfrm>
              <a:off x="2884032" y="4168519"/>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sp>
          <p:nvSpPr>
            <p:cNvPr id="157" name="圆柱形 156"/>
            <p:cNvSpPr/>
            <p:nvPr/>
          </p:nvSpPr>
          <p:spPr bwMode="auto">
            <a:xfrm>
              <a:off x="2886007" y="4087369"/>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grpSp>
      <p:grpSp>
        <p:nvGrpSpPr>
          <p:cNvPr id="10" name="组合 205"/>
          <p:cNvGrpSpPr/>
          <p:nvPr/>
        </p:nvGrpSpPr>
        <p:grpSpPr>
          <a:xfrm>
            <a:off x="7724011" y="5023478"/>
            <a:ext cx="575030" cy="403488"/>
            <a:chOff x="2882057" y="4087369"/>
            <a:chExt cx="431160" cy="302546"/>
          </a:xfrm>
        </p:grpSpPr>
        <p:sp>
          <p:nvSpPr>
            <p:cNvPr id="207" name="圆柱形 206"/>
            <p:cNvSpPr/>
            <p:nvPr/>
          </p:nvSpPr>
          <p:spPr bwMode="auto">
            <a:xfrm>
              <a:off x="2882057" y="4261544"/>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sp>
          <p:nvSpPr>
            <p:cNvPr id="208" name="圆柱形 207"/>
            <p:cNvSpPr/>
            <p:nvPr/>
          </p:nvSpPr>
          <p:spPr bwMode="auto">
            <a:xfrm>
              <a:off x="2884032" y="4168519"/>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sp>
          <p:nvSpPr>
            <p:cNvPr id="209" name="圆柱形 208"/>
            <p:cNvSpPr/>
            <p:nvPr/>
          </p:nvSpPr>
          <p:spPr bwMode="auto">
            <a:xfrm>
              <a:off x="2886007" y="4087369"/>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grpSp>
      <p:grpSp>
        <p:nvGrpSpPr>
          <p:cNvPr id="11" name="组合 209"/>
          <p:cNvGrpSpPr/>
          <p:nvPr/>
        </p:nvGrpSpPr>
        <p:grpSpPr>
          <a:xfrm>
            <a:off x="9545369" y="4991802"/>
            <a:ext cx="575030" cy="403488"/>
            <a:chOff x="2882057" y="4087369"/>
            <a:chExt cx="431160" cy="302546"/>
          </a:xfrm>
        </p:grpSpPr>
        <p:sp>
          <p:nvSpPr>
            <p:cNvPr id="211" name="圆柱形 210"/>
            <p:cNvSpPr/>
            <p:nvPr/>
          </p:nvSpPr>
          <p:spPr bwMode="auto">
            <a:xfrm>
              <a:off x="2882057" y="4261544"/>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sp>
          <p:nvSpPr>
            <p:cNvPr id="212" name="圆柱形 211"/>
            <p:cNvSpPr/>
            <p:nvPr/>
          </p:nvSpPr>
          <p:spPr bwMode="auto">
            <a:xfrm>
              <a:off x="2884032" y="4168519"/>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sp>
          <p:nvSpPr>
            <p:cNvPr id="213" name="圆柱形 212"/>
            <p:cNvSpPr/>
            <p:nvPr/>
          </p:nvSpPr>
          <p:spPr bwMode="auto">
            <a:xfrm>
              <a:off x="2886007" y="4087369"/>
              <a:ext cx="427210" cy="12837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79200" tIns="39600" rIns="79200" bIns="39600"/>
            <a:lstStyle/>
            <a:p>
              <a:pPr defTabSz="1069131">
                <a:defRPr/>
              </a:pPr>
              <a:endParaRPr lang="zh-CN" altLang="en-US" sz="1200" dirty="0">
                <a:solidFill>
                  <a:srgbClr val="FFFFFF"/>
                </a:solidFill>
                <a:latin typeface="FrutigerNext LT Regular" pitchFamily="34" charset="0"/>
                <a:ea typeface="ＭＳ Ｐゴシック" pitchFamily="34" charset="-128"/>
              </a:endParaRPr>
            </a:p>
          </p:txBody>
        </p:sp>
      </p:grpSp>
      <p:sp>
        <p:nvSpPr>
          <p:cNvPr id="214" name="TextBox 109"/>
          <p:cNvSpPr txBox="1">
            <a:spLocks noChangeArrowheads="1"/>
          </p:cNvSpPr>
          <p:nvPr/>
        </p:nvSpPr>
        <p:spPr bwMode="auto">
          <a:xfrm>
            <a:off x="6013618" y="5004630"/>
            <a:ext cx="646072" cy="369418"/>
          </a:xfrm>
          <a:prstGeom prst="rect">
            <a:avLst/>
          </a:prstGeom>
          <a:noFill/>
          <a:ln w="9525">
            <a:noFill/>
            <a:miter lim="800000"/>
            <a:headEnd/>
            <a:tailEnd/>
          </a:ln>
        </p:spPr>
        <p:txBody>
          <a:bodyPr wrap="square" lIns="121944" tIns="60972" rIns="121944" bIns="60972">
            <a:spAutoFit/>
          </a:bodyPr>
          <a:lstStyle/>
          <a:p>
            <a:r>
              <a:rPr lang="en-US" altLang="zh-CN" sz="1600" dirty="0" smtClean="0">
                <a:solidFill>
                  <a:srgbClr val="000000"/>
                </a:solidFill>
                <a:latin typeface="FrutigerNext LT Regular" pitchFamily="34" charset="0"/>
                <a:ea typeface="ＭＳ Ｐゴシック" pitchFamily="34" charset="-128"/>
              </a:rPr>
              <a:t>HDD</a:t>
            </a:r>
            <a:endParaRPr lang="zh-CN" altLang="en-US" sz="1600" dirty="0" smtClean="0">
              <a:solidFill>
                <a:srgbClr val="000000"/>
              </a:solidFill>
              <a:latin typeface="FrutigerNext LT Regular" pitchFamily="34" charset="0"/>
              <a:ea typeface="ＭＳ Ｐゴシック" pitchFamily="34" charset="-128"/>
            </a:endParaRPr>
          </a:p>
        </p:txBody>
      </p:sp>
      <p:sp>
        <p:nvSpPr>
          <p:cNvPr id="215" name="TextBox 109"/>
          <p:cNvSpPr txBox="1">
            <a:spLocks noChangeArrowheads="1"/>
          </p:cNvSpPr>
          <p:nvPr/>
        </p:nvSpPr>
        <p:spPr bwMode="auto">
          <a:xfrm>
            <a:off x="7689795" y="5017827"/>
            <a:ext cx="646072" cy="369418"/>
          </a:xfrm>
          <a:prstGeom prst="rect">
            <a:avLst/>
          </a:prstGeom>
          <a:noFill/>
          <a:ln w="9525">
            <a:noFill/>
            <a:miter lim="800000"/>
            <a:headEnd/>
            <a:tailEnd/>
          </a:ln>
        </p:spPr>
        <p:txBody>
          <a:bodyPr wrap="square" lIns="121944" tIns="60972" rIns="121944" bIns="60972">
            <a:spAutoFit/>
          </a:bodyPr>
          <a:lstStyle/>
          <a:p>
            <a:r>
              <a:rPr lang="en-US" altLang="zh-CN" sz="1600" dirty="0" smtClean="0">
                <a:solidFill>
                  <a:srgbClr val="000000"/>
                </a:solidFill>
                <a:latin typeface="FrutigerNext LT Regular" pitchFamily="34" charset="0"/>
                <a:ea typeface="ＭＳ Ｐゴシック" pitchFamily="34" charset="-128"/>
              </a:rPr>
              <a:t>HDD</a:t>
            </a:r>
            <a:endParaRPr lang="zh-CN" altLang="en-US" sz="1600" dirty="0" smtClean="0">
              <a:solidFill>
                <a:srgbClr val="000000"/>
              </a:solidFill>
              <a:latin typeface="FrutigerNext LT Regular" pitchFamily="34" charset="0"/>
              <a:ea typeface="ＭＳ Ｐゴシック" pitchFamily="34" charset="-128"/>
            </a:endParaRPr>
          </a:p>
        </p:txBody>
      </p:sp>
      <p:sp>
        <p:nvSpPr>
          <p:cNvPr id="216" name="TextBox 109"/>
          <p:cNvSpPr txBox="1">
            <a:spLocks noChangeArrowheads="1"/>
          </p:cNvSpPr>
          <p:nvPr/>
        </p:nvSpPr>
        <p:spPr bwMode="auto">
          <a:xfrm>
            <a:off x="9524350" y="5031025"/>
            <a:ext cx="646072" cy="369418"/>
          </a:xfrm>
          <a:prstGeom prst="rect">
            <a:avLst/>
          </a:prstGeom>
          <a:noFill/>
          <a:ln w="9525">
            <a:noFill/>
            <a:miter lim="800000"/>
            <a:headEnd/>
            <a:tailEnd/>
          </a:ln>
        </p:spPr>
        <p:txBody>
          <a:bodyPr wrap="square" lIns="121944" tIns="60972" rIns="121944" bIns="60972">
            <a:spAutoFit/>
          </a:bodyPr>
          <a:lstStyle/>
          <a:p>
            <a:r>
              <a:rPr lang="en-US" altLang="zh-CN" sz="1600" dirty="0" smtClean="0">
                <a:solidFill>
                  <a:srgbClr val="000000"/>
                </a:solidFill>
                <a:latin typeface="FrutigerNext LT Regular" pitchFamily="34" charset="0"/>
                <a:ea typeface="ＭＳ Ｐゴシック" pitchFamily="34" charset="-128"/>
              </a:rPr>
              <a:t>HDD</a:t>
            </a:r>
            <a:endParaRPr lang="zh-CN" altLang="en-US" sz="1600" dirty="0" smtClean="0">
              <a:solidFill>
                <a:srgbClr val="000000"/>
              </a:solidFill>
              <a:latin typeface="FrutigerNext LT Regular" pitchFamily="34" charset="0"/>
              <a:ea typeface="ＭＳ Ｐゴシック" pitchFamily="34" charset="-128"/>
            </a:endParaRPr>
          </a:p>
        </p:txBody>
      </p:sp>
    </p:spTree>
  </p:cSld>
  <p:clrMapOvr>
    <a:masterClrMapping/>
  </p:clrMapOvr>
  <p:transition advClick="0" advTm="8000">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270392062"/>
          <p:cNvSpPr/>
          <p:nvPr/>
        </p:nvSpPr>
        <p:spPr bwMode="auto">
          <a:xfrm>
            <a:off x="7079533" y="1420093"/>
            <a:ext cx="728543" cy="712685"/>
          </a:xfrm>
          <a:prstGeom prst="roundRect">
            <a:avLst/>
          </a:prstGeom>
          <a:solidFill>
            <a:srgbClr val="7030A0"/>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16" name="1734551246"/>
          <p:cNvSpPr txBox="1"/>
          <p:nvPr/>
        </p:nvSpPr>
        <p:spPr>
          <a:xfrm>
            <a:off x="7104142" y="1546791"/>
            <a:ext cx="664654" cy="492467"/>
          </a:xfrm>
          <a:prstGeom prst="rect">
            <a:avLst/>
          </a:prstGeom>
          <a:solidFill>
            <a:srgbClr val="7030A0"/>
          </a:solidFill>
        </p:spPr>
        <p:txBody>
          <a:bodyPr wrap="none" lIns="121944" tIns="60972" rIns="121944" bIns="60972" rtlCol="0">
            <a:spAutoFit/>
          </a:bodyPr>
          <a:lstStyle/>
          <a:p>
            <a:pPr algn="ctr"/>
            <a:r>
              <a:rPr lang="en-US" altLang="zh-CN" sz="1200" dirty="0" smtClean="0">
                <a:solidFill>
                  <a:schemeClr val="bg1"/>
                </a:solidFill>
                <a:latin typeface="Arial"/>
                <a:ea typeface="+mj-ea"/>
              </a:rPr>
              <a:t>HDFS</a:t>
            </a:r>
          </a:p>
          <a:p>
            <a:pPr algn="ctr"/>
            <a:r>
              <a:rPr lang="en-US" altLang="zh-CN" sz="1200" dirty="0" smtClean="0">
                <a:solidFill>
                  <a:schemeClr val="bg1"/>
                </a:solidFill>
                <a:latin typeface="Arial"/>
                <a:ea typeface="+mj-ea"/>
              </a:rPr>
              <a:t>Client</a:t>
            </a:r>
            <a:endParaRPr lang="zh-CN" altLang="en-US" sz="1200" dirty="0">
              <a:solidFill>
                <a:schemeClr val="bg1"/>
              </a:solidFill>
              <a:latin typeface="Arial"/>
              <a:ea typeface="+mj-ea"/>
            </a:endParaRPr>
          </a:p>
        </p:txBody>
      </p:sp>
      <p:sp>
        <p:nvSpPr>
          <p:cNvPr id="7" name="1501793738"/>
          <p:cNvSpPr>
            <a:spLocks noGrp="1"/>
          </p:cNvSpPr>
          <p:nvPr>
            <p:ph type="title"/>
          </p:nvPr>
        </p:nvSpPr>
        <p:spPr>
          <a:xfrm>
            <a:off x="461553" y="369120"/>
            <a:ext cx="10179584" cy="745957"/>
          </a:xfrm>
        </p:spPr>
        <p:txBody>
          <a:bodyPr/>
          <a:lstStyle/>
          <a:p>
            <a:pPr algn="l"/>
            <a:r>
              <a:rPr lang="en-US" altLang="zh-CN" sz="3400" b="1" dirty="0" smtClean="0">
                <a:solidFill>
                  <a:schemeClr val="tx1"/>
                </a:solidFill>
                <a:latin typeface="+mn-ea"/>
                <a:ea typeface="+mn-ea"/>
              </a:rPr>
              <a:t>Big Data</a:t>
            </a:r>
            <a:r>
              <a:rPr lang="zh-CN" altLang="en-US" sz="3400" b="1" dirty="0" smtClean="0">
                <a:solidFill>
                  <a:schemeClr val="tx1"/>
                </a:solidFill>
                <a:latin typeface="+mn-ea"/>
                <a:ea typeface="+mn-ea"/>
              </a:rPr>
              <a:t> </a:t>
            </a:r>
            <a:r>
              <a:rPr lang="en-US" altLang="zh-CN" sz="3400" b="1" dirty="0" smtClean="0">
                <a:solidFill>
                  <a:schemeClr val="tx1"/>
                </a:solidFill>
                <a:latin typeface="+mn-ea"/>
                <a:ea typeface="+mn-ea"/>
              </a:rPr>
              <a:t>(</a:t>
            </a:r>
            <a:r>
              <a:rPr lang="en-US" altLang="zh-CN" sz="3400" b="1" dirty="0" err="1" smtClean="0">
                <a:solidFill>
                  <a:schemeClr val="tx1"/>
                </a:solidFill>
                <a:latin typeface="+mn-ea"/>
                <a:ea typeface="+mn-ea"/>
              </a:rPr>
              <a:t>Hadoop</a:t>
            </a:r>
            <a:r>
              <a:rPr lang="en-US" altLang="zh-CN" sz="3400" b="1" dirty="0" smtClean="0">
                <a:solidFill>
                  <a:schemeClr val="tx1"/>
                </a:solidFill>
                <a:latin typeface="+mn-ea"/>
                <a:ea typeface="+mn-ea"/>
              </a:rPr>
              <a:t>)</a:t>
            </a:r>
            <a:endParaRPr lang="zh-CN" altLang="en-US" sz="3400" b="1" dirty="0" smtClean="0">
              <a:solidFill>
                <a:schemeClr val="tx1"/>
              </a:solidFill>
              <a:latin typeface="+mn-ea"/>
              <a:ea typeface="+mn-ea"/>
            </a:endParaRPr>
          </a:p>
        </p:txBody>
      </p:sp>
      <p:sp>
        <p:nvSpPr>
          <p:cNvPr id="9" name="1344771195"/>
          <p:cNvSpPr>
            <a:spLocks noGrp="1"/>
          </p:cNvSpPr>
          <p:nvPr>
            <p:ph sz="quarter" idx="10"/>
          </p:nvPr>
        </p:nvSpPr>
        <p:spPr>
          <a:xfrm>
            <a:off x="586005" y="1269578"/>
            <a:ext cx="5530617" cy="4459944"/>
          </a:xfrm>
        </p:spPr>
        <p:txBody>
          <a:bodyPr/>
          <a:lstStyle/>
          <a:p>
            <a:pPr marL="230763" indent="-230763">
              <a:lnSpc>
                <a:spcPct val="100000"/>
              </a:lnSpc>
              <a:buFont typeface="Wingdings" pitchFamily="2" charset="2"/>
              <a:buChar char="u"/>
            </a:pPr>
            <a:r>
              <a:rPr lang="en-US" altLang="zh-CN" sz="1600" b="0" dirty="0" err="1" smtClean="0">
                <a:solidFill>
                  <a:schemeClr val="tx1"/>
                </a:solidFill>
              </a:rPr>
              <a:t>Hadoop</a:t>
            </a:r>
            <a:r>
              <a:rPr lang="en-US" altLang="zh-CN" sz="1600" b="0" dirty="0" smtClean="0">
                <a:solidFill>
                  <a:schemeClr val="tx1"/>
                </a:solidFill>
              </a:rPr>
              <a:t> is a distributed system infrastructure developed by the Apache Software Foundation. The core of Apache </a:t>
            </a:r>
            <a:r>
              <a:rPr lang="en-US" altLang="zh-CN" sz="1600" b="0" dirty="0" err="1" smtClean="0">
                <a:solidFill>
                  <a:schemeClr val="tx1"/>
                </a:solidFill>
              </a:rPr>
              <a:t>Hadoop</a:t>
            </a:r>
            <a:r>
              <a:rPr lang="en-US" altLang="zh-CN" sz="1600" b="0" dirty="0" smtClean="0">
                <a:solidFill>
                  <a:schemeClr val="tx1"/>
                </a:solidFill>
              </a:rPr>
              <a:t> consists of the </a:t>
            </a:r>
            <a:r>
              <a:rPr lang="en-US" altLang="zh-CN" sz="1600" b="0" dirty="0" err="1" smtClean="0">
                <a:solidFill>
                  <a:schemeClr val="tx1"/>
                </a:solidFill>
              </a:rPr>
              <a:t>Hadoop</a:t>
            </a:r>
            <a:r>
              <a:rPr lang="en-US" altLang="zh-CN" sz="1600" b="0" dirty="0" smtClean="0">
                <a:solidFill>
                  <a:schemeClr val="tx1"/>
                </a:solidFill>
              </a:rPr>
              <a:t> Distributed File System (HDFS) and </a:t>
            </a:r>
            <a:r>
              <a:rPr lang="en-US" altLang="zh-CN" sz="1600" b="0" dirty="0" err="1" smtClean="0">
                <a:solidFill>
                  <a:schemeClr val="tx1"/>
                </a:solidFill>
              </a:rPr>
              <a:t>MapReduce</a:t>
            </a:r>
            <a:r>
              <a:rPr lang="en-US" altLang="zh-CN" sz="1600" b="0" dirty="0" smtClean="0">
                <a:solidFill>
                  <a:schemeClr val="tx1"/>
                </a:solidFill>
              </a:rPr>
              <a:t>. The HDFS provides storage resources and the </a:t>
            </a:r>
            <a:r>
              <a:rPr lang="en-US" altLang="zh-CN" sz="1600" b="0" dirty="0" err="1" smtClean="0">
                <a:solidFill>
                  <a:schemeClr val="tx1"/>
                </a:solidFill>
              </a:rPr>
              <a:t>MapReduce</a:t>
            </a:r>
            <a:r>
              <a:rPr lang="en-US" altLang="zh-CN" sz="1600" b="0" dirty="0" smtClean="0">
                <a:solidFill>
                  <a:schemeClr val="tx1"/>
                </a:solidFill>
              </a:rPr>
              <a:t> provides computing resources for a large amount of data.</a:t>
            </a:r>
          </a:p>
          <a:p>
            <a:pPr marL="230763" indent="-230763">
              <a:lnSpc>
                <a:spcPct val="100000"/>
              </a:lnSpc>
              <a:buFont typeface="Wingdings" pitchFamily="2" charset="2"/>
              <a:buChar char="u"/>
            </a:pPr>
            <a:endParaRPr lang="en-US" altLang="zh-CN" sz="1600" b="0" dirty="0" smtClean="0">
              <a:solidFill>
                <a:schemeClr val="tx1"/>
              </a:solidFill>
            </a:endParaRPr>
          </a:p>
          <a:p>
            <a:pPr marL="230763" indent="-230763">
              <a:lnSpc>
                <a:spcPct val="100000"/>
              </a:lnSpc>
              <a:buFont typeface="Wingdings" pitchFamily="2" charset="2"/>
              <a:buChar char="u"/>
            </a:pPr>
            <a:r>
              <a:rPr lang="en-US" altLang="zh-CN" sz="1600" b="0" dirty="0" err="1" smtClean="0">
                <a:solidFill>
                  <a:schemeClr val="tx1"/>
                </a:solidFill>
              </a:rPr>
              <a:t>Hadoop</a:t>
            </a:r>
            <a:r>
              <a:rPr lang="en-US" altLang="zh-CN" sz="1600" b="0" dirty="0" smtClean="0">
                <a:solidFill>
                  <a:schemeClr val="tx1"/>
                </a:solidFill>
              </a:rPr>
              <a:t> requires the nodes used provide storage and computing at the same time.</a:t>
            </a:r>
          </a:p>
          <a:p>
            <a:pPr marL="230763" indent="-230763">
              <a:lnSpc>
                <a:spcPct val="100000"/>
              </a:lnSpc>
              <a:buFont typeface="Wingdings" pitchFamily="2" charset="2"/>
              <a:buChar char="u"/>
            </a:pPr>
            <a:endParaRPr lang="en-US" altLang="zh-CN" sz="1600" b="0" dirty="0" smtClean="0">
              <a:solidFill>
                <a:schemeClr val="tx1"/>
              </a:solidFill>
            </a:endParaRPr>
          </a:p>
          <a:p>
            <a:pPr marL="230763" indent="-230763">
              <a:lnSpc>
                <a:spcPct val="100000"/>
              </a:lnSpc>
              <a:buFont typeface="Wingdings" pitchFamily="2" charset="2"/>
              <a:buChar char="u"/>
            </a:pPr>
            <a:r>
              <a:rPr lang="en-US" altLang="zh-CN" sz="1600" b="0" dirty="0" err="1" smtClean="0">
                <a:solidFill>
                  <a:schemeClr val="tx1"/>
                </a:solidFill>
              </a:rPr>
              <a:t>Hadoop</a:t>
            </a:r>
            <a:r>
              <a:rPr lang="en-US" altLang="zh-CN" sz="1600" b="0" dirty="0" smtClean="0">
                <a:solidFill>
                  <a:schemeClr val="tx1"/>
                </a:solidFill>
              </a:rPr>
              <a:t> is generally deployed on a large scale. The large-scale deployment of </a:t>
            </a:r>
            <a:r>
              <a:rPr lang="en-US" altLang="zh-CN" sz="1600" b="0" dirty="0" err="1" smtClean="0">
                <a:solidFill>
                  <a:schemeClr val="tx1"/>
                </a:solidFill>
              </a:rPr>
              <a:t>Hadoop</a:t>
            </a:r>
            <a:r>
              <a:rPr lang="en-US" altLang="zh-CN" sz="1600" b="0" dirty="0" smtClean="0">
                <a:solidFill>
                  <a:schemeClr val="tx1"/>
                </a:solidFill>
              </a:rPr>
              <a:t> using traditional rack servers requires high cost, provides slow deployment and comprehensive maintenance, and is hard to expand. Therefore, the X6800 is ideal for the large-scale deployment as it can reduce rental, decrease energy consumption, and provide quick deployment, flexible expansion, high storage capacity, and easy maintenance.</a:t>
            </a:r>
          </a:p>
        </p:txBody>
      </p:sp>
      <p:sp>
        <p:nvSpPr>
          <p:cNvPr id="8" name="915899723"/>
          <p:cNvSpPr/>
          <p:nvPr/>
        </p:nvSpPr>
        <p:spPr bwMode="auto">
          <a:xfrm>
            <a:off x="10009535" y="1425369"/>
            <a:ext cx="902767" cy="712685"/>
          </a:xfrm>
          <a:prstGeom prst="roundRect">
            <a:avLst/>
          </a:prstGeom>
          <a:solidFill>
            <a:schemeClr val="bg1">
              <a:lumMod val="75000"/>
            </a:schemeClr>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6" name="18907598"/>
          <p:cNvSpPr txBox="1"/>
          <p:nvPr/>
        </p:nvSpPr>
        <p:spPr>
          <a:xfrm>
            <a:off x="9941566" y="1520390"/>
            <a:ext cx="1020521" cy="492467"/>
          </a:xfrm>
          <a:prstGeom prst="rect">
            <a:avLst/>
          </a:prstGeom>
          <a:noFill/>
        </p:spPr>
        <p:txBody>
          <a:bodyPr wrap="none" lIns="121944" tIns="60972" rIns="121944" bIns="60972" rtlCol="0">
            <a:spAutoFit/>
          </a:bodyPr>
          <a:lstStyle/>
          <a:p>
            <a:pPr algn="ctr"/>
            <a:r>
              <a:rPr lang="en-US" altLang="zh-CN" sz="1200" dirty="0" smtClean="0">
                <a:latin typeface="Arial"/>
                <a:ea typeface="+mj-ea"/>
              </a:rPr>
              <a:t>Secondary</a:t>
            </a:r>
          </a:p>
          <a:p>
            <a:pPr algn="ctr"/>
            <a:r>
              <a:rPr lang="en-US" altLang="zh-CN" sz="1200" dirty="0" err="1" smtClean="0">
                <a:latin typeface="Arial"/>
                <a:ea typeface="+mj-ea"/>
              </a:rPr>
              <a:t>NameNode</a:t>
            </a:r>
            <a:endParaRPr lang="zh-CN" altLang="en-US" sz="1200" dirty="0">
              <a:latin typeface="Arial"/>
              <a:ea typeface="+mj-ea"/>
            </a:endParaRPr>
          </a:p>
        </p:txBody>
      </p:sp>
      <p:sp>
        <p:nvSpPr>
          <p:cNvPr id="14" name="1128900027"/>
          <p:cNvSpPr/>
          <p:nvPr/>
        </p:nvSpPr>
        <p:spPr bwMode="auto">
          <a:xfrm>
            <a:off x="8394077" y="1422732"/>
            <a:ext cx="1013624" cy="712685"/>
          </a:xfrm>
          <a:prstGeom prst="roundRect">
            <a:avLst/>
          </a:prstGeom>
          <a:solidFill>
            <a:srgbClr val="B7E7FF"/>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13" name="588675042"/>
          <p:cNvSpPr txBox="1"/>
          <p:nvPr/>
        </p:nvSpPr>
        <p:spPr>
          <a:xfrm>
            <a:off x="8378442" y="1549431"/>
            <a:ext cx="1024479" cy="307847"/>
          </a:xfrm>
          <a:prstGeom prst="rect">
            <a:avLst/>
          </a:prstGeom>
          <a:noFill/>
        </p:spPr>
        <p:txBody>
          <a:bodyPr wrap="none" lIns="121944" tIns="60972" rIns="121944" bIns="60972" rtlCol="0">
            <a:spAutoFit/>
          </a:bodyPr>
          <a:lstStyle/>
          <a:p>
            <a:pPr algn="ctr"/>
            <a:r>
              <a:rPr lang="en-US" altLang="zh-CN" sz="1200" dirty="0" err="1" smtClean="0">
                <a:latin typeface="Arial"/>
                <a:ea typeface="+mj-ea"/>
              </a:rPr>
              <a:t>NameNode</a:t>
            </a:r>
            <a:endParaRPr lang="zh-CN" altLang="en-US" sz="1200" dirty="0">
              <a:latin typeface="Arial"/>
              <a:ea typeface="+mj-ea"/>
            </a:endParaRPr>
          </a:p>
        </p:txBody>
      </p:sp>
      <p:cxnSp>
        <p:nvCxnSpPr>
          <p:cNvPr id="19" name="819266283"/>
          <p:cNvCxnSpPr/>
          <p:nvPr/>
        </p:nvCxnSpPr>
        <p:spPr bwMode="auto">
          <a:xfrm>
            <a:off x="7808076" y="1789630"/>
            <a:ext cx="617678" cy="0"/>
          </a:xfrm>
          <a:prstGeom prst="straightConnector1">
            <a:avLst/>
          </a:prstGeom>
          <a:noFill/>
          <a:ln w="19050">
            <a:solidFill>
              <a:srgbClr val="FF0000"/>
            </a:solidFill>
            <a:headEnd type="arrow"/>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9" name="1693461281"/>
          <p:cNvCxnSpPr/>
          <p:nvPr/>
        </p:nvCxnSpPr>
        <p:spPr bwMode="auto">
          <a:xfrm>
            <a:off x="9405070" y="1755316"/>
            <a:ext cx="617678" cy="0"/>
          </a:xfrm>
          <a:prstGeom prst="straightConnector1">
            <a:avLst/>
          </a:prstGeom>
          <a:noFill/>
          <a:ln w="19050">
            <a:solidFill>
              <a:schemeClr val="bg1">
                <a:lumMod val="65000"/>
              </a:schemeClr>
            </a:solidFill>
            <a:headEnd type="arrow"/>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32" name="1976365644"/>
          <p:cNvSpPr/>
          <p:nvPr/>
        </p:nvSpPr>
        <p:spPr bwMode="auto">
          <a:xfrm>
            <a:off x="6461855" y="4286666"/>
            <a:ext cx="1013625" cy="1240599"/>
          </a:xfrm>
          <a:prstGeom prst="roundRect">
            <a:avLst/>
          </a:prstGeom>
          <a:solidFill>
            <a:srgbClr val="B7E7FF"/>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31" name="424201711"/>
          <p:cNvSpPr txBox="1"/>
          <p:nvPr/>
        </p:nvSpPr>
        <p:spPr>
          <a:xfrm>
            <a:off x="6271797" y="4348841"/>
            <a:ext cx="1393734" cy="492467"/>
          </a:xfrm>
          <a:prstGeom prst="rect">
            <a:avLst/>
          </a:prstGeom>
          <a:noFill/>
        </p:spPr>
        <p:txBody>
          <a:bodyPr wrap="square" lIns="121944" tIns="60972" rIns="121944" bIns="60972" rtlCol="0">
            <a:spAutoFit/>
          </a:bodyPr>
          <a:lstStyle/>
          <a:p>
            <a:pPr algn="ctr"/>
            <a:r>
              <a:rPr lang="en-US" altLang="zh-CN" sz="1200" dirty="0" err="1" smtClean="0">
                <a:latin typeface="Arial"/>
                <a:ea typeface="+mj-ea"/>
              </a:rPr>
              <a:t>DataNode</a:t>
            </a:r>
            <a:endParaRPr lang="en-US" altLang="zh-CN" sz="1200" dirty="0" smtClean="0">
              <a:latin typeface="Arial"/>
              <a:ea typeface="+mj-ea"/>
            </a:endParaRPr>
          </a:p>
          <a:p>
            <a:pPr algn="ctr"/>
            <a:r>
              <a:rPr lang="en-US" altLang="zh-CN" sz="1200" dirty="0" smtClean="0">
                <a:latin typeface="Arial"/>
                <a:ea typeface="+mj-ea"/>
              </a:rPr>
              <a:t>(XH628)</a:t>
            </a:r>
            <a:endParaRPr lang="zh-CN" altLang="en-US" sz="1200" dirty="0">
              <a:latin typeface="Arial"/>
              <a:ea typeface="+mj-ea"/>
            </a:endParaRPr>
          </a:p>
        </p:txBody>
      </p:sp>
      <p:sp>
        <p:nvSpPr>
          <p:cNvPr id="45" name="456181762"/>
          <p:cNvSpPr/>
          <p:nvPr/>
        </p:nvSpPr>
        <p:spPr bwMode="auto">
          <a:xfrm>
            <a:off x="6647045" y="5129067"/>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44" name="217249146"/>
          <p:cNvSpPr/>
          <p:nvPr/>
        </p:nvSpPr>
        <p:spPr bwMode="auto">
          <a:xfrm>
            <a:off x="6649679" y="5005005"/>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42" name="245321637"/>
          <p:cNvSpPr/>
          <p:nvPr/>
        </p:nvSpPr>
        <p:spPr bwMode="auto">
          <a:xfrm>
            <a:off x="6652313" y="4896780"/>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49" name="478383080"/>
          <p:cNvSpPr/>
          <p:nvPr/>
        </p:nvSpPr>
        <p:spPr bwMode="auto">
          <a:xfrm>
            <a:off x="7884623" y="4299864"/>
            <a:ext cx="1013625" cy="1240599"/>
          </a:xfrm>
          <a:prstGeom prst="roundRect">
            <a:avLst/>
          </a:prstGeom>
          <a:solidFill>
            <a:srgbClr val="B7E7FF"/>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48" name="642789031"/>
          <p:cNvSpPr txBox="1"/>
          <p:nvPr/>
        </p:nvSpPr>
        <p:spPr>
          <a:xfrm>
            <a:off x="7760559" y="4362038"/>
            <a:ext cx="1346221" cy="492467"/>
          </a:xfrm>
          <a:prstGeom prst="rect">
            <a:avLst/>
          </a:prstGeom>
          <a:noFill/>
        </p:spPr>
        <p:txBody>
          <a:bodyPr wrap="square" lIns="121944" tIns="60972" rIns="121944" bIns="60972" rtlCol="0">
            <a:spAutoFit/>
          </a:bodyPr>
          <a:lstStyle/>
          <a:p>
            <a:pPr algn="ctr"/>
            <a:r>
              <a:rPr lang="en-US" altLang="zh-CN" sz="1200" dirty="0" err="1" smtClean="0">
                <a:latin typeface="Arial"/>
                <a:ea typeface="+mj-ea"/>
              </a:rPr>
              <a:t>DataNode</a:t>
            </a:r>
            <a:endParaRPr lang="en-US" altLang="zh-CN" sz="1200" dirty="0" smtClean="0">
              <a:latin typeface="Arial"/>
              <a:ea typeface="+mj-ea"/>
            </a:endParaRPr>
          </a:p>
          <a:p>
            <a:pPr algn="ctr"/>
            <a:r>
              <a:rPr lang="en-US" altLang="zh-CN" sz="1200" dirty="0" smtClean="0">
                <a:latin typeface="Arial"/>
                <a:ea typeface="+mj-ea"/>
              </a:rPr>
              <a:t>(XH628)</a:t>
            </a:r>
            <a:endParaRPr lang="zh-CN" altLang="en-US" sz="1200" dirty="0">
              <a:latin typeface="Arial"/>
              <a:ea typeface="+mj-ea"/>
            </a:endParaRPr>
          </a:p>
        </p:txBody>
      </p:sp>
      <p:sp>
        <p:nvSpPr>
          <p:cNvPr id="51" name="893231837"/>
          <p:cNvSpPr/>
          <p:nvPr/>
        </p:nvSpPr>
        <p:spPr bwMode="auto">
          <a:xfrm>
            <a:off x="8085652" y="5158101"/>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52" name="1521739196"/>
          <p:cNvSpPr/>
          <p:nvPr/>
        </p:nvSpPr>
        <p:spPr bwMode="auto">
          <a:xfrm>
            <a:off x="8088286" y="5034039"/>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53" name="989961723"/>
          <p:cNvSpPr/>
          <p:nvPr/>
        </p:nvSpPr>
        <p:spPr bwMode="auto">
          <a:xfrm>
            <a:off x="8090920" y="4925814"/>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56" name="1272986003"/>
          <p:cNvSpPr/>
          <p:nvPr/>
        </p:nvSpPr>
        <p:spPr bwMode="auto">
          <a:xfrm>
            <a:off x="9307395" y="4313060"/>
            <a:ext cx="1013625" cy="1240599"/>
          </a:xfrm>
          <a:prstGeom prst="roundRect">
            <a:avLst/>
          </a:prstGeom>
          <a:solidFill>
            <a:srgbClr val="B7E7FF"/>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55" name="1744716639"/>
          <p:cNvSpPr txBox="1"/>
          <p:nvPr/>
        </p:nvSpPr>
        <p:spPr>
          <a:xfrm>
            <a:off x="9217643" y="4375235"/>
            <a:ext cx="1330382" cy="492467"/>
          </a:xfrm>
          <a:prstGeom prst="rect">
            <a:avLst/>
          </a:prstGeom>
          <a:noFill/>
        </p:spPr>
        <p:txBody>
          <a:bodyPr wrap="square" lIns="121944" tIns="60972" rIns="121944" bIns="60972" rtlCol="0">
            <a:spAutoFit/>
          </a:bodyPr>
          <a:lstStyle/>
          <a:p>
            <a:pPr algn="ctr"/>
            <a:r>
              <a:rPr lang="en-US" altLang="zh-CN" sz="1200" dirty="0" err="1" smtClean="0">
                <a:latin typeface="Arial"/>
                <a:ea typeface="+mj-ea"/>
              </a:rPr>
              <a:t>DataNode</a:t>
            </a:r>
            <a:endParaRPr lang="en-US" altLang="zh-CN" sz="1200" dirty="0" smtClean="0">
              <a:latin typeface="Arial"/>
              <a:ea typeface="+mj-ea"/>
            </a:endParaRPr>
          </a:p>
          <a:p>
            <a:pPr algn="ctr"/>
            <a:r>
              <a:rPr lang="en-US" altLang="zh-CN" sz="1200" dirty="0" smtClean="0">
                <a:latin typeface="Arial"/>
                <a:ea typeface="+mj-ea"/>
              </a:rPr>
              <a:t>(XH628)</a:t>
            </a:r>
            <a:endParaRPr lang="zh-CN" altLang="en-US" sz="1200" dirty="0">
              <a:latin typeface="Arial"/>
              <a:ea typeface="+mj-ea"/>
            </a:endParaRPr>
          </a:p>
        </p:txBody>
      </p:sp>
      <p:sp>
        <p:nvSpPr>
          <p:cNvPr id="58" name="1715319762"/>
          <p:cNvSpPr/>
          <p:nvPr/>
        </p:nvSpPr>
        <p:spPr bwMode="auto">
          <a:xfrm>
            <a:off x="9540101" y="5202974"/>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59" name="1971195571"/>
          <p:cNvSpPr/>
          <p:nvPr/>
        </p:nvSpPr>
        <p:spPr bwMode="auto">
          <a:xfrm>
            <a:off x="9526897" y="5078912"/>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60" name="1612240916"/>
          <p:cNvSpPr/>
          <p:nvPr/>
        </p:nvSpPr>
        <p:spPr bwMode="auto">
          <a:xfrm>
            <a:off x="9529532" y="4970687"/>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63" name="430292449"/>
          <p:cNvSpPr/>
          <p:nvPr/>
        </p:nvSpPr>
        <p:spPr bwMode="auto">
          <a:xfrm>
            <a:off x="10730172" y="4310422"/>
            <a:ext cx="1013625" cy="1240599"/>
          </a:xfrm>
          <a:prstGeom prst="roundRect">
            <a:avLst/>
          </a:prstGeom>
          <a:solidFill>
            <a:srgbClr val="B7E7FF"/>
          </a:solidFill>
          <a:ln w="3175">
            <a:solidFill>
              <a:schemeClr val="tx1"/>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1200" dirty="0" smtClean="0">
              <a:latin typeface="Arial" charset="0"/>
              <a:ea typeface="宋体" charset="-122"/>
            </a:endParaRPr>
          </a:p>
        </p:txBody>
      </p:sp>
      <p:sp>
        <p:nvSpPr>
          <p:cNvPr id="62" name="180569648"/>
          <p:cNvSpPr txBox="1"/>
          <p:nvPr/>
        </p:nvSpPr>
        <p:spPr>
          <a:xfrm>
            <a:off x="10690568" y="4372597"/>
            <a:ext cx="1195766" cy="492467"/>
          </a:xfrm>
          <a:prstGeom prst="rect">
            <a:avLst/>
          </a:prstGeom>
          <a:noFill/>
        </p:spPr>
        <p:txBody>
          <a:bodyPr wrap="square" lIns="121944" tIns="60972" rIns="121944" bIns="60972" rtlCol="0">
            <a:spAutoFit/>
          </a:bodyPr>
          <a:lstStyle/>
          <a:p>
            <a:pPr algn="ctr"/>
            <a:r>
              <a:rPr lang="en-US" altLang="zh-CN" sz="1200" dirty="0" err="1" smtClean="0">
                <a:latin typeface="Arial"/>
                <a:ea typeface="+mj-ea"/>
              </a:rPr>
              <a:t>DataNode</a:t>
            </a:r>
            <a:endParaRPr lang="en-US" altLang="zh-CN" sz="1200" dirty="0" smtClean="0">
              <a:latin typeface="Arial"/>
              <a:ea typeface="+mj-ea"/>
            </a:endParaRPr>
          </a:p>
          <a:p>
            <a:pPr algn="ctr"/>
            <a:r>
              <a:rPr lang="en-US" altLang="zh-CN" sz="1200" dirty="0" smtClean="0">
                <a:latin typeface="Arial"/>
                <a:ea typeface="+mj-ea"/>
              </a:rPr>
              <a:t>(XH628)</a:t>
            </a:r>
            <a:endParaRPr lang="zh-CN" altLang="en-US" sz="1200" dirty="0">
              <a:latin typeface="Arial"/>
              <a:ea typeface="+mj-ea"/>
            </a:endParaRPr>
          </a:p>
        </p:txBody>
      </p:sp>
      <p:sp>
        <p:nvSpPr>
          <p:cNvPr id="65" name="1201633032"/>
          <p:cNvSpPr/>
          <p:nvPr/>
        </p:nvSpPr>
        <p:spPr bwMode="auto">
          <a:xfrm>
            <a:off x="10947031" y="5200334"/>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66" name="227348992"/>
          <p:cNvSpPr/>
          <p:nvPr/>
        </p:nvSpPr>
        <p:spPr bwMode="auto">
          <a:xfrm>
            <a:off x="10949665" y="5076272"/>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sp>
        <p:nvSpPr>
          <p:cNvPr id="67" name="2016562699"/>
          <p:cNvSpPr/>
          <p:nvPr/>
        </p:nvSpPr>
        <p:spPr bwMode="auto">
          <a:xfrm>
            <a:off x="10936462" y="4968047"/>
            <a:ext cx="569762" cy="171201"/>
          </a:xfrm>
          <a:prstGeom prst="can">
            <a:avLst/>
          </a:prstGeom>
          <a:solidFill>
            <a:schemeClr val="bg1"/>
          </a:solidFill>
          <a:ln w="9525" cap="flat" cmpd="sng" algn="ctr">
            <a:solidFill>
              <a:schemeClr val="tx1"/>
            </a:solidFill>
            <a:prstDash val="solid"/>
            <a:round/>
            <a:headEnd type="none" w="med" len="med"/>
            <a:tailEnd type="none" w="med" len="med"/>
          </a:ln>
          <a:effectLst/>
        </p:spPr>
        <p:txBody>
          <a:bodyPr lIns="105621" tIns="52811" rIns="105621" bIns="52811"/>
          <a:lstStyle/>
          <a:p>
            <a:pPr defTabSz="1069131">
              <a:defRPr/>
            </a:pPr>
            <a:endParaRPr lang="zh-CN" altLang="en-US" sz="1200" dirty="0">
              <a:solidFill>
                <a:srgbClr val="FFFFFF"/>
              </a:solidFill>
              <a:latin typeface="Arial"/>
              <a:ea typeface="ＭＳ Ｐゴシック" pitchFamily="34" charset="-128"/>
            </a:endParaRPr>
          </a:p>
        </p:txBody>
      </p:sp>
      <p:cxnSp>
        <p:nvCxnSpPr>
          <p:cNvPr id="78" name="1667334148"/>
          <p:cNvCxnSpPr>
            <a:stCxn id="14" idx="2"/>
            <a:endCxn id="32" idx="0"/>
          </p:cNvCxnSpPr>
          <p:nvPr/>
        </p:nvCxnSpPr>
        <p:spPr bwMode="auto">
          <a:xfrm flipH="1">
            <a:off x="6968668" y="2135418"/>
            <a:ext cx="1932222" cy="2151249"/>
          </a:xfrm>
          <a:prstGeom prst="straightConnector1">
            <a:avLst/>
          </a:prstGeom>
          <a:noFill/>
          <a:ln w="19050">
            <a:solidFill>
              <a:schemeClr val="tx1"/>
            </a:solidFill>
            <a:prstDash val="dash"/>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79" name="1833184256"/>
          <p:cNvCxnSpPr>
            <a:stCxn id="14" idx="2"/>
            <a:endCxn id="49" idx="0"/>
          </p:cNvCxnSpPr>
          <p:nvPr/>
        </p:nvCxnSpPr>
        <p:spPr bwMode="auto">
          <a:xfrm flipH="1">
            <a:off x="8391436" y="2135418"/>
            <a:ext cx="509454" cy="2164446"/>
          </a:xfrm>
          <a:prstGeom prst="straightConnector1">
            <a:avLst/>
          </a:prstGeom>
          <a:noFill/>
          <a:ln w="19050">
            <a:solidFill>
              <a:schemeClr val="tx1"/>
            </a:solidFill>
            <a:prstDash val="dash"/>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2" name="2107195823"/>
          <p:cNvCxnSpPr>
            <a:stCxn id="14" idx="2"/>
            <a:endCxn id="56" idx="0"/>
          </p:cNvCxnSpPr>
          <p:nvPr/>
        </p:nvCxnSpPr>
        <p:spPr bwMode="auto">
          <a:xfrm>
            <a:off x="8900889" y="2135417"/>
            <a:ext cx="913318" cy="2177643"/>
          </a:xfrm>
          <a:prstGeom prst="straightConnector1">
            <a:avLst/>
          </a:prstGeom>
          <a:noFill/>
          <a:ln w="19050">
            <a:solidFill>
              <a:schemeClr val="tx1"/>
            </a:solidFill>
            <a:prstDash val="dash"/>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85" name="640814354"/>
          <p:cNvCxnSpPr>
            <a:endCxn id="63" idx="0"/>
          </p:cNvCxnSpPr>
          <p:nvPr/>
        </p:nvCxnSpPr>
        <p:spPr bwMode="auto">
          <a:xfrm>
            <a:off x="8882412" y="2148615"/>
            <a:ext cx="2354574" cy="2161807"/>
          </a:xfrm>
          <a:prstGeom prst="straightConnector1">
            <a:avLst/>
          </a:prstGeom>
          <a:noFill/>
          <a:ln w="19050">
            <a:solidFill>
              <a:schemeClr val="tx1"/>
            </a:solidFill>
            <a:prstDash val="dash"/>
            <a:tailEnd type="arrow"/>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89" name="219317146"/>
          <p:cNvSpPr/>
          <p:nvPr/>
        </p:nvSpPr>
        <p:spPr bwMode="auto">
          <a:xfrm>
            <a:off x="6366833" y="4212756"/>
            <a:ext cx="5495747" cy="1837144"/>
          </a:xfrm>
          <a:prstGeom prst="roundRect">
            <a:avLst/>
          </a:prstGeom>
          <a:noFill/>
          <a:ln>
            <a:solidFill>
              <a:schemeClr val="tx1"/>
            </a:solidFill>
            <a:prstDash val="dash"/>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90" name="1680346803"/>
          <p:cNvSpPr txBox="1"/>
          <p:nvPr/>
        </p:nvSpPr>
        <p:spPr>
          <a:xfrm>
            <a:off x="8473272" y="5622672"/>
            <a:ext cx="913119" cy="400134"/>
          </a:xfrm>
          <a:prstGeom prst="rect">
            <a:avLst/>
          </a:prstGeom>
          <a:noFill/>
        </p:spPr>
        <p:txBody>
          <a:bodyPr wrap="none" lIns="121944" tIns="60972" rIns="121944" bIns="60972" rtlCol="0">
            <a:spAutoFit/>
          </a:bodyPr>
          <a:lstStyle/>
          <a:p>
            <a:r>
              <a:rPr lang="en-US" altLang="zh-CN" dirty="0" smtClean="0">
                <a:latin typeface="Arial"/>
              </a:rPr>
              <a:t>X6800</a:t>
            </a:r>
            <a:endParaRPr lang="zh-CN" altLang="en-US" dirty="0">
              <a:latin typeface="Arial"/>
            </a:endParaRPr>
          </a:p>
        </p:txBody>
      </p:sp>
    </p:spTree>
  </p:cSld>
  <p:clrMapOvr>
    <a:masterClrMapping/>
  </p:clrMapOvr>
  <p:transition advClick="0" advTm="8000">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2146146740" descr="D:\01.MKT_Server\00.工作输出\01.X6800\视频制作\3D渲染\X6800_4U4\XH628 V3\HD4u4_momery_looking down_0911.png"/>
          <p:cNvPicPr>
            <a:picLocks noChangeAspect="1" noChangeArrowheads="1"/>
          </p:cNvPicPr>
          <p:nvPr/>
        </p:nvPicPr>
        <p:blipFill>
          <a:blip r:embed="rId3" cstate="print"/>
          <a:srcRect/>
          <a:stretch>
            <a:fillRect/>
          </a:stretch>
        </p:blipFill>
        <p:spPr bwMode="auto">
          <a:xfrm>
            <a:off x="683379" y="2064366"/>
            <a:ext cx="2555965" cy="1437690"/>
          </a:xfrm>
          <a:prstGeom prst="rect">
            <a:avLst/>
          </a:prstGeom>
          <a:noFill/>
        </p:spPr>
      </p:pic>
      <p:sp>
        <p:nvSpPr>
          <p:cNvPr id="31746" name="1557986878"/>
          <p:cNvSpPr>
            <a:spLocks noGrp="1" noChangeArrowheads="1"/>
          </p:cNvSpPr>
          <p:nvPr>
            <p:ph type="title"/>
          </p:nvPr>
        </p:nvSpPr>
        <p:spPr>
          <a:prstGeom prst="rect">
            <a:avLst/>
          </a:prstGeom>
        </p:spPr>
        <p:txBody>
          <a:bodyPr/>
          <a:lstStyle/>
          <a:p>
            <a:pPr algn="l"/>
            <a:r>
              <a:rPr lang="en-US" altLang="zh-CN" sz="3400" b="1" dirty="0" err="1" smtClean="0">
                <a:solidFill>
                  <a:schemeClr val="tx1"/>
                </a:solidFill>
                <a:latin typeface="Arial"/>
                <a:ea typeface="微软雅黑" pitchFamily="34" charset="-122"/>
              </a:rPr>
              <a:t>PCIe</a:t>
            </a:r>
            <a:r>
              <a:rPr lang="en-US" altLang="zh-CN" sz="3400" b="1" dirty="0" smtClean="0">
                <a:solidFill>
                  <a:schemeClr val="tx1"/>
                </a:solidFill>
                <a:latin typeface="Arial"/>
                <a:ea typeface="微软雅黑" pitchFamily="34" charset="-122"/>
              </a:rPr>
              <a:t> SSD Acceleration</a:t>
            </a:r>
          </a:p>
        </p:txBody>
      </p:sp>
      <p:sp>
        <p:nvSpPr>
          <p:cNvPr id="79" name="1736161479"/>
          <p:cNvSpPr txBox="1">
            <a:spLocks noChangeArrowheads="1"/>
          </p:cNvSpPr>
          <p:nvPr/>
        </p:nvSpPr>
        <p:spPr bwMode="auto">
          <a:xfrm>
            <a:off x="3072086" y="2095986"/>
            <a:ext cx="1441825" cy="1354531"/>
          </a:xfrm>
          <a:prstGeom prst="rect">
            <a:avLst/>
          </a:prstGeom>
          <a:noFill/>
          <a:ln w="9525">
            <a:noFill/>
            <a:miter lim="800000"/>
            <a:headEnd/>
            <a:tailEnd/>
          </a:ln>
        </p:spPr>
        <p:txBody>
          <a:bodyPr lIns="121944" tIns="60972" rIns="121944" bIns="60972">
            <a:spAutoFit/>
          </a:bodyPr>
          <a:lstStyle/>
          <a:p>
            <a:r>
              <a:rPr lang="en-US" altLang="zh-CN" sz="8000" dirty="0" smtClean="0">
                <a:latin typeface="Arial"/>
                <a:ea typeface="微软雅黑" pitchFamily="34" charset="-122"/>
              </a:rPr>
              <a:t>+</a:t>
            </a:r>
            <a:endParaRPr lang="en-US" altLang="zh-CN" sz="8000" dirty="0">
              <a:latin typeface="Arial"/>
              <a:ea typeface="微软雅黑" pitchFamily="34" charset="-122"/>
            </a:endParaRPr>
          </a:p>
        </p:txBody>
      </p:sp>
      <p:sp>
        <p:nvSpPr>
          <p:cNvPr id="81" name="1911111153"/>
          <p:cNvSpPr txBox="1">
            <a:spLocks noChangeArrowheads="1"/>
          </p:cNvSpPr>
          <p:nvPr/>
        </p:nvSpPr>
        <p:spPr bwMode="auto">
          <a:xfrm>
            <a:off x="5849876" y="2094399"/>
            <a:ext cx="1441825" cy="1354531"/>
          </a:xfrm>
          <a:prstGeom prst="rect">
            <a:avLst/>
          </a:prstGeom>
          <a:noFill/>
          <a:ln w="9525">
            <a:noFill/>
            <a:miter lim="800000"/>
            <a:headEnd/>
            <a:tailEnd/>
          </a:ln>
        </p:spPr>
        <p:txBody>
          <a:bodyPr lIns="121944" tIns="60972" rIns="121944" bIns="60972">
            <a:spAutoFit/>
          </a:bodyPr>
          <a:lstStyle/>
          <a:p>
            <a:r>
              <a:rPr lang="en-US" altLang="zh-CN" sz="8000" dirty="0" smtClean="0">
                <a:latin typeface="Arial"/>
                <a:ea typeface="微软雅黑" pitchFamily="34" charset="-122"/>
              </a:rPr>
              <a:t>=</a:t>
            </a:r>
            <a:endParaRPr lang="en-US" altLang="zh-CN" sz="8000" dirty="0">
              <a:latin typeface="Arial"/>
              <a:ea typeface="微软雅黑" pitchFamily="34" charset="-122"/>
            </a:endParaRPr>
          </a:p>
        </p:txBody>
      </p:sp>
      <p:sp>
        <p:nvSpPr>
          <p:cNvPr id="82" name="409213667"/>
          <p:cNvSpPr txBox="1">
            <a:spLocks noChangeArrowheads="1"/>
          </p:cNvSpPr>
          <p:nvPr/>
        </p:nvSpPr>
        <p:spPr bwMode="auto">
          <a:xfrm>
            <a:off x="1124245" y="2043953"/>
            <a:ext cx="1784813" cy="415523"/>
          </a:xfrm>
          <a:prstGeom prst="rect">
            <a:avLst/>
          </a:prstGeom>
          <a:noFill/>
          <a:ln w="9525">
            <a:noFill/>
            <a:miter lim="800000"/>
            <a:headEnd/>
            <a:tailEnd/>
          </a:ln>
        </p:spPr>
        <p:txBody>
          <a:bodyPr wrap="square" lIns="121944" tIns="60972" rIns="121944" bIns="60972">
            <a:spAutoFit/>
          </a:bodyPr>
          <a:lstStyle/>
          <a:p>
            <a:r>
              <a:rPr lang="en-US" altLang="zh-CN" sz="1900" dirty="0" smtClean="0">
                <a:latin typeface="微软雅黑" pitchFamily="34" charset="-122"/>
                <a:ea typeface="微软雅黑" pitchFamily="34" charset="-122"/>
              </a:rPr>
              <a:t>X6800 server</a:t>
            </a:r>
            <a:endParaRPr lang="en-US" altLang="zh-CN" sz="1900" dirty="0">
              <a:latin typeface="微软雅黑" pitchFamily="34" charset="-122"/>
              <a:ea typeface="微软雅黑" pitchFamily="34" charset="-122"/>
            </a:endParaRPr>
          </a:p>
        </p:txBody>
      </p:sp>
      <p:sp>
        <p:nvSpPr>
          <p:cNvPr id="83" name="1673445999"/>
          <p:cNvSpPr txBox="1">
            <a:spLocks noChangeArrowheads="1"/>
          </p:cNvSpPr>
          <p:nvPr/>
        </p:nvSpPr>
        <p:spPr bwMode="auto">
          <a:xfrm>
            <a:off x="4037560" y="2043953"/>
            <a:ext cx="2941190" cy="415523"/>
          </a:xfrm>
          <a:prstGeom prst="rect">
            <a:avLst/>
          </a:prstGeom>
          <a:noFill/>
          <a:ln w="9525">
            <a:noFill/>
            <a:miter lim="800000"/>
            <a:headEnd/>
            <a:tailEnd/>
          </a:ln>
        </p:spPr>
        <p:txBody>
          <a:bodyPr wrap="square" lIns="121944" tIns="60972" rIns="121944" bIns="60972">
            <a:spAutoFit/>
          </a:bodyPr>
          <a:lstStyle/>
          <a:p>
            <a:r>
              <a:rPr lang="en-US" altLang="zh-CN" sz="1900" dirty="0" err="1" smtClean="0">
                <a:latin typeface="微软雅黑" pitchFamily="34" charset="-122"/>
                <a:ea typeface="微软雅黑" pitchFamily="34" charset="-122"/>
              </a:rPr>
              <a:t>PCIe</a:t>
            </a:r>
            <a:r>
              <a:rPr lang="en-US" altLang="zh-CN" sz="1900" dirty="0" smtClean="0">
                <a:latin typeface="微软雅黑" pitchFamily="34" charset="-122"/>
                <a:ea typeface="微软雅黑" pitchFamily="34" charset="-122"/>
              </a:rPr>
              <a:t> SSD card</a:t>
            </a:r>
            <a:endParaRPr lang="en-US" altLang="zh-CN" sz="1900" dirty="0">
              <a:latin typeface="微软雅黑" pitchFamily="34" charset="-122"/>
              <a:ea typeface="微软雅黑" pitchFamily="34" charset="-122"/>
            </a:endParaRPr>
          </a:p>
        </p:txBody>
      </p:sp>
      <p:pic>
        <p:nvPicPr>
          <p:cNvPr id="145" name="736307315" descr="E:\02 产品管理\08 SSD\照片及动画\ES3000 V2\ES3000 V2.png"/>
          <p:cNvPicPr>
            <a:picLocks noChangeAspect="1" noChangeArrowheads="1"/>
          </p:cNvPicPr>
          <p:nvPr/>
        </p:nvPicPr>
        <p:blipFill>
          <a:blip r:embed="rId4" cstate="screen"/>
          <a:srcRect/>
          <a:stretch>
            <a:fillRect/>
          </a:stretch>
        </p:blipFill>
        <p:spPr bwMode="auto">
          <a:xfrm>
            <a:off x="4115736" y="2467835"/>
            <a:ext cx="1486423" cy="961672"/>
          </a:xfrm>
          <a:prstGeom prst="rect">
            <a:avLst/>
          </a:prstGeom>
          <a:noFill/>
        </p:spPr>
      </p:pic>
      <p:graphicFrame>
        <p:nvGraphicFramePr>
          <p:cNvPr id="14" name="1048365679"/>
          <p:cNvGraphicFramePr/>
          <p:nvPr/>
        </p:nvGraphicFramePr>
        <p:xfrm>
          <a:off x="923238" y="3902437"/>
          <a:ext cx="4402772" cy="255127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5" name="521728020"/>
          <p:cNvGraphicFramePr/>
          <p:nvPr/>
        </p:nvGraphicFramePr>
        <p:xfrm>
          <a:off x="6900722" y="3851626"/>
          <a:ext cx="4402772" cy="2640191"/>
        </p:xfrm>
        <a:graphic>
          <a:graphicData uri="http://schemas.openxmlformats.org/drawingml/2006/chart">
            <c:chart xmlns:c="http://schemas.openxmlformats.org/drawingml/2006/chart" xmlns:r="http://schemas.openxmlformats.org/officeDocument/2006/relationships" r:id="rId6"/>
          </a:graphicData>
        </a:graphic>
      </p:graphicFrame>
      <p:sp>
        <p:nvSpPr>
          <p:cNvPr id="16" name="内容占位符 2"/>
          <p:cNvSpPr txBox="1">
            <a:spLocks/>
          </p:cNvSpPr>
          <p:nvPr/>
        </p:nvSpPr>
        <p:spPr>
          <a:xfrm>
            <a:off x="601839" y="1266996"/>
            <a:ext cx="10896469" cy="538471"/>
          </a:xfrm>
          <a:prstGeom prst="rect">
            <a:avLst/>
          </a:prstGeom>
        </p:spPr>
        <p:txBody>
          <a:bodyPr lIns="121944" tIns="60972" rIns="121944" bIns="60972"/>
          <a:lstStyle/>
          <a:p>
            <a:pPr marL="230763" indent="-230763" eaLnBrk="0" hangingPunct="0">
              <a:lnSpc>
                <a:spcPct val="140000"/>
              </a:lnSpc>
              <a:buClr>
                <a:srgbClr val="808080"/>
              </a:buClr>
              <a:buSzPct val="60000"/>
              <a:buFont typeface="Wingdings" pitchFamily="2" charset="2"/>
              <a:buChar char="u"/>
              <a:defRPr/>
            </a:pPr>
            <a:r>
              <a:rPr lang="en-US" altLang="zh-CN" sz="1600" kern="0" dirty="0" smtClean="0">
                <a:latin typeface="微软雅黑" pitchFamily="34" charset="-122"/>
                <a:ea typeface="微软雅黑" pitchFamily="34" charset="-122"/>
              </a:rPr>
              <a:t>X6800 Supports a maximum of four HHHL Huawei ES3000 </a:t>
            </a:r>
            <a:r>
              <a:rPr lang="en-US" altLang="zh-CN" sz="1600" kern="0" dirty="0" err="1" smtClean="0">
                <a:latin typeface="微软雅黑" pitchFamily="34" charset="-122"/>
                <a:ea typeface="微软雅黑" pitchFamily="34" charset="-122"/>
              </a:rPr>
              <a:t>PCIe</a:t>
            </a:r>
            <a:r>
              <a:rPr lang="en-US" altLang="zh-CN" sz="1600" kern="0" dirty="0" smtClean="0">
                <a:latin typeface="微软雅黑" pitchFamily="34" charset="-122"/>
                <a:ea typeface="微软雅黑" pitchFamily="34" charset="-122"/>
              </a:rPr>
              <a:t> cards per node</a:t>
            </a:r>
            <a:r>
              <a:rPr lang="en-US" altLang="zh-CN" sz="1900" dirty="0" smtClean="0">
                <a:latin typeface="Arial"/>
                <a:ea typeface="微软雅黑" pitchFamily="34" charset="-122"/>
              </a:rPr>
              <a:t>.</a:t>
            </a:r>
          </a:p>
        </p:txBody>
      </p:sp>
      <p:sp>
        <p:nvSpPr>
          <p:cNvPr id="17" name="流程图: 可选过程 16"/>
          <p:cNvSpPr/>
          <p:nvPr/>
        </p:nvSpPr>
        <p:spPr bwMode="auto">
          <a:xfrm>
            <a:off x="6867304" y="2201404"/>
            <a:ext cx="4741869" cy="1076941"/>
          </a:xfrm>
          <a:prstGeom prst="flowChartAlternateProcess">
            <a:avLst/>
          </a:prstGeom>
          <a:solidFill>
            <a:schemeClr val="tx1">
              <a:lumMod val="75000"/>
              <a:lumOff val="25000"/>
            </a:schemeClr>
          </a:solidFill>
          <a:ln w="25400">
            <a:noFill/>
          </a:ln>
          <a:effectLst>
            <a:outerShdw blurRad="225425" dist="38100" dir="5220000" algn="ctr">
              <a:srgbClr val="000000">
                <a:alpha val="33000"/>
              </a:srgbClr>
            </a:outerShdw>
          </a:effectLst>
        </p:spPr>
        <p:style>
          <a:lnRef idx="1">
            <a:schemeClr val="accent2"/>
          </a:lnRef>
          <a:fillRef idx="3">
            <a:schemeClr val="accent2"/>
          </a:fillRef>
          <a:effectRef idx="2">
            <a:schemeClr val="accent2"/>
          </a:effectRef>
          <a:fontRef idx="minor">
            <a:schemeClr val="lt1"/>
          </a:fontRef>
        </p:style>
        <p:txBody>
          <a:bodyPr lIns="121944" tIns="60972" rIns="121944" bIns="60972" anchor="ctr">
            <a:sp3d/>
          </a:bodyPr>
          <a:lstStyle/>
          <a:p>
            <a:pPr defTabSz="1069131">
              <a:lnSpc>
                <a:spcPts val="2561"/>
              </a:lnSpc>
              <a:spcAft>
                <a:spcPct val="40000"/>
              </a:spcAft>
              <a:defRPr/>
            </a:pPr>
            <a:r>
              <a:rPr lang="en-US" altLang="zh-CN" sz="1600" noProof="1" smtClean="0">
                <a:solidFill>
                  <a:schemeClr val="bg1"/>
                </a:solidFill>
                <a:ea typeface="微软雅黑" pitchFamily="34" charset="-122"/>
                <a:cs typeface="Arial" pitchFamily="34" charset="0"/>
              </a:rPr>
              <a:t>The high I/O storage server meets the service requirements for high concurrent I/O performance and high I/O throughput bandwidth.</a:t>
            </a:r>
          </a:p>
        </p:txBody>
      </p:sp>
    </p:spTree>
  </p:cSld>
  <p:clrMapOvr>
    <a:masterClrMapping/>
  </p:clrMapOvr>
  <p:transition advClick="0" advTm="800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515868250"/>
          <p:cNvSpPr txBox="1">
            <a:spLocks/>
          </p:cNvSpPr>
          <p:nvPr/>
        </p:nvSpPr>
        <p:spPr>
          <a:xfrm>
            <a:off x="336088" y="432101"/>
            <a:ext cx="9915481" cy="871739"/>
          </a:xfrm>
          <a:prstGeom prst="rect">
            <a:avLst/>
          </a:prstGeom>
        </p:spPr>
        <p:txBody>
          <a:bodyPr lIns="91434" tIns="45717" rIns="91434" bIns="45717"/>
          <a:lstStyle/>
          <a:p>
            <a:pPr lvl="0" eaLnBrk="0" hangingPunct="0">
              <a:defRPr/>
            </a:pPr>
            <a:endParaRPr lang="en-US" altLang="zh-CN" sz="3700" b="1" kern="0" dirty="0" smtClean="0">
              <a:solidFill>
                <a:srgbClr val="C00000"/>
              </a:solidFill>
              <a:latin typeface="Arial"/>
              <a:ea typeface="微软雅黑" pitchFamily="34" charset="-122"/>
              <a:cs typeface="+mj-cs"/>
            </a:endParaRPr>
          </a:p>
        </p:txBody>
      </p:sp>
      <p:sp>
        <p:nvSpPr>
          <p:cNvPr id="41" name="标题 40"/>
          <p:cNvSpPr>
            <a:spLocks noGrp="1"/>
          </p:cNvSpPr>
          <p:nvPr>
            <p:ph type="title"/>
          </p:nvPr>
        </p:nvSpPr>
        <p:spPr/>
        <p:txBody>
          <a:bodyPr/>
          <a:lstStyle/>
          <a:p>
            <a:pPr lvl="0" algn="l"/>
            <a:r>
              <a:rPr lang="en-US" altLang="zh-CN" sz="3400" b="1" dirty="0" smtClean="0">
                <a:solidFill>
                  <a:schemeClr val="tx1"/>
                </a:solidFill>
                <a:latin typeface="Arial"/>
                <a:ea typeface="微软雅黑" pitchFamily="34" charset="-122"/>
              </a:rPr>
              <a:t>GPU Acceleration</a:t>
            </a:r>
            <a:endParaRPr lang="zh-CN" altLang="en-US" sz="3400" b="1" dirty="0">
              <a:solidFill>
                <a:schemeClr val="tx1"/>
              </a:solidFill>
            </a:endParaRPr>
          </a:p>
        </p:txBody>
      </p:sp>
      <p:pic>
        <p:nvPicPr>
          <p:cNvPr id="52" name="Picture 3"/>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833922" y="3924836"/>
            <a:ext cx="2811928" cy="1561731"/>
          </a:xfrm>
          <a:prstGeom prst="rect">
            <a:avLst/>
          </a:prstGeom>
          <a:noFill/>
          <a:ln w="9525">
            <a:noFill/>
            <a:miter lim="800000"/>
            <a:headEnd/>
            <a:tailEnd/>
          </a:ln>
          <a:effectLst/>
        </p:spPr>
      </p:pic>
      <p:pic>
        <p:nvPicPr>
          <p:cNvPr id="53" name="Picture 3"/>
          <p:cNvPicPr>
            <a:picLocks noChangeAspect="1" noChangeArrowheads="1"/>
          </p:cNvPicPr>
          <p:nvPr/>
        </p:nvPicPr>
        <p:blipFill>
          <a:blip r:embed="rId3" cstate="screen">
            <a:clrChange>
              <a:clrFrom>
                <a:srgbClr val="FFFFFF"/>
              </a:clrFrom>
              <a:clrTo>
                <a:srgbClr val="FFFFFF">
                  <a:alpha val="0"/>
                </a:srgbClr>
              </a:clrTo>
            </a:clrChange>
          </a:blip>
          <a:srcRect/>
          <a:stretch>
            <a:fillRect/>
          </a:stretch>
        </p:blipFill>
        <p:spPr bwMode="auto">
          <a:xfrm>
            <a:off x="808515" y="3594559"/>
            <a:ext cx="2811928" cy="1561731"/>
          </a:xfrm>
          <a:prstGeom prst="rect">
            <a:avLst/>
          </a:prstGeom>
          <a:noFill/>
          <a:ln w="9525">
            <a:noFill/>
            <a:miter lim="800000"/>
            <a:headEnd/>
            <a:tailEnd/>
          </a:ln>
          <a:effectLst/>
        </p:spPr>
      </p:pic>
      <p:sp>
        <p:nvSpPr>
          <p:cNvPr id="54" name="圆角矩形 53"/>
          <p:cNvSpPr/>
          <p:nvPr/>
        </p:nvSpPr>
        <p:spPr bwMode="auto">
          <a:xfrm>
            <a:off x="5305677" y="2011353"/>
            <a:ext cx="2106439" cy="3896009"/>
          </a:xfrm>
          <a:prstGeom prst="roundRect">
            <a:avLst/>
          </a:prstGeom>
          <a:solidFill>
            <a:schemeClr val="bg1">
              <a:lumMod val="85000"/>
            </a:schemeClr>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55" name="圆角矩形 54"/>
          <p:cNvSpPr/>
          <p:nvPr/>
        </p:nvSpPr>
        <p:spPr bwMode="auto">
          <a:xfrm>
            <a:off x="8013973" y="2027191"/>
            <a:ext cx="3816932" cy="3896007"/>
          </a:xfrm>
          <a:prstGeom prst="roundRect">
            <a:avLst/>
          </a:prstGeom>
          <a:solidFill>
            <a:schemeClr val="bg1">
              <a:lumMod val="85000"/>
            </a:schemeClr>
          </a:solidFill>
          <a:ln>
            <a:solidFill>
              <a:schemeClr val="bg1">
                <a:lumMod val="7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charset="0"/>
              <a:ea typeface="宋体" charset="-122"/>
            </a:endParaRPr>
          </a:p>
        </p:txBody>
      </p:sp>
      <p:sp>
        <p:nvSpPr>
          <p:cNvPr id="56" name="Text Box 9"/>
          <p:cNvSpPr txBox="1">
            <a:spLocks noChangeArrowheads="1"/>
          </p:cNvSpPr>
          <p:nvPr/>
        </p:nvSpPr>
        <p:spPr bwMode="auto">
          <a:xfrm rot="5400000">
            <a:off x="4666599" y="2761843"/>
            <a:ext cx="3481983" cy="2031721"/>
          </a:xfrm>
          <a:prstGeom prst="rect">
            <a:avLst/>
          </a:prstGeom>
          <a:noFill/>
          <a:ln w="9525">
            <a:noFill/>
            <a:miter lim="800000"/>
            <a:headEnd/>
            <a:tailEnd/>
          </a:ln>
        </p:spPr>
        <p:txBody>
          <a:bodyPr rot="10800000" vert="eaVert" wrap="none" lIns="104494" tIns="52246" rIns="104494" bIns="52246" anchor="ctr"/>
          <a:lstStyle/>
          <a:p>
            <a:pPr defTabSz="1045842"/>
            <a:endParaRPr lang="zh-CN" altLang="en-US" sz="1100" dirty="0">
              <a:solidFill>
                <a:srgbClr val="000000"/>
              </a:solidFill>
              <a:latin typeface="微软雅黑" pitchFamily="34" charset="-122"/>
              <a:ea typeface="微软雅黑" pitchFamily="34" charset="-122"/>
            </a:endParaRPr>
          </a:p>
        </p:txBody>
      </p:sp>
      <p:pic>
        <p:nvPicPr>
          <p:cNvPr id="58" name="Picture 5" descr="RY_circle001"/>
          <p:cNvPicPr>
            <a:picLocks noChangeAspect="1" noChangeArrowheads="1"/>
          </p:cNvPicPr>
          <p:nvPr/>
        </p:nvPicPr>
        <p:blipFill>
          <a:blip r:embed="rId4" cstate="print"/>
          <a:srcRect/>
          <a:stretch>
            <a:fillRect/>
          </a:stretch>
        </p:blipFill>
        <p:spPr bwMode="auto">
          <a:xfrm>
            <a:off x="9160873" y="2048030"/>
            <a:ext cx="923268" cy="871120"/>
          </a:xfrm>
          <a:prstGeom prst="rect">
            <a:avLst/>
          </a:prstGeom>
          <a:noFill/>
          <a:ln w="9525">
            <a:noFill/>
            <a:miter lim="800000"/>
            <a:headEnd/>
            <a:tailEnd/>
          </a:ln>
        </p:spPr>
      </p:pic>
      <p:pic>
        <p:nvPicPr>
          <p:cNvPr id="59" name="Picture 6" descr="LB_circle001"/>
          <p:cNvPicPr>
            <a:picLocks noChangeAspect="1" noChangeArrowheads="1"/>
          </p:cNvPicPr>
          <p:nvPr/>
        </p:nvPicPr>
        <p:blipFill>
          <a:blip r:embed="rId5" cstate="print"/>
          <a:srcRect/>
          <a:stretch>
            <a:fillRect/>
          </a:stretch>
        </p:blipFill>
        <p:spPr bwMode="auto">
          <a:xfrm>
            <a:off x="5857332" y="2028751"/>
            <a:ext cx="980147" cy="923536"/>
          </a:xfrm>
          <a:prstGeom prst="rect">
            <a:avLst/>
          </a:prstGeom>
          <a:noFill/>
          <a:ln w="9525">
            <a:noFill/>
            <a:miter lim="800000"/>
            <a:headEnd/>
            <a:tailEnd/>
          </a:ln>
        </p:spPr>
      </p:pic>
      <p:sp>
        <p:nvSpPr>
          <p:cNvPr id="60" name="Text Box 7"/>
          <p:cNvSpPr txBox="1">
            <a:spLocks noChangeArrowheads="1"/>
          </p:cNvSpPr>
          <p:nvPr/>
        </p:nvSpPr>
        <p:spPr bwMode="auto">
          <a:xfrm>
            <a:off x="5977702" y="2373206"/>
            <a:ext cx="760573" cy="250167"/>
          </a:xfrm>
          <a:prstGeom prst="rect">
            <a:avLst/>
          </a:prstGeom>
          <a:noFill/>
          <a:ln w="9525">
            <a:noFill/>
            <a:miter lim="800000"/>
            <a:headEnd/>
            <a:tailEnd/>
          </a:ln>
        </p:spPr>
        <p:txBody>
          <a:bodyPr lIns="104494" tIns="52246" rIns="104494" bIns="52246">
            <a:spAutoFit/>
          </a:bodyPr>
          <a:lstStyle/>
          <a:p>
            <a:pPr algn="ctr" defTabSz="1045842" eaLnBrk="0" hangingPunct="0">
              <a:lnSpc>
                <a:spcPct val="70000"/>
              </a:lnSpc>
              <a:spcBef>
                <a:spcPct val="50000"/>
              </a:spcBef>
            </a:pPr>
            <a:r>
              <a:rPr lang="en-US" altLang="zh-CN" sz="1300" b="1" dirty="0">
                <a:solidFill>
                  <a:srgbClr val="D13F11"/>
                </a:solidFill>
                <a:latin typeface="微软雅黑" pitchFamily="34" charset="-122"/>
                <a:ea typeface="微软雅黑" pitchFamily="34" charset="-122"/>
              </a:rPr>
              <a:t>CPU</a:t>
            </a:r>
            <a:endParaRPr lang="en-US" altLang="zh-CN" sz="1300" b="1" dirty="0">
              <a:solidFill>
                <a:srgbClr val="5F5F5F"/>
              </a:solidFill>
              <a:latin typeface="微软雅黑" pitchFamily="34" charset="-122"/>
              <a:ea typeface="微软雅黑" pitchFamily="34" charset="-122"/>
            </a:endParaRPr>
          </a:p>
        </p:txBody>
      </p:sp>
      <p:sp>
        <p:nvSpPr>
          <p:cNvPr id="61" name="Text Box 8"/>
          <p:cNvSpPr txBox="1">
            <a:spLocks noChangeArrowheads="1"/>
          </p:cNvSpPr>
          <p:nvPr/>
        </p:nvSpPr>
        <p:spPr bwMode="auto">
          <a:xfrm>
            <a:off x="9220394" y="2340068"/>
            <a:ext cx="761896" cy="250167"/>
          </a:xfrm>
          <a:prstGeom prst="rect">
            <a:avLst/>
          </a:prstGeom>
          <a:noFill/>
          <a:ln w="9525">
            <a:noFill/>
            <a:miter lim="800000"/>
            <a:headEnd/>
            <a:tailEnd/>
          </a:ln>
        </p:spPr>
        <p:txBody>
          <a:bodyPr lIns="104494" tIns="52246" rIns="104494" bIns="52246">
            <a:spAutoFit/>
          </a:bodyPr>
          <a:lstStyle/>
          <a:p>
            <a:pPr algn="ctr" defTabSz="1045842" eaLnBrk="0" hangingPunct="0">
              <a:lnSpc>
                <a:spcPct val="70000"/>
              </a:lnSpc>
              <a:spcBef>
                <a:spcPct val="50000"/>
              </a:spcBef>
            </a:pPr>
            <a:r>
              <a:rPr lang="en-US" altLang="zh-CN" sz="1300" b="1" dirty="0">
                <a:solidFill>
                  <a:srgbClr val="D13F11"/>
                </a:solidFill>
                <a:latin typeface="微软雅黑" pitchFamily="34" charset="-122"/>
                <a:ea typeface="微软雅黑" pitchFamily="34" charset="-122"/>
              </a:rPr>
              <a:t>GPU</a:t>
            </a:r>
            <a:endParaRPr lang="en-US" altLang="zh-CN" sz="1300" b="1" dirty="0">
              <a:solidFill>
                <a:srgbClr val="5F5F5F"/>
              </a:solidFill>
              <a:latin typeface="微软雅黑" pitchFamily="34" charset="-122"/>
              <a:ea typeface="微软雅黑" pitchFamily="34" charset="-122"/>
            </a:endParaRPr>
          </a:p>
        </p:txBody>
      </p:sp>
      <p:pic>
        <p:nvPicPr>
          <p:cNvPr id="62" name="Picture 9" descr="O_chevron001"/>
          <p:cNvPicPr>
            <a:picLocks noChangeAspect="1" noChangeArrowheads="1"/>
          </p:cNvPicPr>
          <p:nvPr/>
        </p:nvPicPr>
        <p:blipFill>
          <a:blip r:embed="rId6" cstate="print"/>
          <a:srcRect/>
          <a:stretch>
            <a:fillRect/>
          </a:stretch>
        </p:blipFill>
        <p:spPr bwMode="auto">
          <a:xfrm>
            <a:off x="6161420" y="3009697"/>
            <a:ext cx="343911" cy="285797"/>
          </a:xfrm>
          <a:prstGeom prst="rect">
            <a:avLst/>
          </a:prstGeom>
          <a:noFill/>
          <a:ln w="9525">
            <a:noFill/>
            <a:miter lim="800000"/>
            <a:headEnd/>
            <a:tailEnd/>
          </a:ln>
        </p:spPr>
      </p:pic>
      <p:pic>
        <p:nvPicPr>
          <p:cNvPr id="63" name="Picture 10" descr="O_chevron001"/>
          <p:cNvPicPr>
            <a:picLocks noChangeAspect="1" noChangeArrowheads="1"/>
          </p:cNvPicPr>
          <p:nvPr/>
        </p:nvPicPr>
        <p:blipFill>
          <a:blip r:embed="rId6" cstate="print"/>
          <a:srcRect/>
          <a:stretch>
            <a:fillRect/>
          </a:stretch>
        </p:blipFill>
        <p:spPr bwMode="auto">
          <a:xfrm>
            <a:off x="9397783" y="2919149"/>
            <a:ext cx="343911" cy="285797"/>
          </a:xfrm>
          <a:prstGeom prst="rect">
            <a:avLst/>
          </a:prstGeom>
          <a:noFill/>
          <a:ln w="9525">
            <a:noFill/>
            <a:miter lim="800000"/>
            <a:headEnd/>
            <a:tailEnd/>
          </a:ln>
        </p:spPr>
      </p:pic>
      <p:sp>
        <p:nvSpPr>
          <p:cNvPr id="64" name="Line 15"/>
          <p:cNvSpPr>
            <a:spLocks noChangeShapeType="1"/>
          </p:cNvSpPr>
          <p:nvPr/>
        </p:nvSpPr>
        <p:spPr bwMode="auto">
          <a:xfrm>
            <a:off x="8816720" y="1865660"/>
            <a:ext cx="1626964" cy="0"/>
          </a:xfrm>
          <a:prstGeom prst="line">
            <a:avLst/>
          </a:prstGeom>
          <a:noFill/>
          <a:ln w="9525">
            <a:solidFill>
              <a:srgbClr val="F8F8F8">
                <a:alpha val="25098"/>
              </a:srgbClr>
            </a:solidFill>
            <a:round/>
            <a:headEnd/>
            <a:tailEnd/>
          </a:ln>
        </p:spPr>
        <p:txBody>
          <a:bodyPr lIns="121944" tIns="60972" rIns="121944" bIns="60972"/>
          <a:lstStyle/>
          <a:p>
            <a:endParaRPr lang="zh-CN" altLang="en-US" sz="1100" dirty="0">
              <a:solidFill>
                <a:srgbClr val="FFFFFF"/>
              </a:solidFill>
              <a:latin typeface="微软雅黑" pitchFamily="34" charset="-122"/>
              <a:ea typeface="微软雅黑" pitchFamily="34" charset="-122"/>
            </a:endParaRPr>
          </a:p>
        </p:txBody>
      </p:sp>
      <p:sp>
        <p:nvSpPr>
          <p:cNvPr id="79" name="602724247"/>
          <p:cNvSpPr txBox="1">
            <a:spLocks noChangeArrowheads="1"/>
          </p:cNvSpPr>
          <p:nvPr/>
        </p:nvSpPr>
        <p:spPr bwMode="auto">
          <a:xfrm>
            <a:off x="5307962" y="3625909"/>
            <a:ext cx="2503897" cy="1382785"/>
          </a:xfrm>
          <a:prstGeom prst="rect">
            <a:avLst/>
          </a:prstGeom>
          <a:noFill/>
          <a:ln w="9525">
            <a:noFill/>
            <a:miter lim="800000"/>
            <a:headEnd/>
            <a:tailEnd/>
          </a:ln>
        </p:spPr>
        <p:txBody>
          <a:bodyPr wrap="square" lIns="104494" tIns="52246" rIns="104494" bIns="52246">
            <a:spAutoFit/>
          </a:bodyPr>
          <a:lstStyle/>
          <a:p>
            <a:pPr marL="292158" lvl="1" indent="-292158" defTabSz="1045842">
              <a:buFont typeface="Wingdings" pitchFamily="2" charset="2"/>
              <a:buChar char="l"/>
            </a:pPr>
            <a:r>
              <a:rPr lang="en-US" altLang="zh-CN" sz="1200" dirty="0" smtClean="0">
                <a:solidFill>
                  <a:srgbClr val="000000"/>
                </a:solidFill>
                <a:latin typeface="Arial"/>
                <a:ea typeface="微软雅黑" pitchFamily="34" charset="-122"/>
              </a:rPr>
              <a:t>Operating systems</a:t>
            </a:r>
          </a:p>
          <a:p>
            <a:pPr marL="292158" lvl="1" indent="-292158" defTabSz="1045842">
              <a:buFont typeface="Wingdings" pitchFamily="2" charset="2"/>
              <a:buChar char="l"/>
            </a:pPr>
            <a:r>
              <a:rPr lang="en-US" altLang="zh-CN" sz="1200" dirty="0" smtClean="0">
                <a:solidFill>
                  <a:srgbClr val="000000"/>
                </a:solidFill>
                <a:latin typeface="Arial"/>
                <a:ea typeface="微软雅黑" pitchFamily="34" charset="-122"/>
              </a:rPr>
              <a:t>Recursive algorithm</a:t>
            </a:r>
          </a:p>
          <a:p>
            <a:pPr marL="292158" lvl="1" indent="-292158" defTabSz="1045842">
              <a:buFont typeface="Wingdings" pitchFamily="2" charset="2"/>
              <a:buChar char="l"/>
            </a:pPr>
            <a:r>
              <a:rPr lang="en-US" altLang="zh-CN" sz="1200" dirty="0" smtClean="0">
                <a:solidFill>
                  <a:srgbClr val="000000"/>
                </a:solidFill>
                <a:latin typeface="Arial"/>
                <a:ea typeface="微软雅黑" pitchFamily="34" charset="-122"/>
              </a:rPr>
              <a:t>Desktop applications:</a:t>
            </a:r>
          </a:p>
          <a:p>
            <a:pPr marL="292158" lvl="2" defTabSz="1045842"/>
            <a:r>
              <a:rPr lang="en-US" altLang="zh-CN" sz="1200" dirty="0" smtClean="0">
                <a:solidFill>
                  <a:srgbClr val="000000"/>
                </a:solidFill>
                <a:latin typeface="Arial"/>
                <a:ea typeface="微软雅黑" pitchFamily="34" charset="-122"/>
              </a:rPr>
              <a:t>Microsoft Word</a:t>
            </a:r>
            <a:endParaRPr lang="en-US" altLang="zh-CN" sz="1200" dirty="0">
              <a:solidFill>
                <a:srgbClr val="000000"/>
              </a:solidFill>
              <a:latin typeface="Arial"/>
              <a:ea typeface="微软雅黑" pitchFamily="34" charset="-122"/>
            </a:endParaRPr>
          </a:p>
          <a:p>
            <a:pPr marL="292158" lvl="1" indent="-292158" defTabSz="1045842">
              <a:buFont typeface="Wingdings" pitchFamily="2" charset="2"/>
              <a:buChar char="l"/>
            </a:pPr>
            <a:r>
              <a:rPr lang="en-US" altLang="zh-CN" sz="1200" dirty="0" smtClean="0">
                <a:solidFill>
                  <a:srgbClr val="000000"/>
                </a:solidFill>
                <a:latin typeface="Arial"/>
                <a:ea typeface="微软雅黑" pitchFamily="34" charset="-122"/>
              </a:rPr>
              <a:t>Interactive application </a:t>
            </a:r>
          </a:p>
          <a:p>
            <a:pPr marL="292158" lvl="2" defTabSz="1045842"/>
            <a:r>
              <a:rPr lang="en-US" altLang="zh-CN" sz="1200" dirty="0" smtClean="0">
                <a:solidFill>
                  <a:srgbClr val="000000"/>
                </a:solidFill>
                <a:latin typeface="Arial"/>
                <a:ea typeface="微软雅黑" pitchFamily="34" charset="-122"/>
              </a:rPr>
              <a:t>Debugger</a:t>
            </a:r>
            <a:endParaRPr lang="en-US" altLang="zh-CN" sz="1200" dirty="0">
              <a:solidFill>
                <a:srgbClr val="000000"/>
              </a:solidFill>
              <a:latin typeface="Arial"/>
              <a:ea typeface="微软雅黑" pitchFamily="34" charset="-122"/>
            </a:endParaRPr>
          </a:p>
          <a:p>
            <a:pPr marL="1045842" lvl="2" defTabSz="1045842"/>
            <a:r>
              <a:rPr lang="en-US" altLang="zh-CN" sz="1100" dirty="0">
                <a:solidFill>
                  <a:srgbClr val="000000"/>
                </a:solidFill>
                <a:latin typeface="Arial"/>
                <a:ea typeface="微软雅黑" pitchFamily="34" charset="-122"/>
              </a:rPr>
              <a:t>…</a:t>
            </a:r>
          </a:p>
        </p:txBody>
      </p:sp>
      <p:sp>
        <p:nvSpPr>
          <p:cNvPr id="80" name="2031194706"/>
          <p:cNvSpPr>
            <a:spLocks noChangeArrowheads="1"/>
          </p:cNvSpPr>
          <p:nvPr/>
        </p:nvSpPr>
        <p:spPr bwMode="auto">
          <a:xfrm>
            <a:off x="8140675" y="2866576"/>
            <a:ext cx="1092814" cy="729473"/>
          </a:xfrm>
          <a:prstGeom prst="ellipse">
            <a:avLst/>
          </a:prstGeom>
          <a:gradFill rotWithShape="1">
            <a:gsLst>
              <a:gs pos="0">
                <a:srgbClr val="576869">
                  <a:alpha val="89998"/>
                </a:srgbClr>
              </a:gs>
              <a:gs pos="50000">
                <a:schemeClr val="accent1">
                  <a:alpha val="54999"/>
                </a:schemeClr>
              </a:gs>
              <a:gs pos="100000">
                <a:srgbClr val="576869">
                  <a:alpha val="89998"/>
                </a:srgbClr>
              </a:gs>
            </a:gsLst>
            <a:lin ang="5400000" scaled="1"/>
          </a:gradFill>
          <a:ln w="9525">
            <a:noFill/>
            <a:round/>
            <a:headEnd/>
            <a:tailEnd/>
          </a:ln>
        </p:spPr>
        <p:txBody>
          <a:bodyPr wrap="none" lIns="104494" tIns="52246" rIns="104494" bIns="52246" anchor="ctr"/>
          <a:lstStyle/>
          <a:p>
            <a:pPr algn="ctr" defTabSz="1045842"/>
            <a:r>
              <a:rPr lang="en-US" altLang="zh-CN" sz="1200" dirty="0" smtClean="0">
                <a:solidFill>
                  <a:srgbClr val="000000"/>
                </a:solidFill>
                <a:latin typeface="微软雅黑" pitchFamily="34" charset="-122"/>
                <a:ea typeface="微软雅黑" pitchFamily="34" charset="-122"/>
              </a:rPr>
              <a:t>Hotspots</a:t>
            </a:r>
            <a:endParaRPr lang="en-US" altLang="zh-CN" sz="1200" dirty="0">
              <a:solidFill>
                <a:srgbClr val="000000"/>
              </a:solidFill>
              <a:latin typeface="微软雅黑" pitchFamily="34" charset="-122"/>
              <a:ea typeface="微软雅黑" pitchFamily="34" charset="-122"/>
            </a:endParaRPr>
          </a:p>
        </p:txBody>
      </p:sp>
      <p:sp>
        <p:nvSpPr>
          <p:cNvPr id="81" name="2114809295"/>
          <p:cNvSpPr>
            <a:spLocks noChangeArrowheads="1"/>
          </p:cNvSpPr>
          <p:nvPr/>
        </p:nvSpPr>
        <p:spPr bwMode="auto">
          <a:xfrm>
            <a:off x="9946196" y="2857451"/>
            <a:ext cx="1156166" cy="712154"/>
          </a:xfrm>
          <a:prstGeom prst="ellipse">
            <a:avLst/>
          </a:prstGeom>
          <a:gradFill rotWithShape="1">
            <a:gsLst>
              <a:gs pos="0">
                <a:srgbClr val="004747">
                  <a:alpha val="89998"/>
                </a:srgbClr>
              </a:gs>
              <a:gs pos="50000">
                <a:schemeClr val="hlink">
                  <a:alpha val="54999"/>
                </a:schemeClr>
              </a:gs>
              <a:gs pos="100000">
                <a:srgbClr val="004747">
                  <a:alpha val="89998"/>
                </a:srgbClr>
              </a:gs>
            </a:gsLst>
            <a:lin ang="5400000" scaled="1"/>
          </a:gradFill>
          <a:ln w="9525">
            <a:noFill/>
            <a:round/>
            <a:headEnd/>
            <a:tailEnd/>
          </a:ln>
        </p:spPr>
        <p:txBody>
          <a:bodyPr wrap="square" lIns="0" tIns="0" rIns="0" bIns="0" anchor="ctr"/>
          <a:lstStyle/>
          <a:p>
            <a:pPr algn="ctr" defTabSz="1045842"/>
            <a:r>
              <a:rPr lang="en-US" altLang="zh-CN" sz="1200" dirty="0" smtClean="0">
                <a:solidFill>
                  <a:srgbClr val="000000"/>
                </a:solidFill>
                <a:latin typeface="Arial"/>
                <a:ea typeface="微软雅黑" pitchFamily="34" charset="-122"/>
              </a:rPr>
              <a:t>Potential applications</a:t>
            </a:r>
            <a:endParaRPr lang="en-US" altLang="zh-CN" sz="1200" dirty="0">
              <a:solidFill>
                <a:srgbClr val="000000"/>
              </a:solidFill>
              <a:latin typeface="Arial"/>
              <a:ea typeface="微软雅黑" pitchFamily="34" charset="-122"/>
            </a:endParaRPr>
          </a:p>
        </p:txBody>
      </p:sp>
      <p:sp>
        <p:nvSpPr>
          <p:cNvPr id="82" name="132110184"/>
          <p:cNvSpPr txBox="1">
            <a:spLocks noChangeArrowheads="1"/>
          </p:cNvSpPr>
          <p:nvPr/>
        </p:nvSpPr>
        <p:spPr bwMode="auto">
          <a:xfrm>
            <a:off x="7967077" y="3590904"/>
            <a:ext cx="1807188" cy="1767506"/>
          </a:xfrm>
          <a:prstGeom prst="rect">
            <a:avLst/>
          </a:prstGeom>
          <a:noFill/>
          <a:ln w="9525">
            <a:noFill/>
            <a:miter lim="800000"/>
            <a:headEnd/>
            <a:tailEnd/>
          </a:ln>
        </p:spPr>
        <p:txBody>
          <a:bodyPr wrap="square" lIns="104494" tIns="52246" rIns="104494" bIns="52246">
            <a:spAutoFit/>
          </a:bodyPr>
          <a:lstStyle/>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Oil and gas exploration</a:t>
            </a:r>
          </a:p>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Financial analysis</a:t>
            </a:r>
          </a:p>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Medical imaging</a:t>
            </a:r>
          </a:p>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Finite element</a:t>
            </a:r>
          </a:p>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Genetic analysis</a:t>
            </a:r>
          </a:p>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Physical simulation</a:t>
            </a:r>
          </a:p>
          <a:p>
            <a:pPr marL="254051" indent="-254051" defTabSz="1045842">
              <a:buFont typeface="Wingdings" pitchFamily="2" charset="2"/>
              <a:buChar char="l"/>
            </a:pPr>
            <a:r>
              <a:rPr lang="en-US" altLang="zh-CN" sz="1200" dirty="0" smtClean="0">
                <a:solidFill>
                  <a:srgbClr val="000000"/>
                </a:solidFill>
                <a:latin typeface="Arial"/>
                <a:ea typeface="微软雅黑" pitchFamily="34" charset="-122"/>
              </a:rPr>
              <a:t>Geographic information system</a:t>
            </a:r>
            <a:endParaRPr lang="en-US" altLang="zh-CN" sz="1200" dirty="0">
              <a:solidFill>
                <a:srgbClr val="000000"/>
              </a:solidFill>
              <a:latin typeface="Arial"/>
              <a:ea typeface="微软雅黑" pitchFamily="34" charset="-122"/>
            </a:endParaRPr>
          </a:p>
        </p:txBody>
      </p:sp>
      <p:sp>
        <p:nvSpPr>
          <p:cNvPr id="83" name="757317779"/>
          <p:cNvSpPr txBox="1">
            <a:spLocks noChangeArrowheads="1"/>
          </p:cNvSpPr>
          <p:nvPr/>
        </p:nvSpPr>
        <p:spPr bwMode="auto">
          <a:xfrm>
            <a:off x="9880610" y="3585274"/>
            <a:ext cx="1921350" cy="2321504"/>
          </a:xfrm>
          <a:prstGeom prst="rect">
            <a:avLst/>
          </a:prstGeom>
          <a:noFill/>
          <a:ln w="9525">
            <a:noFill/>
            <a:miter lim="800000"/>
            <a:headEnd/>
            <a:tailEnd/>
          </a:ln>
        </p:spPr>
        <p:txBody>
          <a:bodyPr wrap="square" lIns="0" tIns="52246" rIns="0" bIns="52246">
            <a:spAutoFit/>
          </a:bodyPr>
          <a:lstStyle/>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3D cloud computing</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Video encoding</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Search engine</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Database and data mining</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Statistical analysis</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Biomedical engineering</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Navigation</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Military simulation</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RF simulation</a:t>
            </a:r>
          </a:p>
          <a:p>
            <a:pPr marL="228646" indent="-228646" defTabSz="1045842">
              <a:buFont typeface="Wingdings" pitchFamily="2" charset="2"/>
              <a:buChar char="l"/>
            </a:pPr>
            <a:r>
              <a:rPr lang="en-US" altLang="zh-CN" sz="1200" dirty="0" smtClean="0">
                <a:solidFill>
                  <a:srgbClr val="000000"/>
                </a:solidFill>
                <a:latin typeface="Arial"/>
                <a:ea typeface="微软雅黑" pitchFamily="34" charset="-122"/>
              </a:rPr>
              <a:t>Video and audio recognition</a:t>
            </a:r>
          </a:p>
        </p:txBody>
      </p:sp>
      <p:sp>
        <p:nvSpPr>
          <p:cNvPr id="84" name="内容占位符 2"/>
          <p:cNvSpPr txBox="1">
            <a:spLocks/>
          </p:cNvSpPr>
          <p:nvPr/>
        </p:nvSpPr>
        <p:spPr>
          <a:xfrm>
            <a:off x="443460" y="1253144"/>
            <a:ext cx="5796668" cy="1108613"/>
          </a:xfrm>
          <a:prstGeom prst="rect">
            <a:avLst/>
          </a:prstGeom>
        </p:spPr>
        <p:txBody>
          <a:bodyPr lIns="121944" tIns="60972" rIns="121944" bIns="60972"/>
          <a:lstStyle/>
          <a:p>
            <a:pPr marL="230763" indent="-230763" eaLnBrk="0" hangingPunct="0">
              <a:lnSpc>
                <a:spcPct val="140000"/>
              </a:lnSpc>
              <a:buClr>
                <a:srgbClr val="808080"/>
              </a:buClr>
              <a:buSzPct val="60000"/>
              <a:buFont typeface="Wingdings" pitchFamily="2" charset="2"/>
              <a:buChar char="u"/>
              <a:defRPr/>
            </a:pPr>
            <a:r>
              <a:rPr lang="en-US" altLang="zh-CN" sz="1600" kern="0" dirty="0" smtClean="0">
                <a:latin typeface="微软雅黑" pitchFamily="34" charset="-122"/>
                <a:ea typeface="微软雅黑" pitchFamily="34" charset="-122"/>
              </a:rPr>
              <a:t>Supports a maximum of two dual-slot GPUs per node.</a:t>
            </a:r>
          </a:p>
          <a:p>
            <a:pPr marL="230763" indent="-230763" eaLnBrk="0" hangingPunct="0">
              <a:lnSpc>
                <a:spcPct val="140000"/>
              </a:lnSpc>
              <a:buClr>
                <a:srgbClr val="808080"/>
              </a:buClr>
              <a:buSzPct val="60000"/>
              <a:buFont typeface="Wingdings" pitchFamily="2" charset="2"/>
              <a:buChar char="u"/>
              <a:defRPr/>
            </a:pPr>
            <a:r>
              <a:rPr lang="en-US" altLang="zh-CN" sz="1600" kern="0" dirty="0" smtClean="0">
                <a:latin typeface="微软雅黑" pitchFamily="34" charset="-122"/>
                <a:ea typeface="微软雅黑" pitchFamily="34" charset="-122"/>
              </a:rPr>
              <a:t>Supports the Intel Xeon-Phi acceleration card.</a:t>
            </a:r>
          </a:p>
          <a:p>
            <a:pPr marL="230763" indent="-230763" eaLnBrk="0" hangingPunct="0">
              <a:lnSpc>
                <a:spcPct val="140000"/>
              </a:lnSpc>
              <a:buClr>
                <a:srgbClr val="808080"/>
              </a:buClr>
              <a:buSzPct val="60000"/>
              <a:buFont typeface="Wingdings" pitchFamily="2" charset="2"/>
              <a:buChar char="u"/>
              <a:defRPr/>
            </a:pPr>
            <a:endParaRPr lang="zh-CN" altLang="en-US" sz="1600" kern="0" dirty="0" smtClean="0">
              <a:latin typeface="微软雅黑" pitchFamily="34" charset="-122"/>
              <a:ea typeface="微软雅黑" pitchFamily="34" charset="-122"/>
            </a:endParaRPr>
          </a:p>
          <a:p>
            <a:pPr marL="230763" indent="-230763" eaLnBrk="0" hangingPunct="0">
              <a:lnSpc>
                <a:spcPct val="140000"/>
              </a:lnSpc>
              <a:buClr>
                <a:srgbClr val="808080"/>
              </a:buClr>
              <a:buSzPct val="60000"/>
              <a:buFont typeface="Wingdings" pitchFamily="2" charset="2"/>
              <a:buChar char="u"/>
              <a:defRPr/>
            </a:pPr>
            <a:endParaRPr lang="en-US" altLang="zh-CN" sz="1600" dirty="0" smtClean="0">
              <a:latin typeface="微软雅黑" pitchFamily="34" charset="-122"/>
              <a:ea typeface="微软雅黑" pitchFamily="34" charset="-122"/>
            </a:endParaRPr>
          </a:p>
        </p:txBody>
      </p:sp>
    </p:spTree>
  </p:cSld>
  <p:clrMapOvr>
    <a:masterClrMapping/>
  </p:clrMapOvr>
  <p:transition advClick="0" advTm="800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12195175" cy="6874109"/>
          </a:xfrm>
          <a:prstGeom prst="rect">
            <a:avLst/>
          </a:prstGeom>
          <a:noFill/>
          <a:ln w="9525">
            <a:noFill/>
            <a:miter lim="800000"/>
            <a:headEnd/>
            <a:tailEnd/>
          </a:ln>
        </p:spPr>
      </p:pic>
      <p:sp>
        <p:nvSpPr>
          <p:cNvPr id="7" name="1946965175"/>
          <p:cNvSpPr/>
          <p:nvPr/>
        </p:nvSpPr>
        <p:spPr bwMode="auto">
          <a:xfrm>
            <a:off x="0" y="7"/>
            <a:ext cx="12195175" cy="839378"/>
          </a:xfrm>
          <a:prstGeom prst="rect">
            <a:avLst/>
          </a:prstGeom>
          <a:solidFill>
            <a:schemeClr val="bg1">
              <a:alpha val="81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8" name="2088519138"/>
          <p:cNvSpPr txBox="1">
            <a:spLocks/>
          </p:cNvSpPr>
          <p:nvPr/>
        </p:nvSpPr>
        <p:spPr>
          <a:xfrm>
            <a:off x="47522" y="-79184"/>
            <a:ext cx="12147653" cy="861799"/>
          </a:xfrm>
          <a:prstGeom prst="rect">
            <a:avLst/>
          </a:prstGeom>
        </p:spPr>
        <p:txBody>
          <a:bodyPr wrap="square" lIns="121944" tIns="60972" rIns="121944" bIns="60972">
            <a:spAutoFit/>
          </a:bodyPr>
          <a:lstStyle/>
          <a:p>
            <a:pPr eaLnBrk="0" hangingPunct="0">
              <a:spcBef>
                <a:spcPts val="0"/>
              </a:spcBef>
              <a:spcAft>
                <a:spcPts val="0"/>
              </a:spcAft>
              <a:defRPr/>
            </a:pPr>
            <a:r>
              <a:rPr lang="en-US" altLang="zh-CN" b="1" kern="0" dirty="0" smtClean="0">
                <a:ln w="3175">
                  <a:noFill/>
                </a:ln>
                <a:latin typeface="Arial" pitchFamily="34" charset="0"/>
                <a:ea typeface="微软雅黑" pitchFamily="34" charset="-122"/>
                <a:cs typeface="Arial" pitchFamily="34" charset="0"/>
              </a:rPr>
              <a:t>Superior-Performance High-Density XH620 V3</a:t>
            </a:r>
          </a:p>
          <a:p>
            <a:pPr eaLnBrk="0" hangingPunct="0">
              <a:spcBef>
                <a:spcPts val="0"/>
              </a:spcBef>
              <a:spcAft>
                <a:spcPts val="0"/>
              </a:spcAft>
              <a:defRPr/>
            </a:pPr>
            <a:r>
              <a:rPr lang="en-US" altLang="zh-CN" b="1" kern="0" dirty="0" smtClean="0">
                <a:ln w="3175">
                  <a:noFill/>
                </a:ln>
                <a:latin typeface="Arial" pitchFamily="34" charset="0"/>
                <a:ea typeface="微软雅黑" pitchFamily="34" charset="-122"/>
                <a:cs typeface="Arial" pitchFamily="34" charset="0"/>
              </a:rPr>
              <a:t>Helps Germany Mercedes-Benz CAE System in Designing New C Series Models</a:t>
            </a:r>
            <a:endParaRPr lang="zh-CN" altLang="en-US" b="1" kern="0" dirty="0" smtClean="0">
              <a:ln w="3175">
                <a:noFill/>
              </a:ln>
              <a:latin typeface="Arial" pitchFamily="34" charset="0"/>
              <a:ea typeface="微软雅黑" pitchFamily="34" charset="-122"/>
              <a:cs typeface="Arial" pitchFamily="34" charset="0"/>
            </a:endParaRPr>
          </a:p>
        </p:txBody>
      </p:sp>
      <p:sp>
        <p:nvSpPr>
          <p:cNvPr id="9" name="2108118744"/>
          <p:cNvSpPr>
            <a:spLocks noChangeArrowheads="1"/>
          </p:cNvSpPr>
          <p:nvPr/>
        </p:nvSpPr>
        <p:spPr bwMode="auto">
          <a:xfrm>
            <a:off x="6778607" y="5403086"/>
            <a:ext cx="5796668" cy="815632"/>
          </a:xfrm>
          <a:prstGeom prst="rect">
            <a:avLst/>
          </a:prstGeom>
          <a:noFill/>
          <a:ln w="9525">
            <a:noFill/>
            <a:miter lim="800000"/>
            <a:headEnd/>
            <a:tailEnd/>
          </a:ln>
        </p:spPr>
        <p:txBody>
          <a:bodyPr wrap="square" lIns="121944" tIns="60972" rIns="121944" bIns="60972">
            <a:spAutoFit/>
          </a:bodyPr>
          <a:lstStyle/>
          <a:p>
            <a:pPr eaLnBrk="0" hangingPunct="0">
              <a:lnSpc>
                <a:spcPct val="125000"/>
              </a:lnSpc>
              <a:buSzPct val="100000"/>
            </a:pPr>
            <a:r>
              <a:rPr lang="en-US" altLang="zh-CN" i="1" dirty="0" smtClean="0">
                <a:solidFill>
                  <a:schemeClr val="bg1"/>
                </a:solidFill>
                <a:effectLst>
                  <a:outerShdw blurRad="50800" dist="38100" dir="2700000" algn="tl" rotWithShape="0">
                    <a:srgbClr val="FF0000">
                      <a:alpha val="40000"/>
                    </a:srgbClr>
                  </a:outerShdw>
                </a:effectLst>
                <a:latin typeface="Arial" pitchFamily="34" charset="0"/>
                <a:ea typeface="微软雅黑" pitchFamily="34" charset="-122"/>
                <a:cs typeface="Arial" pitchFamily="34" charset="0"/>
                <a:sym typeface="Calibri" pitchFamily="34" charset="0"/>
              </a:rPr>
              <a:t>"I believe you can make it. You are now a vendor with the top benchmark.</a:t>
            </a:r>
            <a:r>
              <a:rPr lang="en-US" altLang="zh-CN" i="1" dirty="0" smtClean="0">
                <a:solidFill>
                  <a:schemeClr val="bg1"/>
                </a:solidFill>
                <a:effectLst>
                  <a:outerShdw blurRad="50800" dist="38100" dir="2700000" algn="tl" rotWithShape="0">
                    <a:schemeClr val="tx1">
                      <a:alpha val="40000"/>
                    </a:schemeClr>
                  </a:outerShdw>
                </a:effectLst>
                <a:latin typeface="Arial" pitchFamily="34" charset="0"/>
                <a:ea typeface="微软雅黑" pitchFamily="34" charset="-122"/>
                <a:cs typeface="Arial" pitchFamily="34" charset="0"/>
                <a:sym typeface="Calibri" pitchFamily="34" charset="0"/>
              </a:rPr>
              <a:t>"</a:t>
            </a:r>
          </a:p>
        </p:txBody>
      </p:sp>
      <p:sp>
        <p:nvSpPr>
          <p:cNvPr id="10" name="1385787319"/>
          <p:cNvSpPr>
            <a:spLocks noChangeArrowheads="1"/>
          </p:cNvSpPr>
          <p:nvPr/>
        </p:nvSpPr>
        <p:spPr bwMode="auto">
          <a:xfrm>
            <a:off x="7545025" y="6325984"/>
            <a:ext cx="4650151" cy="400134"/>
          </a:xfrm>
          <a:prstGeom prst="rect">
            <a:avLst/>
          </a:prstGeom>
          <a:noFill/>
          <a:ln w="9525">
            <a:noFill/>
            <a:miter lim="800000"/>
            <a:headEnd/>
            <a:tailEnd/>
          </a:ln>
        </p:spPr>
        <p:txBody>
          <a:bodyPr wrap="square" lIns="0" tIns="60972" rIns="192038" bIns="60972">
            <a:spAutoFit/>
          </a:bodyPr>
          <a:lstStyle/>
          <a:p>
            <a:pPr algn="r" eaLnBrk="0" hangingPunct="0">
              <a:spcAft>
                <a:spcPts val="133"/>
              </a:spcAft>
              <a:buSzPct val="100000"/>
            </a:pPr>
            <a:r>
              <a:rPr lang="en-US" altLang="zh-CN" i="1" dirty="0" smtClean="0">
                <a:solidFill>
                  <a:schemeClr val="bg1"/>
                </a:solidFill>
                <a:effectLst>
                  <a:outerShdw blurRad="50800" dist="38100" dir="2700000" algn="tl" rotWithShape="0">
                    <a:schemeClr val="tx1">
                      <a:alpha val="40000"/>
                    </a:schemeClr>
                  </a:outerShdw>
                </a:effectLst>
                <a:latin typeface="Arial" pitchFamily="34" charset="0"/>
                <a:ea typeface="微软雅黑" pitchFamily="34" charset="-122"/>
                <a:cs typeface="Arial" pitchFamily="34" charset="0"/>
                <a:sym typeface="Calibri" pitchFamily="34" charset="0"/>
              </a:rPr>
              <a:t>- Germany Mercedes-Benz</a:t>
            </a:r>
            <a:endParaRPr lang="zh-CN" altLang="zh-CN" i="1" dirty="0">
              <a:solidFill>
                <a:schemeClr val="bg1"/>
              </a:solidFill>
              <a:effectLst>
                <a:outerShdw blurRad="50800" dist="38100" dir="2700000" algn="tl" rotWithShape="0">
                  <a:schemeClr val="tx1">
                    <a:alpha val="40000"/>
                  </a:schemeClr>
                </a:outerShdw>
              </a:effectLst>
              <a:latin typeface="Arial" pitchFamily="34" charset="0"/>
              <a:ea typeface="微软雅黑" pitchFamily="34" charset="-122"/>
              <a:cs typeface="Arial" pitchFamily="34" charset="0"/>
              <a:sym typeface="Calibri" pitchFamily="34" charset="0"/>
            </a:endParaRPr>
          </a:p>
        </p:txBody>
      </p:sp>
    </p:spTree>
  </p:cSld>
  <p:clrMapOvr>
    <a:masterClrMapping/>
  </p:clrMapOvr>
  <p:transition advClick="0" advTm="800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0" y="0"/>
            <a:ext cx="12195175" cy="6859588"/>
          </a:xfrm>
          <a:prstGeom prst="rect">
            <a:avLst/>
          </a:prstGeom>
          <a:noFill/>
          <a:ln w="9525">
            <a:noFill/>
            <a:miter lim="800000"/>
            <a:headEnd/>
            <a:tailEnd/>
          </a:ln>
        </p:spPr>
      </p:pic>
      <p:sp>
        <p:nvSpPr>
          <p:cNvPr id="22" name="TextBox 21"/>
          <p:cNvSpPr txBox="1"/>
          <p:nvPr/>
        </p:nvSpPr>
        <p:spPr>
          <a:xfrm>
            <a:off x="3658553" y="3246674"/>
            <a:ext cx="4532592" cy="697788"/>
          </a:xfrm>
          <a:prstGeom prst="rect">
            <a:avLst/>
          </a:prstGeom>
          <a:noFill/>
          <a:effectLst>
            <a:glow rad="139700">
              <a:schemeClr val="accent4">
                <a:satMod val="175000"/>
                <a:alpha val="40000"/>
              </a:schemeClr>
            </a:glow>
          </a:effectLst>
        </p:spPr>
        <p:txBody>
          <a:bodyPr wrap="none" lIns="121944" tIns="60972" rIns="121944" bIns="60972" rtlCol="0">
            <a:spAutoFit/>
          </a:bodyPr>
          <a:lstStyle/>
          <a:p>
            <a:r>
              <a:rPr lang="en-US" altLang="zh-CN" sz="3700" b="1" dirty="0" smtClean="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软雅黑" pitchFamily="34" charset="-122"/>
                <a:ea typeface="微软雅黑" pitchFamily="34" charset="-122"/>
              </a:rPr>
              <a:t>www.flipkart.com</a:t>
            </a:r>
            <a:endParaRPr lang="zh-CN" altLang="en-US" sz="37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微软雅黑" pitchFamily="34" charset="-122"/>
              <a:ea typeface="微软雅黑" pitchFamily="34" charset="-122"/>
            </a:endParaRPr>
          </a:p>
        </p:txBody>
      </p:sp>
      <p:sp>
        <p:nvSpPr>
          <p:cNvPr id="7" name="351882739"/>
          <p:cNvSpPr/>
          <p:nvPr/>
        </p:nvSpPr>
        <p:spPr bwMode="auto">
          <a:xfrm>
            <a:off x="-15838" y="6"/>
            <a:ext cx="12211012" cy="1219481"/>
          </a:xfrm>
          <a:prstGeom prst="rect">
            <a:avLst/>
          </a:prstGeom>
          <a:solidFill>
            <a:schemeClr val="bg1">
              <a:alpha val="81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8" name="1533801347"/>
          <p:cNvSpPr txBox="1">
            <a:spLocks/>
          </p:cNvSpPr>
          <p:nvPr/>
        </p:nvSpPr>
        <p:spPr>
          <a:xfrm>
            <a:off x="110862" y="110860"/>
            <a:ext cx="12955394" cy="861799"/>
          </a:xfrm>
          <a:prstGeom prst="rect">
            <a:avLst/>
          </a:prstGeom>
        </p:spPr>
        <p:txBody>
          <a:bodyPr wrap="square" lIns="121944" tIns="60972" rIns="121944" bIns="60972">
            <a:spAutoFit/>
          </a:bodyPr>
          <a:lstStyle/>
          <a:p>
            <a:pPr eaLnBrk="0" hangingPunct="0">
              <a:tabLst>
                <a:tab pos="1435387" algn="l"/>
              </a:tabLst>
              <a:defRPr/>
            </a:pPr>
            <a:r>
              <a:rPr lang="en-US" altLang="zh-CN" b="1" dirty="0" smtClean="0">
                <a:latin typeface="Arial" pitchFamily="34" charset="0"/>
                <a:ea typeface="微软雅黑" pitchFamily="34" charset="-122"/>
                <a:cs typeface="Arial" pitchFamily="34" charset="0"/>
              </a:rPr>
              <a:t>Large-Capacity High-Density XH628 V3</a:t>
            </a:r>
          </a:p>
          <a:p>
            <a:pPr lvl="0" eaLnBrk="0" hangingPunct="0">
              <a:defRPr/>
            </a:pPr>
            <a:r>
              <a:rPr lang="en-US" altLang="zh-CN" b="1" dirty="0" smtClean="0">
                <a:latin typeface="Arial" pitchFamily="34" charset="0"/>
                <a:ea typeface="微软雅黑" pitchFamily="34" charset="-122"/>
                <a:cs typeface="Arial" pitchFamily="34" charset="0"/>
              </a:rPr>
              <a:t>Helps India Flipkart Establish a Hadoop Storage Resource Pool</a:t>
            </a:r>
            <a:endParaRPr lang="zh-CN" altLang="en-US" b="1" dirty="0" smtClean="0">
              <a:latin typeface="Arial" pitchFamily="34" charset="0"/>
              <a:ea typeface="微软雅黑" pitchFamily="34" charset="-122"/>
              <a:cs typeface="Arial" pitchFamily="34" charset="0"/>
            </a:endParaRPr>
          </a:p>
        </p:txBody>
      </p:sp>
      <p:sp>
        <p:nvSpPr>
          <p:cNvPr id="9" name="1637633971"/>
          <p:cNvSpPr>
            <a:spLocks noChangeArrowheads="1"/>
          </p:cNvSpPr>
          <p:nvPr/>
        </p:nvSpPr>
        <p:spPr bwMode="auto">
          <a:xfrm>
            <a:off x="5408349" y="5074071"/>
            <a:ext cx="6786826" cy="954132"/>
          </a:xfrm>
          <a:prstGeom prst="rect">
            <a:avLst/>
          </a:prstGeom>
          <a:noFill/>
          <a:ln w="9525">
            <a:noFill/>
            <a:miter lim="800000"/>
            <a:headEnd/>
            <a:tailEnd/>
          </a:ln>
        </p:spPr>
        <p:txBody>
          <a:bodyPr wrap="square" lIns="121944" tIns="60972" rIns="121944" bIns="60972">
            <a:spAutoFit/>
          </a:bodyPr>
          <a:lstStyle/>
          <a:p>
            <a:pPr eaLnBrk="0" hangingPunct="0">
              <a:lnSpc>
                <a:spcPct val="150000"/>
              </a:lnSpc>
              <a:buSzPct val="100000"/>
            </a:pPr>
            <a:r>
              <a:rPr lang="en-US" altLang="zh-CN" i="1" dirty="0" smtClean="0">
                <a:solidFill>
                  <a:schemeClr val="bg1"/>
                </a:solidFill>
                <a:effectLst>
                  <a:outerShdw blurRad="50800" dist="50800" dir="5400000" algn="ctr" rotWithShape="0">
                    <a:schemeClr val="tx1"/>
                  </a:outerShdw>
                </a:effectLst>
                <a:latin typeface="Arial" pitchFamily="34" charset="0"/>
                <a:ea typeface="微软雅黑" pitchFamily="34" charset="-122"/>
                <a:cs typeface="Arial" pitchFamily="34" charset="0"/>
                <a:sym typeface="Calibri" pitchFamily="34" charset="0"/>
              </a:rPr>
              <a:t>"Huawei servers' superior performance, large storage capacity, and high density help Flipkart a lot in Hadoop deployment."</a:t>
            </a:r>
          </a:p>
        </p:txBody>
      </p:sp>
    </p:spTree>
  </p:cSld>
  <p:clrMapOvr>
    <a:masterClrMapping/>
  </p:clrMapOvr>
  <p:transition advClick="0" advTm="8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1793847952"/>
          <p:cNvSpPr txBox="1">
            <a:spLocks/>
          </p:cNvSpPr>
          <p:nvPr/>
        </p:nvSpPr>
        <p:spPr>
          <a:xfrm>
            <a:off x="336087" y="432100"/>
            <a:ext cx="10179584" cy="993830"/>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a:ea typeface="微软雅黑" pitchFamily="34" charset="-122"/>
            </a:endParaRPr>
          </a:p>
        </p:txBody>
      </p:sp>
      <p:sp>
        <p:nvSpPr>
          <p:cNvPr id="13" name="标题 12"/>
          <p:cNvSpPr>
            <a:spLocks noGrp="1"/>
          </p:cNvSpPr>
          <p:nvPr>
            <p:ph type="title"/>
          </p:nvPr>
        </p:nvSpPr>
        <p:spPr/>
        <p:txBody>
          <a:bodyPr/>
          <a:lstStyle/>
          <a:p>
            <a:pPr lvl="0" algn="l"/>
            <a:r>
              <a:rPr lang="en-US" altLang="zh-CN" sz="3400" b="1" dirty="0" smtClean="0">
                <a:solidFill>
                  <a:schemeClr val="tx1"/>
                </a:solidFill>
                <a:latin typeface="Arial"/>
                <a:ea typeface="微软雅黑" pitchFamily="34" charset="-122"/>
              </a:rPr>
              <a:t>High-Density Server Market</a:t>
            </a:r>
            <a:endParaRPr lang="zh-CN" altLang="en-US" sz="3400" b="1" dirty="0">
              <a:solidFill>
                <a:schemeClr val="tx1"/>
              </a:solidFill>
            </a:endParaRPr>
          </a:p>
        </p:txBody>
      </p:sp>
      <p:graphicFrame>
        <p:nvGraphicFramePr>
          <p:cNvPr id="26" name="236802371"/>
          <p:cNvGraphicFramePr/>
          <p:nvPr/>
        </p:nvGraphicFramePr>
        <p:xfrm>
          <a:off x="6398505" y="1346183"/>
          <a:ext cx="4688015" cy="38643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图表 26"/>
          <p:cNvGraphicFramePr/>
          <p:nvPr/>
        </p:nvGraphicFramePr>
        <p:xfrm>
          <a:off x="785799" y="1362019"/>
          <a:ext cx="4028916" cy="3769310"/>
        </p:xfrm>
        <a:graphic>
          <a:graphicData uri="http://schemas.openxmlformats.org/drawingml/2006/chart">
            <c:chart xmlns:c="http://schemas.openxmlformats.org/drawingml/2006/chart" xmlns:r="http://schemas.openxmlformats.org/officeDocument/2006/relationships" r:id="rId4"/>
          </a:graphicData>
        </a:graphic>
      </p:graphicFrame>
      <p:sp>
        <p:nvSpPr>
          <p:cNvPr id="31" name="232229907"/>
          <p:cNvSpPr txBox="1"/>
          <p:nvPr/>
        </p:nvSpPr>
        <p:spPr>
          <a:xfrm>
            <a:off x="4244700" y="2038808"/>
            <a:ext cx="1784678" cy="307847"/>
          </a:xfrm>
          <a:prstGeom prst="rect">
            <a:avLst/>
          </a:prstGeom>
          <a:noFill/>
        </p:spPr>
        <p:txBody>
          <a:bodyPr wrap="square" lIns="121944" tIns="60972" rIns="121944" bIns="60972" rtlCol="0">
            <a:spAutoFit/>
          </a:bodyPr>
          <a:lstStyle/>
          <a:p>
            <a:pPr algn="ctr"/>
            <a:r>
              <a:rPr lang="en-US" altLang="zh-CN" sz="1200" b="1" dirty="0" smtClean="0">
                <a:latin typeface="Arial"/>
                <a:ea typeface="微软雅黑" pitchFamily="34" charset="-122"/>
              </a:rPr>
              <a:t>Only 0.8% in 2009</a:t>
            </a:r>
            <a:endParaRPr lang="en-US" altLang="zh-CN" sz="1200" b="1" dirty="0">
              <a:latin typeface="Arial"/>
              <a:ea typeface="微软雅黑" pitchFamily="34" charset="-122"/>
            </a:endParaRPr>
          </a:p>
        </p:txBody>
      </p:sp>
      <p:sp>
        <p:nvSpPr>
          <p:cNvPr id="33" name="232229907"/>
          <p:cNvSpPr txBox="1"/>
          <p:nvPr/>
        </p:nvSpPr>
        <p:spPr>
          <a:xfrm>
            <a:off x="1251190" y="4830419"/>
            <a:ext cx="4946583" cy="328371"/>
          </a:xfrm>
          <a:prstGeom prst="rect">
            <a:avLst/>
          </a:prstGeom>
          <a:noFill/>
        </p:spPr>
        <p:txBody>
          <a:bodyPr wrap="square" lIns="121944" tIns="60972" rIns="121944" bIns="60972" rtlCol="0">
            <a:spAutoFit/>
          </a:bodyPr>
          <a:lstStyle/>
          <a:p>
            <a:pPr algn="ctr"/>
            <a:r>
              <a:rPr lang="en-US" altLang="zh-CN" sz="1300" dirty="0" smtClean="0">
                <a:solidFill>
                  <a:srgbClr val="C00000"/>
                </a:solidFill>
                <a:latin typeface="微软雅黑" pitchFamily="34" charset="-122"/>
                <a:ea typeface="微软雅黑" pitchFamily="34" charset="-122"/>
              </a:rPr>
              <a:t>Source: Gartner (2015Q2)</a:t>
            </a:r>
            <a:endParaRPr lang="en-US" altLang="zh-CN" sz="1300" dirty="0">
              <a:solidFill>
                <a:srgbClr val="C00000"/>
              </a:solidFill>
              <a:latin typeface="微软雅黑" pitchFamily="34" charset="-122"/>
              <a:ea typeface="微软雅黑" pitchFamily="34" charset="-122"/>
            </a:endParaRPr>
          </a:p>
        </p:txBody>
      </p:sp>
      <p:sp>
        <p:nvSpPr>
          <p:cNvPr id="37" name="232229907"/>
          <p:cNvSpPr txBox="1"/>
          <p:nvPr/>
        </p:nvSpPr>
        <p:spPr>
          <a:xfrm>
            <a:off x="5778190" y="4859451"/>
            <a:ext cx="4946583" cy="328371"/>
          </a:xfrm>
          <a:prstGeom prst="rect">
            <a:avLst/>
          </a:prstGeom>
          <a:noFill/>
        </p:spPr>
        <p:txBody>
          <a:bodyPr wrap="square" lIns="121944" tIns="60972" rIns="121944" bIns="60972" rtlCol="0">
            <a:spAutoFit/>
          </a:bodyPr>
          <a:lstStyle/>
          <a:p>
            <a:pPr algn="ctr"/>
            <a:r>
              <a:rPr lang="en-US" altLang="zh-CN" sz="1300" dirty="0" smtClean="0">
                <a:solidFill>
                  <a:srgbClr val="C00000"/>
                </a:solidFill>
                <a:latin typeface="Segoe UI Symbol" pitchFamily="34" charset="0"/>
                <a:ea typeface="Segoe UI Symbol" pitchFamily="34" charset="0"/>
                <a:cs typeface="Arial Unicode MS" pitchFamily="34" charset="-122"/>
                <a:sym typeface="Calibri" pitchFamily="34" charset="0"/>
              </a:rPr>
              <a:t>Source: IDC(2015Q2)</a:t>
            </a:r>
            <a:endParaRPr lang="zh-CN" altLang="zh-CN" sz="1300" dirty="0" smtClean="0">
              <a:solidFill>
                <a:srgbClr val="C00000"/>
              </a:solidFill>
              <a:latin typeface="Segoe UI Symbol" pitchFamily="34" charset="0"/>
              <a:ea typeface="Arial Unicode MS" pitchFamily="34" charset="-122"/>
              <a:cs typeface="Arial Unicode MS" pitchFamily="34" charset="-122"/>
              <a:sym typeface="Calibri" pitchFamily="34" charset="0"/>
            </a:endParaRPr>
          </a:p>
        </p:txBody>
      </p:sp>
      <p:sp>
        <p:nvSpPr>
          <p:cNvPr id="38" name="1514293863"/>
          <p:cNvSpPr txBox="1"/>
          <p:nvPr/>
        </p:nvSpPr>
        <p:spPr bwMode="auto">
          <a:xfrm>
            <a:off x="767499" y="5574777"/>
            <a:ext cx="10714972" cy="348423"/>
          </a:xfrm>
          <a:prstGeom prst="roundRect">
            <a:avLst/>
          </a:prstGeom>
          <a:solidFill>
            <a:srgbClr val="C00000">
              <a:alpha val="80000"/>
            </a:srgbClr>
          </a:solidFill>
          <a:ln w="9525" cap="flat" cmpd="sng" algn="ctr">
            <a:noFill/>
            <a:prstDash val="solid"/>
            <a:round/>
            <a:headEnd type="none" w="med" len="med"/>
            <a:tailEnd type="none" w="med" len="med"/>
          </a:ln>
          <a:effectLst/>
        </p:spPr>
        <p:txBody>
          <a:bodyPr vert="horz" wrap="square" lIns="105621" tIns="52811" rIns="105621" bIns="52811" numCol="1" rtlCol="0" anchor="ctr" anchorCtr="0" compatLnSpc="1">
            <a:prstTxWarp prst="textNoShape">
              <a:avLst/>
            </a:prstTxWarp>
            <a:noAutofit/>
          </a:bodyPr>
          <a:lstStyle/>
          <a:p>
            <a:pPr marL="254051" lvl="1" indent="-254051" defTabSz="1069131">
              <a:buClr>
                <a:schemeClr val="bg1"/>
              </a:buClr>
              <a:buSzPct val="70000"/>
              <a:buFont typeface="Wingdings" pitchFamily="2" charset="2"/>
              <a:buChar char="l"/>
            </a:pPr>
            <a:r>
              <a:rPr lang="en-US" altLang="zh-CN" sz="1500" b="1" dirty="0" smtClean="0">
                <a:solidFill>
                  <a:schemeClr val="bg1"/>
                </a:solidFill>
                <a:latin typeface="Arial"/>
                <a:ea typeface="微软雅黑" pitchFamily="34" charset="-122"/>
              </a:rPr>
              <a:t>High-density servers occupy 21% in shipments in worldwide. </a:t>
            </a:r>
          </a:p>
        </p:txBody>
      </p:sp>
    </p:spTree>
  </p:cSld>
  <p:clrMapOvr>
    <a:masterClrMapping/>
  </p:clrMapOvr>
  <p:transition advClick="0" advTm="800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C:\Users\l00181377\Pictures\20110302145732904.jpg"/>
          <p:cNvPicPr>
            <a:picLocks noChangeAspect="1" noChangeArrowheads="1"/>
          </p:cNvPicPr>
          <p:nvPr/>
        </p:nvPicPr>
        <p:blipFill>
          <a:blip r:embed="rId3" cstate="print"/>
          <a:srcRect/>
          <a:stretch>
            <a:fillRect/>
          </a:stretch>
        </p:blipFill>
        <p:spPr bwMode="auto">
          <a:xfrm>
            <a:off x="0" y="0"/>
            <a:ext cx="12195175" cy="6889283"/>
          </a:xfrm>
          <a:prstGeom prst="rect">
            <a:avLst/>
          </a:prstGeom>
          <a:noFill/>
        </p:spPr>
      </p:pic>
      <p:sp>
        <p:nvSpPr>
          <p:cNvPr id="6" name="1607223380"/>
          <p:cNvSpPr/>
          <p:nvPr/>
        </p:nvSpPr>
        <p:spPr bwMode="auto">
          <a:xfrm>
            <a:off x="0" y="6"/>
            <a:ext cx="12195175" cy="1219481"/>
          </a:xfrm>
          <a:prstGeom prst="rect">
            <a:avLst/>
          </a:prstGeom>
          <a:solidFill>
            <a:schemeClr val="bg1">
              <a:alpha val="81000"/>
            </a:schemeClr>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dirty="0" smtClean="0">
              <a:latin typeface="Arial" pitchFamily="34" charset="0"/>
              <a:ea typeface="宋体" charset="-122"/>
              <a:cs typeface="Arial" pitchFamily="34" charset="0"/>
            </a:endParaRPr>
          </a:p>
        </p:txBody>
      </p:sp>
      <p:sp>
        <p:nvSpPr>
          <p:cNvPr id="7" name="1465733322"/>
          <p:cNvSpPr txBox="1">
            <a:spLocks/>
          </p:cNvSpPr>
          <p:nvPr/>
        </p:nvSpPr>
        <p:spPr>
          <a:xfrm>
            <a:off x="47522" y="63349"/>
            <a:ext cx="9233489" cy="861799"/>
          </a:xfrm>
          <a:prstGeom prst="rect">
            <a:avLst/>
          </a:prstGeom>
        </p:spPr>
        <p:txBody>
          <a:bodyPr wrap="square" lIns="121944" tIns="60972" rIns="121944" bIns="60972">
            <a:spAutoFit/>
          </a:bodyPr>
          <a:lstStyle/>
          <a:p>
            <a:pPr lvl="0" eaLnBrk="0" hangingPunct="0">
              <a:defRPr/>
            </a:pPr>
            <a:r>
              <a:rPr lang="en-US" altLang="zh-CN" b="1" dirty="0" smtClean="0">
                <a:latin typeface="Arial" pitchFamily="34" charset="0"/>
                <a:ea typeface="微软雅黑" pitchFamily="34" charset="-122"/>
                <a:cs typeface="Arial" pitchFamily="34" charset="0"/>
              </a:rPr>
              <a:t>Large-Storage-Capacity XH628 V3</a:t>
            </a:r>
          </a:p>
          <a:p>
            <a:pPr lvl="0" eaLnBrk="0" hangingPunct="0">
              <a:defRPr/>
            </a:pPr>
            <a:r>
              <a:rPr lang="en-US" altLang="zh-CN" b="1" dirty="0" smtClean="0">
                <a:latin typeface="Arial" pitchFamily="34" charset="0"/>
                <a:ea typeface="微软雅黑" pitchFamily="34" charset="-122"/>
                <a:cs typeface="Arial" pitchFamily="34" charset="0"/>
              </a:rPr>
              <a:t>Helps China Telecom Constructs a Big Data Platform</a:t>
            </a:r>
            <a:endParaRPr lang="zh-CN" altLang="en-US" b="1" dirty="0" smtClean="0">
              <a:latin typeface="Arial" pitchFamily="34" charset="0"/>
              <a:ea typeface="微软雅黑" pitchFamily="34" charset="-122"/>
              <a:cs typeface="Arial" pitchFamily="34" charset="0"/>
            </a:endParaRPr>
          </a:p>
        </p:txBody>
      </p:sp>
      <p:sp>
        <p:nvSpPr>
          <p:cNvPr id="8" name="674466237"/>
          <p:cNvSpPr/>
          <p:nvPr/>
        </p:nvSpPr>
        <p:spPr>
          <a:xfrm>
            <a:off x="4387096" y="5074071"/>
            <a:ext cx="7364620" cy="1231130"/>
          </a:xfrm>
          <a:prstGeom prst="rect">
            <a:avLst/>
          </a:prstGeom>
        </p:spPr>
        <p:txBody>
          <a:bodyPr wrap="square" lIns="121944" tIns="60972" rIns="121944" bIns="60972">
            <a:spAutoFit/>
          </a:bodyPr>
          <a:lstStyle/>
          <a:p>
            <a:r>
              <a:rPr lang="en-US" altLang="zh-CN" i="1" dirty="0" smtClean="0">
                <a:solidFill>
                  <a:schemeClr val="bg1"/>
                </a:solidFill>
                <a:latin typeface="Arial" pitchFamily="34" charset="0"/>
                <a:ea typeface="微软雅黑" pitchFamily="34" charset="-122"/>
                <a:cs typeface="Arial" pitchFamily="34" charset="0"/>
                <a:sym typeface="Calibri" pitchFamily="34" charset="0"/>
              </a:rPr>
              <a:t>"Huawei X6800 data center servers feature flexible architecture, diversified nodes, and ease of use, and are ideal for cloud data center infrastructure."</a:t>
            </a:r>
            <a:endParaRPr lang="en-US" altLang="zh-CN" i="1" dirty="0" smtClean="0">
              <a:solidFill>
                <a:schemeClr val="bg1"/>
              </a:solidFill>
              <a:effectLst>
                <a:outerShdw blurRad="50800" dist="38100" dir="2700000" algn="tl" rotWithShape="0">
                  <a:schemeClr val="tx1">
                    <a:alpha val="40000"/>
                  </a:schemeClr>
                </a:outerShdw>
              </a:effectLst>
              <a:latin typeface="Arial" pitchFamily="34" charset="0"/>
              <a:ea typeface="微软雅黑" pitchFamily="34" charset="-122"/>
              <a:cs typeface="Arial" pitchFamily="34" charset="0"/>
              <a:sym typeface="Calibri" pitchFamily="34" charset="0"/>
            </a:endParaRPr>
          </a:p>
          <a:p>
            <a:r>
              <a:rPr lang="en-US" altLang="zh-CN" i="1" dirty="0" smtClean="0">
                <a:solidFill>
                  <a:schemeClr val="bg1"/>
                </a:solidFill>
                <a:effectLst>
                  <a:outerShdw blurRad="50800" dist="38100" dir="2700000" algn="tl" rotWithShape="0">
                    <a:schemeClr val="tx1">
                      <a:alpha val="40000"/>
                    </a:schemeClr>
                  </a:outerShdw>
                </a:effectLst>
                <a:latin typeface="Arial" pitchFamily="34" charset="0"/>
                <a:ea typeface="微软雅黑" pitchFamily="34" charset="-122"/>
                <a:cs typeface="Arial" pitchFamily="34" charset="0"/>
                <a:sym typeface="Calibri" pitchFamily="34" charset="0"/>
              </a:rPr>
              <a:t>		                 - China Telecom</a:t>
            </a:r>
            <a:endParaRPr lang="zh-CN" altLang="en-US" i="1" dirty="0" smtClean="0">
              <a:solidFill>
                <a:schemeClr val="bg1"/>
              </a:solidFill>
              <a:effectLst>
                <a:outerShdw blurRad="50800" dist="38100" dir="2700000" algn="tl" rotWithShape="0">
                  <a:schemeClr val="tx1">
                    <a:alpha val="40000"/>
                  </a:schemeClr>
                </a:outerShdw>
              </a:effectLst>
              <a:latin typeface="Arial" pitchFamily="34" charset="0"/>
              <a:ea typeface="微软雅黑" pitchFamily="34" charset="-122"/>
              <a:cs typeface="Arial" pitchFamily="34" charset="0"/>
              <a:sym typeface="Calibri" pitchFamily="34" charset="0"/>
            </a:endParaRPr>
          </a:p>
        </p:txBody>
      </p:sp>
    </p:spTree>
  </p:cSld>
  <p:clrMapOvr>
    <a:masterClrMapping/>
  </p:clrMapOvr>
  <p:transition advClick="0" advTm="800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6087" y="273730"/>
            <a:ext cx="10865749" cy="1278339"/>
          </a:xfrm>
        </p:spPr>
        <p:txBody>
          <a:bodyPr/>
          <a:lstStyle/>
          <a:p>
            <a:pPr algn="l">
              <a:defRPr/>
            </a:pPr>
            <a:r>
              <a:rPr lang="en-US" altLang="zh-CN" sz="3400" b="1" dirty="0" smtClean="0">
                <a:solidFill>
                  <a:schemeClr val="tx1"/>
                </a:solidFill>
                <a:latin typeface="Arial"/>
                <a:ea typeface="微软雅黑" pitchFamily="34" charset="-122"/>
                <a:cs typeface="Arial" pitchFamily="34" charset="0"/>
              </a:rPr>
              <a:t>Increasing Data Center Servers With The Influence of Internet and Cloud Computing </a:t>
            </a:r>
            <a:endParaRPr lang="zh-CN" altLang="en-US" sz="3400" b="1" dirty="0">
              <a:solidFill>
                <a:schemeClr val="tx1"/>
              </a:solidFill>
              <a:latin typeface="Arial"/>
              <a:ea typeface="微软雅黑" pitchFamily="34" charset="-122"/>
              <a:cs typeface="Arial" pitchFamily="34" charset="0"/>
            </a:endParaRPr>
          </a:p>
        </p:txBody>
      </p:sp>
      <p:pic>
        <p:nvPicPr>
          <p:cNvPr id="13" name="273060450" descr="F:\胶片图片\圆形\A\A抽象\shutterstock_7075720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6968" y="1859237"/>
            <a:ext cx="4218564" cy="2907830"/>
          </a:xfrm>
          <a:prstGeom prst="ellipse">
            <a:avLst/>
          </a:prstGeom>
          <a:noFill/>
          <a:extLst>
            <a:ext uri="{909E8E84-426E-40DD-AFC4-6F175D3DCCD1}">
              <a14:hiddenFill xmlns:a14="http://schemas.microsoft.com/office/drawing/2010/main" xmlns="">
                <a:solidFill>
                  <a:srgbClr val="FFFFFF"/>
                </a:solidFill>
              </a14:hiddenFill>
            </a:ext>
          </a:extLst>
        </p:spPr>
      </p:pic>
      <p:sp>
        <p:nvSpPr>
          <p:cNvPr id="14" name="TextBox 13"/>
          <p:cNvSpPr txBox="1"/>
          <p:nvPr/>
        </p:nvSpPr>
        <p:spPr>
          <a:xfrm>
            <a:off x="2087653" y="5258028"/>
            <a:ext cx="5336766" cy="400134"/>
          </a:xfrm>
          <a:prstGeom prst="rect">
            <a:avLst/>
          </a:prstGeom>
          <a:noFill/>
        </p:spPr>
        <p:txBody>
          <a:bodyPr wrap="none" lIns="121944" tIns="60972" rIns="121944" bIns="60972" rtlCol="0">
            <a:spAutoFit/>
          </a:bodyPr>
          <a:lstStyle/>
          <a:p>
            <a:r>
              <a:rPr lang="en-US" altLang="zh-CN" b="1" dirty="0" smtClean="0">
                <a:solidFill>
                  <a:srgbClr val="C00000"/>
                </a:solidFill>
              </a:rPr>
              <a:t>Cloud computing, big data, distributed storage, HPC…</a:t>
            </a:r>
            <a:endParaRPr lang="zh-CN" altLang="en-US" b="1" dirty="0">
              <a:solidFill>
                <a:srgbClr val="C00000"/>
              </a:solidFill>
            </a:endParaRPr>
          </a:p>
        </p:txBody>
      </p:sp>
      <p:pic>
        <p:nvPicPr>
          <p:cNvPr id="1027" name="Picture 3"/>
          <p:cNvPicPr>
            <a:picLocks noChangeAspect="1" noChangeArrowheads="1"/>
          </p:cNvPicPr>
          <p:nvPr/>
        </p:nvPicPr>
        <p:blipFill>
          <a:blip r:embed="rId4" cstate="print"/>
          <a:srcRect/>
          <a:stretch>
            <a:fillRect/>
          </a:stretch>
        </p:blipFill>
        <p:spPr bwMode="auto">
          <a:xfrm>
            <a:off x="5285659" y="1567907"/>
            <a:ext cx="6047425" cy="3539583"/>
          </a:xfrm>
          <a:prstGeom prst="rect">
            <a:avLst/>
          </a:prstGeom>
          <a:noFill/>
          <a:ln w="9525">
            <a:noFill/>
            <a:miter lim="800000"/>
            <a:headEnd/>
            <a:tailEnd/>
          </a:ln>
        </p:spPr>
      </p:pic>
    </p:spTree>
  </p:cSld>
  <p:clrMapOvr>
    <a:masterClrMapping/>
  </p:clrMapOvr>
  <p:transition advTm="8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830980748"/>
          <p:cNvSpPr>
            <a:spLocks noGrp="1"/>
          </p:cNvSpPr>
          <p:nvPr>
            <p:ph type="title"/>
          </p:nvPr>
        </p:nvSpPr>
        <p:spPr>
          <a:xfrm>
            <a:off x="626696" y="258843"/>
            <a:ext cx="11403336" cy="871739"/>
          </a:xfrm>
        </p:spPr>
        <p:txBody>
          <a:bodyPr/>
          <a:lstStyle/>
          <a:p>
            <a:pPr algn="l">
              <a:defRPr/>
            </a:pPr>
            <a:r>
              <a:rPr lang="en-US" altLang="zh-CN" sz="3400" b="1" dirty="0" smtClean="0">
                <a:solidFill>
                  <a:schemeClr val="tx1"/>
                </a:solidFill>
                <a:latin typeface="Arial"/>
                <a:ea typeface="微软雅黑" pitchFamily="34" charset="-122"/>
              </a:rPr>
              <a:t>Challenges for Large-Scale Deployments of Servers</a:t>
            </a:r>
            <a:endParaRPr lang="en-US" altLang="zh-CN" sz="3400" b="1" dirty="0">
              <a:solidFill>
                <a:schemeClr val="tx1"/>
              </a:solidFill>
              <a:latin typeface="Arial"/>
              <a:ea typeface="微软雅黑" pitchFamily="34" charset="-122"/>
              <a:cs typeface="+mn-cs"/>
            </a:endParaRPr>
          </a:p>
        </p:txBody>
      </p:sp>
      <p:pic>
        <p:nvPicPr>
          <p:cNvPr id="24" name="1744415" descr="C:\Users\l00181377\Desktop\u=2839845388,624064688&amp;fm=23&amp;gp=0.jpg"/>
          <p:cNvPicPr>
            <a:picLocks noChangeAspect="1" noChangeArrowheads="1"/>
          </p:cNvPicPr>
          <p:nvPr/>
        </p:nvPicPr>
        <p:blipFill>
          <a:blip r:embed="rId3" cstate="print">
            <a:clrChange>
              <a:clrFrom>
                <a:srgbClr val="FFFFFF"/>
              </a:clrFrom>
              <a:clrTo>
                <a:srgbClr val="FFFFFF">
                  <a:alpha val="0"/>
                </a:srgbClr>
              </a:clrTo>
            </a:clrChange>
          </a:blip>
          <a:srcRect l="10046" r="6342"/>
          <a:stretch>
            <a:fillRect/>
          </a:stretch>
        </p:blipFill>
        <p:spPr bwMode="auto">
          <a:xfrm>
            <a:off x="6127227" y="2328416"/>
            <a:ext cx="1971839" cy="1774219"/>
          </a:xfrm>
          <a:prstGeom prst="roundRect">
            <a:avLst/>
          </a:prstGeom>
          <a:noFill/>
          <a:ln>
            <a:solidFill>
              <a:schemeClr val="bg1">
                <a:lumMod val="50000"/>
              </a:schemeClr>
            </a:solidFill>
          </a:ln>
        </p:spPr>
      </p:pic>
      <p:pic>
        <p:nvPicPr>
          <p:cNvPr id="25" name="1894822517"/>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966392" y="2328416"/>
            <a:ext cx="1851443" cy="1775723"/>
          </a:xfrm>
          <a:prstGeom prst="roundRect">
            <a:avLst/>
          </a:prstGeom>
          <a:noFill/>
          <a:ln>
            <a:solidFill>
              <a:schemeClr val="bg1">
                <a:lumMod val="50000"/>
              </a:schemeClr>
            </a:solidFill>
          </a:ln>
        </p:spPr>
      </p:pic>
      <p:pic>
        <p:nvPicPr>
          <p:cNvPr id="26" name="354632855" descr="C:\Users\l00181377\Desktop\sy_46114412871.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3540918" y="2328416"/>
            <a:ext cx="1815699" cy="1815647"/>
          </a:xfrm>
          <a:prstGeom prst="roundRect">
            <a:avLst/>
          </a:prstGeom>
          <a:noFill/>
          <a:ln>
            <a:solidFill>
              <a:schemeClr val="bg1">
                <a:lumMod val="50000"/>
              </a:schemeClr>
            </a:solidFill>
          </a:ln>
        </p:spPr>
      </p:pic>
      <p:pic>
        <p:nvPicPr>
          <p:cNvPr id="27" name="1698238081" descr="C:\Users\l00181377\Desktop\u=1790417535,721532324&amp;fm=23&amp;gp=0.jpg"/>
          <p:cNvPicPr>
            <a:picLocks noChangeAspect="1" noChangeArrowheads="1"/>
          </p:cNvPicPr>
          <p:nvPr/>
        </p:nvPicPr>
        <p:blipFill>
          <a:blip r:embed="rId6" cstate="print">
            <a:clrChange>
              <a:clrFrom>
                <a:srgbClr val="FFFFFF"/>
              </a:clrFrom>
              <a:clrTo>
                <a:srgbClr val="FFFFFF">
                  <a:alpha val="0"/>
                </a:srgbClr>
              </a:clrTo>
            </a:clrChange>
          </a:blip>
          <a:srcRect l="11778" t="5970" r="7235" b="4218"/>
          <a:stretch>
            <a:fillRect/>
          </a:stretch>
        </p:blipFill>
        <p:spPr bwMode="auto">
          <a:xfrm>
            <a:off x="8881960" y="2328417"/>
            <a:ext cx="2002120" cy="1767128"/>
          </a:xfrm>
          <a:prstGeom prst="roundRect">
            <a:avLst/>
          </a:prstGeom>
          <a:noFill/>
          <a:ln>
            <a:solidFill>
              <a:schemeClr val="bg1">
                <a:lumMod val="50000"/>
              </a:schemeClr>
            </a:solidFill>
          </a:ln>
        </p:spPr>
      </p:pic>
      <p:sp>
        <p:nvSpPr>
          <p:cNvPr id="29" name="1753234484"/>
          <p:cNvSpPr txBox="1">
            <a:spLocks/>
          </p:cNvSpPr>
          <p:nvPr/>
        </p:nvSpPr>
        <p:spPr>
          <a:xfrm>
            <a:off x="0" y="4113289"/>
            <a:ext cx="3099009" cy="1275913"/>
          </a:xfrm>
          <a:prstGeom prst="rect">
            <a:avLst/>
          </a:prstGeom>
        </p:spPr>
        <p:txBody>
          <a:bodyPr vert="horz" lIns="121944" tIns="60972" rIns="121944" bIns="60972">
            <a:noAutofit/>
          </a:bodyPr>
          <a:lstStyle/>
          <a:p>
            <a:pPr algn="ctr" defTabSz="1219444" eaLnBrk="0" hangingPunct="0">
              <a:lnSpc>
                <a:spcPct val="140000"/>
              </a:lnSpc>
              <a:buClr>
                <a:srgbClr val="808080"/>
              </a:buClr>
              <a:buSzPct val="60000"/>
              <a:defRPr/>
            </a:pPr>
            <a:r>
              <a:rPr lang="en-US" altLang="zh-CN" sz="1900" b="1" kern="0" dirty="0" smtClean="0">
                <a:solidFill>
                  <a:srgbClr val="C00000"/>
                </a:solidFill>
                <a:latin typeface="Arial"/>
                <a:ea typeface="微软雅黑" pitchFamily="34" charset="-122"/>
              </a:rPr>
              <a:t>Space</a:t>
            </a:r>
          </a:p>
          <a:p>
            <a:pPr algn="ctr" defTabSz="1219444" eaLnBrk="0" hangingPunct="0">
              <a:lnSpc>
                <a:spcPct val="140000"/>
              </a:lnSpc>
              <a:buClr>
                <a:srgbClr val="808080"/>
              </a:buClr>
              <a:buSzPct val="60000"/>
              <a:defRPr/>
            </a:pPr>
            <a:r>
              <a:rPr lang="en-US" altLang="zh-CN" sz="1500" kern="0" dirty="0" smtClean="0">
                <a:latin typeface="Arial"/>
                <a:ea typeface="微软雅黑" pitchFamily="34" charset="-122"/>
              </a:rPr>
              <a:t>Insufficient deployment space</a:t>
            </a:r>
          </a:p>
          <a:p>
            <a:pPr algn="ctr" defTabSz="1219444" eaLnBrk="0" hangingPunct="0">
              <a:lnSpc>
                <a:spcPct val="140000"/>
              </a:lnSpc>
              <a:buClr>
                <a:srgbClr val="808080"/>
              </a:buClr>
              <a:buSzPct val="60000"/>
              <a:defRPr/>
            </a:pPr>
            <a:endParaRPr lang="en-US" sz="1900" kern="0" dirty="0">
              <a:latin typeface="Arial"/>
              <a:ea typeface="微软雅黑" pitchFamily="34" charset="-122"/>
            </a:endParaRPr>
          </a:p>
        </p:txBody>
      </p:sp>
      <p:sp>
        <p:nvSpPr>
          <p:cNvPr id="31" name="321650359"/>
          <p:cNvSpPr txBox="1">
            <a:spLocks/>
          </p:cNvSpPr>
          <p:nvPr/>
        </p:nvSpPr>
        <p:spPr>
          <a:xfrm>
            <a:off x="5951125" y="4113289"/>
            <a:ext cx="3199441" cy="1238088"/>
          </a:xfrm>
          <a:prstGeom prst="rect">
            <a:avLst/>
          </a:prstGeom>
        </p:spPr>
        <p:txBody>
          <a:bodyPr vert="horz" lIns="121944" tIns="60972" rIns="121944" bIns="60972">
            <a:noAutofit/>
          </a:bodyPr>
          <a:lstStyle/>
          <a:p>
            <a:pPr eaLnBrk="0" hangingPunct="0">
              <a:lnSpc>
                <a:spcPct val="140000"/>
              </a:lnSpc>
              <a:buClr>
                <a:srgbClr val="808080"/>
              </a:buClr>
              <a:buSzPct val="60000"/>
              <a:defRPr/>
            </a:pPr>
            <a:r>
              <a:rPr lang="en-US" altLang="zh-CN" sz="1900" b="1" kern="0" dirty="0" smtClean="0">
                <a:solidFill>
                  <a:srgbClr val="C00000"/>
                </a:solidFill>
                <a:latin typeface="Arial"/>
                <a:ea typeface="微软雅黑" pitchFamily="34" charset="-122"/>
              </a:rPr>
              <a:t>Power consumption</a:t>
            </a:r>
            <a:endParaRPr lang="en-US" altLang="zh-CN" sz="1900" kern="0" dirty="0" smtClean="0">
              <a:latin typeface="Arial"/>
              <a:ea typeface="微软雅黑" pitchFamily="34" charset="-122"/>
            </a:endParaRPr>
          </a:p>
          <a:p>
            <a:pPr eaLnBrk="0" hangingPunct="0">
              <a:lnSpc>
                <a:spcPct val="140000"/>
              </a:lnSpc>
              <a:buClr>
                <a:srgbClr val="808080"/>
              </a:buClr>
              <a:buSzPct val="60000"/>
              <a:defRPr/>
            </a:pPr>
            <a:r>
              <a:rPr lang="en-US" altLang="zh-CN" sz="1500" kern="0" dirty="0" smtClean="0">
                <a:latin typeface="Arial"/>
                <a:ea typeface="微软雅黑" pitchFamily="34" charset="-122"/>
              </a:rPr>
              <a:t>High power consumption</a:t>
            </a:r>
            <a:endParaRPr lang="en-US" altLang="en-US" sz="1500" kern="0" dirty="0" smtClean="0">
              <a:latin typeface="Arial"/>
              <a:ea typeface="微软雅黑" pitchFamily="34" charset="-122"/>
            </a:endParaRPr>
          </a:p>
        </p:txBody>
      </p:sp>
      <p:sp>
        <p:nvSpPr>
          <p:cNvPr id="32" name="1154427273"/>
          <p:cNvSpPr txBox="1">
            <a:spLocks/>
          </p:cNvSpPr>
          <p:nvPr/>
        </p:nvSpPr>
        <p:spPr>
          <a:xfrm>
            <a:off x="2898149" y="4113288"/>
            <a:ext cx="2785979" cy="1298085"/>
          </a:xfrm>
          <a:prstGeom prst="rect">
            <a:avLst/>
          </a:prstGeom>
        </p:spPr>
        <p:txBody>
          <a:bodyPr vert="horz" lIns="121944" tIns="60972" rIns="121944" bIns="60972">
            <a:noAutofit/>
          </a:bodyPr>
          <a:lstStyle/>
          <a:p>
            <a:pPr algn="ctr" eaLnBrk="0" hangingPunct="0">
              <a:lnSpc>
                <a:spcPct val="140000"/>
              </a:lnSpc>
              <a:buClr>
                <a:srgbClr val="808080"/>
              </a:buClr>
              <a:buSzPct val="60000"/>
              <a:defRPr/>
            </a:pPr>
            <a:r>
              <a:rPr lang="en-US" altLang="zh-CN" sz="1900" b="1" kern="0" dirty="0" smtClean="0">
                <a:solidFill>
                  <a:srgbClr val="C00000"/>
                </a:solidFill>
                <a:latin typeface="Arial"/>
                <a:ea typeface="微软雅黑" pitchFamily="34" charset="-122"/>
              </a:rPr>
              <a:t>Time</a:t>
            </a:r>
          </a:p>
          <a:p>
            <a:pPr algn="ctr" defTabSz="1219444" eaLnBrk="0" hangingPunct="0">
              <a:lnSpc>
                <a:spcPct val="140000"/>
              </a:lnSpc>
              <a:buClr>
                <a:srgbClr val="808080"/>
              </a:buClr>
              <a:buSzPct val="60000"/>
              <a:defRPr/>
            </a:pPr>
            <a:r>
              <a:rPr lang="en-US" altLang="zh-CN" sz="1500" kern="0" dirty="0" smtClean="0">
                <a:latin typeface="Arial"/>
                <a:ea typeface="微软雅黑" pitchFamily="34" charset="-122"/>
              </a:rPr>
              <a:t>Long deployment period</a:t>
            </a:r>
          </a:p>
        </p:txBody>
      </p:sp>
      <p:sp>
        <p:nvSpPr>
          <p:cNvPr id="37" name="405802858"/>
          <p:cNvSpPr txBox="1">
            <a:spLocks/>
          </p:cNvSpPr>
          <p:nvPr/>
        </p:nvSpPr>
        <p:spPr>
          <a:xfrm>
            <a:off x="8956280" y="4113289"/>
            <a:ext cx="3113357" cy="1586326"/>
          </a:xfrm>
          <a:prstGeom prst="rect">
            <a:avLst/>
          </a:prstGeom>
        </p:spPr>
        <p:txBody>
          <a:bodyPr vert="horz" lIns="121944" tIns="60972" rIns="121944" bIns="60972">
            <a:noAutofit/>
          </a:bodyPr>
          <a:lstStyle/>
          <a:p>
            <a:pPr eaLnBrk="0" hangingPunct="0">
              <a:lnSpc>
                <a:spcPct val="140000"/>
              </a:lnSpc>
              <a:buClr>
                <a:srgbClr val="808080"/>
              </a:buClr>
              <a:buSzPct val="60000"/>
              <a:defRPr/>
            </a:pPr>
            <a:r>
              <a:rPr lang="en-US" altLang="zh-CN" sz="1900" b="1" kern="0" dirty="0" smtClean="0">
                <a:solidFill>
                  <a:srgbClr val="C00000"/>
                </a:solidFill>
                <a:latin typeface="Arial"/>
                <a:ea typeface="微软雅黑" pitchFamily="34" charset="-122"/>
              </a:rPr>
              <a:t>Management</a:t>
            </a:r>
            <a:endParaRPr lang="en-US" altLang="zh-CN" sz="1900" kern="0" dirty="0" smtClean="0">
              <a:latin typeface="Arial"/>
              <a:ea typeface="微软雅黑" pitchFamily="34" charset="-122"/>
            </a:endParaRPr>
          </a:p>
          <a:p>
            <a:pPr eaLnBrk="0" hangingPunct="0">
              <a:lnSpc>
                <a:spcPct val="140000"/>
              </a:lnSpc>
              <a:buClr>
                <a:srgbClr val="808080"/>
              </a:buClr>
              <a:buSzPct val="60000"/>
              <a:defRPr/>
            </a:pPr>
            <a:r>
              <a:rPr lang="en-US" altLang="zh-CN" sz="1500" kern="0" dirty="0" smtClean="0">
                <a:latin typeface="Arial"/>
                <a:ea typeface="微软雅黑" pitchFamily="34" charset="-122"/>
              </a:rPr>
              <a:t>Complex and inefficient management</a:t>
            </a:r>
            <a:endParaRPr lang="en-US" altLang="en-US" sz="1500" kern="0" dirty="0" smtClean="0">
              <a:latin typeface="Arial"/>
              <a:ea typeface="微软雅黑" pitchFamily="34" charset="-122"/>
            </a:endParaRPr>
          </a:p>
        </p:txBody>
      </p:sp>
    </p:spTree>
  </p:cSld>
  <p:clrMapOvr>
    <a:masterClrMapping/>
  </p:clrMapOvr>
  <p:transition advTm="800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1064911067"/>
          <p:cNvSpPr/>
          <p:nvPr/>
        </p:nvSpPr>
        <p:spPr bwMode="auto">
          <a:xfrm>
            <a:off x="424366" y="4155521"/>
            <a:ext cx="7095993" cy="1884916"/>
          </a:xfrm>
          <a:prstGeom prst="trapezoid">
            <a:avLst>
              <a:gd name="adj" fmla="val 147641"/>
            </a:avLst>
          </a:prstGeom>
          <a:gradFill flip="none" rotWithShape="1">
            <a:gsLst>
              <a:gs pos="100000">
                <a:schemeClr val="tx1">
                  <a:lumMod val="50000"/>
                  <a:lumOff val="50000"/>
                  <a:shade val="30000"/>
                  <a:satMod val="115000"/>
                  <a:alpha val="0"/>
                </a:schemeClr>
              </a:gs>
              <a:gs pos="0">
                <a:schemeClr val="tx1">
                  <a:lumMod val="50000"/>
                  <a:lumOff val="50000"/>
                  <a:shade val="67500"/>
                  <a:satMod val="115000"/>
                </a:schemeClr>
              </a:gs>
              <a:gs pos="100000">
                <a:schemeClr val="tx1">
                  <a:lumMod val="50000"/>
                  <a:lumOff val="50000"/>
                  <a:shade val="100000"/>
                  <a:satMod val="115000"/>
                </a:schemeClr>
              </a:gs>
            </a:gsLst>
            <a:lin ang="5400000" scaled="0"/>
            <a:tileRect/>
          </a:gra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b="1" dirty="0" smtClean="0">
              <a:latin typeface="Arial"/>
              <a:ea typeface="微软雅黑" pitchFamily="34" charset="-122"/>
              <a:cs typeface="Arial" pitchFamily="34" charset="0"/>
            </a:endParaRPr>
          </a:p>
        </p:txBody>
      </p:sp>
      <p:sp>
        <p:nvSpPr>
          <p:cNvPr id="94" name="738272175"/>
          <p:cNvSpPr/>
          <p:nvPr/>
        </p:nvSpPr>
        <p:spPr bwMode="auto">
          <a:xfrm flipV="1">
            <a:off x="1681609" y="2509608"/>
            <a:ext cx="4503320" cy="1649482"/>
          </a:xfrm>
          <a:prstGeom prst="trapezoid">
            <a:avLst>
              <a:gd name="adj" fmla="val 71796"/>
            </a:avLst>
          </a:prstGeom>
          <a:gradFill flip="none" rotWithShape="1">
            <a:gsLst>
              <a:gs pos="100000">
                <a:schemeClr val="tx1">
                  <a:lumMod val="50000"/>
                  <a:lumOff val="50000"/>
                  <a:shade val="30000"/>
                  <a:satMod val="115000"/>
                  <a:alpha val="0"/>
                </a:schemeClr>
              </a:gs>
              <a:gs pos="0">
                <a:schemeClr val="tx1">
                  <a:lumMod val="50000"/>
                  <a:lumOff val="50000"/>
                  <a:shade val="67500"/>
                  <a:satMod val="115000"/>
                </a:schemeClr>
              </a:gs>
              <a:gs pos="100000">
                <a:schemeClr val="tx1">
                  <a:lumMod val="50000"/>
                  <a:lumOff val="50000"/>
                  <a:shade val="100000"/>
                  <a:satMod val="115000"/>
                </a:schemeClr>
              </a:gs>
            </a:gsLst>
            <a:lin ang="5400000" scaled="0"/>
            <a:tileRect/>
          </a:gra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b="1" dirty="0" smtClean="0">
              <a:latin typeface="Arial"/>
              <a:ea typeface="微软雅黑" pitchFamily="34" charset="-122"/>
              <a:cs typeface="Arial" pitchFamily="34" charset="0"/>
            </a:endParaRPr>
          </a:p>
        </p:txBody>
      </p:sp>
      <p:pic>
        <p:nvPicPr>
          <p:cNvPr id="21" name="1283192363" descr="D:\01.MKT_Server\00.工作输出\01.X6800\视频制作\3D渲染\X6800_4U4\XH628 V3\HD4u4_momery_looking down_0911.png"/>
          <p:cNvPicPr>
            <a:picLocks noChangeAspect="1" noChangeArrowheads="1"/>
          </p:cNvPicPr>
          <p:nvPr/>
        </p:nvPicPr>
        <p:blipFill rotWithShape="1">
          <a:blip r:embed="rId3" cstate="print"/>
          <a:srcRect/>
          <a:stretch/>
        </p:blipFill>
        <p:spPr bwMode="auto">
          <a:xfrm>
            <a:off x="2309810" y="3545558"/>
            <a:ext cx="3246927" cy="1253534"/>
          </a:xfrm>
          <a:prstGeom prst="rect">
            <a:avLst/>
          </a:prstGeom>
          <a:noFill/>
        </p:spPr>
      </p:pic>
      <p:sp>
        <p:nvSpPr>
          <p:cNvPr id="43" name="89820412"/>
          <p:cNvSpPr/>
          <p:nvPr/>
        </p:nvSpPr>
        <p:spPr bwMode="auto">
          <a:xfrm>
            <a:off x="2738292" y="5436999"/>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b="1" dirty="0" smtClean="0">
              <a:latin typeface="Arial"/>
              <a:ea typeface="微软雅黑" pitchFamily="34" charset="-122"/>
              <a:cs typeface="Arial" pitchFamily="34" charset="0"/>
            </a:endParaRPr>
          </a:p>
        </p:txBody>
      </p:sp>
      <p:sp>
        <p:nvSpPr>
          <p:cNvPr id="44" name="263552289"/>
          <p:cNvSpPr/>
          <p:nvPr/>
        </p:nvSpPr>
        <p:spPr>
          <a:xfrm>
            <a:off x="2747393" y="5753629"/>
            <a:ext cx="1166393" cy="400134"/>
          </a:xfrm>
          <a:prstGeom prst="rect">
            <a:avLst/>
          </a:prstGeom>
        </p:spPr>
        <p:txBody>
          <a:bodyPr wrap="none" lIns="121944" tIns="60972" rIns="121944" bIns="60972">
            <a:spAutoFit/>
          </a:bodyPr>
          <a:lstStyle/>
          <a:p>
            <a:pPr>
              <a:lnSpc>
                <a:spcPct val="150000"/>
              </a:lnSpc>
              <a:buNone/>
            </a:pPr>
            <a:r>
              <a:rPr lang="en-US" altLang="zh-CN" sz="1200" dirty="0" smtClean="0">
                <a:latin typeface="Arial"/>
                <a:ea typeface="微软雅黑" pitchFamily="34" charset="-122"/>
                <a:cs typeface="Arial" pitchFamily="34" charset="0"/>
              </a:rPr>
              <a:t>Storage node</a:t>
            </a:r>
            <a:endParaRPr lang="en-US" altLang="zh-CN" sz="1200" dirty="0">
              <a:latin typeface="Arial"/>
              <a:ea typeface="微软雅黑" pitchFamily="34" charset="-122"/>
              <a:cs typeface="Arial" pitchFamily="34" charset="0"/>
            </a:endParaRPr>
          </a:p>
        </p:txBody>
      </p:sp>
      <p:sp>
        <p:nvSpPr>
          <p:cNvPr id="39" name="2030290379"/>
          <p:cNvSpPr/>
          <p:nvPr/>
        </p:nvSpPr>
        <p:spPr bwMode="auto">
          <a:xfrm>
            <a:off x="4046431" y="5436999"/>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b="1" dirty="0" smtClean="0">
              <a:latin typeface="Arial"/>
              <a:ea typeface="微软雅黑" pitchFamily="34" charset="-122"/>
              <a:cs typeface="Arial" pitchFamily="34" charset="0"/>
            </a:endParaRPr>
          </a:p>
        </p:txBody>
      </p:sp>
      <p:sp>
        <p:nvSpPr>
          <p:cNvPr id="42" name="1323338845"/>
          <p:cNvSpPr/>
          <p:nvPr/>
        </p:nvSpPr>
        <p:spPr>
          <a:xfrm>
            <a:off x="4220637" y="5755926"/>
            <a:ext cx="1161066" cy="400134"/>
          </a:xfrm>
          <a:prstGeom prst="rect">
            <a:avLst/>
          </a:prstGeom>
        </p:spPr>
        <p:txBody>
          <a:bodyPr wrap="square" lIns="121944" tIns="60972" rIns="121944" bIns="60972">
            <a:spAutoFit/>
          </a:bodyPr>
          <a:lstStyle/>
          <a:p>
            <a:pPr>
              <a:lnSpc>
                <a:spcPct val="150000"/>
              </a:lnSpc>
              <a:buNone/>
            </a:pPr>
            <a:r>
              <a:rPr lang="en-US" altLang="zh-CN" sz="1200" dirty="0" smtClean="0">
                <a:latin typeface="Arial"/>
                <a:ea typeface="微软雅黑" pitchFamily="34" charset="-122"/>
                <a:cs typeface="Arial" pitchFamily="34" charset="0"/>
              </a:rPr>
              <a:t>HPC node</a:t>
            </a:r>
            <a:endParaRPr lang="en-US" altLang="zh-CN" sz="1200" dirty="0">
              <a:latin typeface="Arial"/>
              <a:ea typeface="微软雅黑" pitchFamily="34" charset="-122"/>
              <a:cs typeface="Arial" pitchFamily="34" charset="0"/>
            </a:endParaRPr>
          </a:p>
        </p:txBody>
      </p:sp>
      <p:sp>
        <p:nvSpPr>
          <p:cNvPr id="37" name="989774228"/>
          <p:cNvSpPr/>
          <p:nvPr/>
        </p:nvSpPr>
        <p:spPr bwMode="auto">
          <a:xfrm>
            <a:off x="1430153" y="5436999"/>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b="1" dirty="0" smtClean="0">
              <a:latin typeface="Arial"/>
              <a:ea typeface="微软雅黑" pitchFamily="34" charset="-122"/>
              <a:cs typeface="Arial" pitchFamily="34" charset="0"/>
            </a:endParaRPr>
          </a:p>
        </p:txBody>
      </p:sp>
      <p:sp>
        <p:nvSpPr>
          <p:cNvPr id="38" name="1838069771"/>
          <p:cNvSpPr/>
          <p:nvPr/>
        </p:nvSpPr>
        <p:spPr>
          <a:xfrm>
            <a:off x="1415981" y="5806104"/>
            <a:ext cx="1514481" cy="307847"/>
          </a:xfrm>
          <a:prstGeom prst="rect">
            <a:avLst/>
          </a:prstGeom>
        </p:spPr>
        <p:txBody>
          <a:bodyPr wrap="square" lIns="121944" tIns="60972" rIns="121944" bIns="60972">
            <a:spAutoFit/>
          </a:bodyPr>
          <a:lstStyle/>
          <a:p>
            <a:pPr>
              <a:buNone/>
            </a:pPr>
            <a:r>
              <a:rPr lang="en-US" altLang="zh-CN" sz="1200" dirty="0" smtClean="0">
                <a:latin typeface="Arial"/>
                <a:ea typeface="微软雅黑" pitchFamily="34" charset="-122"/>
                <a:cs typeface="Arial" pitchFamily="34" charset="0"/>
              </a:rPr>
              <a:t>Compute node</a:t>
            </a:r>
            <a:endParaRPr lang="en-US" altLang="zh-CN" sz="1200" dirty="0">
              <a:latin typeface="Arial"/>
              <a:ea typeface="微软雅黑" pitchFamily="34" charset="-122"/>
              <a:cs typeface="Arial" pitchFamily="34" charset="0"/>
            </a:endParaRPr>
          </a:p>
        </p:txBody>
      </p:sp>
      <p:sp>
        <p:nvSpPr>
          <p:cNvPr id="33" name="687918671"/>
          <p:cNvSpPr/>
          <p:nvPr/>
        </p:nvSpPr>
        <p:spPr>
          <a:xfrm>
            <a:off x="5652790" y="5789914"/>
            <a:ext cx="588349" cy="328371"/>
          </a:xfrm>
          <a:prstGeom prst="rect">
            <a:avLst/>
          </a:prstGeom>
        </p:spPr>
        <p:txBody>
          <a:bodyPr wrap="none" lIns="121944" tIns="60972" rIns="121944" bIns="60972" anchor="ctr">
            <a:spAutoFit/>
          </a:bodyPr>
          <a:lstStyle/>
          <a:p>
            <a:pPr algn="ctr">
              <a:buNone/>
            </a:pPr>
            <a:r>
              <a:rPr lang="en-US" altLang="zh-CN" sz="1300" dirty="0" smtClean="0">
                <a:latin typeface="Arial"/>
                <a:ea typeface="微软雅黑" pitchFamily="34" charset="-122"/>
                <a:cs typeface="Arial" pitchFamily="34" charset="0"/>
              </a:rPr>
              <a:t>……</a:t>
            </a:r>
            <a:endParaRPr lang="en-US" altLang="zh-CN" sz="1300" dirty="0">
              <a:latin typeface="Arial"/>
              <a:ea typeface="微软雅黑" pitchFamily="34" charset="-122"/>
              <a:cs typeface="Arial" pitchFamily="34" charset="0"/>
            </a:endParaRPr>
          </a:p>
        </p:txBody>
      </p:sp>
      <p:sp>
        <p:nvSpPr>
          <p:cNvPr id="35" name="2114672884"/>
          <p:cNvSpPr/>
          <p:nvPr/>
        </p:nvSpPr>
        <p:spPr bwMode="auto">
          <a:xfrm>
            <a:off x="5354571" y="5436999"/>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2400" b="1" dirty="0" smtClean="0">
              <a:latin typeface="Arial"/>
              <a:ea typeface="微软雅黑" pitchFamily="34" charset="-122"/>
              <a:cs typeface="Arial" pitchFamily="34" charset="0"/>
            </a:endParaRPr>
          </a:p>
        </p:txBody>
      </p:sp>
      <p:pic>
        <p:nvPicPr>
          <p:cNvPr id="3" name="1306777936" descr="D:\01.MKT_Server\00.工作输出\01.X6800\视频制作\3D渲染\X6800_4U4\4U8\left_Node_4U8.png"/>
          <p:cNvPicPr>
            <a:picLocks noChangeAspect="1" noChangeArrowheads="1"/>
          </p:cNvPicPr>
          <p:nvPr/>
        </p:nvPicPr>
        <p:blipFill>
          <a:blip r:embed="rId4" cstate="print"/>
          <a:srcRect/>
          <a:stretch>
            <a:fillRect/>
          </a:stretch>
        </p:blipFill>
        <p:spPr bwMode="auto">
          <a:xfrm>
            <a:off x="1371340" y="5020498"/>
            <a:ext cx="1384918" cy="758993"/>
          </a:xfrm>
          <a:prstGeom prst="rect">
            <a:avLst/>
          </a:prstGeom>
          <a:noFill/>
        </p:spPr>
      </p:pic>
      <p:pic>
        <p:nvPicPr>
          <p:cNvPr id="1027" name="1750302585" descr="D:\01.MKT_Server\00.工作输出\01.X6800\视频制作\3D渲染\X6800_4U4\XH628 V3\left_Node_XH628 V3 4U4momery.png"/>
          <p:cNvPicPr>
            <a:picLocks noChangeAspect="1" noChangeArrowheads="1"/>
          </p:cNvPicPr>
          <p:nvPr/>
        </p:nvPicPr>
        <p:blipFill>
          <a:blip r:embed="rId5" cstate="print"/>
          <a:srcRect/>
          <a:stretch>
            <a:fillRect/>
          </a:stretch>
        </p:blipFill>
        <p:spPr bwMode="auto">
          <a:xfrm>
            <a:off x="2577979" y="5002947"/>
            <a:ext cx="1384918" cy="758993"/>
          </a:xfrm>
          <a:prstGeom prst="rect">
            <a:avLst/>
          </a:prstGeom>
          <a:noFill/>
        </p:spPr>
      </p:pic>
      <p:pic>
        <p:nvPicPr>
          <p:cNvPr id="1028" name="1209198221" descr="D:\01.MKT_Server\00.工作输出\01.X6800\视频制作\3D渲染\X6800_4U4\XH622 V3\left_Node_XH622 V3 4U4 GPU.png"/>
          <p:cNvPicPr>
            <a:picLocks noChangeAspect="1" noChangeArrowheads="1"/>
          </p:cNvPicPr>
          <p:nvPr/>
        </p:nvPicPr>
        <p:blipFill>
          <a:blip r:embed="rId6" cstate="print"/>
          <a:srcRect/>
          <a:stretch>
            <a:fillRect/>
          </a:stretch>
        </p:blipFill>
        <p:spPr bwMode="auto">
          <a:xfrm>
            <a:off x="3927604" y="4987951"/>
            <a:ext cx="1384918" cy="758993"/>
          </a:xfrm>
          <a:prstGeom prst="rect">
            <a:avLst/>
          </a:prstGeom>
          <a:noFill/>
        </p:spPr>
      </p:pic>
      <p:pic>
        <p:nvPicPr>
          <p:cNvPr id="1029" name="1572399699" descr="D:\01.MKT_Server\00.工作输出\01.X6800\视频制作\3D渲染\X6800_4U4\Others\looking down_4u1.png"/>
          <p:cNvPicPr>
            <a:picLocks noChangeAspect="1" noChangeArrowheads="1"/>
          </p:cNvPicPr>
          <p:nvPr/>
        </p:nvPicPr>
        <p:blipFill>
          <a:blip r:embed="rId7" cstate="print"/>
          <a:srcRect/>
          <a:stretch>
            <a:fillRect/>
          </a:stretch>
        </p:blipFill>
        <p:spPr bwMode="auto">
          <a:xfrm>
            <a:off x="5362562" y="5150111"/>
            <a:ext cx="1102676" cy="604315"/>
          </a:xfrm>
          <a:prstGeom prst="rect">
            <a:avLst/>
          </a:prstGeom>
          <a:noFill/>
        </p:spPr>
      </p:pic>
      <p:sp>
        <p:nvSpPr>
          <p:cNvPr id="95" name="917769003"/>
          <p:cNvSpPr txBox="1">
            <a:spLocks/>
          </p:cNvSpPr>
          <p:nvPr/>
        </p:nvSpPr>
        <p:spPr>
          <a:xfrm>
            <a:off x="336087" y="432100"/>
            <a:ext cx="10179584" cy="994609"/>
          </a:xfrm>
          <a:prstGeom prst="rect">
            <a:avLst/>
          </a:prstGeom>
        </p:spPr>
        <p:txBody>
          <a:bodyPr lIns="121944" tIns="60972" rIns="121944" bIns="60972"/>
          <a:lstStyle/>
          <a:p>
            <a:pPr lvl="0" eaLnBrk="0" hangingPunct="0">
              <a:defRPr/>
            </a:pPr>
            <a:endParaRPr lang="en-US" altLang="zh-CN" sz="2700" b="1" kern="0" dirty="0">
              <a:solidFill>
                <a:srgbClr val="C00000"/>
              </a:solidFill>
              <a:latin typeface="Arial"/>
              <a:ea typeface="微软雅黑" pitchFamily="34" charset="-122"/>
            </a:endParaRPr>
          </a:p>
        </p:txBody>
      </p:sp>
      <p:sp>
        <p:nvSpPr>
          <p:cNvPr id="98" name="329002158"/>
          <p:cNvSpPr/>
          <p:nvPr/>
        </p:nvSpPr>
        <p:spPr>
          <a:xfrm>
            <a:off x="7101382" y="2021977"/>
            <a:ext cx="4064826" cy="2858299"/>
          </a:xfrm>
          <a:prstGeom prst="roundRect">
            <a:avLst>
              <a:gd name="adj" fmla="val 6177"/>
            </a:avLst>
          </a:prstGeom>
          <a:solidFill>
            <a:srgbClr val="00B0F0">
              <a:alpha val="10000"/>
            </a:srgbClr>
          </a:solidFill>
        </p:spPr>
        <p:txBody>
          <a:bodyPr wrap="square" lIns="121944" tIns="60972" rIns="121944" bIns="60972">
            <a:spAutoFit/>
          </a:bodyPr>
          <a:lstStyle/>
          <a:p>
            <a:pPr marL="0" lvl="1">
              <a:lnSpc>
                <a:spcPct val="150000"/>
              </a:lnSpc>
            </a:pPr>
            <a:r>
              <a:rPr lang="en-US" altLang="zh-CN" sz="1900" b="1" i="1" dirty="0" smtClean="0">
                <a:solidFill>
                  <a:schemeClr val="bg2">
                    <a:lumMod val="50000"/>
                  </a:schemeClr>
                </a:solidFill>
                <a:latin typeface="Arial"/>
                <a:ea typeface="微软雅黑" pitchFamily="34" charset="-122"/>
                <a:cs typeface="Arial" pitchFamily="34" charset="0"/>
              </a:rPr>
              <a:t>X6800:</a:t>
            </a:r>
          </a:p>
          <a:p>
            <a:pPr marL="368374" lvl="1" indent="-368374">
              <a:lnSpc>
                <a:spcPct val="150000"/>
              </a:lnSpc>
              <a:buFont typeface="Wingdings" pitchFamily="2" charset="2"/>
              <a:buChar char="l"/>
            </a:pPr>
            <a:r>
              <a:rPr lang="en-US" altLang="zh-CN" sz="1600" b="1" i="1" dirty="0" smtClean="0">
                <a:solidFill>
                  <a:srgbClr val="C00000"/>
                </a:solidFill>
                <a:latin typeface="Arial"/>
                <a:ea typeface="微软雅黑" pitchFamily="34" charset="-122"/>
                <a:cs typeface="Arial" pitchFamily="34" charset="0"/>
              </a:rPr>
              <a:t>Unified </a:t>
            </a:r>
            <a:r>
              <a:rPr lang="en-US" altLang="zh-CN" sz="1600" b="1" i="1" dirty="0" smtClean="0">
                <a:solidFill>
                  <a:schemeClr val="bg2">
                    <a:lumMod val="50000"/>
                  </a:schemeClr>
                </a:solidFill>
                <a:latin typeface="Arial"/>
                <a:ea typeface="微软雅黑" pitchFamily="34" charset="-122"/>
                <a:cs typeface="Arial" pitchFamily="34" charset="0"/>
              </a:rPr>
              <a:t>4U architecture</a:t>
            </a:r>
          </a:p>
          <a:p>
            <a:pPr marL="368374" lvl="1" indent="-368374">
              <a:lnSpc>
                <a:spcPct val="150000"/>
              </a:lnSpc>
              <a:buFont typeface="Wingdings" pitchFamily="2" charset="2"/>
              <a:buChar char="l"/>
            </a:pPr>
            <a:r>
              <a:rPr lang="en-US" altLang="zh-CN" sz="1600" b="1" i="1" dirty="0" smtClean="0">
                <a:solidFill>
                  <a:srgbClr val="C00000"/>
                </a:solidFill>
                <a:latin typeface="Arial"/>
                <a:ea typeface="微软雅黑" pitchFamily="34" charset="-122"/>
                <a:cs typeface="Arial" pitchFamily="34" charset="0"/>
              </a:rPr>
              <a:t>Multiple nodes </a:t>
            </a:r>
            <a:r>
              <a:rPr lang="en-US" altLang="zh-CN" sz="1600" b="1" i="1" dirty="0" smtClean="0">
                <a:solidFill>
                  <a:schemeClr val="bg2">
                    <a:lumMod val="50000"/>
                  </a:schemeClr>
                </a:solidFill>
                <a:latin typeface="Arial"/>
                <a:ea typeface="微软雅黑" pitchFamily="34" charset="-122"/>
                <a:cs typeface="Arial" pitchFamily="34" charset="0"/>
              </a:rPr>
              <a:t>for various services</a:t>
            </a:r>
          </a:p>
          <a:p>
            <a:pPr marL="368374" lvl="1" indent="-368374">
              <a:lnSpc>
                <a:spcPct val="150000"/>
              </a:lnSpc>
              <a:buFont typeface="Wingdings" pitchFamily="2" charset="2"/>
              <a:buChar char="l"/>
            </a:pPr>
            <a:r>
              <a:rPr lang="en-US" altLang="zh-CN" sz="1600" b="1" i="1" dirty="0" smtClean="0">
                <a:solidFill>
                  <a:srgbClr val="C00000"/>
                </a:solidFill>
                <a:latin typeface="Arial"/>
                <a:ea typeface="微软雅黑" pitchFamily="34" charset="-122"/>
                <a:cs typeface="Arial" pitchFamily="34" charset="0"/>
              </a:rPr>
              <a:t>High density </a:t>
            </a:r>
            <a:r>
              <a:rPr lang="en-US" altLang="zh-CN" sz="1600" b="1" i="1" dirty="0" smtClean="0">
                <a:solidFill>
                  <a:schemeClr val="bg2">
                    <a:lumMod val="50000"/>
                  </a:schemeClr>
                </a:solidFill>
                <a:latin typeface="Arial"/>
                <a:ea typeface="微软雅黑" pitchFamily="34" charset="-122"/>
                <a:cs typeface="Arial" pitchFamily="34" charset="0"/>
              </a:rPr>
              <a:t>and </a:t>
            </a:r>
            <a:r>
              <a:rPr lang="en-US" altLang="zh-CN" sz="1600" b="1" i="1" dirty="0" smtClean="0">
                <a:solidFill>
                  <a:srgbClr val="C00000"/>
                </a:solidFill>
                <a:latin typeface="Arial"/>
                <a:ea typeface="微软雅黑" pitchFamily="34" charset="-122"/>
                <a:cs typeface="Arial" pitchFamily="34" charset="0"/>
              </a:rPr>
              <a:t>energy saving</a:t>
            </a:r>
          </a:p>
          <a:p>
            <a:pPr marL="368374" lvl="1" indent="-368374">
              <a:lnSpc>
                <a:spcPct val="150000"/>
              </a:lnSpc>
              <a:buFont typeface="Wingdings" pitchFamily="2" charset="2"/>
              <a:buChar char="l"/>
            </a:pPr>
            <a:r>
              <a:rPr lang="en-US" altLang="zh-CN" sz="1600" b="1" i="1" dirty="0" smtClean="0">
                <a:solidFill>
                  <a:srgbClr val="C00000"/>
                </a:solidFill>
                <a:latin typeface="Arial"/>
                <a:ea typeface="微软雅黑" pitchFamily="34" charset="-122"/>
                <a:cs typeface="Arial" pitchFamily="34" charset="0"/>
              </a:rPr>
              <a:t>Rapid deployment </a:t>
            </a:r>
            <a:r>
              <a:rPr lang="en-US" altLang="zh-CN" sz="1600" b="1" i="1" dirty="0" smtClean="0">
                <a:solidFill>
                  <a:schemeClr val="bg2">
                    <a:lumMod val="50000"/>
                  </a:schemeClr>
                </a:solidFill>
                <a:latin typeface="Arial"/>
                <a:ea typeface="微软雅黑" pitchFamily="34" charset="-122"/>
                <a:cs typeface="Arial" pitchFamily="34" charset="0"/>
              </a:rPr>
              <a:t>and </a:t>
            </a:r>
            <a:r>
              <a:rPr lang="en-US" altLang="zh-CN" sz="1600" b="1" i="1" dirty="0" smtClean="0">
                <a:solidFill>
                  <a:srgbClr val="C00000"/>
                </a:solidFill>
                <a:latin typeface="Arial"/>
                <a:ea typeface="微软雅黑" pitchFamily="34" charset="-122"/>
                <a:cs typeface="Arial" pitchFamily="34" charset="0"/>
              </a:rPr>
              <a:t>efficient maintenance</a:t>
            </a:r>
          </a:p>
        </p:txBody>
      </p:sp>
      <p:sp>
        <p:nvSpPr>
          <p:cNvPr id="96" name="标题 95"/>
          <p:cNvSpPr>
            <a:spLocks noGrp="1"/>
          </p:cNvSpPr>
          <p:nvPr>
            <p:ph type="title"/>
          </p:nvPr>
        </p:nvSpPr>
        <p:spPr>
          <a:xfrm>
            <a:off x="626696" y="411279"/>
            <a:ext cx="11568480" cy="871739"/>
          </a:xfrm>
        </p:spPr>
        <p:txBody>
          <a:bodyPr/>
          <a:lstStyle/>
          <a:p>
            <a:pPr lvl="0" algn="l"/>
            <a:r>
              <a:rPr lang="en-US" altLang="zh-CN" sz="3400" b="1" dirty="0" smtClean="0">
                <a:solidFill>
                  <a:schemeClr val="tx1"/>
                </a:solidFill>
                <a:latin typeface="Arial"/>
                <a:ea typeface="微软雅黑" pitchFamily="34" charset="-122"/>
              </a:rPr>
              <a:t>X6800 : One Architecture for Various Business</a:t>
            </a:r>
            <a:endParaRPr lang="zh-CN" altLang="en-US" sz="3400" b="1" dirty="0">
              <a:solidFill>
                <a:schemeClr val="tx1"/>
              </a:solidFill>
            </a:endParaRPr>
          </a:p>
        </p:txBody>
      </p:sp>
      <p:sp>
        <p:nvSpPr>
          <p:cNvPr id="85" name="228518009"/>
          <p:cNvSpPr>
            <a:spLocks noEditPoints="1"/>
          </p:cNvSpPr>
          <p:nvPr/>
        </p:nvSpPr>
        <p:spPr bwMode="auto">
          <a:xfrm>
            <a:off x="4078639" y="2467229"/>
            <a:ext cx="189540" cy="143256"/>
          </a:xfrm>
          <a:custGeom>
            <a:avLst/>
            <a:gdLst/>
            <a:ahLst/>
            <a:cxnLst>
              <a:cxn ang="0">
                <a:pos x="354" y="18"/>
              </a:cxn>
              <a:cxn ang="0">
                <a:pos x="442" y="110"/>
              </a:cxn>
              <a:cxn ang="0">
                <a:pos x="476" y="114"/>
              </a:cxn>
              <a:cxn ang="0">
                <a:pos x="536" y="142"/>
              </a:cxn>
              <a:cxn ang="0">
                <a:pos x="576" y="196"/>
              </a:cxn>
              <a:cxn ang="0">
                <a:pos x="588" y="250"/>
              </a:cxn>
              <a:cxn ang="0">
                <a:pos x="554" y="340"/>
              </a:cxn>
              <a:cxn ang="0">
                <a:pos x="516" y="354"/>
              </a:cxn>
              <a:cxn ang="0">
                <a:pos x="508" y="272"/>
              </a:cxn>
              <a:cxn ang="0">
                <a:pos x="464" y="208"/>
              </a:cxn>
              <a:cxn ang="0">
                <a:pos x="412" y="178"/>
              </a:cxn>
              <a:cxn ang="0">
                <a:pos x="316" y="200"/>
              </a:cxn>
              <a:cxn ang="0">
                <a:pos x="248" y="212"/>
              </a:cxn>
              <a:cxn ang="0">
                <a:pos x="208" y="274"/>
              </a:cxn>
              <a:cxn ang="0">
                <a:pos x="224" y="340"/>
              </a:cxn>
              <a:cxn ang="0">
                <a:pos x="116" y="390"/>
              </a:cxn>
              <a:cxn ang="0">
                <a:pos x="34" y="356"/>
              </a:cxn>
              <a:cxn ang="0">
                <a:pos x="0" y="274"/>
              </a:cxn>
              <a:cxn ang="0">
                <a:pos x="28" y="198"/>
              </a:cxn>
              <a:cxn ang="0">
                <a:pos x="98" y="158"/>
              </a:cxn>
              <a:cxn ang="0">
                <a:pos x="124" y="82"/>
              </a:cxn>
              <a:cxn ang="0">
                <a:pos x="182" y="26"/>
              </a:cxn>
              <a:cxn ang="0">
                <a:pos x="258" y="0"/>
              </a:cxn>
              <a:cxn ang="0">
                <a:pos x="476" y="246"/>
              </a:cxn>
              <a:cxn ang="0">
                <a:pos x="502" y="332"/>
              </a:cxn>
              <a:cxn ang="0">
                <a:pos x="456" y="432"/>
              </a:cxn>
              <a:cxn ang="0">
                <a:pos x="356" y="448"/>
              </a:cxn>
              <a:cxn ang="0">
                <a:pos x="316" y="440"/>
              </a:cxn>
              <a:cxn ang="0">
                <a:pos x="228" y="390"/>
              </a:cxn>
              <a:cxn ang="0">
                <a:pos x="218" y="302"/>
              </a:cxn>
              <a:cxn ang="0">
                <a:pos x="260" y="222"/>
              </a:cxn>
              <a:cxn ang="0">
                <a:pos x="362" y="184"/>
              </a:cxn>
              <a:cxn ang="0">
                <a:pos x="444" y="244"/>
              </a:cxn>
              <a:cxn ang="0">
                <a:pos x="402" y="282"/>
              </a:cxn>
              <a:cxn ang="0">
                <a:pos x="420" y="326"/>
              </a:cxn>
              <a:cxn ang="0">
                <a:pos x="402" y="372"/>
              </a:cxn>
              <a:cxn ang="0">
                <a:pos x="360" y="390"/>
              </a:cxn>
              <a:cxn ang="0">
                <a:pos x="314" y="372"/>
              </a:cxn>
              <a:cxn ang="0">
                <a:pos x="296" y="328"/>
              </a:cxn>
              <a:cxn ang="0">
                <a:pos x="314" y="284"/>
              </a:cxn>
              <a:cxn ang="0">
                <a:pos x="358" y="264"/>
              </a:cxn>
              <a:cxn ang="0">
                <a:pos x="396" y="320"/>
              </a:cxn>
              <a:cxn ang="0">
                <a:pos x="380" y="296"/>
              </a:cxn>
              <a:cxn ang="0">
                <a:pos x="350" y="290"/>
              </a:cxn>
              <a:cxn ang="0">
                <a:pos x="326" y="306"/>
              </a:cxn>
              <a:cxn ang="0">
                <a:pos x="320" y="336"/>
              </a:cxn>
              <a:cxn ang="0">
                <a:pos x="338" y="360"/>
              </a:cxn>
              <a:cxn ang="0">
                <a:pos x="366" y="366"/>
              </a:cxn>
              <a:cxn ang="0">
                <a:pos x="390" y="348"/>
              </a:cxn>
              <a:cxn ang="0">
                <a:pos x="396" y="320"/>
              </a:cxn>
              <a:cxn ang="0">
                <a:pos x="418" y="288"/>
              </a:cxn>
              <a:cxn ang="0">
                <a:pos x="426" y="354"/>
              </a:cxn>
              <a:cxn ang="0">
                <a:pos x="386" y="394"/>
              </a:cxn>
              <a:cxn ang="0">
                <a:pos x="318" y="388"/>
              </a:cxn>
              <a:cxn ang="0">
                <a:pos x="288" y="342"/>
              </a:cxn>
              <a:cxn ang="0">
                <a:pos x="298" y="288"/>
              </a:cxn>
              <a:cxn ang="0">
                <a:pos x="358" y="256"/>
              </a:cxn>
            </a:cxnLst>
            <a:rect l="0" t="0" r="r" b="b"/>
            <a:pathLst>
              <a:path w="588" h="470">
                <a:moveTo>
                  <a:pt x="276" y="0"/>
                </a:moveTo>
                <a:lnTo>
                  <a:pt x="276" y="0"/>
                </a:lnTo>
                <a:lnTo>
                  <a:pt x="304" y="2"/>
                </a:lnTo>
                <a:lnTo>
                  <a:pt x="330" y="8"/>
                </a:lnTo>
                <a:lnTo>
                  <a:pt x="354" y="18"/>
                </a:lnTo>
                <a:lnTo>
                  <a:pt x="376" y="30"/>
                </a:lnTo>
                <a:lnTo>
                  <a:pt x="396" y="46"/>
                </a:lnTo>
                <a:lnTo>
                  <a:pt x="414" y="66"/>
                </a:lnTo>
                <a:lnTo>
                  <a:pt x="430" y="88"/>
                </a:lnTo>
                <a:lnTo>
                  <a:pt x="442" y="110"/>
                </a:lnTo>
                <a:lnTo>
                  <a:pt x="442" y="110"/>
                </a:lnTo>
                <a:lnTo>
                  <a:pt x="448" y="110"/>
                </a:lnTo>
                <a:lnTo>
                  <a:pt x="448" y="110"/>
                </a:lnTo>
                <a:lnTo>
                  <a:pt x="462" y="112"/>
                </a:lnTo>
                <a:lnTo>
                  <a:pt x="476" y="114"/>
                </a:lnTo>
                <a:lnTo>
                  <a:pt x="490" y="116"/>
                </a:lnTo>
                <a:lnTo>
                  <a:pt x="502" y="122"/>
                </a:lnTo>
                <a:lnTo>
                  <a:pt x="514" y="128"/>
                </a:lnTo>
                <a:lnTo>
                  <a:pt x="526" y="134"/>
                </a:lnTo>
                <a:lnTo>
                  <a:pt x="536" y="142"/>
                </a:lnTo>
                <a:lnTo>
                  <a:pt x="546" y="152"/>
                </a:lnTo>
                <a:lnTo>
                  <a:pt x="556" y="162"/>
                </a:lnTo>
                <a:lnTo>
                  <a:pt x="564" y="172"/>
                </a:lnTo>
                <a:lnTo>
                  <a:pt x="570" y="184"/>
                </a:lnTo>
                <a:lnTo>
                  <a:pt x="576" y="196"/>
                </a:lnTo>
                <a:lnTo>
                  <a:pt x="582" y="208"/>
                </a:lnTo>
                <a:lnTo>
                  <a:pt x="584" y="222"/>
                </a:lnTo>
                <a:lnTo>
                  <a:pt x="586" y="236"/>
                </a:lnTo>
                <a:lnTo>
                  <a:pt x="588" y="250"/>
                </a:lnTo>
                <a:lnTo>
                  <a:pt x="588" y="250"/>
                </a:lnTo>
                <a:lnTo>
                  <a:pt x="586" y="270"/>
                </a:lnTo>
                <a:lnTo>
                  <a:pt x="582" y="290"/>
                </a:lnTo>
                <a:lnTo>
                  <a:pt x="576" y="308"/>
                </a:lnTo>
                <a:lnTo>
                  <a:pt x="566" y="324"/>
                </a:lnTo>
                <a:lnTo>
                  <a:pt x="554" y="340"/>
                </a:lnTo>
                <a:lnTo>
                  <a:pt x="542" y="354"/>
                </a:lnTo>
                <a:lnTo>
                  <a:pt x="526" y="366"/>
                </a:lnTo>
                <a:lnTo>
                  <a:pt x="510" y="376"/>
                </a:lnTo>
                <a:lnTo>
                  <a:pt x="510" y="376"/>
                </a:lnTo>
                <a:lnTo>
                  <a:pt x="516" y="354"/>
                </a:lnTo>
                <a:lnTo>
                  <a:pt x="518" y="332"/>
                </a:lnTo>
                <a:lnTo>
                  <a:pt x="518" y="318"/>
                </a:lnTo>
                <a:lnTo>
                  <a:pt x="492" y="314"/>
                </a:lnTo>
                <a:lnTo>
                  <a:pt x="486" y="286"/>
                </a:lnTo>
                <a:lnTo>
                  <a:pt x="508" y="272"/>
                </a:lnTo>
                <a:lnTo>
                  <a:pt x="502" y="258"/>
                </a:lnTo>
                <a:lnTo>
                  <a:pt x="502" y="258"/>
                </a:lnTo>
                <a:lnTo>
                  <a:pt x="490" y="238"/>
                </a:lnTo>
                <a:lnTo>
                  <a:pt x="474" y="218"/>
                </a:lnTo>
                <a:lnTo>
                  <a:pt x="464" y="208"/>
                </a:lnTo>
                <a:lnTo>
                  <a:pt x="444" y="224"/>
                </a:lnTo>
                <a:lnTo>
                  <a:pt x="418" y="208"/>
                </a:lnTo>
                <a:lnTo>
                  <a:pt x="426" y="182"/>
                </a:lnTo>
                <a:lnTo>
                  <a:pt x="412" y="178"/>
                </a:lnTo>
                <a:lnTo>
                  <a:pt x="412" y="178"/>
                </a:lnTo>
                <a:lnTo>
                  <a:pt x="388" y="170"/>
                </a:lnTo>
                <a:lnTo>
                  <a:pt x="362" y="168"/>
                </a:lnTo>
                <a:lnTo>
                  <a:pt x="348" y="168"/>
                </a:lnTo>
                <a:lnTo>
                  <a:pt x="346" y="194"/>
                </a:lnTo>
                <a:lnTo>
                  <a:pt x="316" y="200"/>
                </a:lnTo>
                <a:lnTo>
                  <a:pt x="302" y="178"/>
                </a:lnTo>
                <a:lnTo>
                  <a:pt x="290" y="184"/>
                </a:lnTo>
                <a:lnTo>
                  <a:pt x="290" y="184"/>
                </a:lnTo>
                <a:lnTo>
                  <a:pt x="268" y="196"/>
                </a:lnTo>
                <a:lnTo>
                  <a:pt x="248" y="212"/>
                </a:lnTo>
                <a:lnTo>
                  <a:pt x="238" y="222"/>
                </a:lnTo>
                <a:lnTo>
                  <a:pt x="254" y="242"/>
                </a:lnTo>
                <a:lnTo>
                  <a:pt x="238" y="268"/>
                </a:lnTo>
                <a:lnTo>
                  <a:pt x="212" y="260"/>
                </a:lnTo>
                <a:lnTo>
                  <a:pt x="208" y="274"/>
                </a:lnTo>
                <a:lnTo>
                  <a:pt x="208" y="274"/>
                </a:lnTo>
                <a:lnTo>
                  <a:pt x="202" y="298"/>
                </a:lnTo>
                <a:lnTo>
                  <a:pt x="198" y="322"/>
                </a:lnTo>
                <a:lnTo>
                  <a:pt x="198" y="338"/>
                </a:lnTo>
                <a:lnTo>
                  <a:pt x="224" y="340"/>
                </a:lnTo>
                <a:lnTo>
                  <a:pt x="230" y="370"/>
                </a:lnTo>
                <a:lnTo>
                  <a:pt x="208" y="382"/>
                </a:lnTo>
                <a:lnTo>
                  <a:pt x="212" y="390"/>
                </a:lnTo>
                <a:lnTo>
                  <a:pt x="116" y="390"/>
                </a:lnTo>
                <a:lnTo>
                  <a:pt x="116" y="390"/>
                </a:lnTo>
                <a:lnTo>
                  <a:pt x="104" y="390"/>
                </a:lnTo>
                <a:lnTo>
                  <a:pt x="94" y="388"/>
                </a:lnTo>
                <a:lnTo>
                  <a:pt x="72" y="380"/>
                </a:lnTo>
                <a:lnTo>
                  <a:pt x="52" y="370"/>
                </a:lnTo>
                <a:lnTo>
                  <a:pt x="34" y="356"/>
                </a:lnTo>
                <a:lnTo>
                  <a:pt x="20" y="338"/>
                </a:lnTo>
                <a:lnTo>
                  <a:pt x="10" y="318"/>
                </a:lnTo>
                <a:lnTo>
                  <a:pt x="4" y="296"/>
                </a:lnTo>
                <a:lnTo>
                  <a:pt x="2" y="286"/>
                </a:lnTo>
                <a:lnTo>
                  <a:pt x="0" y="274"/>
                </a:lnTo>
                <a:lnTo>
                  <a:pt x="0" y="274"/>
                </a:lnTo>
                <a:lnTo>
                  <a:pt x="2" y="252"/>
                </a:lnTo>
                <a:lnTo>
                  <a:pt x="8" y="232"/>
                </a:lnTo>
                <a:lnTo>
                  <a:pt x="16" y="214"/>
                </a:lnTo>
                <a:lnTo>
                  <a:pt x="28" y="198"/>
                </a:lnTo>
                <a:lnTo>
                  <a:pt x="42" y="184"/>
                </a:lnTo>
                <a:lnTo>
                  <a:pt x="60" y="172"/>
                </a:lnTo>
                <a:lnTo>
                  <a:pt x="78" y="164"/>
                </a:lnTo>
                <a:lnTo>
                  <a:pt x="98" y="158"/>
                </a:lnTo>
                <a:lnTo>
                  <a:pt x="98" y="158"/>
                </a:lnTo>
                <a:lnTo>
                  <a:pt x="100" y="142"/>
                </a:lnTo>
                <a:lnTo>
                  <a:pt x="104" y="126"/>
                </a:lnTo>
                <a:lnTo>
                  <a:pt x="110" y="110"/>
                </a:lnTo>
                <a:lnTo>
                  <a:pt x="116" y="96"/>
                </a:lnTo>
                <a:lnTo>
                  <a:pt x="124" y="82"/>
                </a:lnTo>
                <a:lnTo>
                  <a:pt x="134" y="70"/>
                </a:lnTo>
                <a:lnTo>
                  <a:pt x="144" y="56"/>
                </a:lnTo>
                <a:lnTo>
                  <a:pt x="156" y="46"/>
                </a:lnTo>
                <a:lnTo>
                  <a:pt x="168" y="36"/>
                </a:lnTo>
                <a:lnTo>
                  <a:pt x="182" y="26"/>
                </a:lnTo>
                <a:lnTo>
                  <a:pt x="196" y="18"/>
                </a:lnTo>
                <a:lnTo>
                  <a:pt x="210" y="12"/>
                </a:lnTo>
                <a:lnTo>
                  <a:pt x="226" y="6"/>
                </a:lnTo>
                <a:lnTo>
                  <a:pt x="242" y="2"/>
                </a:lnTo>
                <a:lnTo>
                  <a:pt x="258" y="0"/>
                </a:lnTo>
                <a:lnTo>
                  <a:pt x="276" y="0"/>
                </a:lnTo>
                <a:lnTo>
                  <a:pt x="276" y="0"/>
                </a:lnTo>
                <a:close/>
                <a:moveTo>
                  <a:pt x="462" y="228"/>
                </a:moveTo>
                <a:lnTo>
                  <a:pt x="462" y="228"/>
                </a:lnTo>
                <a:lnTo>
                  <a:pt x="476" y="246"/>
                </a:lnTo>
                <a:lnTo>
                  <a:pt x="488" y="266"/>
                </a:lnTo>
                <a:lnTo>
                  <a:pt x="468" y="278"/>
                </a:lnTo>
                <a:lnTo>
                  <a:pt x="480" y="328"/>
                </a:lnTo>
                <a:lnTo>
                  <a:pt x="502" y="332"/>
                </a:lnTo>
                <a:lnTo>
                  <a:pt x="502" y="332"/>
                </a:lnTo>
                <a:lnTo>
                  <a:pt x="500" y="354"/>
                </a:lnTo>
                <a:lnTo>
                  <a:pt x="494" y="376"/>
                </a:lnTo>
                <a:lnTo>
                  <a:pt x="472" y="370"/>
                </a:lnTo>
                <a:lnTo>
                  <a:pt x="442" y="414"/>
                </a:lnTo>
                <a:lnTo>
                  <a:pt x="456" y="432"/>
                </a:lnTo>
                <a:lnTo>
                  <a:pt x="456" y="432"/>
                </a:lnTo>
                <a:lnTo>
                  <a:pt x="440" y="446"/>
                </a:lnTo>
                <a:lnTo>
                  <a:pt x="420" y="456"/>
                </a:lnTo>
                <a:lnTo>
                  <a:pt x="408" y="438"/>
                </a:lnTo>
                <a:lnTo>
                  <a:pt x="356" y="448"/>
                </a:lnTo>
                <a:lnTo>
                  <a:pt x="354" y="470"/>
                </a:lnTo>
                <a:lnTo>
                  <a:pt x="354" y="470"/>
                </a:lnTo>
                <a:lnTo>
                  <a:pt x="332" y="468"/>
                </a:lnTo>
                <a:lnTo>
                  <a:pt x="310" y="462"/>
                </a:lnTo>
                <a:lnTo>
                  <a:pt x="316" y="440"/>
                </a:lnTo>
                <a:lnTo>
                  <a:pt x="272" y="412"/>
                </a:lnTo>
                <a:lnTo>
                  <a:pt x="254" y="426"/>
                </a:lnTo>
                <a:lnTo>
                  <a:pt x="254" y="426"/>
                </a:lnTo>
                <a:lnTo>
                  <a:pt x="240" y="408"/>
                </a:lnTo>
                <a:lnTo>
                  <a:pt x="228" y="390"/>
                </a:lnTo>
                <a:lnTo>
                  <a:pt x="248" y="378"/>
                </a:lnTo>
                <a:lnTo>
                  <a:pt x="238" y="326"/>
                </a:lnTo>
                <a:lnTo>
                  <a:pt x="214" y="324"/>
                </a:lnTo>
                <a:lnTo>
                  <a:pt x="214" y="324"/>
                </a:lnTo>
                <a:lnTo>
                  <a:pt x="218" y="302"/>
                </a:lnTo>
                <a:lnTo>
                  <a:pt x="222" y="280"/>
                </a:lnTo>
                <a:lnTo>
                  <a:pt x="246" y="286"/>
                </a:lnTo>
                <a:lnTo>
                  <a:pt x="274" y="240"/>
                </a:lnTo>
                <a:lnTo>
                  <a:pt x="260" y="222"/>
                </a:lnTo>
                <a:lnTo>
                  <a:pt x="260" y="222"/>
                </a:lnTo>
                <a:lnTo>
                  <a:pt x="278" y="208"/>
                </a:lnTo>
                <a:lnTo>
                  <a:pt x="296" y="198"/>
                </a:lnTo>
                <a:lnTo>
                  <a:pt x="308" y="218"/>
                </a:lnTo>
                <a:lnTo>
                  <a:pt x="360" y="206"/>
                </a:lnTo>
                <a:lnTo>
                  <a:pt x="362" y="184"/>
                </a:lnTo>
                <a:lnTo>
                  <a:pt x="362" y="184"/>
                </a:lnTo>
                <a:lnTo>
                  <a:pt x="384" y="186"/>
                </a:lnTo>
                <a:lnTo>
                  <a:pt x="406" y="192"/>
                </a:lnTo>
                <a:lnTo>
                  <a:pt x="400" y="214"/>
                </a:lnTo>
                <a:lnTo>
                  <a:pt x="444" y="244"/>
                </a:lnTo>
                <a:lnTo>
                  <a:pt x="462" y="228"/>
                </a:lnTo>
                <a:lnTo>
                  <a:pt x="462" y="228"/>
                </a:lnTo>
                <a:close/>
                <a:moveTo>
                  <a:pt x="392" y="274"/>
                </a:moveTo>
                <a:lnTo>
                  <a:pt x="392" y="274"/>
                </a:lnTo>
                <a:lnTo>
                  <a:pt x="402" y="282"/>
                </a:lnTo>
                <a:lnTo>
                  <a:pt x="410" y="292"/>
                </a:lnTo>
                <a:lnTo>
                  <a:pt x="416" y="304"/>
                </a:lnTo>
                <a:lnTo>
                  <a:pt x="420" y="314"/>
                </a:lnTo>
                <a:lnTo>
                  <a:pt x="420" y="314"/>
                </a:lnTo>
                <a:lnTo>
                  <a:pt x="420" y="326"/>
                </a:lnTo>
                <a:lnTo>
                  <a:pt x="420" y="338"/>
                </a:lnTo>
                <a:lnTo>
                  <a:pt x="416" y="350"/>
                </a:lnTo>
                <a:lnTo>
                  <a:pt x="410" y="362"/>
                </a:lnTo>
                <a:lnTo>
                  <a:pt x="410" y="362"/>
                </a:lnTo>
                <a:lnTo>
                  <a:pt x="402" y="372"/>
                </a:lnTo>
                <a:lnTo>
                  <a:pt x="394" y="380"/>
                </a:lnTo>
                <a:lnTo>
                  <a:pt x="382" y="386"/>
                </a:lnTo>
                <a:lnTo>
                  <a:pt x="372" y="388"/>
                </a:lnTo>
                <a:lnTo>
                  <a:pt x="372" y="388"/>
                </a:lnTo>
                <a:lnTo>
                  <a:pt x="360" y="390"/>
                </a:lnTo>
                <a:lnTo>
                  <a:pt x="348" y="388"/>
                </a:lnTo>
                <a:lnTo>
                  <a:pt x="336" y="386"/>
                </a:lnTo>
                <a:lnTo>
                  <a:pt x="324" y="380"/>
                </a:lnTo>
                <a:lnTo>
                  <a:pt x="324" y="380"/>
                </a:lnTo>
                <a:lnTo>
                  <a:pt x="314" y="372"/>
                </a:lnTo>
                <a:lnTo>
                  <a:pt x="306" y="362"/>
                </a:lnTo>
                <a:lnTo>
                  <a:pt x="300" y="352"/>
                </a:lnTo>
                <a:lnTo>
                  <a:pt x="298" y="340"/>
                </a:lnTo>
                <a:lnTo>
                  <a:pt x="298" y="340"/>
                </a:lnTo>
                <a:lnTo>
                  <a:pt x="296" y="328"/>
                </a:lnTo>
                <a:lnTo>
                  <a:pt x="296" y="316"/>
                </a:lnTo>
                <a:lnTo>
                  <a:pt x="300" y="304"/>
                </a:lnTo>
                <a:lnTo>
                  <a:pt x="306" y="294"/>
                </a:lnTo>
                <a:lnTo>
                  <a:pt x="306" y="294"/>
                </a:lnTo>
                <a:lnTo>
                  <a:pt x="314" y="284"/>
                </a:lnTo>
                <a:lnTo>
                  <a:pt x="324" y="276"/>
                </a:lnTo>
                <a:lnTo>
                  <a:pt x="334" y="270"/>
                </a:lnTo>
                <a:lnTo>
                  <a:pt x="346" y="266"/>
                </a:lnTo>
                <a:lnTo>
                  <a:pt x="346" y="266"/>
                </a:lnTo>
                <a:lnTo>
                  <a:pt x="358" y="264"/>
                </a:lnTo>
                <a:lnTo>
                  <a:pt x="370" y="266"/>
                </a:lnTo>
                <a:lnTo>
                  <a:pt x="382" y="270"/>
                </a:lnTo>
                <a:lnTo>
                  <a:pt x="392" y="274"/>
                </a:lnTo>
                <a:lnTo>
                  <a:pt x="392" y="274"/>
                </a:lnTo>
                <a:close/>
                <a:moveTo>
                  <a:pt x="396" y="320"/>
                </a:moveTo>
                <a:lnTo>
                  <a:pt x="396" y="320"/>
                </a:lnTo>
                <a:lnTo>
                  <a:pt x="394" y="312"/>
                </a:lnTo>
                <a:lnTo>
                  <a:pt x="390" y="306"/>
                </a:lnTo>
                <a:lnTo>
                  <a:pt x="386" y="300"/>
                </a:lnTo>
                <a:lnTo>
                  <a:pt x="380" y="296"/>
                </a:lnTo>
                <a:lnTo>
                  <a:pt x="380" y="296"/>
                </a:lnTo>
                <a:lnTo>
                  <a:pt x="372" y="292"/>
                </a:lnTo>
                <a:lnTo>
                  <a:pt x="366" y="290"/>
                </a:lnTo>
                <a:lnTo>
                  <a:pt x="358" y="288"/>
                </a:lnTo>
                <a:lnTo>
                  <a:pt x="350" y="290"/>
                </a:lnTo>
                <a:lnTo>
                  <a:pt x="350" y="290"/>
                </a:lnTo>
                <a:lnTo>
                  <a:pt x="344" y="292"/>
                </a:lnTo>
                <a:lnTo>
                  <a:pt x="336" y="296"/>
                </a:lnTo>
                <a:lnTo>
                  <a:pt x="330" y="300"/>
                </a:lnTo>
                <a:lnTo>
                  <a:pt x="326" y="306"/>
                </a:lnTo>
                <a:lnTo>
                  <a:pt x="326" y="306"/>
                </a:lnTo>
                <a:lnTo>
                  <a:pt x="322" y="314"/>
                </a:lnTo>
                <a:lnTo>
                  <a:pt x="320" y="320"/>
                </a:lnTo>
                <a:lnTo>
                  <a:pt x="320" y="328"/>
                </a:lnTo>
                <a:lnTo>
                  <a:pt x="320" y="336"/>
                </a:lnTo>
                <a:lnTo>
                  <a:pt x="320" y="336"/>
                </a:lnTo>
                <a:lnTo>
                  <a:pt x="322" y="342"/>
                </a:lnTo>
                <a:lnTo>
                  <a:pt x="326" y="348"/>
                </a:lnTo>
                <a:lnTo>
                  <a:pt x="332" y="354"/>
                </a:lnTo>
                <a:lnTo>
                  <a:pt x="338" y="360"/>
                </a:lnTo>
                <a:lnTo>
                  <a:pt x="338" y="360"/>
                </a:lnTo>
                <a:lnTo>
                  <a:pt x="344" y="364"/>
                </a:lnTo>
                <a:lnTo>
                  <a:pt x="352" y="366"/>
                </a:lnTo>
                <a:lnTo>
                  <a:pt x="358" y="366"/>
                </a:lnTo>
                <a:lnTo>
                  <a:pt x="366" y="366"/>
                </a:lnTo>
                <a:lnTo>
                  <a:pt x="366" y="366"/>
                </a:lnTo>
                <a:lnTo>
                  <a:pt x="374" y="362"/>
                </a:lnTo>
                <a:lnTo>
                  <a:pt x="380" y="360"/>
                </a:lnTo>
                <a:lnTo>
                  <a:pt x="386" y="354"/>
                </a:lnTo>
                <a:lnTo>
                  <a:pt x="390" y="348"/>
                </a:lnTo>
                <a:lnTo>
                  <a:pt x="390" y="348"/>
                </a:lnTo>
                <a:lnTo>
                  <a:pt x="394" y="342"/>
                </a:lnTo>
                <a:lnTo>
                  <a:pt x="396" y="334"/>
                </a:lnTo>
                <a:lnTo>
                  <a:pt x="396" y="326"/>
                </a:lnTo>
                <a:lnTo>
                  <a:pt x="396" y="320"/>
                </a:lnTo>
                <a:lnTo>
                  <a:pt x="396" y="320"/>
                </a:lnTo>
                <a:close/>
                <a:moveTo>
                  <a:pt x="398" y="268"/>
                </a:moveTo>
                <a:lnTo>
                  <a:pt x="398" y="268"/>
                </a:lnTo>
                <a:lnTo>
                  <a:pt x="408" y="276"/>
                </a:lnTo>
                <a:lnTo>
                  <a:pt x="418" y="288"/>
                </a:lnTo>
                <a:lnTo>
                  <a:pt x="424" y="300"/>
                </a:lnTo>
                <a:lnTo>
                  <a:pt x="428" y="312"/>
                </a:lnTo>
                <a:lnTo>
                  <a:pt x="430" y="326"/>
                </a:lnTo>
                <a:lnTo>
                  <a:pt x="430" y="340"/>
                </a:lnTo>
                <a:lnTo>
                  <a:pt x="426" y="354"/>
                </a:lnTo>
                <a:lnTo>
                  <a:pt x="418" y="366"/>
                </a:lnTo>
                <a:lnTo>
                  <a:pt x="418" y="366"/>
                </a:lnTo>
                <a:lnTo>
                  <a:pt x="410" y="378"/>
                </a:lnTo>
                <a:lnTo>
                  <a:pt x="398" y="388"/>
                </a:lnTo>
                <a:lnTo>
                  <a:pt x="386" y="394"/>
                </a:lnTo>
                <a:lnTo>
                  <a:pt x="374" y="398"/>
                </a:lnTo>
                <a:lnTo>
                  <a:pt x="360" y="400"/>
                </a:lnTo>
                <a:lnTo>
                  <a:pt x="346" y="398"/>
                </a:lnTo>
                <a:lnTo>
                  <a:pt x="332" y="394"/>
                </a:lnTo>
                <a:lnTo>
                  <a:pt x="318" y="388"/>
                </a:lnTo>
                <a:lnTo>
                  <a:pt x="318" y="388"/>
                </a:lnTo>
                <a:lnTo>
                  <a:pt x="308" y="378"/>
                </a:lnTo>
                <a:lnTo>
                  <a:pt x="298" y="368"/>
                </a:lnTo>
                <a:lnTo>
                  <a:pt x="292" y="356"/>
                </a:lnTo>
                <a:lnTo>
                  <a:pt x="288" y="342"/>
                </a:lnTo>
                <a:lnTo>
                  <a:pt x="286" y="328"/>
                </a:lnTo>
                <a:lnTo>
                  <a:pt x="288" y="314"/>
                </a:lnTo>
                <a:lnTo>
                  <a:pt x="292" y="302"/>
                </a:lnTo>
                <a:lnTo>
                  <a:pt x="298" y="288"/>
                </a:lnTo>
                <a:lnTo>
                  <a:pt x="298" y="288"/>
                </a:lnTo>
                <a:lnTo>
                  <a:pt x="308" y="276"/>
                </a:lnTo>
                <a:lnTo>
                  <a:pt x="318" y="268"/>
                </a:lnTo>
                <a:lnTo>
                  <a:pt x="330" y="262"/>
                </a:lnTo>
                <a:lnTo>
                  <a:pt x="344" y="256"/>
                </a:lnTo>
                <a:lnTo>
                  <a:pt x="358" y="256"/>
                </a:lnTo>
                <a:lnTo>
                  <a:pt x="370" y="256"/>
                </a:lnTo>
                <a:lnTo>
                  <a:pt x="384" y="260"/>
                </a:lnTo>
                <a:lnTo>
                  <a:pt x="398" y="268"/>
                </a:lnTo>
                <a:lnTo>
                  <a:pt x="398" y="268"/>
                </a:lnTo>
                <a:close/>
              </a:path>
            </a:pathLst>
          </a:custGeom>
          <a:solidFill>
            <a:schemeClr val="bg1"/>
          </a:solidFill>
          <a:ln w="9525">
            <a:noFill/>
            <a:round/>
            <a:headEnd/>
            <a:tailEnd/>
          </a:ln>
        </p:spPr>
        <p:txBody>
          <a:bodyPr vert="horz" wrap="square" lIns="121944" tIns="60972" rIns="121944" bIns="60972" numCol="1" anchor="t" anchorCtr="0" compatLnSpc="1">
            <a:prstTxWarp prst="textNoShape">
              <a:avLst/>
            </a:prstTxWarp>
          </a:bodyPr>
          <a:lstStyle/>
          <a:p>
            <a:endParaRPr lang="zh-CN" altLang="en-US">
              <a:latin typeface="Arial" pitchFamily="34" charset="0"/>
              <a:ea typeface="微软雅黑" pitchFamily="34" charset="-122"/>
              <a:cs typeface="Arial" pitchFamily="34" charset="0"/>
            </a:endParaRPr>
          </a:p>
        </p:txBody>
      </p:sp>
      <p:sp>
        <p:nvSpPr>
          <p:cNvPr id="97" name="270393428"/>
          <p:cNvSpPr/>
          <p:nvPr/>
        </p:nvSpPr>
        <p:spPr bwMode="auto">
          <a:xfrm>
            <a:off x="1861545" y="1753149"/>
            <a:ext cx="912120" cy="852908"/>
          </a:xfrm>
          <a:prstGeom prst="ellipse">
            <a:avLst/>
          </a:prstGeom>
          <a:solidFill>
            <a:srgbClr val="669900">
              <a:alpha val="70000"/>
            </a:srgbClr>
          </a:soli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99" name="822202104"/>
          <p:cNvSpPr/>
          <p:nvPr/>
        </p:nvSpPr>
        <p:spPr bwMode="auto">
          <a:xfrm>
            <a:off x="3828681" y="2452642"/>
            <a:ext cx="903451" cy="844802"/>
          </a:xfrm>
          <a:prstGeom prst="ellipse">
            <a:avLst/>
          </a:prstGeom>
          <a:solidFill>
            <a:srgbClr val="CC3300">
              <a:alpha val="75000"/>
            </a:srgbClr>
          </a:soli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pic>
        <p:nvPicPr>
          <p:cNvPr id="100" name="473256171" descr="C:\Users\l00210628.CHINA\Desktop\大象logo\大象-01.pn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943552" y="2575178"/>
            <a:ext cx="580068" cy="377713"/>
          </a:xfrm>
          <a:prstGeom prst="rect">
            <a:avLst/>
          </a:prstGeom>
          <a:noFill/>
          <a:extLst>
            <a:ext uri="{909E8E84-426E-40DD-AFC4-6F175D3DCCD1}">
              <a14:hiddenFill xmlns="" xmlns:a14="http://schemas.microsoft.com/office/drawing/2010/main">
                <a:solidFill>
                  <a:srgbClr val="FFFFFF"/>
                </a:solidFill>
              </a14:hiddenFill>
            </a:ext>
          </a:extLst>
        </p:spPr>
      </p:pic>
      <p:sp>
        <p:nvSpPr>
          <p:cNvPr id="101" name="658590555"/>
          <p:cNvSpPr/>
          <p:nvPr/>
        </p:nvSpPr>
        <p:spPr bwMode="auto">
          <a:xfrm>
            <a:off x="3230916" y="1520388"/>
            <a:ext cx="981948" cy="857441"/>
          </a:xfrm>
          <a:prstGeom prst="ellipse">
            <a:avLst/>
          </a:prstGeom>
          <a:solidFill>
            <a:srgbClr val="003366">
              <a:alpha val="80000"/>
            </a:srgbClr>
          </a:soli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102" name="2087509895"/>
          <p:cNvSpPr/>
          <p:nvPr/>
        </p:nvSpPr>
        <p:spPr bwMode="auto">
          <a:xfrm>
            <a:off x="2771630" y="2533989"/>
            <a:ext cx="807753" cy="760197"/>
          </a:xfrm>
          <a:prstGeom prst="ellipse">
            <a:avLst/>
          </a:prstGeom>
          <a:solidFill>
            <a:srgbClr val="FF9900">
              <a:alpha val="78000"/>
            </a:srgbClr>
          </a:soli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103" name="1131908601"/>
          <p:cNvSpPr>
            <a:spLocks noEditPoints="1"/>
          </p:cNvSpPr>
          <p:nvPr/>
        </p:nvSpPr>
        <p:spPr bwMode="auto">
          <a:xfrm>
            <a:off x="5973946" y="2354581"/>
            <a:ext cx="125793" cy="121111"/>
          </a:xfrm>
          <a:custGeom>
            <a:avLst/>
            <a:gdLst>
              <a:gd name="T0" fmla="*/ 100 w 291"/>
              <a:gd name="T1" fmla="*/ 4 h 362"/>
              <a:gd name="T2" fmla="*/ 40 w 291"/>
              <a:gd name="T3" fmla="*/ 19 h 362"/>
              <a:gd name="T4" fmla="*/ 6 w 291"/>
              <a:gd name="T5" fmla="*/ 45 h 362"/>
              <a:gd name="T6" fmla="*/ 0 w 291"/>
              <a:gd name="T7" fmla="*/ 112 h 362"/>
              <a:gd name="T8" fmla="*/ 16 w 291"/>
              <a:gd name="T9" fmla="*/ 143 h 362"/>
              <a:gd name="T10" fmla="*/ 61 w 291"/>
              <a:gd name="T11" fmla="*/ 165 h 362"/>
              <a:gd name="T12" fmla="*/ 129 w 291"/>
              <a:gd name="T13" fmla="*/ 176 h 362"/>
              <a:gd name="T14" fmla="*/ 191 w 291"/>
              <a:gd name="T15" fmla="*/ 173 h 362"/>
              <a:gd name="T16" fmla="*/ 250 w 291"/>
              <a:gd name="T17" fmla="*/ 157 h 362"/>
              <a:gd name="T18" fmla="*/ 284 w 291"/>
              <a:gd name="T19" fmla="*/ 131 h 362"/>
              <a:gd name="T20" fmla="*/ 291 w 291"/>
              <a:gd name="T21" fmla="*/ 64 h 362"/>
              <a:gd name="T22" fmla="*/ 274 w 291"/>
              <a:gd name="T23" fmla="*/ 34 h 362"/>
              <a:gd name="T24" fmla="*/ 229 w 291"/>
              <a:gd name="T25" fmla="*/ 11 h 362"/>
              <a:gd name="T26" fmla="*/ 161 w 291"/>
              <a:gd name="T27" fmla="*/ 1 h 362"/>
              <a:gd name="T28" fmla="*/ 57 w 291"/>
              <a:gd name="T29" fmla="*/ 143 h 362"/>
              <a:gd name="T30" fmla="*/ 50 w 291"/>
              <a:gd name="T31" fmla="*/ 126 h 362"/>
              <a:gd name="T32" fmla="*/ 66 w 291"/>
              <a:gd name="T33" fmla="*/ 120 h 362"/>
              <a:gd name="T34" fmla="*/ 72 w 291"/>
              <a:gd name="T35" fmla="*/ 136 h 362"/>
              <a:gd name="T36" fmla="*/ 145 w 291"/>
              <a:gd name="T37" fmla="*/ 113 h 362"/>
              <a:gd name="T38" fmla="*/ 57 w 291"/>
              <a:gd name="T39" fmla="*/ 99 h 362"/>
              <a:gd name="T40" fmla="*/ 2 w 291"/>
              <a:gd name="T41" fmla="*/ 60 h 362"/>
              <a:gd name="T42" fmla="*/ 60 w 291"/>
              <a:gd name="T43" fmla="*/ 94 h 362"/>
              <a:gd name="T44" fmla="*/ 145 w 291"/>
              <a:gd name="T45" fmla="*/ 107 h 362"/>
              <a:gd name="T46" fmla="*/ 248 w 291"/>
              <a:gd name="T47" fmla="*/ 87 h 362"/>
              <a:gd name="T48" fmla="*/ 284 w 291"/>
              <a:gd name="T49" fmla="*/ 65 h 362"/>
              <a:gd name="T50" fmla="*/ 215 w 291"/>
              <a:gd name="T51" fmla="*/ 105 h 362"/>
              <a:gd name="T52" fmla="*/ 145 w 291"/>
              <a:gd name="T53" fmla="*/ 297 h 362"/>
              <a:gd name="T54" fmla="*/ 48 w 291"/>
              <a:gd name="T55" fmla="*/ 281 h 362"/>
              <a:gd name="T56" fmla="*/ 12 w 291"/>
              <a:gd name="T57" fmla="*/ 258 h 362"/>
              <a:gd name="T58" fmla="*/ 0 w 291"/>
              <a:gd name="T59" fmla="*/ 246 h 362"/>
              <a:gd name="T60" fmla="*/ 3 w 291"/>
              <a:gd name="T61" fmla="*/ 312 h 362"/>
              <a:gd name="T62" fmla="*/ 32 w 291"/>
              <a:gd name="T63" fmla="*/ 339 h 362"/>
              <a:gd name="T64" fmla="*/ 87 w 291"/>
              <a:gd name="T65" fmla="*/ 358 h 362"/>
              <a:gd name="T66" fmla="*/ 145 w 291"/>
              <a:gd name="T67" fmla="*/ 362 h 362"/>
              <a:gd name="T68" fmla="*/ 217 w 291"/>
              <a:gd name="T69" fmla="*/ 355 h 362"/>
              <a:gd name="T70" fmla="*/ 268 w 291"/>
              <a:gd name="T71" fmla="*/ 335 h 362"/>
              <a:gd name="T72" fmla="*/ 290 w 291"/>
              <a:gd name="T73" fmla="*/ 305 h 362"/>
              <a:gd name="T74" fmla="*/ 288 w 291"/>
              <a:gd name="T75" fmla="*/ 242 h 362"/>
              <a:gd name="T76" fmla="*/ 273 w 291"/>
              <a:gd name="T77" fmla="*/ 264 h 362"/>
              <a:gd name="T78" fmla="*/ 223 w 291"/>
              <a:gd name="T79" fmla="*/ 288 h 362"/>
              <a:gd name="T80" fmla="*/ 61 w 291"/>
              <a:gd name="T81" fmla="*/ 334 h 362"/>
              <a:gd name="T82" fmla="*/ 49 w 291"/>
              <a:gd name="T83" fmla="*/ 322 h 362"/>
              <a:gd name="T84" fmla="*/ 61 w 291"/>
              <a:gd name="T85" fmla="*/ 309 h 362"/>
              <a:gd name="T86" fmla="*/ 73 w 291"/>
              <a:gd name="T87" fmla="*/ 322 h 362"/>
              <a:gd name="T88" fmla="*/ 61 w 291"/>
              <a:gd name="T89" fmla="*/ 334 h 362"/>
              <a:gd name="T90" fmla="*/ 92 w 291"/>
              <a:gd name="T91" fmla="*/ 199 h 362"/>
              <a:gd name="T92" fmla="*/ 17 w 291"/>
              <a:gd name="T93" fmla="*/ 170 h 362"/>
              <a:gd name="T94" fmla="*/ 2 w 291"/>
              <a:gd name="T95" fmla="*/ 148 h 362"/>
              <a:gd name="T96" fmla="*/ 1 w 291"/>
              <a:gd name="T97" fmla="*/ 212 h 362"/>
              <a:gd name="T98" fmla="*/ 23 w 291"/>
              <a:gd name="T99" fmla="*/ 242 h 362"/>
              <a:gd name="T100" fmla="*/ 73 w 291"/>
              <a:gd name="T101" fmla="*/ 261 h 362"/>
              <a:gd name="T102" fmla="*/ 145 w 291"/>
              <a:gd name="T103" fmla="*/ 269 h 362"/>
              <a:gd name="T104" fmla="*/ 204 w 291"/>
              <a:gd name="T105" fmla="*/ 265 h 362"/>
              <a:gd name="T106" fmla="*/ 259 w 291"/>
              <a:gd name="T107" fmla="*/ 246 h 362"/>
              <a:gd name="T108" fmla="*/ 287 w 291"/>
              <a:gd name="T109" fmla="*/ 219 h 362"/>
              <a:gd name="T110" fmla="*/ 290 w 291"/>
              <a:gd name="T111" fmla="*/ 153 h 362"/>
              <a:gd name="T112" fmla="*/ 279 w 291"/>
              <a:gd name="T113" fmla="*/ 165 h 362"/>
              <a:gd name="T114" fmla="*/ 222 w 291"/>
              <a:gd name="T115" fmla="*/ 193 h 362"/>
              <a:gd name="T116" fmla="*/ 61 w 291"/>
              <a:gd name="T117" fmla="*/ 238 h 362"/>
              <a:gd name="T118" fmla="*/ 49 w 291"/>
              <a:gd name="T119" fmla="*/ 225 h 362"/>
              <a:gd name="T120" fmla="*/ 61 w 291"/>
              <a:gd name="T121" fmla="*/ 213 h 362"/>
              <a:gd name="T122" fmla="*/ 73 w 291"/>
              <a:gd name="T123" fmla="*/ 225 h 362"/>
              <a:gd name="T124" fmla="*/ 61 w 291"/>
              <a:gd name="T125" fmla="*/ 23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1" h="362">
                <a:moveTo>
                  <a:pt x="145" y="0"/>
                </a:moveTo>
                <a:lnTo>
                  <a:pt x="145" y="0"/>
                </a:lnTo>
                <a:lnTo>
                  <a:pt x="129" y="1"/>
                </a:lnTo>
                <a:lnTo>
                  <a:pt x="114" y="1"/>
                </a:lnTo>
                <a:lnTo>
                  <a:pt x="100" y="4"/>
                </a:lnTo>
                <a:lnTo>
                  <a:pt x="87" y="6"/>
                </a:lnTo>
                <a:lnTo>
                  <a:pt x="73" y="8"/>
                </a:lnTo>
                <a:lnTo>
                  <a:pt x="61" y="11"/>
                </a:lnTo>
                <a:lnTo>
                  <a:pt x="50" y="15"/>
                </a:lnTo>
                <a:lnTo>
                  <a:pt x="40" y="19"/>
                </a:lnTo>
                <a:lnTo>
                  <a:pt x="32" y="23"/>
                </a:lnTo>
                <a:lnTo>
                  <a:pt x="23" y="29"/>
                </a:lnTo>
                <a:lnTo>
                  <a:pt x="16" y="34"/>
                </a:lnTo>
                <a:lnTo>
                  <a:pt x="11" y="40"/>
                </a:lnTo>
                <a:lnTo>
                  <a:pt x="6" y="45"/>
                </a:lnTo>
                <a:lnTo>
                  <a:pt x="3" y="52"/>
                </a:lnTo>
                <a:lnTo>
                  <a:pt x="1" y="57"/>
                </a:lnTo>
                <a:lnTo>
                  <a:pt x="0" y="64"/>
                </a:lnTo>
                <a:lnTo>
                  <a:pt x="0" y="112"/>
                </a:lnTo>
                <a:lnTo>
                  <a:pt x="0" y="112"/>
                </a:lnTo>
                <a:lnTo>
                  <a:pt x="1" y="119"/>
                </a:lnTo>
                <a:lnTo>
                  <a:pt x="3" y="125"/>
                </a:lnTo>
                <a:lnTo>
                  <a:pt x="6" y="131"/>
                </a:lnTo>
                <a:lnTo>
                  <a:pt x="11" y="137"/>
                </a:lnTo>
                <a:lnTo>
                  <a:pt x="16" y="143"/>
                </a:lnTo>
                <a:lnTo>
                  <a:pt x="23" y="147"/>
                </a:lnTo>
                <a:lnTo>
                  <a:pt x="32" y="153"/>
                </a:lnTo>
                <a:lnTo>
                  <a:pt x="40" y="157"/>
                </a:lnTo>
                <a:lnTo>
                  <a:pt x="50" y="162"/>
                </a:lnTo>
                <a:lnTo>
                  <a:pt x="61" y="165"/>
                </a:lnTo>
                <a:lnTo>
                  <a:pt x="73" y="168"/>
                </a:lnTo>
                <a:lnTo>
                  <a:pt x="87" y="170"/>
                </a:lnTo>
                <a:lnTo>
                  <a:pt x="100" y="173"/>
                </a:lnTo>
                <a:lnTo>
                  <a:pt x="114" y="175"/>
                </a:lnTo>
                <a:lnTo>
                  <a:pt x="129" y="176"/>
                </a:lnTo>
                <a:lnTo>
                  <a:pt x="145" y="176"/>
                </a:lnTo>
                <a:lnTo>
                  <a:pt x="145" y="176"/>
                </a:lnTo>
                <a:lnTo>
                  <a:pt x="161" y="176"/>
                </a:lnTo>
                <a:lnTo>
                  <a:pt x="175" y="175"/>
                </a:lnTo>
                <a:lnTo>
                  <a:pt x="191" y="173"/>
                </a:lnTo>
                <a:lnTo>
                  <a:pt x="204" y="170"/>
                </a:lnTo>
                <a:lnTo>
                  <a:pt x="217" y="168"/>
                </a:lnTo>
                <a:lnTo>
                  <a:pt x="229" y="165"/>
                </a:lnTo>
                <a:lnTo>
                  <a:pt x="240" y="162"/>
                </a:lnTo>
                <a:lnTo>
                  <a:pt x="250" y="157"/>
                </a:lnTo>
                <a:lnTo>
                  <a:pt x="259" y="153"/>
                </a:lnTo>
                <a:lnTo>
                  <a:pt x="268" y="147"/>
                </a:lnTo>
                <a:lnTo>
                  <a:pt x="274" y="143"/>
                </a:lnTo>
                <a:lnTo>
                  <a:pt x="280" y="137"/>
                </a:lnTo>
                <a:lnTo>
                  <a:pt x="284" y="131"/>
                </a:lnTo>
                <a:lnTo>
                  <a:pt x="287" y="125"/>
                </a:lnTo>
                <a:lnTo>
                  <a:pt x="290" y="119"/>
                </a:lnTo>
                <a:lnTo>
                  <a:pt x="291" y="112"/>
                </a:lnTo>
                <a:lnTo>
                  <a:pt x="291" y="64"/>
                </a:lnTo>
                <a:lnTo>
                  <a:pt x="291" y="64"/>
                </a:lnTo>
                <a:lnTo>
                  <a:pt x="290" y="57"/>
                </a:lnTo>
                <a:lnTo>
                  <a:pt x="287" y="52"/>
                </a:lnTo>
                <a:lnTo>
                  <a:pt x="284" y="45"/>
                </a:lnTo>
                <a:lnTo>
                  <a:pt x="280" y="40"/>
                </a:lnTo>
                <a:lnTo>
                  <a:pt x="274" y="34"/>
                </a:lnTo>
                <a:lnTo>
                  <a:pt x="268" y="29"/>
                </a:lnTo>
                <a:lnTo>
                  <a:pt x="259" y="23"/>
                </a:lnTo>
                <a:lnTo>
                  <a:pt x="250" y="19"/>
                </a:lnTo>
                <a:lnTo>
                  <a:pt x="240" y="15"/>
                </a:lnTo>
                <a:lnTo>
                  <a:pt x="229" y="11"/>
                </a:lnTo>
                <a:lnTo>
                  <a:pt x="217" y="8"/>
                </a:lnTo>
                <a:lnTo>
                  <a:pt x="204" y="6"/>
                </a:lnTo>
                <a:lnTo>
                  <a:pt x="191" y="4"/>
                </a:lnTo>
                <a:lnTo>
                  <a:pt x="175" y="1"/>
                </a:lnTo>
                <a:lnTo>
                  <a:pt x="161" y="1"/>
                </a:lnTo>
                <a:lnTo>
                  <a:pt x="145" y="0"/>
                </a:lnTo>
                <a:lnTo>
                  <a:pt x="145" y="0"/>
                </a:lnTo>
                <a:close/>
                <a:moveTo>
                  <a:pt x="61" y="144"/>
                </a:moveTo>
                <a:lnTo>
                  <a:pt x="61" y="144"/>
                </a:lnTo>
                <a:lnTo>
                  <a:pt x="57" y="143"/>
                </a:lnTo>
                <a:lnTo>
                  <a:pt x="53" y="140"/>
                </a:lnTo>
                <a:lnTo>
                  <a:pt x="50" y="136"/>
                </a:lnTo>
                <a:lnTo>
                  <a:pt x="49" y="131"/>
                </a:lnTo>
                <a:lnTo>
                  <a:pt x="49" y="131"/>
                </a:lnTo>
                <a:lnTo>
                  <a:pt x="50" y="126"/>
                </a:lnTo>
                <a:lnTo>
                  <a:pt x="53" y="123"/>
                </a:lnTo>
                <a:lnTo>
                  <a:pt x="57" y="120"/>
                </a:lnTo>
                <a:lnTo>
                  <a:pt x="61" y="119"/>
                </a:lnTo>
                <a:lnTo>
                  <a:pt x="61" y="119"/>
                </a:lnTo>
                <a:lnTo>
                  <a:pt x="66" y="120"/>
                </a:lnTo>
                <a:lnTo>
                  <a:pt x="70" y="123"/>
                </a:lnTo>
                <a:lnTo>
                  <a:pt x="72" y="126"/>
                </a:lnTo>
                <a:lnTo>
                  <a:pt x="73" y="131"/>
                </a:lnTo>
                <a:lnTo>
                  <a:pt x="73" y="131"/>
                </a:lnTo>
                <a:lnTo>
                  <a:pt x="72" y="136"/>
                </a:lnTo>
                <a:lnTo>
                  <a:pt x="70" y="140"/>
                </a:lnTo>
                <a:lnTo>
                  <a:pt x="66" y="143"/>
                </a:lnTo>
                <a:lnTo>
                  <a:pt x="61" y="144"/>
                </a:lnTo>
                <a:lnTo>
                  <a:pt x="61" y="144"/>
                </a:lnTo>
                <a:close/>
                <a:moveTo>
                  <a:pt x="145" y="113"/>
                </a:moveTo>
                <a:lnTo>
                  <a:pt x="145" y="113"/>
                </a:lnTo>
                <a:lnTo>
                  <a:pt x="121" y="113"/>
                </a:lnTo>
                <a:lnTo>
                  <a:pt x="98" y="110"/>
                </a:lnTo>
                <a:lnTo>
                  <a:pt x="76" y="105"/>
                </a:lnTo>
                <a:lnTo>
                  <a:pt x="57" y="99"/>
                </a:lnTo>
                <a:lnTo>
                  <a:pt x="39" y="90"/>
                </a:lnTo>
                <a:lnTo>
                  <a:pt x="24" y="81"/>
                </a:lnTo>
                <a:lnTo>
                  <a:pt x="12" y="72"/>
                </a:lnTo>
                <a:lnTo>
                  <a:pt x="6" y="65"/>
                </a:lnTo>
                <a:lnTo>
                  <a:pt x="2" y="60"/>
                </a:lnTo>
                <a:lnTo>
                  <a:pt x="2" y="60"/>
                </a:lnTo>
                <a:lnTo>
                  <a:pt x="14" y="69"/>
                </a:lnTo>
                <a:lnTo>
                  <a:pt x="27" y="79"/>
                </a:lnTo>
                <a:lnTo>
                  <a:pt x="43" y="87"/>
                </a:lnTo>
                <a:lnTo>
                  <a:pt x="60" y="94"/>
                </a:lnTo>
                <a:lnTo>
                  <a:pt x="79" y="99"/>
                </a:lnTo>
                <a:lnTo>
                  <a:pt x="100" y="103"/>
                </a:lnTo>
                <a:lnTo>
                  <a:pt x="122" y="106"/>
                </a:lnTo>
                <a:lnTo>
                  <a:pt x="145" y="107"/>
                </a:lnTo>
                <a:lnTo>
                  <a:pt x="145" y="107"/>
                </a:lnTo>
                <a:lnTo>
                  <a:pt x="169" y="106"/>
                </a:lnTo>
                <a:lnTo>
                  <a:pt x="191" y="103"/>
                </a:lnTo>
                <a:lnTo>
                  <a:pt x="212" y="99"/>
                </a:lnTo>
                <a:lnTo>
                  <a:pt x="230" y="94"/>
                </a:lnTo>
                <a:lnTo>
                  <a:pt x="248" y="87"/>
                </a:lnTo>
                <a:lnTo>
                  <a:pt x="263" y="79"/>
                </a:lnTo>
                <a:lnTo>
                  <a:pt x="276" y="69"/>
                </a:lnTo>
                <a:lnTo>
                  <a:pt x="288" y="60"/>
                </a:lnTo>
                <a:lnTo>
                  <a:pt x="288" y="60"/>
                </a:lnTo>
                <a:lnTo>
                  <a:pt x="284" y="65"/>
                </a:lnTo>
                <a:lnTo>
                  <a:pt x="279" y="72"/>
                </a:lnTo>
                <a:lnTo>
                  <a:pt x="266" y="81"/>
                </a:lnTo>
                <a:lnTo>
                  <a:pt x="251" y="90"/>
                </a:lnTo>
                <a:lnTo>
                  <a:pt x="234" y="99"/>
                </a:lnTo>
                <a:lnTo>
                  <a:pt x="215" y="105"/>
                </a:lnTo>
                <a:lnTo>
                  <a:pt x="193" y="110"/>
                </a:lnTo>
                <a:lnTo>
                  <a:pt x="170" y="113"/>
                </a:lnTo>
                <a:lnTo>
                  <a:pt x="145" y="113"/>
                </a:lnTo>
                <a:lnTo>
                  <a:pt x="145" y="113"/>
                </a:lnTo>
                <a:close/>
                <a:moveTo>
                  <a:pt x="145" y="297"/>
                </a:moveTo>
                <a:lnTo>
                  <a:pt x="145" y="297"/>
                </a:lnTo>
                <a:lnTo>
                  <a:pt x="117" y="295"/>
                </a:lnTo>
                <a:lnTo>
                  <a:pt x="91" y="292"/>
                </a:lnTo>
                <a:lnTo>
                  <a:pt x="68" y="288"/>
                </a:lnTo>
                <a:lnTo>
                  <a:pt x="48" y="281"/>
                </a:lnTo>
                <a:lnTo>
                  <a:pt x="39" y="277"/>
                </a:lnTo>
                <a:lnTo>
                  <a:pt x="31" y="272"/>
                </a:lnTo>
                <a:lnTo>
                  <a:pt x="24" y="268"/>
                </a:lnTo>
                <a:lnTo>
                  <a:pt x="17" y="264"/>
                </a:lnTo>
                <a:lnTo>
                  <a:pt x="12" y="258"/>
                </a:lnTo>
                <a:lnTo>
                  <a:pt x="8" y="253"/>
                </a:lnTo>
                <a:lnTo>
                  <a:pt x="4" y="247"/>
                </a:lnTo>
                <a:lnTo>
                  <a:pt x="2" y="242"/>
                </a:lnTo>
                <a:lnTo>
                  <a:pt x="2" y="242"/>
                </a:lnTo>
                <a:lnTo>
                  <a:pt x="0" y="246"/>
                </a:lnTo>
                <a:lnTo>
                  <a:pt x="0" y="252"/>
                </a:lnTo>
                <a:lnTo>
                  <a:pt x="0" y="299"/>
                </a:lnTo>
                <a:lnTo>
                  <a:pt x="0" y="299"/>
                </a:lnTo>
                <a:lnTo>
                  <a:pt x="1" y="305"/>
                </a:lnTo>
                <a:lnTo>
                  <a:pt x="3" y="312"/>
                </a:lnTo>
                <a:lnTo>
                  <a:pt x="6" y="319"/>
                </a:lnTo>
                <a:lnTo>
                  <a:pt x="11" y="324"/>
                </a:lnTo>
                <a:lnTo>
                  <a:pt x="16" y="330"/>
                </a:lnTo>
                <a:lnTo>
                  <a:pt x="23" y="335"/>
                </a:lnTo>
                <a:lnTo>
                  <a:pt x="32" y="339"/>
                </a:lnTo>
                <a:lnTo>
                  <a:pt x="40" y="344"/>
                </a:lnTo>
                <a:lnTo>
                  <a:pt x="50" y="348"/>
                </a:lnTo>
                <a:lnTo>
                  <a:pt x="61" y="351"/>
                </a:lnTo>
                <a:lnTo>
                  <a:pt x="73" y="355"/>
                </a:lnTo>
                <a:lnTo>
                  <a:pt x="87" y="358"/>
                </a:lnTo>
                <a:lnTo>
                  <a:pt x="100" y="360"/>
                </a:lnTo>
                <a:lnTo>
                  <a:pt x="114" y="361"/>
                </a:lnTo>
                <a:lnTo>
                  <a:pt x="129" y="362"/>
                </a:lnTo>
                <a:lnTo>
                  <a:pt x="145" y="362"/>
                </a:lnTo>
                <a:lnTo>
                  <a:pt x="145" y="362"/>
                </a:lnTo>
                <a:lnTo>
                  <a:pt x="161" y="362"/>
                </a:lnTo>
                <a:lnTo>
                  <a:pt x="175" y="361"/>
                </a:lnTo>
                <a:lnTo>
                  <a:pt x="191" y="360"/>
                </a:lnTo>
                <a:lnTo>
                  <a:pt x="204" y="358"/>
                </a:lnTo>
                <a:lnTo>
                  <a:pt x="217" y="355"/>
                </a:lnTo>
                <a:lnTo>
                  <a:pt x="229" y="351"/>
                </a:lnTo>
                <a:lnTo>
                  <a:pt x="240" y="348"/>
                </a:lnTo>
                <a:lnTo>
                  <a:pt x="250" y="344"/>
                </a:lnTo>
                <a:lnTo>
                  <a:pt x="259" y="339"/>
                </a:lnTo>
                <a:lnTo>
                  <a:pt x="268" y="335"/>
                </a:lnTo>
                <a:lnTo>
                  <a:pt x="274" y="330"/>
                </a:lnTo>
                <a:lnTo>
                  <a:pt x="280" y="324"/>
                </a:lnTo>
                <a:lnTo>
                  <a:pt x="284" y="319"/>
                </a:lnTo>
                <a:lnTo>
                  <a:pt x="287" y="312"/>
                </a:lnTo>
                <a:lnTo>
                  <a:pt x="290" y="305"/>
                </a:lnTo>
                <a:lnTo>
                  <a:pt x="291" y="299"/>
                </a:lnTo>
                <a:lnTo>
                  <a:pt x="291" y="252"/>
                </a:lnTo>
                <a:lnTo>
                  <a:pt x="291" y="252"/>
                </a:lnTo>
                <a:lnTo>
                  <a:pt x="291" y="246"/>
                </a:lnTo>
                <a:lnTo>
                  <a:pt x="288" y="242"/>
                </a:lnTo>
                <a:lnTo>
                  <a:pt x="288" y="242"/>
                </a:lnTo>
                <a:lnTo>
                  <a:pt x="286" y="247"/>
                </a:lnTo>
                <a:lnTo>
                  <a:pt x="283" y="253"/>
                </a:lnTo>
                <a:lnTo>
                  <a:pt x="279" y="258"/>
                </a:lnTo>
                <a:lnTo>
                  <a:pt x="273" y="264"/>
                </a:lnTo>
                <a:lnTo>
                  <a:pt x="266" y="268"/>
                </a:lnTo>
                <a:lnTo>
                  <a:pt x="260" y="272"/>
                </a:lnTo>
                <a:lnTo>
                  <a:pt x="251" y="277"/>
                </a:lnTo>
                <a:lnTo>
                  <a:pt x="242" y="281"/>
                </a:lnTo>
                <a:lnTo>
                  <a:pt x="223" y="288"/>
                </a:lnTo>
                <a:lnTo>
                  <a:pt x="200" y="292"/>
                </a:lnTo>
                <a:lnTo>
                  <a:pt x="173" y="295"/>
                </a:lnTo>
                <a:lnTo>
                  <a:pt x="145" y="297"/>
                </a:lnTo>
                <a:lnTo>
                  <a:pt x="145" y="297"/>
                </a:lnTo>
                <a:close/>
                <a:moveTo>
                  <a:pt x="61" y="334"/>
                </a:moveTo>
                <a:lnTo>
                  <a:pt x="61" y="334"/>
                </a:lnTo>
                <a:lnTo>
                  <a:pt x="57" y="333"/>
                </a:lnTo>
                <a:lnTo>
                  <a:pt x="53" y="330"/>
                </a:lnTo>
                <a:lnTo>
                  <a:pt x="50" y="326"/>
                </a:lnTo>
                <a:lnTo>
                  <a:pt x="49" y="322"/>
                </a:lnTo>
                <a:lnTo>
                  <a:pt x="49" y="322"/>
                </a:lnTo>
                <a:lnTo>
                  <a:pt x="50" y="316"/>
                </a:lnTo>
                <a:lnTo>
                  <a:pt x="53" y="313"/>
                </a:lnTo>
                <a:lnTo>
                  <a:pt x="57" y="310"/>
                </a:lnTo>
                <a:lnTo>
                  <a:pt x="61" y="309"/>
                </a:lnTo>
                <a:lnTo>
                  <a:pt x="61" y="309"/>
                </a:lnTo>
                <a:lnTo>
                  <a:pt x="66" y="310"/>
                </a:lnTo>
                <a:lnTo>
                  <a:pt x="70" y="313"/>
                </a:lnTo>
                <a:lnTo>
                  <a:pt x="72" y="316"/>
                </a:lnTo>
                <a:lnTo>
                  <a:pt x="73" y="322"/>
                </a:lnTo>
                <a:lnTo>
                  <a:pt x="73" y="322"/>
                </a:lnTo>
                <a:lnTo>
                  <a:pt x="72" y="326"/>
                </a:lnTo>
                <a:lnTo>
                  <a:pt x="70" y="330"/>
                </a:lnTo>
                <a:lnTo>
                  <a:pt x="66" y="333"/>
                </a:lnTo>
                <a:lnTo>
                  <a:pt x="61" y="334"/>
                </a:lnTo>
                <a:lnTo>
                  <a:pt x="61" y="334"/>
                </a:lnTo>
                <a:close/>
                <a:moveTo>
                  <a:pt x="145" y="203"/>
                </a:moveTo>
                <a:lnTo>
                  <a:pt x="145" y="203"/>
                </a:lnTo>
                <a:lnTo>
                  <a:pt x="117" y="202"/>
                </a:lnTo>
                <a:lnTo>
                  <a:pt x="92" y="199"/>
                </a:lnTo>
                <a:lnTo>
                  <a:pt x="69" y="193"/>
                </a:lnTo>
                <a:lnTo>
                  <a:pt x="48" y="187"/>
                </a:lnTo>
                <a:lnTo>
                  <a:pt x="32" y="179"/>
                </a:lnTo>
                <a:lnTo>
                  <a:pt x="24" y="175"/>
                </a:lnTo>
                <a:lnTo>
                  <a:pt x="17" y="170"/>
                </a:lnTo>
                <a:lnTo>
                  <a:pt x="12" y="165"/>
                </a:lnTo>
                <a:lnTo>
                  <a:pt x="8" y="159"/>
                </a:lnTo>
                <a:lnTo>
                  <a:pt x="4" y="154"/>
                </a:lnTo>
                <a:lnTo>
                  <a:pt x="2" y="148"/>
                </a:lnTo>
                <a:lnTo>
                  <a:pt x="2" y="148"/>
                </a:lnTo>
                <a:lnTo>
                  <a:pt x="0" y="153"/>
                </a:lnTo>
                <a:lnTo>
                  <a:pt x="0" y="157"/>
                </a:lnTo>
                <a:lnTo>
                  <a:pt x="0" y="205"/>
                </a:lnTo>
                <a:lnTo>
                  <a:pt x="0" y="205"/>
                </a:lnTo>
                <a:lnTo>
                  <a:pt x="1" y="212"/>
                </a:lnTo>
                <a:lnTo>
                  <a:pt x="3" y="219"/>
                </a:lnTo>
                <a:lnTo>
                  <a:pt x="6" y="224"/>
                </a:lnTo>
                <a:lnTo>
                  <a:pt x="11" y="231"/>
                </a:lnTo>
                <a:lnTo>
                  <a:pt x="16" y="236"/>
                </a:lnTo>
                <a:lnTo>
                  <a:pt x="23" y="242"/>
                </a:lnTo>
                <a:lnTo>
                  <a:pt x="32" y="246"/>
                </a:lnTo>
                <a:lnTo>
                  <a:pt x="40" y="250"/>
                </a:lnTo>
                <a:lnTo>
                  <a:pt x="50" y="255"/>
                </a:lnTo>
                <a:lnTo>
                  <a:pt x="61" y="258"/>
                </a:lnTo>
                <a:lnTo>
                  <a:pt x="73" y="261"/>
                </a:lnTo>
                <a:lnTo>
                  <a:pt x="87" y="265"/>
                </a:lnTo>
                <a:lnTo>
                  <a:pt x="100" y="267"/>
                </a:lnTo>
                <a:lnTo>
                  <a:pt x="114" y="268"/>
                </a:lnTo>
                <a:lnTo>
                  <a:pt x="129" y="269"/>
                </a:lnTo>
                <a:lnTo>
                  <a:pt x="145" y="269"/>
                </a:lnTo>
                <a:lnTo>
                  <a:pt x="145" y="269"/>
                </a:lnTo>
                <a:lnTo>
                  <a:pt x="161" y="269"/>
                </a:lnTo>
                <a:lnTo>
                  <a:pt x="175" y="268"/>
                </a:lnTo>
                <a:lnTo>
                  <a:pt x="191" y="267"/>
                </a:lnTo>
                <a:lnTo>
                  <a:pt x="204" y="265"/>
                </a:lnTo>
                <a:lnTo>
                  <a:pt x="217" y="261"/>
                </a:lnTo>
                <a:lnTo>
                  <a:pt x="229" y="258"/>
                </a:lnTo>
                <a:lnTo>
                  <a:pt x="240" y="255"/>
                </a:lnTo>
                <a:lnTo>
                  <a:pt x="250" y="250"/>
                </a:lnTo>
                <a:lnTo>
                  <a:pt x="259" y="246"/>
                </a:lnTo>
                <a:lnTo>
                  <a:pt x="268" y="242"/>
                </a:lnTo>
                <a:lnTo>
                  <a:pt x="274" y="236"/>
                </a:lnTo>
                <a:lnTo>
                  <a:pt x="280" y="231"/>
                </a:lnTo>
                <a:lnTo>
                  <a:pt x="284" y="224"/>
                </a:lnTo>
                <a:lnTo>
                  <a:pt x="287" y="219"/>
                </a:lnTo>
                <a:lnTo>
                  <a:pt x="290" y="212"/>
                </a:lnTo>
                <a:lnTo>
                  <a:pt x="291" y="205"/>
                </a:lnTo>
                <a:lnTo>
                  <a:pt x="291" y="157"/>
                </a:lnTo>
                <a:lnTo>
                  <a:pt x="291" y="157"/>
                </a:lnTo>
                <a:lnTo>
                  <a:pt x="290" y="153"/>
                </a:lnTo>
                <a:lnTo>
                  <a:pt x="288" y="148"/>
                </a:lnTo>
                <a:lnTo>
                  <a:pt x="288" y="148"/>
                </a:lnTo>
                <a:lnTo>
                  <a:pt x="286" y="154"/>
                </a:lnTo>
                <a:lnTo>
                  <a:pt x="283" y="159"/>
                </a:lnTo>
                <a:lnTo>
                  <a:pt x="279" y="165"/>
                </a:lnTo>
                <a:lnTo>
                  <a:pt x="273" y="170"/>
                </a:lnTo>
                <a:lnTo>
                  <a:pt x="266" y="175"/>
                </a:lnTo>
                <a:lnTo>
                  <a:pt x="259" y="179"/>
                </a:lnTo>
                <a:lnTo>
                  <a:pt x="242" y="187"/>
                </a:lnTo>
                <a:lnTo>
                  <a:pt x="222" y="193"/>
                </a:lnTo>
                <a:lnTo>
                  <a:pt x="198" y="199"/>
                </a:lnTo>
                <a:lnTo>
                  <a:pt x="173" y="202"/>
                </a:lnTo>
                <a:lnTo>
                  <a:pt x="145" y="203"/>
                </a:lnTo>
                <a:lnTo>
                  <a:pt x="145" y="203"/>
                </a:lnTo>
                <a:close/>
                <a:moveTo>
                  <a:pt x="61" y="238"/>
                </a:moveTo>
                <a:lnTo>
                  <a:pt x="61" y="238"/>
                </a:lnTo>
                <a:lnTo>
                  <a:pt x="57" y="237"/>
                </a:lnTo>
                <a:lnTo>
                  <a:pt x="53" y="234"/>
                </a:lnTo>
                <a:lnTo>
                  <a:pt x="50" y="231"/>
                </a:lnTo>
                <a:lnTo>
                  <a:pt x="49" y="225"/>
                </a:lnTo>
                <a:lnTo>
                  <a:pt x="49" y="225"/>
                </a:lnTo>
                <a:lnTo>
                  <a:pt x="50" y="221"/>
                </a:lnTo>
                <a:lnTo>
                  <a:pt x="53" y="218"/>
                </a:lnTo>
                <a:lnTo>
                  <a:pt x="57" y="214"/>
                </a:lnTo>
                <a:lnTo>
                  <a:pt x="61" y="213"/>
                </a:lnTo>
                <a:lnTo>
                  <a:pt x="61" y="213"/>
                </a:lnTo>
                <a:lnTo>
                  <a:pt x="66" y="214"/>
                </a:lnTo>
                <a:lnTo>
                  <a:pt x="70" y="218"/>
                </a:lnTo>
                <a:lnTo>
                  <a:pt x="72" y="221"/>
                </a:lnTo>
                <a:lnTo>
                  <a:pt x="73" y="225"/>
                </a:lnTo>
                <a:lnTo>
                  <a:pt x="73" y="225"/>
                </a:lnTo>
                <a:lnTo>
                  <a:pt x="72" y="231"/>
                </a:lnTo>
                <a:lnTo>
                  <a:pt x="70" y="234"/>
                </a:lnTo>
                <a:lnTo>
                  <a:pt x="66" y="237"/>
                </a:lnTo>
                <a:lnTo>
                  <a:pt x="61" y="238"/>
                </a:lnTo>
                <a:lnTo>
                  <a:pt x="61" y="238"/>
                </a:lnTo>
                <a:close/>
              </a:path>
            </a:pathLst>
          </a:custGeom>
          <a:solidFill>
            <a:schemeClr val="bg1"/>
          </a:solidFill>
          <a:ln w="9525">
            <a:noFill/>
            <a:round/>
            <a:headEnd/>
            <a:tailEnd/>
          </a:ln>
          <a:extLst>
            <a:ext uri="{91240B29-F687-4F45-9708-019B960494DF}">
              <a14:hiddenLine xmlns="" xmlns:a14="http://schemas.microsoft.com/office/drawing/2010/main" w="9525">
                <a:solidFill>
                  <a:srgbClr val="000000"/>
                </a:solidFill>
                <a:round/>
                <a:headEnd/>
                <a:tailEnd/>
              </a14:hiddenLine>
            </a:ext>
          </a:extLst>
        </p:spPr>
        <p:txBody>
          <a:bodyPr vert="horz" wrap="square" lIns="121944" tIns="60972" rIns="121944" bIns="60972" numCol="1" anchor="t" anchorCtr="0" compatLnSpc="1">
            <a:prstTxWarp prst="textNoShape">
              <a:avLst/>
            </a:prstTxWarp>
          </a:bodyPr>
          <a:lstStyle/>
          <a:p>
            <a:endParaRPr lang="zh-CN" altLang="en-US" dirty="0">
              <a:latin typeface="Arial" pitchFamily="34" charset="0"/>
              <a:ea typeface="微软雅黑" pitchFamily="34" charset="-122"/>
              <a:cs typeface="Arial" pitchFamily="34" charset="0"/>
            </a:endParaRPr>
          </a:p>
        </p:txBody>
      </p:sp>
      <p:sp>
        <p:nvSpPr>
          <p:cNvPr id="104" name="845802190"/>
          <p:cNvSpPr/>
          <p:nvPr/>
        </p:nvSpPr>
        <p:spPr bwMode="auto">
          <a:xfrm>
            <a:off x="4692484" y="1678768"/>
            <a:ext cx="945805" cy="889106"/>
          </a:xfrm>
          <a:prstGeom prst="ellipse">
            <a:avLst/>
          </a:prstGeom>
          <a:solidFill>
            <a:srgbClr val="0070C0">
              <a:alpha val="80000"/>
            </a:srgbClr>
          </a:solidFill>
          <a:ln w="9525" cap="flat" cmpd="sng" algn="ctr">
            <a:noFill/>
            <a:prstDash val="solid"/>
            <a:round/>
            <a:headEnd type="none" w="med" len="med"/>
            <a:tailEnd type="none" w="med" len="med"/>
          </a:ln>
          <a:effec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105" name="762457804"/>
          <p:cNvSpPr/>
          <p:nvPr/>
        </p:nvSpPr>
        <p:spPr>
          <a:xfrm>
            <a:off x="5071680" y="2188936"/>
            <a:ext cx="76916" cy="719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itchFamily="34" charset="0"/>
              <a:ea typeface="微软雅黑" pitchFamily="34" charset="-122"/>
              <a:cs typeface="Arial" pitchFamily="34" charset="0"/>
            </a:endParaRPr>
          </a:p>
        </p:txBody>
      </p:sp>
      <p:cxnSp>
        <p:nvCxnSpPr>
          <p:cNvPr id="106" name="513081074"/>
          <p:cNvCxnSpPr>
            <a:stCxn id="107" idx="0"/>
            <a:endCxn id="110" idx="0"/>
          </p:cNvCxnSpPr>
          <p:nvPr/>
        </p:nvCxnSpPr>
        <p:spPr>
          <a:xfrm flipH="1">
            <a:off x="4940269" y="1838349"/>
            <a:ext cx="35457" cy="219292"/>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7" name="776817711"/>
          <p:cNvSpPr/>
          <p:nvPr/>
        </p:nvSpPr>
        <p:spPr>
          <a:xfrm>
            <a:off x="4937268" y="1838348"/>
            <a:ext cx="76916" cy="71923"/>
          </a:xfrm>
          <a:prstGeom prst="ellipse">
            <a:avLst/>
          </a:prstGeom>
          <a:solidFill>
            <a:schemeClr val="bg1"/>
          </a:solidFill>
          <a:ln w="9525">
            <a:noFill/>
            <a:round/>
            <a:headEnd/>
            <a:tailEnd/>
          </a:ln>
        </p:spPr>
        <p:txBody>
          <a:bodyPr vert="horz" wrap="square" lIns="121944" tIns="60972" rIns="121944" bIns="60972" numCol="1" anchor="t" anchorCtr="0" compatLnSpc="1">
            <a:prstTxWarp prst="textNoShape">
              <a:avLst/>
            </a:prstTxWarp>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dirty="0">
              <a:solidFill>
                <a:schemeClr val="tx1"/>
              </a:solidFill>
              <a:latin typeface="Arial" pitchFamily="34" charset="0"/>
              <a:ea typeface="微软雅黑" pitchFamily="34" charset="-122"/>
              <a:cs typeface="Arial" pitchFamily="34" charset="0"/>
            </a:endParaRPr>
          </a:p>
        </p:txBody>
      </p:sp>
      <p:sp>
        <p:nvSpPr>
          <p:cNvPr id="108" name="923582226"/>
          <p:cNvSpPr/>
          <p:nvPr/>
        </p:nvSpPr>
        <p:spPr>
          <a:xfrm>
            <a:off x="5042725" y="1975724"/>
            <a:ext cx="76916" cy="71923"/>
          </a:xfrm>
          <a:prstGeom prst="ellipse">
            <a:avLst/>
          </a:prstGeom>
          <a:solidFill>
            <a:schemeClr val="bg1"/>
          </a:solidFill>
          <a:ln w="9525">
            <a:noFill/>
            <a:round/>
            <a:headEnd/>
            <a:tailEnd/>
          </a:ln>
        </p:spPr>
        <p:txBody>
          <a:bodyPr vert="horz" wrap="square" lIns="121944" tIns="60972" rIns="121944" bIns="60972" numCol="1" anchor="t" anchorCtr="0" compatLnSpc="1">
            <a:prstTxWarp prst="textNoShape">
              <a:avLst/>
            </a:prstTxWarp>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olidFill>
                <a:schemeClr val="tx1"/>
              </a:solidFill>
              <a:latin typeface="Arial" pitchFamily="34" charset="0"/>
              <a:ea typeface="微软雅黑" pitchFamily="34" charset="-122"/>
              <a:cs typeface="Arial" pitchFamily="34" charset="0"/>
            </a:endParaRPr>
          </a:p>
        </p:txBody>
      </p:sp>
      <p:sp>
        <p:nvSpPr>
          <p:cNvPr id="109" name="314852607"/>
          <p:cNvSpPr/>
          <p:nvPr/>
        </p:nvSpPr>
        <p:spPr>
          <a:xfrm>
            <a:off x="5157978" y="1793139"/>
            <a:ext cx="76916" cy="71923"/>
          </a:xfrm>
          <a:prstGeom prst="ellipse">
            <a:avLst/>
          </a:prstGeom>
          <a:solidFill>
            <a:schemeClr val="bg1"/>
          </a:solidFill>
          <a:ln w="9525">
            <a:noFill/>
            <a:round/>
            <a:headEnd/>
            <a:tailEnd/>
          </a:ln>
        </p:spPr>
        <p:txBody>
          <a:bodyPr vert="horz" wrap="square" lIns="121944" tIns="60972" rIns="121944" bIns="60972" numCol="1" anchor="t" anchorCtr="0" compatLnSpc="1">
            <a:prstTxWarp prst="textNoShape">
              <a:avLst/>
            </a:prstTxWarp>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endParaRPr lang="zh-CN" altLang="en-US">
              <a:solidFill>
                <a:schemeClr val="tx1"/>
              </a:solidFill>
              <a:latin typeface="Arial" pitchFamily="34" charset="0"/>
              <a:ea typeface="微软雅黑" pitchFamily="34" charset="-122"/>
              <a:cs typeface="Arial" pitchFamily="34" charset="0"/>
            </a:endParaRPr>
          </a:p>
        </p:txBody>
      </p:sp>
      <p:sp>
        <p:nvSpPr>
          <p:cNvPr id="110" name="2102914011"/>
          <p:cNvSpPr/>
          <p:nvPr/>
        </p:nvSpPr>
        <p:spPr>
          <a:xfrm>
            <a:off x="4901812" y="2057641"/>
            <a:ext cx="76916" cy="719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itchFamily="34" charset="0"/>
              <a:ea typeface="微软雅黑" pitchFamily="34" charset="-122"/>
              <a:cs typeface="Arial" pitchFamily="34" charset="0"/>
            </a:endParaRPr>
          </a:p>
        </p:txBody>
      </p:sp>
      <p:sp>
        <p:nvSpPr>
          <p:cNvPr id="111" name="1375755421"/>
          <p:cNvSpPr/>
          <p:nvPr/>
        </p:nvSpPr>
        <p:spPr>
          <a:xfrm>
            <a:off x="5296400" y="2036066"/>
            <a:ext cx="76916" cy="719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itchFamily="34" charset="0"/>
              <a:ea typeface="微软雅黑" pitchFamily="34" charset="-122"/>
              <a:cs typeface="Arial" pitchFamily="34" charset="0"/>
            </a:endParaRPr>
          </a:p>
        </p:txBody>
      </p:sp>
      <p:sp>
        <p:nvSpPr>
          <p:cNvPr id="112" name="1562557521"/>
          <p:cNvSpPr/>
          <p:nvPr/>
        </p:nvSpPr>
        <p:spPr>
          <a:xfrm>
            <a:off x="5171668" y="2083605"/>
            <a:ext cx="76916" cy="719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itchFamily="34" charset="0"/>
              <a:ea typeface="微软雅黑" pitchFamily="34" charset="-122"/>
              <a:cs typeface="Arial" pitchFamily="34" charset="0"/>
            </a:endParaRPr>
          </a:p>
        </p:txBody>
      </p:sp>
      <p:sp>
        <p:nvSpPr>
          <p:cNvPr id="113" name="1248286709"/>
          <p:cNvSpPr/>
          <p:nvPr/>
        </p:nvSpPr>
        <p:spPr>
          <a:xfrm>
            <a:off x="5342547" y="2152975"/>
            <a:ext cx="76916" cy="71923"/>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44" tIns="60972" rIns="121944" bIns="60972"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itchFamily="34" charset="0"/>
              <a:ea typeface="微软雅黑" pitchFamily="34" charset="-122"/>
              <a:cs typeface="Arial" pitchFamily="34" charset="0"/>
            </a:endParaRPr>
          </a:p>
        </p:txBody>
      </p:sp>
      <p:cxnSp>
        <p:nvCxnSpPr>
          <p:cNvPr id="114" name="907102249"/>
          <p:cNvCxnSpPr>
            <a:stCxn id="109" idx="3"/>
            <a:endCxn id="108" idx="7"/>
          </p:cNvCxnSpPr>
          <p:nvPr/>
        </p:nvCxnSpPr>
        <p:spPr>
          <a:xfrm flipH="1">
            <a:off x="5108375" y="1854530"/>
            <a:ext cx="60864" cy="131728"/>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1009215804"/>
          <p:cNvCxnSpPr>
            <a:stCxn id="107" idx="5"/>
            <a:endCxn id="108" idx="1"/>
          </p:cNvCxnSpPr>
          <p:nvPr/>
        </p:nvCxnSpPr>
        <p:spPr>
          <a:xfrm>
            <a:off x="5002918" y="1899738"/>
            <a:ext cx="51071" cy="8652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253263398"/>
          <p:cNvCxnSpPr>
            <a:stCxn id="109" idx="5"/>
            <a:endCxn id="111" idx="1"/>
          </p:cNvCxnSpPr>
          <p:nvPr/>
        </p:nvCxnSpPr>
        <p:spPr>
          <a:xfrm>
            <a:off x="5223628" y="1854529"/>
            <a:ext cx="84035" cy="1920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7" name="1424846773"/>
          <p:cNvCxnSpPr>
            <a:stCxn id="108" idx="4"/>
            <a:endCxn id="105" idx="0"/>
          </p:cNvCxnSpPr>
          <p:nvPr/>
        </p:nvCxnSpPr>
        <p:spPr>
          <a:xfrm>
            <a:off x="5081185" y="2047646"/>
            <a:ext cx="28956" cy="14129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8" name="435620248"/>
          <p:cNvCxnSpPr>
            <a:stCxn id="108" idx="5"/>
            <a:endCxn id="112" idx="1"/>
          </p:cNvCxnSpPr>
          <p:nvPr/>
        </p:nvCxnSpPr>
        <p:spPr>
          <a:xfrm>
            <a:off x="5108376" y="2037113"/>
            <a:ext cx="74554" cy="57024"/>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9" name="1858639351"/>
          <p:cNvCxnSpPr>
            <a:stCxn id="111" idx="2"/>
            <a:endCxn id="112" idx="7"/>
          </p:cNvCxnSpPr>
          <p:nvPr/>
        </p:nvCxnSpPr>
        <p:spPr>
          <a:xfrm flipH="1">
            <a:off x="5237319" y="2072028"/>
            <a:ext cx="59083" cy="22113"/>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0" name="1159196368"/>
          <p:cNvCxnSpPr>
            <a:stCxn id="105" idx="7"/>
            <a:endCxn id="112" idx="3"/>
          </p:cNvCxnSpPr>
          <p:nvPr/>
        </p:nvCxnSpPr>
        <p:spPr>
          <a:xfrm flipV="1">
            <a:off x="5137331" y="2144997"/>
            <a:ext cx="45600" cy="54471"/>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1" name="1278022453"/>
          <p:cNvCxnSpPr>
            <a:stCxn id="105" idx="6"/>
            <a:endCxn id="113" idx="3"/>
          </p:cNvCxnSpPr>
          <p:nvPr/>
        </p:nvCxnSpPr>
        <p:spPr>
          <a:xfrm flipV="1">
            <a:off x="5148595" y="2214365"/>
            <a:ext cx="205217" cy="10532"/>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2" name="2038312280"/>
          <p:cNvCxnSpPr>
            <a:stCxn id="110" idx="5"/>
            <a:endCxn id="105" idx="2"/>
          </p:cNvCxnSpPr>
          <p:nvPr/>
        </p:nvCxnSpPr>
        <p:spPr>
          <a:xfrm>
            <a:off x="4967463" y="2119031"/>
            <a:ext cx="104218" cy="105866"/>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3" name="947935168"/>
          <p:cNvCxnSpPr>
            <a:stCxn id="110" idx="6"/>
            <a:endCxn id="108" idx="3"/>
          </p:cNvCxnSpPr>
          <p:nvPr/>
        </p:nvCxnSpPr>
        <p:spPr>
          <a:xfrm flipV="1">
            <a:off x="4978727" y="2037114"/>
            <a:ext cx="75262" cy="5648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4" name="831552876"/>
          <p:cNvCxnSpPr>
            <a:stCxn id="107" idx="6"/>
            <a:endCxn id="111" idx="1"/>
          </p:cNvCxnSpPr>
          <p:nvPr/>
        </p:nvCxnSpPr>
        <p:spPr>
          <a:xfrm>
            <a:off x="5014184" y="1874310"/>
            <a:ext cx="293480" cy="172288"/>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5" name="1371323340"/>
          <p:cNvCxnSpPr>
            <a:stCxn id="111" idx="4"/>
            <a:endCxn id="113" idx="0"/>
          </p:cNvCxnSpPr>
          <p:nvPr/>
        </p:nvCxnSpPr>
        <p:spPr>
          <a:xfrm>
            <a:off x="5334857" y="2107988"/>
            <a:ext cx="46151" cy="44989"/>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6" name="504722856"/>
          <p:cNvSpPr/>
          <p:nvPr/>
        </p:nvSpPr>
        <p:spPr>
          <a:xfrm>
            <a:off x="3518969" y="2918853"/>
            <a:ext cx="1413763" cy="307847"/>
          </a:xfrm>
          <a:prstGeom prst="rect">
            <a:avLst/>
          </a:prstGeom>
        </p:spPr>
        <p:txBody>
          <a:bodyPr wrap="square" lIns="121944" tIns="60972" rIns="121944" bIns="60972">
            <a:spAutoFit/>
          </a:bodyPr>
          <a:lstStyle/>
          <a:p>
            <a:pPr algn="ctr">
              <a:buNone/>
            </a:pPr>
            <a:r>
              <a:rPr lang="en-US" altLang="zh-CN" sz="1200" dirty="0" smtClean="0">
                <a:solidFill>
                  <a:schemeClr val="bg1"/>
                </a:solidFill>
                <a:latin typeface="Arial" pitchFamily="34" charset="0"/>
                <a:ea typeface="微软雅黑" pitchFamily="34" charset="-122"/>
                <a:cs typeface="Arial" pitchFamily="34" charset="0"/>
              </a:rPr>
              <a:t>Big Data</a:t>
            </a:r>
          </a:p>
        </p:txBody>
      </p:sp>
      <p:sp>
        <p:nvSpPr>
          <p:cNvPr id="127" name="127678899"/>
          <p:cNvSpPr/>
          <p:nvPr/>
        </p:nvSpPr>
        <p:spPr>
          <a:xfrm>
            <a:off x="4623316" y="2152289"/>
            <a:ext cx="1049444" cy="307847"/>
          </a:xfrm>
          <a:prstGeom prst="rect">
            <a:avLst/>
          </a:prstGeom>
        </p:spPr>
        <p:txBody>
          <a:bodyPr wrap="square" lIns="121944" tIns="60972" rIns="121944" bIns="60972">
            <a:spAutoFit/>
          </a:bodyPr>
          <a:lstStyle/>
          <a:p>
            <a:pPr algn="ctr">
              <a:buNone/>
            </a:pPr>
            <a:r>
              <a:rPr lang="en-US" altLang="zh-CN" sz="1200" dirty="0" smtClean="0">
                <a:solidFill>
                  <a:schemeClr val="bg1"/>
                </a:solidFill>
                <a:latin typeface="Arial" pitchFamily="34" charset="0"/>
                <a:ea typeface="微软雅黑" pitchFamily="34" charset="-122"/>
                <a:cs typeface="Arial" pitchFamily="34" charset="0"/>
              </a:rPr>
              <a:t>Server SAN</a:t>
            </a:r>
          </a:p>
        </p:txBody>
      </p:sp>
      <p:grpSp>
        <p:nvGrpSpPr>
          <p:cNvPr id="2" name="组合 49"/>
          <p:cNvGrpSpPr/>
          <p:nvPr/>
        </p:nvGrpSpPr>
        <p:grpSpPr>
          <a:xfrm>
            <a:off x="2993382" y="2708201"/>
            <a:ext cx="364274" cy="205888"/>
            <a:chOff x="5658017" y="1790700"/>
            <a:chExt cx="684147" cy="382890"/>
          </a:xfrm>
        </p:grpSpPr>
        <p:sp>
          <p:nvSpPr>
            <p:cNvPr id="129" name="弧形 128"/>
            <p:cNvSpPr/>
            <p:nvPr/>
          </p:nvSpPr>
          <p:spPr bwMode="auto">
            <a:xfrm>
              <a:off x="5791200" y="1790700"/>
              <a:ext cx="342900" cy="342900"/>
            </a:xfrm>
            <a:prstGeom prst="arc">
              <a:avLst>
                <a:gd name="adj1" fmla="val 11150839"/>
                <a:gd name="adj2" fmla="val 21102175"/>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sp>
          <p:nvSpPr>
            <p:cNvPr id="130" name="弧形 129"/>
            <p:cNvSpPr/>
            <p:nvPr/>
          </p:nvSpPr>
          <p:spPr bwMode="auto">
            <a:xfrm rot="16878596">
              <a:off x="5657646" y="1923274"/>
              <a:ext cx="246171" cy="245430"/>
            </a:xfrm>
            <a:prstGeom prst="arc">
              <a:avLst>
                <a:gd name="adj1" fmla="val 10176728"/>
                <a:gd name="adj2" fmla="val 21102175"/>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sp>
          <p:nvSpPr>
            <p:cNvPr id="131" name="弧形 130"/>
            <p:cNvSpPr/>
            <p:nvPr/>
          </p:nvSpPr>
          <p:spPr bwMode="auto">
            <a:xfrm rot="5869697">
              <a:off x="6023350" y="1854776"/>
              <a:ext cx="230045" cy="407583"/>
            </a:xfrm>
            <a:prstGeom prst="arc">
              <a:avLst>
                <a:gd name="adj1" fmla="val 10176728"/>
                <a:gd name="adj2" fmla="val 21102175"/>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cxnSp>
          <p:nvCxnSpPr>
            <p:cNvPr id="132" name="直接连接符 131"/>
            <p:cNvCxnSpPr>
              <a:stCxn id="130" idx="0"/>
              <a:endCxn id="131" idx="2"/>
            </p:cNvCxnSpPr>
            <p:nvPr/>
          </p:nvCxnSpPr>
          <p:spPr bwMode="auto">
            <a:xfrm>
              <a:off x="5778750" y="2169047"/>
              <a:ext cx="360570" cy="0"/>
            </a:xfrm>
            <a:prstGeom prst="line">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33" name="504722856"/>
          <p:cNvSpPr/>
          <p:nvPr/>
        </p:nvSpPr>
        <p:spPr>
          <a:xfrm>
            <a:off x="2486870" y="2900377"/>
            <a:ext cx="1413763" cy="307847"/>
          </a:xfrm>
          <a:prstGeom prst="rect">
            <a:avLst/>
          </a:prstGeom>
        </p:spPr>
        <p:txBody>
          <a:bodyPr wrap="square" lIns="121944" tIns="60972" rIns="121944" bIns="60972">
            <a:spAutoFit/>
          </a:bodyPr>
          <a:lstStyle/>
          <a:p>
            <a:pPr algn="ctr">
              <a:buNone/>
            </a:pPr>
            <a:r>
              <a:rPr lang="en-US" altLang="zh-CN" sz="1200" dirty="0" smtClean="0">
                <a:solidFill>
                  <a:schemeClr val="bg1"/>
                </a:solidFill>
                <a:latin typeface="Arial" pitchFamily="34" charset="0"/>
                <a:ea typeface="微软雅黑" pitchFamily="34" charset="-122"/>
                <a:cs typeface="Arial" pitchFamily="34" charset="0"/>
              </a:rPr>
              <a:t>Cloud </a:t>
            </a:r>
          </a:p>
        </p:txBody>
      </p:sp>
      <p:grpSp>
        <p:nvGrpSpPr>
          <p:cNvPr id="4" name="组合 72"/>
          <p:cNvGrpSpPr/>
          <p:nvPr/>
        </p:nvGrpSpPr>
        <p:grpSpPr>
          <a:xfrm>
            <a:off x="2175221" y="1821304"/>
            <a:ext cx="263815" cy="439905"/>
            <a:chOff x="7826692" y="1520007"/>
            <a:chExt cx="328613" cy="470536"/>
          </a:xfrm>
        </p:grpSpPr>
        <p:sp>
          <p:nvSpPr>
            <p:cNvPr id="135" name="圆角矩形 134"/>
            <p:cNvSpPr/>
            <p:nvPr/>
          </p:nvSpPr>
          <p:spPr bwMode="auto">
            <a:xfrm>
              <a:off x="7826692" y="1520007"/>
              <a:ext cx="328613" cy="470536"/>
            </a:xfrm>
            <a:prstGeom prst="roundRect">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dirty="0" smtClean="0">
                <a:solidFill>
                  <a:srgbClr val="000000"/>
                </a:solidFill>
                <a:latin typeface="Arial" charset="0"/>
                <a:ea typeface="宋体" charset="-122"/>
              </a:endParaRPr>
            </a:p>
          </p:txBody>
        </p:sp>
        <p:sp>
          <p:nvSpPr>
            <p:cNvPr id="136" name="矩形 135"/>
            <p:cNvSpPr/>
            <p:nvPr/>
          </p:nvSpPr>
          <p:spPr bwMode="auto">
            <a:xfrm>
              <a:off x="7870031" y="1573347"/>
              <a:ext cx="241935" cy="97155"/>
            </a:xfrm>
            <a:prstGeom prst="rect">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sp>
          <p:nvSpPr>
            <p:cNvPr id="137" name="矩形 136"/>
            <p:cNvSpPr/>
            <p:nvPr/>
          </p:nvSpPr>
          <p:spPr bwMode="auto">
            <a:xfrm>
              <a:off x="7870031" y="1672407"/>
              <a:ext cx="241935" cy="97155"/>
            </a:xfrm>
            <a:prstGeom prst="rect">
              <a:avLst/>
            </a:prstGeom>
            <a:noFill/>
            <a:ln w="19050">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dirty="0" smtClean="0">
                <a:solidFill>
                  <a:srgbClr val="000000"/>
                </a:solidFill>
                <a:latin typeface="Arial" charset="0"/>
                <a:ea typeface="宋体" charset="-122"/>
              </a:endParaRPr>
            </a:p>
          </p:txBody>
        </p:sp>
      </p:grpSp>
      <p:sp>
        <p:nvSpPr>
          <p:cNvPr id="138" name="504722856"/>
          <p:cNvSpPr/>
          <p:nvPr/>
        </p:nvSpPr>
        <p:spPr>
          <a:xfrm>
            <a:off x="1613125" y="2232565"/>
            <a:ext cx="1413763" cy="307847"/>
          </a:xfrm>
          <a:prstGeom prst="rect">
            <a:avLst/>
          </a:prstGeom>
        </p:spPr>
        <p:txBody>
          <a:bodyPr wrap="square" lIns="121944" tIns="60972" rIns="121944" bIns="60972">
            <a:spAutoFit/>
          </a:bodyPr>
          <a:lstStyle/>
          <a:p>
            <a:pPr algn="ctr">
              <a:buNone/>
            </a:pPr>
            <a:r>
              <a:rPr lang="en-US" altLang="zh-CN" sz="1200" dirty="0" smtClean="0">
                <a:solidFill>
                  <a:schemeClr val="bg1"/>
                </a:solidFill>
                <a:latin typeface="Arial" pitchFamily="34" charset="0"/>
                <a:ea typeface="微软雅黑" pitchFamily="34" charset="-122"/>
                <a:cs typeface="Arial" pitchFamily="34" charset="0"/>
              </a:rPr>
              <a:t>HPC </a:t>
            </a:r>
          </a:p>
        </p:txBody>
      </p:sp>
      <p:grpSp>
        <p:nvGrpSpPr>
          <p:cNvPr id="5" name="组合 39"/>
          <p:cNvGrpSpPr/>
          <p:nvPr/>
        </p:nvGrpSpPr>
        <p:grpSpPr>
          <a:xfrm>
            <a:off x="3534316" y="1662926"/>
            <a:ext cx="314276" cy="250286"/>
            <a:chOff x="5076824" y="2628900"/>
            <a:chExt cx="432000" cy="352425"/>
          </a:xfrm>
        </p:grpSpPr>
        <p:sp>
          <p:nvSpPr>
            <p:cNvPr id="140" name="圆角矩形 139"/>
            <p:cNvSpPr/>
            <p:nvPr/>
          </p:nvSpPr>
          <p:spPr bwMode="auto">
            <a:xfrm>
              <a:off x="5076824" y="2628900"/>
              <a:ext cx="432000" cy="266700"/>
            </a:xfrm>
            <a:prstGeom prst="roundRect">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sp>
          <p:nvSpPr>
            <p:cNvPr id="141" name="矩形 140"/>
            <p:cNvSpPr/>
            <p:nvPr/>
          </p:nvSpPr>
          <p:spPr bwMode="auto">
            <a:xfrm rot="10800000" flipV="1">
              <a:off x="5220824" y="2897175"/>
              <a:ext cx="144000" cy="72000"/>
            </a:xfrm>
            <a:prstGeom prst="rect">
              <a:avLst/>
            </a:prstGeom>
            <a:solidFill>
              <a:schemeClr val="tx1">
                <a:lumMod val="65000"/>
                <a:lumOff val="35000"/>
              </a:schemeClr>
            </a:solidFill>
            <a:ln>
              <a:solidFill>
                <a:schemeClr val="bg1"/>
              </a:solidFill>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buClr>
                  <a:srgbClr val="CC9900"/>
                </a:buClr>
                <a:buFont typeface="Wingdings" pitchFamily="2" charset="2"/>
                <a:buChar char="n"/>
              </a:pPr>
              <a:endParaRPr lang="zh-CN" altLang="en-US" smtClean="0">
                <a:solidFill>
                  <a:srgbClr val="000000"/>
                </a:solidFill>
                <a:latin typeface="Arial" charset="0"/>
                <a:ea typeface="宋体" charset="-122"/>
              </a:endParaRPr>
            </a:p>
          </p:txBody>
        </p:sp>
        <p:cxnSp>
          <p:nvCxnSpPr>
            <p:cNvPr id="142" name="直接连接符 141"/>
            <p:cNvCxnSpPr/>
            <p:nvPr/>
          </p:nvCxnSpPr>
          <p:spPr bwMode="auto">
            <a:xfrm>
              <a:off x="5148824" y="2981325"/>
              <a:ext cx="288000" cy="0"/>
            </a:xfrm>
            <a:prstGeom prst="line">
              <a:avLst/>
            </a:prstGeom>
            <a:noFill/>
            <a:ln w="28575">
              <a:solidFill>
                <a:schemeClr val="bg1"/>
              </a:solidFill>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cxnSp>
      </p:grpSp>
      <p:sp>
        <p:nvSpPr>
          <p:cNvPr id="143" name="504722856"/>
          <p:cNvSpPr/>
          <p:nvPr/>
        </p:nvSpPr>
        <p:spPr>
          <a:xfrm>
            <a:off x="3006847" y="1947483"/>
            <a:ext cx="1413763" cy="307847"/>
          </a:xfrm>
          <a:prstGeom prst="rect">
            <a:avLst/>
          </a:prstGeom>
        </p:spPr>
        <p:txBody>
          <a:bodyPr wrap="square" lIns="121944" tIns="60972" rIns="121944" bIns="60972">
            <a:spAutoFit/>
          </a:bodyPr>
          <a:lstStyle/>
          <a:p>
            <a:pPr algn="ctr">
              <a:buNone/>
            </a:pPr>
            <a:r>
              <a:rPr lang="en-US" altLang="zh-CN" sz="1200" dirty="0" smtClean="0">
                <a:solidFill>
                  <a:schemeClr val="bg1"/>
                </a:solidFill>
                <a:latin typeface="Arial" pitchFamily="34" charset="0"/>
                <a:ea typeface="微软雅黑" pitchFamily="34" charset="-122"/>
                <a:cs typeface="Arial" pitchFamily="34" charset="0"/>
              </a:rPr>
              <a:t>Web Cache</a:t>
            </a:r>
          </a:p>
        </p:txBody>
      </p:sp>
    </p:spTree>
  </p:cSld>
  <p:clrMapOvr>
    <a:masterClrMapping/>
  </p:clrMapOvr>
  <p:transition advClick="0" advTm="800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标题 95"/>
          <p:cNvSpPr>
            <a:spLocks noGrp="1"/>
          </p:cNvSpPr>
          <p:nvPr>
            <p:ph type="title"/>
          </p:nvPr>
        </p:nvSpPr>
        <p:spPr>
          <a:xfrm>
            <a:off x="626696" y="411279"/>
            <a:ext cx="11568480" cy="871739"/>
          </a:xfrm>
        </p:spPr>
        <p:txBody>
          <a:bodyPr/>
          <a:lstStyle/>
          <a:p>
            <a:pPr lvl="0" algn="l"/>
            <a:r>
              <a:rPr lang="en-US" altLang="zh-CN" sz="3400" b="1" dirty="0" smtClean="0">
                <a:solidFill>
                  <a:schemeClr val="tx1"/>
                </a:solidFill>
                <a:latin typeface="Arial"/>
                <a:ea typeface="微软雅黑" pitchFamily="34" charset="-122"/>
              </a:rPr>
              <a:t>A variety of application scenarios with one system</a:t>
            </a:r>
            <a:endParaRPr lang="zh-CN" altLang="en-US" sz="3400" b="1" dirty="0">
              <a:solidFill>
                <a:schemeClr val="tx1"/>
              </a:solidFill>
            </a:endParaRPr>
          </a:p>
        </p:txBody>
      </p:sp>
      <p:sp>
        <p:nvSpPr>
          <p:cNvPr id="97" name="圆角矩形 96"/>
          <p:cNvSpPr/>
          <p:nvPr/>
        </p:nvSpPr>
        <p:spPr bwMode="auto">
          <a:xfrm>
            <a:off x="911661" y="4563319"/>
            <a:ext cx="5954212" cy="1056245"/>
          </a:xfrm>
          <a:prstGeom prst="roundRect">
            <a:avLst/>
          </a:prstGeom>
          <a:solidFill>
            <a:schemeClr val="bg2">
              <a:lumMod val="20000"/>
              <a:lumOff val="80000"/>
              <a:alpha val="90000"/>
            </a:schemeClr>
          </a:solidFill>
          <a:ln w="9525" cap="flat" cmpd="sng" algn="ctr">
            <a:no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noAutofit/>
          </a:bodyPr>
          <a:lstStyle/>
          <a:p>
            <a:pPr defTabSz="1170751" eaLnBrk="0" hangingPunct="0"/>
            <a:endParaRPr lang="zh-CN" altLang="en-US" sz="2100" dirty="0" smtClean="0">
              <a:latin typeface="FrutigerNext LT Regular" pitchFamily="34" charset="0"/>
              <a:ea typeface="ＭＳ Ｐゴシック" pitchFamily="34" charset="-128"/>
            </a:endParaRPr>
          </a:p>
        </p:txBody>
      </p:sp>
      <p:sp>
        <p:nvSpPr>
          <p:cNvPr id="99" name="圆角矩形 98"/>
          <p:cNvSpPr/>
          <p:nvPr/>
        </p:nvSpPr>
        <p:spPr bwMode="auto">
          <a:xfrm>
            <a:off x="911661" y="3045662"/>
            <a:ext cx="5954212" cy="1056245"/>
          </a:xfrm>
          <a:prstGeom prst="roundRect">
            <a:avLst/>
          </a:prstGeom>
          <a:solidFill>
            <a:schemeClr val="bg2">
              <a:lumMod val="20000"/>
              <a:lumOff val="80000"/>
              <a:alpha val="90000"/>
            </a:schemeClr>
          </a:solidFill>
          <a:ln w="9525" cap="flat" cmpd="sng" algn="ctr">
            <a:no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noAutofit/>
          </a:bodyPr>
          <a:lstStyle/>
          <a:p>
            <a:pPr defTabSz="1170751" eaLnBrk="0" hangingPunct="0"/>
            <a:endParaRPr lang="zh-CN" altLang="en-US" sz="2100" dirty="0" smtClean="0">
              <a:latin typeface="FrutigerNext LT Regular" pitchFamily="34" charset="0"/>
              <a:ea typeface="ＭＳ Ｐゴシック" pitchFamily="34" charset="-128"/>
            </a:endParaRPr>
          </a:p>
        </p:txBody>
      </p:sp>
      <p:sp>
        <p:nvSpPr>
          <p:cNvPr id="100" name="圆角矩形 99"/>
          <p:cNvSpPr/>
          <p:nvPr/>
        </p:nvSpPr>
        <p:spPr bwMode="auto">
          <a:xfrm>
            <a:off x="911661" y="1575634"/>
            <a:ext cx="5954212" cy="1056245"/>
          </a:xfrm>
          <a:prstGeom prst="roundRect">
            <a:avLst/>
          </a:prstGeom>
          <a:solidFill>
            <a:schemeClr val="bg2">
              <a:lumMod val="20000"/>
              <a:lumOff val="80000"/>
              <a:alpha val="90000"/>
            </a:schemeClr>
          </a:solidFill>
          <a:ln w="9525" cap="flat" cmpd="sng" algn="ctr">
            <a:noFill/>
            <a:prstDash val="solid"/>
            <a:round/>
            <a:headEnd type="none" w="med" len="med"/>
            <a:tailEnd type="none" w="med" len="med"/>
          </a:ln>
          <a:effectLst/>
        </p:spPr>
        <p:txBody>
          <a:bodyPr vert="horz" wrap="square" lIns="121924" tIns="60962" rIns="121924" bIns="60962" numCol="1" rtlCol="0" anchor="t" anchorCtr="0" compatLnSpc="1">
            <a:prstTxWarp prst="textNoShape">
              <a:avLst/>
            </a:prstTxWarp>
            <a:noAutofit/>
          </a:bodyPr>
          <a:lstStyle/>
          <a:p>
            <a:pPr defTabSz="1170751" eaLnBrk="0" hangingPunct="0"/>
            <a:endParaRPr lang="zh-CN" altLang="en-US" sz="2100" dirty="0" smtClean="0">
              <a:latin typeface="FrutigerNext LT Regular" pitchFamily="34" charset="0"/>
              <a:ea typeface="ＭＳ Ｐゴシック" pitchFamily="34" charset="-128"/>
            </a:endParaRPr>
          </a:p>
        </p:txBody>
      </p:sp>
      <p:pic>
        <p:nvPicPr>
          <p:cNvPr id="101" name="568504267" descr="D:\01.MKT_Server\00.工作输出\01.X6800\视频制作\3D渲染\X6800_4U4\XH628 V3\HD4u4_momery_looking down_0911.png"/>
          <p:cNvPicPr>
            <a:picLocks noChangeAspect="1" noChangeArrowheads="1"/>
          </p:cNvPicPr>
          <p:nvPr/>
        </p:nvPicPr>
        <p:blipFill rotWithShape="1">
          <a:blip r:embed="rId3" cstate="print"/>
          <a:srcRect/>
          <a:stretch/>
        </p:blipFill>
        <p:spPr bwMode="auto">
          <a:xfrm>
            <a:off x="8241885" y="2949630"/>
            <a:ext cx="2753522" cy="1063046"/>
          </a:xfrm>
          <a:prstGeom prst="rect">
            <a:avLst/>
          </a:prstGeom>
          <a:noFill/>
        </p:spPr>
      </p:pic>
      <p:sp>
        <p:nvSpPr>
          <p:cNvPr id="102" name="117888336"/>
          <p:cNvSpPr/>
          <p:nvPr/>
        </p:nvSpPr>
        <p:spPr bwMode="auto">
          <a:xfrm>
            <a:off x="5641268" y="3396602"/>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103" name="748035864"/>
          <p:cNvSpPr/>
          <p:nvPr/>
        </p:nvSpPr>
        <p:spPr>
          <a:xfrm>
            <a:off x="5554629" y="3687221"/>
            <a:ext cx="2114804" cy="328371"/>
          </a:xfrm>
          <a:prstGeom prst="rect">
            <a:avLst/>
          </a:prstGeom>
        </p:spPr>
        <p:txBody>
          <a:bodyPr wrap="none" lIns="121944" tIns="60972" rIns="121944" bIns="60972">
            <a:spAutoFit/>
          </a:bodyPr>
          <a:lstStyle/>
          <a:p>
            <a:pPr>
              <a:buNone/>
            </a:pPr>
            <a:r>
              <a:rPr lang="en-US" altLang="zh-CN" sz="1300" dirty="0" smtClean="0">
                <a:latin typeface="Arial" pitchFamily="34" charset="0"/>
                <a:ea typeface="微软雅黑" pitchFamily="34" charset="-122"/>
                <a:cs typeface="Arial" pitchFamily="34" charset="0"/>
              </a:rPr>
              <a:t>Storage Node XH628 V3</a:t>
            </a:r>
          </a:p>
        </p:txBody>
      </p:sp>
      <p:sp>
        <p:nvSpPr>
          <p:cNvPr id="104" name="960511568"/>
          <p:cNvSpPr/>
          <p:nvPr/>
        </p:nvSpPr>
        <p:spPr bwMode="auto">
          <a:xfrm>
            <a:off x="5633587" y="4925368"/>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105" name="1892987651"/>
          <p:cNvSpPr/>
          <p:nvPr/>
        </p:nvSpPr>
        <p:spPr>
          <a:xfrm>
            <a:off x="5621518" y="5225294"/>
            <a:ext cx="2125495" cy="328371"/>
          </a:xfrm>
          <a:prstGeom prst="rect">
            <a:avLst/>
          </a:prstGeom>
        </p:spPr>
        <p:txBody>
          <a:bodyPr wrap="none" lIns="121944" tIns="60972" rIns="121944" bIns="60972">
            <a:spAutoFit/>
          </a:bodyPr>
          <a:lstStyle/>
          <a:p>
            <a:pPr>
              <a:buNone/>
            </a:pPr>
            <a:r>
              <a:rPr lang="en-US" altLang="zh-CN" sz="1300" dirty="0" smtClean="0">
                <a:latin typeface="Arial" pitchFamily="34" charset="0"/>
                <a:ea typeface="微软雅黑" pitchFamily="34" charset="-122"/>
                <a:cs typeface="Arial" pitchFamily="34" charset="0"/>
              </a:rPr>
              <a:t>GPU Node      XH622 V3</a:t>
            </a:r>
          </a:p>
        </p:txBody>
      </p:sp>
      <p:sp>
        <p:nvSpPr>
          <p:cNvPr id="106" name="523714834"/>
          <p:cNvSpPr/>
          <p:nvPr/>
        </p:nvSpPr>
        <p:spPr bwMode="auto">
          <a:xfrm>
            <a:off x="5635804" y="1921082"/>
            <a:ext cx="1121715" cy="324998"/>
          </a:xfrm>
          <a:prstGeom prst="ellipse">
            <a:avLst/>
          </a:prstGeom>
          <a:ln>
            <a:headEnd type="none" w="med" len="med"/>
            <a:tailEnd type="none" w="med" len="med"/>
          </a:ln>
        </p:spPr>
        <p:style>
          <a:lnRef idx="0">
            <a:schemeClr val="accent3"/>
          </a:lnRef>
          <a:fillRef idx="1003">
            <a:schemeClr val="lt2"/>
          </a:fillRef>
          <a:effectRef idx="3">
            <a:schemeClr val="accent3"/>
          </a:effectRef>
          <a:fontRef idx="minor">
            <a:schemeClr val="lt1"/>
          </a:fontRef>
        </p:style>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zh-CN" altLang="en-US" sz="2400" b="1" dirty="0" smtClean="0">
              <a:latin typeface="Arial" pitchFamily="34" charset="0"/>
              <a:ea typeface="微软雅黑" pitchFamily="34" charset="-122"/>
              <a:cs typeface="Arial" pitchFamily="34" charset="0"/>
            </a:endParaRPr>
          </a:p>
        </p:txBody>
      </p:sp>
      <p:sp>
        <p:nvSpPr>
          <p:cNvPr id="107" name="1098911678"/>
          <p:cNvSpPr/>
          <p:nvPr/>
        </p:nvSpPr>
        <p:spPr>
          <a:xfrm>
            <a:off x="5234470" y="2152729"/>
            <a:ext cx="2408721" cy="423217"/>
          </a:xfrm>
          <a:prstGeom prst="rect">
            <a:avLst/>
          </a:prstGeom>
        </p:spPr>
        <p:txBody>
          <a:bodyPr wrap="none" lIns="121944" tIns="60972" rIns="121944" bIns="60972">
            <a:spAutoFit/>
          </a:bodyPr>
          <a:lstStyle/>
          <a:p>
            <a:pPr>
              <a:lnSpc>
                <a:spcPct val="150000"/>
              </a:lnSpc>
              <a:buNone/>
            </a:pPr>
            <a:r>
              <a:rPr lang="zh-CN" altLang="en-US" sz="1300" dirty="0" smtClean="0">
                <a:latin typeface="Arial" pitchFamily="34" charset="0"/>
                <a:ea typeface="微软雅黑" pitchFamily="34" charset="-122"/>
                <a:cs typeface="Arial" pitchFamily="34" charset="0"/>
              </a:rPr>
              <a:t>     </a:t>
            </a:r>
            <a:r>
              <a:rPr lang="en-US" altLang="zh-CN" sz="1300" dirty="0" smtClean="0">
                <a:latin typeface="Arial" pitchFamily="34" charset="0"/>
                <a:ea typeface="微软雅黑" pitchFamily="34" charset="-122"/>
                <a:cs typeface="Arial" pitchFamily="34" charset="0"/>
              </a:rPr>
              <a:t>Compute Node XH620 V3</a:t>
            </a:r>
            <a:endParaRPr lang="en-US" altLang="zh-CN" sz="1300" dirty="0">
              <a:latin typeface="Arial" pitchFamily="34" charset="0"/>
              <a:ea typeface="微软雅黑" pitchFamily="34" charset="-122"/>
              <a:cs typeface="Arial" pitchFamily="34" charset="0"/>
            </a:endParaRPr>
          </a:p>
        </p:txBody>
      </p:sp>
      <p:pic>
        <p:nvPicPr>
          <p:cNvPr id="108" name="710342838" descr="D:\01.MKT_Server\00.工作输出\01.X6800\视频制作\3D渲染\X6800_4U4\4U8\left_Node_4U8.png"/>
          <p:cNvPicPr>
            <a:picLocks noChangeAspect="1" noChangeArrowheads="1"/>
          </p:cNvPicPr>
          <p:nvPr/>
        </p:nvPicPr>
        <p:blipFill>
          <a:blip r:embed="rId4" cstate="print"/>
          <a:srcRect/>
          <a:stretch>
            <a:fillRect/>
          </a:stretch>
        </p:blipFill>
        <p:spPr bwMode="auto">
          <a:xfrm>
            <a:off x="5529477" y="1457069"/>
            <a:ext cx="1384918" cy="758993"/>
          </a:xfrm>
          <a:prstGeom prst="rect">
            <a:avLst/>
          </a:prstGeom>
          <a:noFill/>
        </p:spPr>
      </p:pic>
      <p:pic>
        <p:nvPicPr>
          <p:cNvPr id="109" name="1599183945" descr="D:\01.MKT_Server\00.工作输出\01.X6800\视频制作\3D渲染\X6800_4U4\XH628 V3\left_Node_XH628 V3 4U4momery.png"/>
          <p:cNvPicPr>
            <a:picLocks noChangeAspect="1" noChangeArrowheads="1"/>
          </p:cNvPicPr>
          <p:nvPr/>
        </p:nvPicPr>
        <p:blipFill>
          <a:blip r:embed="rId5" cstate="print"/>
          <a:srcRect/>
          <a:stretch>
            <a:fillRect/>
          </a:stretch>
        </p:blipFill>
        <p:spPr bwMode="auto">
          <a:xfrm>
            <a:off x="5465117" y="2930877"/>
            <a:ext cx="1384918" cy="758993"/>
          </a:xfrm>
          <a:prstGeom prst="rect">
            <a:avLst/>
          </a:prstGeom>
          <a:noFill/>
        </p:spPr>
      </p:pic>
      <p:pic>
        <p:nvPicPr>
          <p:cNvPr id="110" name="1970242975" descr="D:\01.MKT_Server\00.工作输出\01.X6800\视频制作\3D渲染\X6800_4U4\XH622 V3\left_Node_XH622 V3 4U4 GPU.png"/>
          <p:cNvPicPr>
            <a:picLocks noChangeAspect="1" noChangeArrowheads="1"/>
          </p:cNvPicPr>
          <p:nvPr/>
        </p:nvPicPr>
        <p:blipFill>
          <a:blip r:embed="rId6" cstate="print"/>
          <a:srcRect/>
          <a:stretch>
            <a:fillRect/>
          </a:stretch>
        </p:blipFill>
        <p:spPr bwMode="auto">
          <a:xfrm>
            <a:off x="5480955" y="4490471"/>
            <a:ext cx="1384918" cy="758993"/>
          </a:xfrm>
          <a:prstGeom prst="rect">
            <a:avLst/>
          </a:prstGeom>
          <a:noFill/>
        </p:spPr>
      </p:pic>
      <p:sp>
        <p:nvSpPr>
          <p:cNvPr id="111" name="Freeform 6"/>
          <p:cNvSpPr>
            <a:spLocks/>
          </p:cNvSpPr>
          <p:nvPr/>
        </p:nvSpPr>
        <p:spPr bwMode="auto">
          <a:xfrm rot="16200000" flipV="1">
            <a:off x="5768640" y="3086542"/>
            <a:ext cx="3601674" cy="1023062"/>
          </a:xfrm>
          <a:custGeom>
            <a:avLst/>
            <a:gdLst>
              <a:gd name="T0" fmla="*/ 9878 w 13223"/>
              <a:gd name="T1" fmla="*/ 2983 h 4600"/>
              <a:gd name="T2" fmla="*/ 8233 w 13223"/>
              <a:gd name="T3" fmla="*/ 1399 h 4600"/>
              <a:gd name="T4" fmla="*/ 9156 w 13223"/>
              <a:gd name="T5" fmla="*/ 1399 h 4600"/>
              <a:gd name="T6" fmla="*/ 6611 w 13223"/>
              <a:gd name="T7" fmla="*/ 0 h 4600"/>
              <a:gd name="T8" fmla="*/ 4066 w 13223"/>
              <a:gd name="T9" fmla="*/ 1399 h 4600"/>
              <a:gd name="T10" fmla="*/ 4989 w 13223"/>
              <a:gd name="T11" fmla="*/ 1399 h 4600"/>
              <a:gd name="T12" fmla="*/ 3345 w 13223"/>
              <a:gd name="T13" fmla="*/ 2983 h 4600"/>
              <a:gd name="T14" fmla="*/ 0 w 13223"/>
              <a:gd name="T15" fmla="*/ 4600 h 4600"/>
              <a:gd name="T16" fmla="*/ 13223 w 13223"/>
              <a:gd name="T17" fmla="*/ 4600 h 4600"/>
              <a:gd name="T18" fmla="*/ 9878 w 13223"/>
              <a:gd name="T19" fmla="*/ 2983 h 4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23" h="4600">
                <a:moveTo>
                  <a:pt x="9878" y="2983"/>
                </a:moveTo>
                <a:cubicBezTo>
                  <a:pt x="8838" y="2334"/>
                  <a:pt x="8311" y="1525"/>
                  <a:pt x="8233" y="1399"/>
                </a:cubicBezTo>
                <a:cubicBezTo>
                  <a:pt x="9156" y="1399"/>
                  <a:pt x="9156" y="1399"/>
                  <a:pt x="9156" y="1399"/>
                </a:cubicBezTo>
                <a:cubicBezTo>
                  <a:pt x="6611" y="0"/>
                  <a:pt x="6611" y="0"/>
                  <a:pt x="6611" y="0"/>
                </a:cubicBezTo>
                <a:cubicBezTo>
                  <a:pt x="4066" y="1399"/>
                  <a:pt x="4066" y="1399"/>
                  <a:pt x="4066" y="1399"/>
                </a:cubicBezTo>
                <a:cubicBezTo>
                  <a:pt x="4989" y="1399"/>
                  <a:pt x="4989" y="1399"/>
                  <a:pt x="4989" y="1399"/>
                </a:cubicBezTo>
                <a:cubicBezTo>
                  <a:pt x="4912" y="1525"/>
                  <a:pt x="4385" y="2334"/>
                  <a:pt x="3345" y="2983"/>
                </a:cubicBezTo>
                <a:cubicBezTo>
                  <a:pt x="2214" y="3688"/>
                  <a:pt x="0" y="4600"/>
                  <a:pt x="0" y="4600"/>
                </a:cubicBezTo>
                <a:cubicBezTo>
                  <a:pt x="13223" y="4600"/>
                  <a:pt x="13223" y="4600"/>
                  <a:pt x="13223" y="4600"/>
                </a:cubicBezTo>
                <a:cubicBezTo>
                  <a:pt x="13223" y="4600"/>
                  <a:pt x="11008" y="3688"/>
                  <a:pt x="9878" y="2983"/>
                </a:cubicBezTo>
                <a:close/>
              </a:path>
            </a:pathLst>
          </a:custGeom>
          <a:gradFill>
            <a:gsLst>
              <a:gs pos="0">
                <a:sysClr val="windowText" lastClr="000000">
                  <a:lumMod val="50000"/>
                  <a:lumOff val="50000"/>
                </a:sysClr>
              </a:gs>
              <a:gs pos="99000">
                <a:sysClr val="windowText" lastClr="000000">
                  <a:lumMod val="50000"/>
                  <a:lumOff val="50000"/>
                  <a:alpha val="0"/>
                </a:sysClr>
              </a:gs>
            </a:gsLst>
            <a:lin ang="5400000" scaled="0"/>
          </a:gradFill>
          <a:ln>
            <a:noFill/>
          </a:ln>
        </p:spPr>
        <p:txBody>
          <a:bodyPr lIns="121944" tIns="60972" rIns="121944" bIns="60972"/>
          <a:lstStyle/>
          <a:p>
            <a:pPr defTabSz="1219444" fontAlgn="auto">
              <a:spcBef>
                <a:spcPts val="0"/>
              </a:spcBef>
              <a:spcAft>
                <a:spcPts val="0"/>
              </a:spcAft>
              <a:defRPr/>
            </a:pPr>
            <a:endParaRPr lang="zh-CN" altLang="en-US" sz="1500" kern="0" dirty="0">
              <a:solidFill>
                <a:srgbClr val="000000"/>
              </a:solidFill>
              <a:latin typeface="微软雅黑" pitchFamily="34" charset="-122"/>
              <a:ea typeface="微软雅黑" pitchFamily="34" charset="-122"/>
              <a:cs typeface="Arial" pitchFamily="34" charset="0"/>
            </a:endParaRPr>
          </a:p>
        </p:txBody>
      </p:sp>
      <p:sp>
        <p:nvSpPr>
          <p:cNvPr id="112" name="TextBox 111"/>
          <p:cNvSpPr txBox="1"/>
          <p:nvPr/>
        </p:nvSpPr>
        <p:spPr>
          <a:xfrm>
            <a:off x="1199769" y="1892270"/>
            <a:ext cx="2321496" cy="451510"/>
          </a:xfrm>
          <a:prstGeom prst="rect">
            <a:avLst/>
          </a:prstGeom>
          <a:noFill/>
        </p:spPr>
        <p:txBody>
          <a:bodyPr wrap="none" lIns="121944" tIns="60972" rIns="121944" bIns="60972" rtlCol="0">
            <a:spAutoFit/>
          </a:bodyPr>
          <a:lstStyle/>
          <a:p>
            <a:pPr>
              <a:buNone/>
            </a:pPr>
            <a:r>
              <a:rPr lang="en-US" altLang="zh-CN" sz="2100" dirty="0" smtClean="0">
                <a:latin typeface="Arial" pitchFamily="34" charset="0"/>
                <a:ea typeface="微软雅黑" pitchFamily="34" charset="-122"/>
                <a:cs typeface="Arial" pitchFamily="34" charset="0"/>
              </a:rPr>
              <a:t>HPC/Web Cache</a:t>
            </a:r>
            <a:endParaRPr lang="zh-CN" altLang="en-US" sz="2100" dirty="0" smtClean="0">
              <a:latin typeface="Arial" pitchFamily="34" charset="0"/>
              <a:ea typeface="微软雅黑" pitchFamily="34" charset="-122"/>
              <a:cs typeface="Arial" pitchFamily="34" charset="0"/>
            </a:endParaRPr>
          </a:p>
        </p:txBody>
      </p:sp>
      <p:sp>
        <p:nvSpPr>
          <p:cNvPr id="113" name="TextBox 112"/>
          <p:cNvSpPr txBox="1"/>
          <p:nvPr/>
        </p:nvSpPr>
        <p:spPr>
          <a:xfrm>
            <a:off x="1199769" y="3333761"/>
            <a:ext cx="3966840" cy="446300"/>
          </a:xfrm>
          <a:prstGeom prst="rect">
            <a:avLst/>
          </a:prstGeom>
          <a:noFill/>
        </p:spPr>
        <p:txBody>
          <a:bodyPr wrap="none" lIns="121944" tIns="60972" rIns="121944" bIns="60972" rtlCol="0">
            <a:spAutoFit/>
          </a:bodyPr>
          <a:lstStyle/>
          <a:p>
            <a:pPr>
              <a:buNone/>
            </a:pPr>
            <a:r>
              <a:rPr lang="en-US" altLang="zh-CN" sz="2100" dirty="0" smtClean="0">
                <a:latin typeface="Arial" pitchFamily="34" charset="0"/>
                <a:ea typeface="微软雅黑" pitchFamily="34" charset="-122"/>
                <a:cs typeface="Arial" pitchFamily="34" charset="0"/>
              </a:rPr>
              <a:t>Big Data (</a:t>
            </a:r>
            <a:r>
              <a:rPr lang="en-US" altLang="zh-CN" sz="2100" dirty="0" err="1" smtClean="0">
                <a:latin typeface="Arial" pitchFamily="34" charset="0"/>
                <a:ea typeface="微软雅黑" pitchFamily="34" charset="-122"/>
                <a:cs typeface="Arial" pitchFamily="34" charset="0"/>
              </a:rPr>
              <a:t>Hadoop</a:t>
            </a:r>
            <a:r>
              <a:rPr lang="en-US" altLang="zh-CN" sz="2100" dirty="0" smtClean="0">
                <a:latin typeface="Arial" pitchFamily="34" charset="0"/>
                <a:ea typeface="微软雅黑" pitchFamily="34" charset="-122"/>
                <a:cs typeface="Arial" pitchFamily="34" charset="0"/>
              </a:rPr>
              <a:t>)/Server SAN</a:t>
            </a:r>
            <a:endParaRPr lang="zh-CN" altLang="en-US" sz="2100" dirty="0" smtClean="0">
              <a:latin typeface="Arial" pitchFamily="34" charset="0"/>
              <a:ea typeface="微软雅黑" pitchFamily="34" charset="-122"/>
              <a:cs typeface="Arial" pitchFamily="34" charset="0"/>
            </a:endParaRPr>
          </a:p>
        </p:txBody>
      </p:sp>
      <p:sp>
        <p:nvSpPr>
          <p:cNvPr id="114" name="TextBox 113"/>
          <p:cNvSpPr txBox="1"/>
          <p:nvPr/>
        </p:nvSpPr>
        <p:spPr>
          <a:xfrm>
            <a:off x="1199769" y="4851418"/>
            <a:ext cx="4324309" cy="769466"/>
          </a:xfrm>
          <a:prstGeom prst="rect">
            <a:avLst/>
          </a:prstGeom>
          <a:noFill/>
        </p:spPr>
        <p:txBody>
          <a:bodyPr wrap="none" lIns="121944" tIns="60972" rIns="121944" bIns="60972" rtlCol="0">
            <a:spAutoFit/>
          </a:bodyPr>
          <a:lstStyle/>
          <a:p>
            <a:pPr>
              <a:buNone/>
            </a:pPr>
            <a:r>
              <a:rPr lang="en-US" altLang="zh-CN" sz="2100" dirty="0" smtClean="0">
                <a:solidFill>
                  <a:srgbClr val="000000"/>
                </a:solidFill>
                <a:latin typeface="Arial"/>
                <a:ea typeface="微软雅黑" pitchFamily="34" charset="-122"/>
                <a:cs typeface="Arial" pitchFamily="34" charset="0"/>
              </a:rPr>
              <a:t>Graphics acceleration/ Simulation </a:t>
            </a:r>
          </a:p>
          <a:p>
            <a:pPr>
              <a:buNone/>
            </a:pPr>
            <a:r>
              <a:rPr lang="en-US" altLang="zh-CN" sz="2100" dirty="0" smtClean="0">
                <a:solidFill>
                  <a:srgbClr val="000000"/>
                </a:solidFill>
                <a:latin typeface="Arial"/>
                <a:ea typeface="微软雅黑" pitchFamily="34" charset="-122"/>
                <a:cs typeface="Arial" pitchFamily="34" charset="0"/>
              </a:rPr>
              <a:t>/ 3D rendering</a:t>
            </a:r>
            <a:endParaRPr lang="zh-CN" altLang="en-US" sz="2100" dirty="0" smtClean="0">
              <a:latin typeface="Arial" pitchFamily="34" charset="0"/>
              <a:ea typeface="微软雅黑" pitchFamily="34" charset="-122"/>
              <a:cs typeface="Arial" pitchFamily="34" charset="0"/>
            </a:endParaRPr>
          </a:p>
        </p:txBody>
      </p:sp>
      <p:sp>
        <p:nvSpPr>
          <p:cNvPr id="115" name="TextBox 114"/>
          <p:cNvSpPr txBox="1"/>
          <p:nvPr/>
        </p:nvSpPr>
        <p:spPr>
          <a:xfrm>
            <a:off x="9191952" y="4102024"/>
            <a:ext cx="1035170" cy="451510"/>
          </a:xfrm>
          <a:prstGeom prst="rect">
            <a:avLst/>
          </a:prstGeom>
          <a:noFill/>
        </p:spPr>
        <p:txBody>
          <a:bodyPr wrap="none" lIns="121944" tIns="60972" rIns="121944" bIns="60972" rtlCol="0">
            <a:spAutoFit/>
          </a:bodyPr>
          <a:lstStyle/>
          <a:p>
            <a:pPr>
              <a:buNone/>
            </a:pPr>
            <a:r>
              <a:rPr lang="en-US" altLang="zh-CN" sz="2100" dirty="0" smtClean="0">
                <a:latin typeface="Arial" pitchFamily="34" charset="0"/>
                <a:ea typeface="微软雅黑" pitchFamily="34" charset="-122"/>
                <a:cs typeface="Arial" pitchFamily="34" charset="0"/>
              </a:rPr>
              <a:t>X6800</a:t>
            </a:r>
            <a:endParaRPr lang="zh-CN" altLang="en-US" sz="2100" dirty="0" smtClean="0">
              <a:latin typeface="Arial" pitchFamily="34" charset="0"/>
              <a:ea typeface="微软雅黑" pitchFamily="34" charset="-122"/>
              <a:cs typeface="Arial" pitchFamily="34" charset="0"/>
            </a:endParaRPr>
          </a:p>
        </p:txBody>
      </p:sp>
    </p:spTree>
  </p:cSld>
  <p:clrMapOvr>
    <a:masterClrMapping/>
  </p:clrMapOvr>
  <p:transition advClick="0" advTm="800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35008783"/>
          <p:cNvSpPr txBox="1">
            <a:spLocks/>
          </p:cNvSpPr>
          <p:nvPr/>
        </p:nvSpPr>
        <p:spPr>
          <a:xfrm>
            <a:off x="694392" y="318636"/>
            <a:ext cx="8304938" cy="1162318"/>
          </a:xfrm>
          <a:prstGeom prst="rect">
            <a:avLst/>
          </a:prstGeom>
        </p:spPr>
        <p:txBody>
          <a:bodyPr lIns="121944" tIns="60972" rIns="121944" bIns="60972"/>
          <a:lstStyle/>
          <a:p>
            <a:pPr defTabSz="1219444" eaLnBrk="0" hangingPunct="0">
              <a:defRPr/>
            </a:pPr>
            <a:endParaRPr lang="en-US" sz="5900" b="1" kern="0" dirty="0">
              <a:solidFill>
                <a:srgbClr val="C00000"/>
              </a:solidFill>
              <a:latin typeface="Arial"/>
              <a:ea typeface="黑体" pitchFamily="49" charset="-122"/>
              <a:cs typeface="+mj-cs"/>
            </a:endParaRPr>
          </a:p>
        </p:txBody>
      </p:sp>
      <p:sp>
        <p:nvSpPr>
          <p:cNvPr id="27" name="Freeform 11"/>
          <p:cNvSpPr>
            <a:spLocks/>
          </p:cNvSpPr>
          <p:nvPr/>
        </p:nvSpPr>
        <p:spPr bwMode="gray">
          <a:xfrm>
            <a:off x="3638892" y="2121780"/>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8" name="1105486151"/>
          <p:cNvSpPr>
            <a:spLocks/>
          </p:cNvSpPr>
          <p:nvPr/>
        </p:nvSpPr>
        <p:spPr bwMode="gray">
          <a:xfrm>
            <a:off x="2703081" y="2121780"/>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9" name="847531730"/>
          <p:cNvSpPr txBox="1">
            <a:spLocks noChangeArrowheads="1"/>
          </p:cNvSpPr>
          <p:nvPr/>
        </p:nvSpPr>
        <p:spPr bwMode="gray">
          <a:xfrm>
            <a:off x="3776584" y="2233989"/>
            <a:ext cx="5280874" cy="533604"/>
          </a:xfrm>
          <a:prstGeom prst="rect">
            <a:avLst/>
          </a:prstGeom>
          <a:noFill/>
          <a:ln w="9525">
            <a:noFill/>
            <a:miter lim="800000"/>
            <a:headEnd/>
            <a:tailEnd/>
          </a:ln>
          <a:effectLst>
            <a:outerShdw dist="17961" dir="2700000" algn="ctr" rotWithShape="0">
              <a:srgbClr val="333333">
                <a:alpha val="50000"/>
              </a:srgbClr>
            </a:outerShdw>
          </a:effectLst>
        </p:spPr>
        <p:txBody>
          <a:bodyPr wrap="square" lIns="121944" tIns="60972" rIns="121944" bIns="60972">
            <a:spAutoFit/>
          </a:bodyPr>
          <a:lstStyle/>
          <a:p>
            <a:r>
              <a:rPr lang="en-US" altLang="zh-CN" sz="2700" dirty="0" smtClean="0">
                <a:latin typeface="Arial"/>
                <a:ea typeface="微软雅黑" pitchFamily="34" charset="-122"/>
              </a:rPr>
              <a:t>Trends and Positioning</a:t>
            </a:r>
            <a:endParaRPr lang="en-US" altLang="zh-CN" sz="3200" dirty="0">
              <a:latin typeface="Arial"/>
              <a:ea typeface="微软雅黑" pitchFamily="34" charset="-122"/>
            </a:endParaRPr>
          </a:p>
        </p:txBody>
      </p:sp>
      <p:sp>
        <p:nvSpPr>
          <p:cNvPr id="42" name="200893032"/>
          <p:cNvSpPr txBox="1">
            <a:spLocks noChangeArrowheads="1"/>
          </p:cNvSpPr>
          <p:nvPr/>
        </p:nvSpPr>
        <p:spPr bwMode="gray">
          <a:xfrm>
            <a:off x="2940707" y="2058265"/>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1</a:t>
            </a:r>
          </a:p>
        </p:txBody>
      </p:sp>
      <p:sp>
        <p:nvSpPr>
          <p:cNvPr id="25" name="Freeform 9"/>
          <p:cNvSpPr>
            <a:spLocks/>
          </p:cNvSpPr>
          <p:nvPr/>
        </p:nvSpPr>
        <p:spPr bwMode="gray">
          <a:xfrm>
            <a:off x="3638892" y="3036228"/>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rgbClr val="C00000"/>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6" name="176877909"/>
          <p:cNvSpPr>
            <a:spLocks/>
          </p:cNvSpPr>
          <p:nvPr/>
        </p:nvSpPr>
        <p:spPr bwMode="gray">
          <a:xfrm>
            <a:off x="2703081" y="3036228"/>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rgbClr val="C00000"/>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30" name="372139331"/>
          <p:cNvSpPr txBox="1">
            <a:spLocks noChangeArrowheads="1"/>
          </p:cNvSpPr>
          <p:nvPr/>
        </p:nvSpPr>
        <p:spPr bwMode="gray">
          <a:xfrm>
            <a:off x="3776584" y="3139967"/>
            <a:ext cx="4776444" cy="533604"/>
          </a:xfrm>
          <a:prstGeom prst="rect">
            <a:avLst/>
          </a:prstGeom>
          <a:noFill/>
          <a:ln w="9525">
            <a:noFill/>
            <a:miter lim="800000"/>
            <a:headEnd/>
            <a:tailEnd/>
          </a:ln>
          <a:effectLst>
            <a:outerShdw dist="17961" dir="2700000" algn="ctr" rotWithShape="0">
              <a:srgbClr val="333333">
                <a:alpha val="50000"/>
              </a:srgbClr>
            </a:outerShdw>
          </a:effectLst>
        </p:spPr>
        <p:txBody>
          <a:bodyPr lIns="121944" tIns="60972" rIns="121944" bIns="60972">
            <a:spAutoFit/>
          </a:bodyPr>
          <a:lstStyle/>
          <a:p>
            <a:pPr lvl="0"/>
            <a:r>
              <a:rPr lang="en-US" altLang="zh-CN" sz="2700" dirty="0" smtClean="0">
                <a:latin typeface="Arial"/>
                <a:ea typeface="微软雅黑" pitchFamily="34" charset="-122"/>
              </a:rPr>
              <a:t>Introduction to the X6800</a:t>
            </a:r>
            <a:endParaRPr lang="en-US" altLang="zh-CN" sz="2700" dirty="0">
              <a:latin typeface="Arial"/>
              <a:ea typeface="微软雅黑" pitchFamily="34" charset="-122"/>
            </a:endParaRPr>
          </a:p>
        </p:txBody>
      </p:sp>
      <p:sp>
        <p:nvSpPr>
          <p:cNvPr id="46" name="1173522401"/>
          <p:cNvSpPr txBox="1">
            <a:spLocks noChangeArrowheads="1"/>
          </p:cNvSpPr>
          <p:nvPr/>
        </p:nvSpPr>
        <p:spPr bwMode="gray">
          <a:xfrm>
            <a:off x="2961032" y="2985416"/>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2</a:t>
            </a:r>
          </a:p>
        </p:txBody>
      </p:sp>
      <p:sp>
        <p:nvSpPr>
          <p:cNvPr id="22" name="Freeform 6"/>
          <p:cNvSpPr>
            <a:spLocks/>
          </p:cNvSpPr>
          <p:nvPr/>
        </p:nvSpPr>
        <p:spPr bwMode="gray">
          <a:xfrm>
            <a:off x="3638892" y="3929504"/>
            <a:ext cx="6046774" cy="757942"/>
          </a:xfrm>
          <a:custGeom>
            <a:avLst/>
            <a:gdLst>
              <a:gd name="T0" fmla="*/ 0 w 2856"/>
              <a:gd name="T1" fmla="*/ 5 h 358"/>
              <a:gd name="T2" fmla="*/ 0 w 2856"/>
              <a:gd name="T3" fmla="*/ 357 h 358"/>
              <a:gd name="T4" fmla="*/ 2667 w 2856"/>
              <a:gd name="T5" fmla="*/ 357 h 358"/>
              <a:gd name="T6" fmla="*/ 2854 w 2856"/>
              <a:gd name="T7" fmla="*/ 182 h 358"/>
              <a:gd name="T8" fmla="*/ 2667 w 2856"/>
              <a:gd name="T9" fmla="*/ 0 h 358"/>
              <a:gd name="T10" fmla="*/ 0 w 2856"/>
              <a:gd name="T11" fmla="*/ 5 h 358"/>
            </a:gdLst>
            <a:ahLst/>
            <a:cxnLst>
              <a:cxn ang="0">
                <a:pos x="T0" y="T1"/>
              </a:cxn>
              <a:cxn ang="0">
                <a:pos x="T2" y="T3"/>
              </a:cxn>
              <a:cxn ang="0">
                <a:pos x="T4" y="T5"/>
              </a:cxn>
              <a:cxn ang="0">
                <a:pos x="T6" y="T7"/>
              </a:cxn>
              <a:cxn ang="0">
                <a:pos x="T8" y="T9"/>
              </a:cxn>
              <a:cxn ang="0">
                <a:pos x="T10" y="T11"/>
              </a:cxn>
            </a:cxnLst>
            <a:rect l="0" t="0" r="r" b="b"/>
            <a:pathLst>
              <a:path w="2856" h="358">
                <a:moveTo>
                  <a:pt x="0" y="5"/>
                </a:moveTo>
                <a:lnTo>
                  <a:pt x="0" y="357"/>
                </a:lnTo>
                <a:cubicBezTo>
                  <a:pt x="97" y="358"/>
                  <a:pt x="2594" y="357"/>
                  <a:pt x="2667" y="357"/>
                </a:cubicBezTo>
                <a:cubicBezTo>
                  <a:pt x="2739" y="357"/>
                  <a:pt x="2851" y="321"/>
                  <a:pt x="2854" y="182"/>
                </a:cubicBezTo>
                <a:cubicBezTo>
                  <a:pt x="2856" y="43"/>
                  <a:pt x="2755" y="0"/>
                  <a:pt x="2667" y="0"/>
                </a:cubicBezTo>
                <a:cubicBezTo>
                  <a:pt x="2579" y="0"/>
                  <a:pt x="95" y="5"/>
                  <a:pt x="0" y="5"/>
                </a:cubicBez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3" name="1326511058"/>
          <p:cNvSpPr>
            <a:spLocks/>
          </p:cNvSpPr>
          <p:nvPr/>
        </p:nvSpPr>
        <p:spPr bwMode="gray">
          <a:xfrm>
            <a:off x="2703081" y="3929504"/>
            <a:ext cx="813012" cy="757942"/>
          </a:xfrm>
          <a:custGeom>
            <a:avLst/>
            <a:gdLst>
              <a:gd name="T0" fmla="*/ 372 w 372"/>
              <a:gd name="T1" fmla="*/ 1 h 358"/>
              <a:gd name="T2" fmla="*/ 372 w 372"/>
              <a:gd name="T3" fmla="*/ 358 h 358"/>
              <a:gd name="T4" fmla="*/ 165 w 372"/>
              <a:gd name="T5" fmla="*/ 357 h 358"/>
              <a:gd name="T6" fmla="*/ 0 w 372"/>
              <a:gd name="T7" fmla="*/ 181 h 358"/>
              <a:gd name="T8" fmla="*/ 164 w 372"/>
              <a:gd name="T9" fmla="*/ 1 h 358"/>
              <a:gd name="T10" fmla="*/ 372 w 372"/>
              <a:gd name="T11" fmla="*/ 1 h 358"/>
            </a:gdLst>
            <a:ahLst/>
            <a:cxnLst>
              <a:cxn ang="0">
                <a:pos x="T0" y="T1"/>
              </a:cxn>
              <a:cxn ang="0">
                <a:pos x="T2" y="T3"/>
              </a:cxn>
              <a:cxn ang="0">
                <a:pos x="T4" y="T5"/>
              </a:cxn>
              <a:cxn ang="0">
                <a:pos x="T6" y="T7"/>
              </a:cxn>
              <a:cxn ang="0">
                <a:pos x="T8" y="T9"/>
              </a:cxn>
              <a:cxn ang="0">
                <a:pos x="T10" y="T11"/>
              </a:cxn>
            </a:cxnLst>
            <a:rect l="0" t="0" r="r" b="b"/>
            <a:pathLst>
              <a:path w="372" h="358">
                <a:moveTo>
                  <a:pt x="372" y="1"/>
                </a:moveTo>
                <a:cubicBezTo>
                  <a:pt x="372" y="179"/>
                  <a:pt x="372" y="358"/>
                  <a:pt x="372" y="358"/>
                </a:cubicBezTo>
                <a:lnTo>
                  <a:pt x="165" y="357"/>
                </a:lnTo>
                <a:cubicBezTo>
                  <a:pt x="137" y="357"/>
                  <a:pt x="0" y="316"/>
                  <a:pt x="0" y="181"/>
                </a:cubicBezTo>
                <a:cubicBezTo>
                  <a:pt x="0" y="46"/>
                  <a:pt x="126" y="0"/>
                  <a:pt x="164" y="1"/>
                </a:cubicBezTo>
                <a:lnTo>
                  <a:pt x="372" y="1"/>
                </a:lnTo>
                <a:close/>
              </a:path>
            </a:pathLst>
          </a:custGeom>
          <a:solidFill>
            <a:schemeClr val="bg1">
              <a:lumMod val="50000"/>
            </a:schemeClr>
          </a:solidFill>
          <a:ln w="19050" cap="flat" cmpd="sng">
            <a:solidFill>
              <a:schemeClr val="bg1"/>
            </a:solidFill>
            <a:prstDash val="solid"/>
            <a:round/>
            <a:headEnd/>
            <a:tailEnd/>
          </a:ln>
          <a:effectLst/>
        </p:spPr>
        <p:txBody>
          <a:bodyPr wrap="none" lIns="121944" tIns="60972" rIns="121944" bIns="60972" anchor="ctr"/>
          <a:lstStyle/>
          <a:p>
            <a:pPr>
              <a:defRPr/>
            </a:pPr>
            <a:endParaRPr lang="en-US" altLang="zh-CN">
              <a:latin typeface="Arial"/>
              <a:ea typeface="宋体" pitchFamily="2" charset="-122"/>
            </a:endParaRPr>
          </a:p>
        </p:txBody>
      </p:sp>
      <p:sp>
        <p:nvSpPr>
          <p:cNvPr id="24" name="1828729187"/>
          <p:cNvSpPr txBox="1">
            <a:spLocks noChangeArrowheads="1"/>
          </p:cNvSpPr>
          <p:nvPr/>
        </p:nvSpPr>
        <p:spPr bwMode="gray">
          <a:xfrm>
            <a:off x="3776585" y="4045947"/>
            <a:ext cx="5687379" cy="533604"/>
          </a:xfrm>
          <a:prstGeom prst="rect">
            <a:avLst/>
          </a:prstGeom>
          <a:noFill/>
          <a:ln w="9525">
            <a:noFill/>
            <a:miter lim="800000"/>
            <a:headEnd/>
            <a:tailEnd/>
          </a:ln>
          <a:effectLst>
            <a:outerShdw dist="17961" dir="2700000" algn="ctr" rotWithShape="0">
              <a:srgbClr val="333333">
                <a:alpha val="50000"/>
              </a:srgbClr>
            </a:outerShdw>
          </a:effectLst>
        </p:spPr>
        <p:txBody>
          <a:bodyPr wrap="square" lIns="121944" tIns="60972" rIns="121944" bIns="60972">
            <a:spAutoFit/>
          </a:bodyPr>
          <a:lstStyle/>
          <a:p>
            <a:pPr lvl="0"/>
            <a:r>
              <a:rPr lang="en-US" altLang="zh-CN" sz="2700" dirty="0" smtClean="0">
                <a:latin typeface="Arial"/>
                <a:ea typeface="微软雅黑" pitchFamily="34" charset="-122"/>
              </a:rPr>
              <a:t>Application Scenarios and Cases</a:t>
            </a:r>
            <a:endParaRPr lang="en-US" altLang="zh-CN" sz="2700" dirty="0">
              <a:latin typeface="Arial"/>
              <a:ea typeface="微软雅黑" pitchFamily="34" charset="-122"/>
            </a:endParaRPr>
          </a:p>
        </p:txBody>
      </p:sp>
      <p:sp>
        <p:nvSpPr>
          <p:cNvPr id="47" name="1118093874"/>
          <p:cNvSpPr txBox="1">
            <a:spLocks noChangeArrowheads="1"/>
          </p:cNvSpPr>
          <p:nvPr/>
        </p:nvSpPr>
        <p:spPr bwMode="gray">
          <a:xfrm>
            <a:off x="2961032" y="3861755"/>
            <a:ext cx="406506" cy="861974"/>
          </a:xfrm>
          <a:prstGeom prst="rect">
            <a:avLst/>
          </a:prstGeom>
          <a:noFill/>
          <a:ln w="9525">
            <a:noFill/>
            <a:miter lim="800000"/>
            <a:headEnd/>
            <a:tailEnd/>
          </a:ln>
          <a:effectLst>
            <a:outerShdw dist="28398" dir="1593903" algn="ctr" rotWithShape="0">
              <a:srgbClr val="333333">
                <a:alpha val="50000"/>
              </a:srgbClr>
            </a:outerShdw>
          </a:effectLst>
        </p:spPr>
        <p:txBody>
          <a:bodyPr lIns="121944" tIns="60972" rIns="121944" bIns="60972">
            <a:spAutoFit/>
          </a:bodyPr>
          <a:lstStyle/>
          <a:p>
            <a:pPr algn="ctr">
              <a:spcBef>
                <a:spcPct val="50000"/>
              </a:spcBef>
            </a:pPr>
            <a:r>
              <a:rPr lang="en-US" altLang="zh-CN" sz="4800" b="1" dirty="0">
                <a:solidFill>
                  <a:schemeClr val="bg1"/>
                </a:solidFill>
                <a:latin typeface="Arial"/>
              </a:rPr>
              <a:t>3</a:t>
            </a:r>
          </a:p>
        </p:txBody>
      </p:sp>
      <p:sp>
        <p:nvSpPr>
          <p:cNvPr id="19" name="标题 18"/>
          <p:cNvSpPr>
            <a:spLocks noGrp="1"/>
          </p:cNvSpPr>
          <p:nvPr>
            <p:ph type="title"/>
          </p:nvPr>
        </p:nvSpPr>
        <p:spPr/>
        <p:txBody>
          <a:bodyPr/>
          <a:lstStyle/>
          <a:p>
            <a:pPr lvl="0" algn="l"/>
            <a:r>
              <a:rPr lang="en-US" altLang="zh-CN" sz="3400" b="1" dirty="0" smtClean="0">
                <a:solidFill>
                  <a:schemeClr val="tx1"/>
                </a:solidFill>
                <a:latin typeface="Arial"/>
              </a:rPr>
              <a:t>Contents</a:t>
            </a:r>
            <a:endParaRPr lang="zh-CN" altLang="en-US" sz="3400" b="1" dirty="0">
              <a:solidFill>
                <a:schemeClr val="tx1"/>
              </a:solidFill>
            </a:endParaRPr>
          </a:p>
        </p:txBody>
      </p:sp>
    </p:spTree>
  </p:cSld>
  <p:clrMapOvr>
    <a:masterClrMapping/>
  </p:clrMapOvr>
  <p:transition advClick="0" advTm="800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459400662"/>
          <p:cNvSpPr txBox="1">
            <a:spLocks/>
          </p:cNvSpPr>
          <p:nvPr/>
        </p:nvSpPr>
        <p:spPr>
          <a:xfrm>
            <a:off x="336087" y="432100"/>
            <a:ext cx="10179584" cy="787382"/>
          </a:xfrm>
          <a:prstGeom prst="rect">
            <a:avLst/>
          </a:prstGeom>
        </p:spPr>
        <p:txBody>
          <a:bodyPr lIns="121944" tIns="60972" rIns="121944" bIns="60972"/>
          <a:lstStyle/>
          <a:p>
            <a:pPr lvl="0" eaLnBrk="0" hangingPunct="0">
              <a:defRPr/>
            </a:pPr>
            <a:endParaRPr lang="en-US" altLang="zh-CN" sz="3200" b="1" kern="0" dirty="0">
              <a:solidFill>
                <a:srgbClr val="C00000"/>
              </a:solidFill>
              <a:latin typeface="Arial" pitchFamily="34" charset="0"/>
              <a:ea typeface="微软雅黑" pitchFamily="34" charset="-122"/>
              <a:cs typeface="Arial" pitchFamily="34" charset="0"/>
            </a:endParaRPr>
          </a:p>
        </p:txBody>
      </p:sp>
      <p:sp>
        <p:nvSpPr>
          <p:cNvPr id="105" name="1368331330"/>
          <p:cNvSpPr/>
          <p:nvPr/>
        </p:nvSpPr>
        <p:spPr bwMode="auto">
          <a:xfrm>
            <a:off x="6628293" y="3865682"/>
            <a:ext cx="4215251" cy="2255941"/>
          </a:xfrm>
          <a:prstGeom prst="roundRect">
            <a:avLst>
              <a:gd name="adj" fmla="val 4000"/>
            </a:avLst>
          </a:prstGeom>
          <a:solidFill>
            <a:schemeClr val="bg1">
              <a:lumMod val="95000"/>
            </a:schemeClr>
          </a:solidFill>
          <a:ln>
            <a:solidFill>
              <a:schemeClr val="tx1">
                <a:lumMod val="85000"/>
                <a:lumOff val="15000"/>
              </a:schemeClr>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121944" tIns="60972" rIns="121944" bIns="60972" numCol="1" rtlCol="0" anchor="t" anchorCtr="0" compatLnSpc="1">
            <a:prstTxWarp prst="textNoShape">
              <a:avLst/>
            </a:prstTxWarp>
          </a:bodyPr>
          <a:lstStyle/>
          <a:p>
            <a:pPr defTabSz="1219444">
              <a:buClr>
                <a:srgbClr val="CC9900"/>
              </a:buClr>
              <a:buFont typeface="Wingdings" pitchFamily="2" charset="2"/>
              <a:buChar char="n"/>
            </a:pPr>
            <a:endParaRPr lang="en-US" altLang="zh-CN" sz="1300" dirty="0" smtClean="0">
              <a:latin typeface="Arial" pitchFamily="34" charset="0"/>
              <a:ea typeface="宋体" charset="-122"/>
              <a:cs typeface="Arial" pitchFamily="34" charset="0"/>
            </a:endParaRPr>
          </a:p>
        </p:txBody>
      </p:sp>
      <p:sp>
        <p:nvSpPr>
          <p:cNvPr id="106" name="1036384508"/>
          <p:cNvSpPr/>
          <p:nvPr/>
        </p:nvSpPr>
        <p:spPr>
          <a:xfrm>
            <a:off x="6700029" y="4423687"/>
            <a:ext cx="4041382" cy="1600460"/>
          </a:xfrm>
          <a:prstGeom prst="rect">
            <a:avLst/>
          </a:prstGeom>
        </p:spPr>
        <p:txBody>
          <a:bodyPr wrap="square" lIns="121942" tIns="60971" rIns="121942" bIns="60971">
            <a:spAutoFit/>
          </a:bodyPr>
          <a:lstStyle/>
          <a:p>
            <a:pPr marL="228646" indent="-228646">
              <a:lnSpc>
                <a:spcPct val="120000"/>
              </a:lnSpc>
              <a:buClr>
                <a:schemeClr val="tx1">
                  <a:lumMod val="50000"/>
                  <a:lumOff val="50000"/>
                </a:schemeClr>
              </a:buClr>
              <a:buSzPct val="60000"/>
              <a:buFont typeface="Wingdings" pitchFamily="2" charset="2"/>
              <a:buChar char="l"/>
              <a:defRPr/>
            </a:pPr>
            <a:r>
              <a:rPr lang="en-US" altLang="zh-CN" sz="1600" b="1" spc="-100" dirty="0" smtClean="0">
                <a:latin typeface="Arial" pitchFamily="34" charset="0"/>
                <a:ea typeface="微软雅黑" pitchFamily="34" charset="-122"/>
                <a:cs typeface="Arial" pitchFamily="34" charset="0"/>
              </a:rPr>
              <a:t>Provides </a:t>
            </a:r>
            <a:r>
              <a:rPr lang="en-US" altLang="zh-CN" sz="1600" b="1" spc="-100" dirty="0" smtClean="0">
                <a:solidFill>
                  <a:srgbClr val="C00000"/>
                </a:solidFill>
                <a:latin typeface="Arial" pitchFamily="34" charset="0"/>
                <a:ea typeface="微软雅黑" pitchFamily="34" charset="-122"/>
                <a:cs typeface="Arial" pitchFamily="34" charset="0"/>
              </a:rPr>
              <a:t>eight </a:t>
            </a:r>
            <a:r>
              <a:rPr lang="en-US" altLang="zh-CN" sz="1600" b="1" spc="-100" dirty="0" smtClean="0">
                <a:latin typeface="Arial" pitchFamily="34" charset="0"/>
                <a:ea typeface="微软雅黑" pitchFamily="34" charset="-122"/>
                <a:cs typeface="Arial" pitchFamily="34" charset="0"/>
              </a:rPr>
              <a:t>slots.</a:t>
            </a:r>
          </a:p>
          <a:p>
            <a:pPr marL="228646" indent="-228646">
              <a:lnSpc>
                <a:spcPct val="120000"/>
              </a:lnSpc>
              <a:buClr>
                <a:schemeClr val="tx1">
                  <a:lumMod val="50000"/>
                  <a:lumOff val="50000"/>
                </a:schemeClr>
              </a:buClr>
              <a:buSzPct val="60000"/>
              <a:buFont typeface="Wingdings" pitchFamily="2" charset="2"/>
              <a:buChar char="l"/>
              <a:defRPr/>
            </a:pPr>
            <a:r>
              <a:rPr lang="en-US" altLang="zh-CN" sz="1600" b="1" spc="-100" dirty="0" smtClean="0">
                <a:latin typeface="Arial" pitchFamily="34" charset="0"/>
                <a:ea typeface="微软雅黑" pitchFamily="34" charset="-122"/>
                <a:cs typeface="Arial" pitchFamily="34" charset="0"/>
              </a:rPr>
              <a:t>Supports </a:t>
            </a:r>
            <a:r>
              <a:rPr lang="en-US" altLang="zh-CN" sz="1600" b="1" spc="-100" dirty="0" smtClean="0">
                <a:solidFill>
                  <a:srgbClr val="C00000"/>
                </a:solidFill>
                <a:latin typeface="Arial" pitchFamily="34" charset="0"/>
                <a:ea typeface="微软雅黑" pitchFamily="34" charset="-122"/>
                <a:cs typeface="Arial" pitchFamily="34" charset="0"/>
              </a:rPr>
              <a:t>four dual-slot and eight single-slot </a:t>
            </a:r>
            <a:r>
              <a:rPr lang="en-US" altLang="zh-CN" sz="1600" b="1" spc="-100" dirty="0" smtClean="0">
                <a:latin typeface="Arial" pitchFamily="34" charset="0"/>
                <a:ea typeface="微软雅黑" pitchFamily="34" charset="-122"/>
                <a:cs typeface="Arial" pitchFamily="34" charset="0"/>
              </a:rPr>
              <a:t>server nodes</a:t>
            </a:r>
          </a:p>
          <a:p>
            <a:pPr marL="228646" indent="-228646">
              <a:lnSpc>
                <a:spcPct val="120000"/>
              </a:lnSpc>
              <a:buClr>
                <a:schemeClr val="tx1">
                  <a:lumMod val="50000"/>
                  <a:lumOff val="50000"/>
                </a:schemeClr>
              </a:buClr>
              <a:buSzPct val="60000"/>
              <a:buFont typeface="Wingdings" pitchFamily="2" charset="2"/>
              <a:buChar char="l"/>
              <a:defRPr/>
            </a:pPr>
            <a:r>
              <a:rPr lang="en-US" altLang="zh-CN" sz="1600" b="1" spc="-100" dirty="0" smtClean="0">
                <a:latin typeface="Arial" pitchFamily="34" charset="0"/>
                <a:ea typeface="微软雅黑" pitchFamily="34" charset="-122"/>
                <a:cs typeface="Arial" pitchFamily="34" charset="0"/>
              </a:rPr>
              <a:t>Will support two four-slot compute nodes, or one eight-slot compute node.</a:t>
            </a:r>
            <a:endParaRPr lang="en-US" altLang="zh-CN" sz="1600" b="1" spc="-100" dirty="0">
              <a:latin typeface="Arial" pitchFamily="34" charset="0"/>
              <a:ea typeface="微软雅黑" pitchFamily="34" charset="-122"/>
              <a:cs typeface="Arial" pitchFamily="34" charset="0"/>
            </a:endParaRPr>
          </a:p>
        </p:txBody>
      </p:sp>
      <p:sp>
        <p:nvSpPr>
          <p:cNvPr id="107" name="928100481"/>
          <p:cNvSpPr/>
          <p:nvPr/>
        </p:nvSpPr>
        <p:spPr>
          <a:xfrm>
            <a:off x="6759810" y="4040405"/>
            <a:ext cx="3986103" cy="395368"/>
          </a:xfrm>
          <a:prstGeom prst="rect">
            <a:avLst/>
          </a:prstGeom>
          <a:solidFill>
            <a:schemeClr val="tx2"/>
          </a:solidFill>
          <a:ln>
            <a:headEnd/>
            <a:tailEnd/>
          </a:ln>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wrap="square" lIns="22466" tIns="11233" rIns="22466" bIns="11233" anchor="ctr" anchorCtr="1">
            <a:noAutofit/>
          </a:bodyPr>
          <a:lstStyle/>
          <a:p>
            <a:pPr defTabSz="784173" eaLnBrk="0" hangingPunct="0">
              <a:buSzPct val="60000"/>
            </a:pPr>
            <a:r>
              <a:rPr lang="en-US" altLang="zh-CN" sz="1900" b="1" dirty="0" smtClean="0">
                <a:solidFill>
                  <a:prstClr val="white"/>
                </a:solidFill>
                <a:latin typeface="Arial" pitchFamily="34" charset="0"/>
                <a:ea typeface="微软雅黑" pitchFamily="34" charset="-122"/>
                <a:cs typeface="Arial" pitchFamily="34" charset="0"/>
              </a:rPr>
              <a:t>Server module</a:t>
            </a:r>
            <a:endParaRPr lang="en-US" altLang="zh-CN" sz="1900" b="1" dirty="0">
              <a:solidFill>
                <a:prstClr val="white"/>
              </a:solidFill>
              <a:latin typeface="Arial" pitchFamily="34" charset="0"/>
              <a:ea typeface="微软雅黑" pitchFamily="34" charset="-122"/>
              <a:cs typeface="Arial" pitchFamily="34" charset="0"/>
            </a:endParaRPr>
          </a:p>
        </p:txBody>
      </p:sp>
      <p:pic>
        <p:nvPicPr>
          <p:cNvPr id="3074" name="735942050"/>
          <p:cNvPicPr>
            <a:picLocks noChangeAspect="1" noChangeArrowheads="1"/>
          </p:cNvPicPr>
          <p:nvPr/>
        </p:nvPicPr>
        <p:blipFill>
          <a:blip r:embed="rId3" cstate="print">
            <a:clrChange>
              <a:clrFrom>
                <a:srgbClr val="EEF3FA"/>
              </a:clrFrom>
              <a:clrTo>
                <a:srgbClr val="EEF3FA">
                  <a:alpha val="0"/>
                </a:srgbClr>
              </a:clrTo>
            </a:clrChange>
          </a:blip>
          <a:srcRect/>
          <a:stretch>
            <a:fillRect/>
          </a:stretch>
        </p:blipFill>
        <p:spPr bwMode="auto">
          <a:xfrm>
            <a:off x="1072819" y="2157668"/>
            <a:ext cx="6463068" cy="2904666"/>
          </a:xfrm>
          <a:prstGeom prst="rect">
            <a:avLst/>
          </a:prstGeom>
          <a:noFill/>
          <a:ln w="9525">
            <a:noFill/>
            <a:miter lim="800000"/>
            <a:headEnd/>
            <a:tailEnd/>
          </a:ln>
        </p:spPr>
      </p:pic>
      <p:cxnSp>
        <p:nvCxnSpPr>
          <p:cNvPr id="227" name="1295018339"/>
          <p:cNvCxnSpPr>
            <a:cxnSpLocks noChangeShapeType="1"/>
          </p:cNvCxnSpPr>
          <p:nvPr/>
        </p:nvCxnSpPr>
        <p:spPr bwMode="auto">
          <a:xfrm>
            <a:off x="1200096" y="4531481"/>
            <a:ext cx="5839" cy="352166"/>
          </a:xfrm>
          <a:prstGeom prst="line">
            <a:avLst/>
          </a:prstGeom>
          <a:noFill/>
          <a:ln w="6350" algn="ctr">
            <a:solidFill>
              <a:schemeClr val="tx1"/>
            </a:solidFill>
            <a:prstDash val="solid"/>
            <a:round/>
            <a:headEnd/>
            <a:tailEnd/>
          </a:ln>
        </p:spPr>
      </p:cxnSp>
      <p:cxnSp>
        <p:nvCxnSpPr>
          <p:cNvPr id="233" name="1357956671"/>
          <p:cNvCxnSpPr/>
          <p:nvPr/>
        </p:nvCxnSpPr>
        <p:spPr bwMode="auto">
          <a:xfrm>
            <a:off x="3393145" y="5010346"/>
            <a:ext cx="1417492" cy="197967"/>
          </a:xfrm>
          <a:prstGeom prst="straightConnector1">
            <a:avLst/>
          </a:prstGeom>
          <a:noFill/>
          <a:ln>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0" name="1817895250"/>
          <p:cNvCxnSpPr/>
          <p:nvPr/>
        </p:nvCxnSpPr>
        <p:spPr bwMode="auto">
          <a:xfrm flipH="1" flipV="1">
            <a:off x="1217017" y="4696763"/>
            <a:ext cx="1447584" cy="210639"/>
          </a:xfrm>
          <a:prstGeom prst="straightConnector1">
            <a:avLst/>
          </a:prstGeom>
          <a:noFill/>
          <a:ln>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43" name="1591522553"/>
          <p:cNvSpPr/>
          <p:nvPr/>
        </p:nvSpPr>
        <p:spPr>
          <a:xfrm rot="368148">
            <a:off x="2569823" y="4772799"/>
            <a:ext cx="924340" cy="369356"/>
          </a:xfrm>
          <a:prstGeom prst="rect">
            <a:avLst/>
          </a:prstGeom>
        </p:spPr>
        <p:txBody>
          <a:bodyPr wrap="none" lIns="121944" tIns="60972" rIns="121944" bIns="60972">
            <a:spAutoFit/>
          </a:bodyPr>
          <a:lstStyle/>
          <a:p>
            <a:r>
              <a:rPr lang="en-US" altLang="zh-CN" sz="1600" b="1" kern="0" dirty="0" smtClean="0">
                <a:latin typeface="Arial" pitchFamily="34" charset="0"/>
                <a:ea typeface="微软雅黑" pitchFamily="34" charset="-122"/>
                <a:cs typeface="Arial" pitchFamily="34" charset="0"/>
              </a:rPr>
              <a:t>447 </a:t>
            </a:r>
            <a:r>
              <a:rPr lang="en-US" altLang="zh-CN" sz="1300" kern="0" dirty="0" smtClean="0">
                <a:latin typeface="Arial" pitchFamily="34" charset="0"/>
                <a:ea typeface="微软雅黑" pitchFamily="34" charset="-122"/>
                <a:cs typeface="Arial" pitchFamily="34" charset="0"/>
              </a:rPr>
              <a:t>mm</a:t>
            </a:r>
            <a:endParaRPr lang="en-US" altLang="zh-CN" sz="1300" dirty="0">
              <a:latin typeface="Arial" pitchFamily="34" charset="0"/>
              <a:cs typeface="Arial" pitchFamily="34" charset="0"/>
            </a:endParaRPr>
          </a:p>
        </p:txBody>
      </p:sp>
      <p:cxnSp>
        <p:nvCxnSpPr>
          <p:cNvPr id="246" name="1165459903"/>
          <p:cNvCxnSpPr>
            <a:cxnSpLocks noChangeShapeType="1"/>
          </p:cNvCxnSpPr>
          <p:nvPr/>
        </p:nvCxnSpPr>
        <p:spPr bwMode="auto">
          <a:xfrm rot="5400000" flipH="1">
            <a:off x="892858" y="2938362"/>
            <a:ext cx="124" cy="336088"/>
          </a:xfrm>
          <a:prstGeom prst="line">
            <a:avLst/>
          </a:prstGeom>
          <a:noFill/>
          <a:ln w="6350" algn="ctr">
            <a:solidFill>
              <a:schemeClr val="tx1"/>
            </a:solidFill>
            <a:prstDash val="solid"/>
            <a:round/>
            <a:headEnd/>
            <a:tailEnd/>
          </a:ln>
        </p:spPr>
      </p:cxnSp>
      <p:cxnSp>
        <p:nvCxnSpPr>
          <p:cNvPr id="247" name="253678728"/>
          <p:cNvCxnSpPr>
            <a:cxnSpLocks noChangeShapeType="1"/>
          </p:cNvCxnSpPr>
          <p:nvPr/>
        </p:nvCxnSpPr>
        <p:spPr bwMode="auto">
          <a:xfrm rot="5400000" flipH="1">
            <a:off x="930968" y="4340113"/>
            <a:ext cx="124" cy="336088"/>
          </a:xfrm>
          <a:prstGeom prst="line">
            <a:avLst/>
          </a:prstGeom>
          <a:noFill/>
          <a:ln w="6350" algn="ctr">
            <a:solidFill>
              <a:schemeClr val="tx1"/>
            </a:solidFill>
            <a:prstDash val="solid"/>
            <a:round/>
            <a:headEnd/>
            <a:tailEnd/>
          </a:ln>
        </p:spPr>
      </p:cxnSp>
      <p:cxnSp>
        <p:nvCxnSpPr>
          <p:cNvPr id="248" name="1944210829"/>
          <p:cNvCxnSpPr/>
          <p:nvPr/>
        </p:nvCxnSpPr>
        <p:spPr bwMode="auto">
          <a:xfrm rot="5400000">
            <a:off x="686203" y="4300174"/>
            <a:ext cx="384089" cy="4234"/>
          </a:xfrm>
          <a:prstGeom prst="straightConnector1">
            <a:avLst/>
          </a:prstGeom>
          <a:noFill/>
          <a:ln>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49" name="934579616"/>
          <p:cNvCxnSpPr/>
          <p:nvPr/>
        </p:nvCxnSpPr>
        <p:spPr bwMode="auto">
          <a:xfrm rot="5400000" flipH="1">
            <a:off x="687790" y="3293510"/>
            <a:ext cx="384089" cy="1059"/>
          </a:xfrm>
          <a:prstGeom prst="straightConnector1">
            <a:avLst/>
          </a:prstGeom>
          <a:noFill/>
          <a:ln>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50" name="1387714377"/>
          <p:cNvSpPr/>
          <p:nvPr/>
        </p:nvSpPr>
        <p:spPr>
          <a:xfrm>
            <a:off x="548834" y="3525700"/>
            <a:ext cx="587709" cy="569411"/>
          </a:xfrm>
          <a:prstGeom prst="rect">
            <a:avLst/>
          </a:prstGeom>
        </p:spPr>
        <p:txBody>
          <a:bodyPr wrap="none" lIns="121944" tIns="60972" rIns="121944" bIns="60972">
            <a:spAutoFit/>
          </a:bodyPr>
          <a:lstStyle/>
          <a:p>
            <a:pPr algn="ctr"/>
            <a:r>
              <a:rPr lang="en-US" altLang="zh-CN" sz="1600" b="1" kern="0" dirty="0" smtClean="0">
                <a:latin typeface="Arial" pitchFamily="34" charset="0"/>
                <a:ea typeface="微软雅黑" pitchFamily="34" charset="-122"/>
                <a:cs typeface="Arial" pitchFamily="34" charset="0"/>
              </a:rPr>
              <a:t>175</a:t>
            </a:r>
          </a:p>
          <a:p>
            <a:pPr algn="ctr"/>
            <a:r>
              <a:rPr lang="en-US" altLang="zh-CN" sz="1300" kern="0" dirty="0" smtClean="0">
                <a:latin typeface="Arial" pitchFamily="34" charset="0"/>
                <a:ea typeface="微软雅黑" pitchFamily="34" charset="-122"/>
                <a:cs typeface="Arial" pitchFamily="34" charset="0"/>
              </a:rPr>
              <a:t>mm</a:t>
            </a:r>
            <a:endParaRPr lang="en-US" altLang="zh-CN" sz="1300" dirty="0">
              <a:latin typeface="Arial" pitchFamily="34" charset="0"/>
              <a:cs typeface="Arial" pitchFamily="34" charset="0"/>
            </a:endParaRPr>
          </a:p>
        </p:txBody>
      </p:sp>
      <p:cxnSp>
        <p:nvCxnSpPr>
          <p:cNvPr id="252" name="2024364007"/>
          <p:cNvCxnSpPr/>
          <p:nvPr/>
        </p:nvCxnSpPr>
        <p:spPr bwMode="auto">
          <a:xfrm flipV="1">
            <a:off x="3274050" y="1979983"/>
            <a:ext cx="1439911" cy="396699"/>
          </a:xfrm>
          <a:prstGeom prst="straightConnector1">
            <a:avLst/>
          </a:prstGeom>
          <a:noFill/>
          <a:ln>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56" name="161222061"/>
          <p:cNvCxnSpPr/>
          <p:nvPr/>
        </p:nvCxnSpPr>
        <p:spPr bwMode="auto">
          <a:xfrm flipH="1">
            <a:off x="1209830" y="2623861"/>
            <a:ext cx="1111912" cy="286936"/>
          </a:xfrm>
          <a:prstGeom prst="straightConnector1">
            <a:avLst/>
          </a:prstGeom>
          <a:noFill/>
          <a:ln>
            <a:solidFill>
              <a:schemeClr val="tx1"/>
            </a:solidFill>
            <a:tailEnd type="triangle"/>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62" name="1770137272"/>
          <p:cNvSpPr/>
          <p:nvPr/>
        </p:nvSpPr>
        <p:spPr>
          <a:xfrm rot="20625722">
            <a:off x="2350820" y="2312392"/>
            <a:ext cx="924340" cy="369356"/>
          </a:xfrm>
          <a:prstGeom prst="rect">
            <a:avLst/>
          </a:prstGeom>
        </p:spPr>
        <p:txBody>
          <a:bodyPr wrap="none" lIns="121944" tIns="60972" rIns="121944" bIns="60972">
            <a:spAutoFit/>
          </a:bodyPr>
          <a:lstStyle/>
          <a:p>
            <a:r>
              <a:rPr lang="en-US" altLang="zh-CN" sz="1600" b="1" kern="0" dirty="0" smtClean="0">
                <a:latin typeface="Arial" pitchFamily="34" charset="0"/>
                <a:ea typeface="微软雅黑" pitchFamily="34" charset="-122"/>
                <a:cs typeface="Arial" pitchFamily="34" charset="0"/>
              </a:rPr>
              <a:t>898 </a:t>
            </a:r>
            <a:r>
              <a:rPr lang="en-US" altLang="zh-CN" sz="1300" kern="0" dirty="0" smtClean="0">
                <a:latin typeface="Arial" pitchFamily="34" charset="0"/>
                <a:ea typeface="微软雅黑" pitchFamily="34" charset="-122"/>
                <a:cs typeface="Arial" pitchFamily="34" charset="0"/>
              </a:rPr>
              <a:t>mm</a:t>
            </a:r>
            <a:endParaRPr lang="en-US" altLang="zh-CN" sz="1300" dirty="0">
              <a:latin typeface="Arial" pitchFamily="34" charset="0"/>
              <a:cs typeface="Arial" pitchFamily="34" charset="0"/>
            </a:endParaRPr>
          </a:p>
        </p:txBody>
      </p:sp>
      <p:cxnSp>
        <p:nvCxnSpPr>
          <p:cNvPr id="71" name="1304809047"/>
          <p:cNvCxnSpPr>
            <a:cxnSpLocks noChangeShapeType="1"/>
          </p:cNvCxnSpPr>
          <p:nvPr/>
        </p:nvCxnSpPr>
        <p:spPr bwMode="auto">
          <a:xfrm>
            <a:off x="1163139" y="2764842"/>
            <a:ext cx="5839" cy="352166"/>
          </a:xfrm>
          <a:prstGeom prst="line">
            <a:avLst/>
          </a:prstGeom>
          <a:noFill/>
          <a:ln w="6350" algn="ctr">
            <a:solidFill>
              <a:schemeClr val="tx1"/>
            </a:solidFill>
            <a:prstDash val="solid"/>
            <a:round/>
            <a:headEnd/>
            <a:tailEnd/>
          </a:ln>
        </p:spPr>
      </p:cxnSp>
      <p:cxnSp>
        <p:nvCxnSpPr>
          <p:cNvPr id="93" name="1648704700"/>
          <p:cNvCxnSpPr>
            <a:cxnSpLocks noChangeShapeType="1"/>
          </p:cNvCxnSpPr>
          <p:nvPr/>
        </p:nvCxnSpPr>
        <p:spPr bwMode="auto">
          <a:xfrm>
            <a:off x="4701699" y="1868665"/>
            <a:ext cx="5839" cy="352166"/>
          </a:xfrm>
          <a:prstGeom prst="line">
            <a:avLst/>
          </a:prstGeom>
          <a:noFill/>
          <a:ln w="6350" algn="ctr">
            <a:solidFill>
              <a:schemeClr val="tx1"/>
            </a:solidFill>
            <a:prstDash val="solid"/>
            <a:round/>
            <a:headEnd/>
            <a:tailEnd/>
          </a:ln>
        </p:spPr>
      </p:cxnSp>
      <p:cxnSp>
        <p:nvCxnSpPr>
          <p:cNvPr id="120" name="866209490"/>
          <p:cNvCxnSpPr>
            <a:cxnSpLocks noChangeShapeType="1"/>
          </p:cNvCxnSpPr>
          <p:nvPr/>
        </p:nvCxnSpPr>
        <p:spPr bwMode="auto">
          <a:xfrm>
            <a:off x="4797780" y="4964692"/>
            <a:ext cx="5839" cy="352166"/>
          </a:xfrm>
          <a:prstGeom prst="line">
            <a:avLst/>
          </a:prstGeom>
          <a:noFill/>
          <a:ln w="6350" algn="ctr">
            <a:solidFill>
              <a:schemeClr val="tx1"/>
            </a:solidFill>
            <a:prstDash val="solid"/>
            <a:round/>
            <a:headEnd/>
            <a:tailEnd/>
          </a:ln>
        </p:spPr>
      </p:cxnSp>
      <p:cxnSp>
        <p:nvCxnSpPr>
          <p:cNvPr id="122" name="101564785"/>
          <p:cNvCxnSpPr/>
          <p:nvPr/>
        </p:nvCxnSpPr>
        <p:spPr bwMode="auto">
          <a:xfrm>
            <a:off x="5218241" y="3488368"/>
            <a:ext cx="1462682" cy="402797"/>
          </a:xfrm>
          <a:prstGeom prst="straightConnector1">
            <a:avLst/>
          </a:prstGeom>
          <a:noFill/>
          <a:ln w="38100">
            <a:solidFill>
              <a:schemeClr val="tx2"/>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78" name="444749104"/>
          <p:cNvSpPr/>
          <p:nvPr/>
        </p:nvSpPr>
        <p:spPr bwMode="auto">
          <a:xfrm>
            <a:off x="6024505"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1</a:t>
            </a:r>
          </a:p>
        </p:txBody>
      </p:sp>
      <p:sp>
        <p:nvSpPr>
          <p:cNvPr id="82" name="721531901"/>
          <p:cNvSpPr/>
          <p:nvPr/>
        </p:nvSpPr>
        <p:spPr bwMode="auto">
          <a:xfrm>
            <a:off x="6633396"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2</a:t>
            </a:r>
          </a:p>
        </p:txBody>
      </p:sp>
      <p:sp>
        <p:nvSpPr>
          <p:cNvPr id="83" name="972670117"/>
          <p:cNvSpPr/>
          <p:nvPr/>
        </p:nvSpPr>
        <p:spPr bwMode="auto">
          <a:xfrm>
            <a:off x="7243344"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3</a:t>
            </a:r>
          </a:p>
        </p:txBody>
      </p:sp>
      <p:sp>
        <p:nvSpPr>
          <p:cNvPr id="84" name="1507670276"/>
          <p:cNvSpPr/>
          <p:nvPr/>
        </p:nvSpPr>
        <p:spPr bwMode="auto">
          <a:xfrm>
            <a:off x="7857442"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4</a:t>
            </a:r>
          </a:p>
        </p:txBody>
      </p:sp>
      <p:sp>
        <p:nvSpPr>
          <p:cNvPr id="85" name="1879944465"/>
          <p:cNvSpPr/>
          <p:nvPr/>
        </p:nvSpPr>
        <p:spPr bwMode="auto">
          <a:xfrm>
            <a:off x="8469019"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5</a:t>
            </a:r>
          </a:p>
        </p:txBody>
      </p:sp>
      <p:sp>
        <p:nvSpPr>
          <p:cNvPr id="86" name="109669962"/>
          <p:cNvSpPr/>
          <p:nvPr/>
        </p:nvSpPr>
        <p:spPr bwMode="auto">
          <a:xfrm>
            <a:off x="9080961"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6</a:t>
            </a:r>
          </a:p>
        </p:txBody>
      </p:sp>
      <p:sp>
        <p:nvSpPr>
          <p:cNvPr id="87" name="910793001"/>
          <p:cNvSpPr/>
          <p:nvPr/>
        </p:nvSpPr>
        <p:spPr bwMode="auto">
          <a:xfrm>
            <a:off x="9695061"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7</a:t>
            </a:r>
          </a:p>
        </p:txBody>
      </p:sp>
      <p:sp>
        <p:nvSpPr>
          <p:cNvPr id="88" name="582306749"/>
          <p:cNvSpPr/>
          <p:nvPr/>
        </p:nvSpPr>
        <p:spPr bwMode="auto">
          <a:xfrm>
            <a:off x="10301427" y="1219899"/>
            <a:ext cx="588765" cy="2049756"/>
          </a:xfrm>
          <a:prstGeom prst="rect">
            <a:avLst/>
          </a:prstGeom>
          <a:solidFill>
            <a:schemeClr val="tx1">
              <a:lumMod val="65000"/>
              <a:lumOff val="35000"/>
              <a:alpha val="61000"/>
            </a:schemeClr>
          </a:solidFill>
          <a:ln w="12700" cap="flat" cmpd="sng" algn="ctr">
            <a:solidFill>
              <a:schemeClr val="bg1">
                <a:lumMod val="85000"/>
                <a:alpha val="44000"/>
              </a:schemeClr>
            </a:solidFill>
            <a:prstDash val="solid"/>
            <a:round/>
            <a:headEnd type="none" w="med" len="med"/>
            <a:tailEnd type="none" w="med" len="med"/>
          </a:ln>
          <a:effectLst/>
        </p:spPr>
        <p:txBody>
          <a:bodyPr vert="horz" wrap="square" lIns="45326" tIns="22663" rIns="45326" bIns="22663" numCol="1" rtlCol="0" anchor="ctr" anchorCtr="0" compatLnSpc="1">
            <a:prstTxWarp prst="textNoShape">
              <a:avLst/>
            </a:prstTxWarp>
          </a:bodyPr>
          <a:lstStyle/>
          <a:p>
            <a:pPr algn="ctr" defTabSz="453267"/>
            <a:r>
              <a:rPr lang="en-US" altLang="zh-CN" sz="1400" b="1" dirty="0" smtClean="0">
                <a:solidFill>
                  <a:schemeClr val="bg1"/>
                </a:solidFill>
                <a:latin typeface="Arial" pitchFamily="34" charset="0"/>
                <a:ea typeface="微软雅黑" pitchFamily="34" charset="-122"/>
                <a:cs typeface="Arial" pitchFamily="34" charset="0"/>
              </a:rPr>
              <a:t>Slot 8</a:t>
            </a:r>
          </a:p>
        </p:txBody>
      </p:sp>
      <p:cxnSp>
        <p:nvCxnSpPr>
          <p:cNvPr id="180" name="912196505"/>
          <p:cNvCxnSpPr/>
          <p:nvPr/>
        </p:nvCxnSpPr>
        <p:spPr bwMode="auto">
          <a:xfrm flipV="1">
            <a:off x="4785401" y="1819283"/>
            <a:ext cx="214180" cy="1636040"/>
          </a:xfrm>
          <a:prstGeom prst="straightConnector1">
            <a:avLst/>
          </a:prstGeom>
          <a:noFill/>
          <a:ln w="38100">
            <a:solidFill>
              <a:schemeClr val="tx2"/>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182" name="976315602"/>
          <p:cNvCxnSpPr/>
          <p:nvPr/>
        </p:nvCxnSpPr>
        <p:spPr bwMode="auto">
          <a:xfrm flipH="1" flipV="1">
            <a:off x="3426683" y="1876670"/>
            <a:ext cx="333722" cy="1163268"/>
          </a:xfrm>
          <a:prstGeom prst="straightConnector1">
            <a:avLst/>
          </a:prstGeom>
          <a:noFill/>
          <a:ln w="38100">
            <a:solidFill>
              <a:schemeClr val="tx2"/>
            </a:solidFill>
            <a:headEnd type="diamond" w="med" len="med"/>
            <a:tailEnd type="triangle" w="med" len="med"/>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84" name="1508590581"/>
          <p:cNvSpPr/>
          <p:nvPr/>
        </p:nvSpPr>
        <p:spPr>
          <a:xfrm>
            <a:off x="2177198" y="1616711"/>
            <a:ext cx="2198875" cy="328368"/>
          </a:xfrm>
          <a:prstGeom prst="rect">
            <a:avLst/>
          </a:prstGeom>
        </p:spPr>
        <p:txBody>
          <a:bodyPr wrap="square" lIns="121942" tIns="60971" rIns="121942" bIns="60971">
            <a:spAutoFit/>
          </a:bodyPr>
          <a:lstStyle/>
          <a:p>
            <a:pPr marL="228556" indent="-228556">
              <a:buClr>
                <a:schemeClr val="tx1">
                  <a:lumMod val="50000"/>
                  <a:lumOff val="50000"/>
                </a:schemeClr>
              </a:buClr>
              <a:buSzPct val="60000"/>
              <a:defRPr/>
            </a:pPr>
            <a:r>
              <a:rPr lang="en-US" altLang="zh-CN" sz="1300" spc="-100" dirty="0" smtClean="0">
                <a:solidFill>
                  <a:schemeClr val="accent4"/>
                </a:solidFill>
                <a:latin typeface="Arial" pitchFamily="34" charset="0"/>
                <a:ea typeface="微软雅黑" pitchFamily="34" charset="-122"/>
                <a:cs typeface="Arial" pitchFamily="34" charset="0"/>
              </a:rPr>
              <a:t>Heat dissipation hole</a:t>
            </a:r>
            <a:endParaRPr lang="en-US" altLang="zh-CN" sz="1300" spc="-100" dirty="0">
              <a:solidFill>
                <a:schemeClr val="accent4"/>
              </a:solidFill>
              <a:latin typeface="Arial" pitchFamily="34" charset="0"/>
              <a:ea typeface="微软雅黑" pitchFamily="34" charset="-122"/>
              <a:cs typeface="Arial" pitchFamily="34" charset="0"/>
            </a:endParaRPr>
          </a:p>
        </p:txBody>
      </p:sp>
      <p:sp>
        <p:nvSpPr>
          <p:cNvPr id="188" name="1223423912"/>
          <p:cNvSpPr/>
          <p:nvPr/>
        </p:nvSpPr>
        <p:spPr>
          <a:xfrm>
            <a:off x="3590803" y="1331143"/>
            <a:ext cx="2374672" cy="307845"/>
          </a:xfrm>
          <a:prstGeom prst="rect">
            <a:avLst/>
          </a:prstGeom>
        </p:spPr>
        <p:txBody>
          <a:bodyPr wrap="square" lIns="121942" tIns="60971" rIns="121942" bIns="60971">
            <a:spAutoFit/>
          </a:bodyPr>
          <a:lstStyle/>
          <a:p>
            <a:pPr marL="228556" indent="-228556">
              <a:buClr>
                <a:schemeClr val="tx1">
                  <a:lumMod val="50000"/>
                  <a:lumOff val="50000"/>
                </a:schemeClr>
              </a:buClr>
              <a:buSzPct val="60000"/>
              <a:defRPr/>
            </a:pPr>
            <a:r>
              <a:rPr lang="en-US" altLang="zh-CN" sz="1200" spc="-100" dirty="0" smtClean="0">
                <a:solidFill>
                  <a:schemeClr val="accent4"/>
                </a:solidFill>
                <a:latin typeface="Arial" pitchFamily="34" charset="0"/>
                <a:ea typeface="微软雅黑" pitchFamily="34" charset="-122"/>
                <a:cs typeface="Arial" pitchFamily="34" charset="0"/>
              </a:rPr>
              <a:t>Front management network port</a:t>
            </a:r>
            <a:endParaRPr lang="en-US" altLang="zh-CN" sz="1200" spc="-100" dirty="0">
              <a:solidFill>
                <a:schemeClr val="accent4"/>
              </a:solidFill>
              <a:latin typeface="Arial" pitchFamily="34" charset="0"/>
              <a:ea typeface="微软雅黑" pitchFamily="34" charset="-122"/>
              <a:cs typeface="Arial" pitchFamily="34" charset="0"/>
            </a:endParaRPr>
          </a:p>
        </p:txBody>
      </p:sp>
      <p:sp>
        <p:nvSpPr>
          <p:cNvPr id="37" name="标题 36"/>
          <p:cNvSpPr>
            <a:spLocks noGrp="1"/>
          </p:cNvSpPr>
          <p:nvPr>
            <p:ph type="title"/>
          </p:nvPr>
        </p:nvSpPr>
        <p:spPr/>
        <p:txBody>
          <a:bodyPr/>
          <a:lstStyle/>
          <a:p>
            <a:pPr lvl="0" algn="l"/>
            <a:r>
              <a:rPr lang="en-US" altLang="zh-CN" sz="3400" b="1" dirty="0" smtClean="0">
                <a:solidFill>
                  <a:schemeClr val="tx1"/>
                </a:solidFill>
                <a:ea typeface="微软雅黑" pitchFamily="34" charset="-122"/>
              </a:rPr>
              <a:t>Side View of the X6800 Chassis</a:t>
            </a:r>
            <a:endParaRPr lang="zh-CN" altLang="en-US" sz="3400" b="1" dirty="0">
              <a:solidFill>
                <a:schemeClr val="tx1"/>
              </a:solidFill>
            </a:endParaRPr>
          </a:p>
        </p:txBody>
      </p:sp>
      <p:cxnSp>
        <p:nvCxnSpPr>
          <p:cNvPr id="39" name="直接连接符 38"/>
          <p:cNvCxnSpPr/>
          <p:nvPr/>
        </p:nvCxnSpPr>
        <p:spPr bwMode="auto">
          <a:xfrm>
            <a:off x="1314547" y="3167486"/>
            <a:ext cx="63351" cy="1457045"/>
          </a:xfrm>
          <a:prstGeom prst="line">
            <a:avLst/>
          </a:prstGeom>
          <a:noFill/>
          <a:ln w="38100">
            <a:solidFill>
              <a:srgbClr val="99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0" name="直接连接符 39"/>
          <p:cNvCxnSpPr/>
          <p:nvPr/>
        </p:nvCxnSpPr>
        <p:spPr bwMode="auto">
          <a:xfrm flipH="1" flipV="1">
            <a:off x="1346221" y="4592856"/>
            <a:ext cx="3373473" cy="459286"/>
          </a:xfrm>
          <a:prstGeom prst="line">
            <a:avLst/>
          </a:prstGeom>
          <a:noFill/>
          <a:ln w="38100">
            <a:solidFill>
              <a:srgbClr val="99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1" name="直接连接符 40"/>
          <p:cNvCxnSpPr/>
          <p:nvPr/>
        </p:nvCxnSpPr>
        <p:spPr bwMode="auto">
          <a:xfrm flipH="1" flipV="1">
            <a:off x="1311906" y="3164849"/>
            <a:ext cx="3360272" cy="319386"/>
          </a:xfrm>
          <a:prstGeom prst="line">
            <a:avLst/>
          </a:prstGeom>
          <a:noFill/>
          <a:ln w="38100">
            <a:solidFill>
              <a:srgbClr val="99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42" name="直接连接符 41"/>
          <p:cNvCxnSpPr/>
          <p:nvPr/>
        </p:nvCxnSpPr>
        <p:spPr bwMode="auto">
          <a:xfrm>
            <a:off x="4685378" y="3465758"/>
            <a:ext cx="34314" cy="1570546"/>
          </a:xfrm>
          <a:prstGeom prst="line">
            <a:avLst/>
          </a:prstGeom>
          <a:noFill/>
          <a:ln w="38100">
            <a:solidFill>
              <a:srgbClr val="990000"/>
            </a:solid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cxnSp>
    </p:spTree>
  </p:cSld>
  <p:clrMapOvr>
    <a:masterClrMapping/>
  </p:clrMapOvr>
  <p:transition advClick="0" advTm="8000"/>
  <p:timing>
    <p:tnLst>
      <p:par>
        <p:cTn id="1" dur="indefinite" restart="never" nodeType="tmRoot"/>
      </p:par>
    </p:tnLst>
  </p:timing>
</p:sld>
</file>

<file path=ppt/theme/theme1.xml><?xml version="1.0" encoding="utf-8"?>
<a:theme xmlns:a="http://schemas.openxmlformats.org/drawingml/2006/main" name="封面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内容Copytext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hank you">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CW PPT">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9160</TotalTime>
  <Words>6037</Words>
  <Application>Microsoft Office PowerPoint</Application>
  <PresentationFormat>自定义</PresentationFormat>
  <Paragraphs>474</Paragraphs>
  <Slides>31</Slides>
  <Notes>28</Notes>
  <HiddenSlides>0</HiddenSlides>
  <MMClips>0</MMClips>
  <ScaleCrop>false</ScaleCrop>
  <HeadingPairs>
    <vt:vector size="4" baseType="variant">
      <vt:variant>
        <vt:lpstr>主题</vt:lpstr>
      </vt:variant>
      <vt:variant>
        <vt:i4>4</vt:i4>
      </vt:variant>
      <vt:variant>
        <vt:lpstr>幻灯片标题</vt:lpstr>
      </vt:variant>
      <vt:variant>
        <vt:i4>31</vt:i4>
      </vt:variant>
    </vt:vector>
  </HeadingPairs>
  <TitlesOfParts>
    <vt:vector size="35" baseType="lpstr">
      <vt:lpstr>封面01</vt:lpstr>
      <vt:lpstr>1_内容Copytext </vt:lpstr>
      <vt:lpstr>2_内容Copytext </vt:lpstr>
      <vt:lpstr>1_Thank you</vt:lpstr>
      <vt:lpstr>幻灯片 1</vt:lpstr>
      <vt:lpstr>Contents</vt:lpstr>
      <vt:lpstr>High-Density Server Market</vt:lpstr>
      <vt:lpstr>Increasing Data Center Servers With The Influence of Internet and Cloud Computing </vt:lpstr>
      <vt:lpstr>Challenges for Large-Scale Deployments of Servers</vt:lpstr>
      <vt:lpstr>X6800 : One Architecture for Various Business</vt:lpstr>
      <vt:lpstr>A variety of application scenarios with one system</vt:lpstr>
      <vt:lpstr>Contents</vt:lpstr>
      <vt:lpstr>Side View of the X6800 Chassis</vt:lpstr>
      <vt:lpstr>Rear View of the X6800 Chassis</vt:lpstr>
      <vt:lpstr>XH628 V3 2-Socket Storage Node </vt:lpstr>
      <vt:lpstr>XH622 V3 2-Socket GPU Node </vt:lpstr>
      <vt:lpstr>幻灯片 13</vt:lpstr>
      <vt:lpstr>幻灯片 14</vt:lpstr>
      <vt:lpstr>Feature (1): High-density(storage, compute)</vt:lpstr>
      <vt:lpstr>幻灯片 16</vt:lpstr>
      <vt:lpstr>Feature (3): Rapid Deployment</vt:lpstr>
      <vt:lpstr>Feature (4): Easy Management</vt:lpstr>
      <vt:lpstr>Feature (5): Power saving（XH620 V3  VS RH1288）</vt:lpstr>
      <vt:lpstr>Feature (6): Mixing nodes in chassis（Solution for SMB and ROBO ）</vt:lpstr>
      <vt:lpstr>Feature (7): Reliable Service Operation</vt:lpstr>
      <vt:lpstr>幻灯片 22</vt:lpstr>
      <vt:lpstr>Contents</vt:lpstr>
      <vt:lpstr>Server SAN</vt:lpstr>
      <vt:lpstr>Big Data (Hadoop)</vt:lpstr>
      <vt:lpstr>PCIe SSD Acceleration</vt:lpstr>
      <vt:lpstr>GPU Acceleration</vt:lpstr>
      <vt:lpstr>幻灯片 28</vt:lpstr>
      <vt:lpstr>幻灯片 29</vt:lpstr>
      <vt:lpstr>幻灯片 30</vt:lpstr>
      <vt:lpstr>幻灯片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Zhouchuan (Luc)</dc:creator>
  <cp:lastModifiedBy>j00230836</cp:lastModifiedBy>
  <cp:revision>155</cp:revision>
  <dcterms:created xsi:type="dcterms:W3CDTF">2014-09-24T01:01:53Z</dcterms:created>
  <dcterms:modified xsi:type="dcterms:W3CDTF">2016-07-30T03:44:09Z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_ms_pID_72543">
    <vt:lpwstr>(4)pP0Q0LvqYxR9QUBn3n+6N2WQTuH8NZfFN9R/NGJlnGeFRbzGJe/kXIs7kCY339nONryp0J9n
MziAOEARdMXO53ZPpV/sgZdqwfd6WkmxKpfwPUdcg9rGpQ/1z2GO+fL+PYX/NLZ+KeaGsKOi
w9jEUTYIbTAHgR2r/D5mK7wCZdYJTF3AGlWKGOgmgPxYsalExmkEjsLuLc1zxSc3Qb7Pf5OG
Wu//LA/KcF3Qo170/h</vt:lpwstr>
  </property>
  <property fmtid="{D5CDD505-2E9C-101B-9397-08002B2CF9AE}" pid="3" name="_new_ms_pID_725431">
    <vt:lpwstr>F+lLhfiRdIUG+iLYBqms2iVXbN5ZOf1j+pRH5IvIVWGvhV0pNMWubS
x9O7ukNiYht/Y8YnlBhACHUWXIeeOM0LrgaIkteYH2532kzW2917e7fq7zT+NFnSDnOozG6H
qoxu3eGwG9G7FNWYe9TFokfOOYf2MCJK9qRmBkv5ug0DERyJM+DZx6Wn1bdLLOG6VeFZZT78
D3p1yG+fxs8SKoCJPGzu7gwtFtI8JDFMGHnl</vt:lpwstr>
  </property>
  <property fmtid="{D5CDD505-2E9C-101B-9397-08002B2CF9AE}" pid="4" name="_new_ms_pID_725432">
    <vt:lpwstr>U6+S44+gW0kWQyOzY+80nD83LlZUYXbxPxUF
0keNmyxvk+/rzBUkI+8Uv279UgQ6pBoFGJ49zijKomPRIDTWDAeL8Yz+C68tu0aAtJjAa8Vf
XUhYVk3NkjbGNZ5f3dftO5XdptC9LgPLfX3bi2ivsqErK7zbXr8jpWUdiLFH0YOPc2VCQbLd
R7jh7Fw9KunaJ43+COSi0vPU0RIr9OJHNdwhAFLDahm3TCtSbWV9FD</vt:lpwstr>
  </property>
  <property fmtid="{D5CDD505-2E9C-101B-9397-08002B2CF9AE}" pid="5" name="_new_ms_pID_725433">
    <vt:lpwstr>3K35HxI7JFA5hkFiCZ
JnBvZw==</vt:lpwstr>
  </property>
  <property fmtid="{D5CDD505-2E9C-101B-9397-08002B2CF9AE}" pid="6" name="_2015_ms_pID_725343">
    <vt:lpwstr>(3)D14EJbe92/X0kzPa2PQISEeqPNdGjoD8OIU7uT5PV1A6N0TKgGhAIRTjXIBiUYEsXUAoCOGg
1fSmQVAwbzayVcLDG7YGTv3hEk3MHQ4IHFyiifMgIBKox9JLMCmsY0GOSuD/cg/OHS5mtT6L
teWl4zK7IP8rRR8/mZLFLeeB+ikpS8zfoU/ECHuye7dZWJQ127zZ09wx4rCPkRmQMjFLrSnJ
G/G+R10DWy2unV9/j3</vt:lpwstr>
  </property>
  <property fmtid="{D5CDD505-2E9C-101B-9397-08002B2CF9AE}" pid="7" name="_2015_ms_pID_7253431">
    <vt:lpwstr>tTj+wKnwXtnXvLIoKMgVbGJ/XzseTUr1xP8nTaNwBvgDqoDNLf0f8c
dM5calu9iwrdmbWCxsnccJDOa2AkXuuEitzTKiprTbKmbOuwLE2jip9voweJme8U6B1FOVY3
4LUPb8QGnPksGPX3Cds8JptfFTvT1s+0j7TnHysJQrMLqNLx12BBUC8FPLSqSoMs9UdULdL1
W2iAD6XsHRQ7fJJABcMVCkHwG/9VC0pinneQ</vt:lpwstr>
  </property>
  <property fmtid="{D5CDD505-2E9C-101B-9397-08002B2CF9AE}" pid="8" name="_2015_ms_pID_7253432">
    <vt:lpwstr>g6ElauIImj6/RrXzuP8Wkrjv3rSUgBVcpvzv
yU7GJCgzeoYkK6eJG/ND0px2S2MaRsgOyP070uY+xeSH+Wo9YlyZmVyEuQ5Hju6wvgPNPopw
jh5rDtqOfkohdtI2IaGyFg==</vt:lpwstr>
  </property>
  <property fmtid="{D5CDD505-2E9C-101B-9397-08002B2CF9AE}" pid="9" name="_readonly">
    <vt:lpwstr/>
  </property>
  <property fmtid="{D5CDD505-2E9C-101B-9397-08002B2CF9AE}" pid="10" name="_change">
    <vt:lpwstr/>
  </property>
  <property fmtid="{D5CDD505-2E9C-101B-9397-08002B2CF9AE}" pid="11" name="_full-control">
    <vt:lpwstr/>
  </property>
  <property fmtid="{D5CDD505-2E9C-101B-9397-08002B2CF9AE}" pid="12" name="sflag">
    <vt:lpwstr>1462409596</vt:lpwstr>
  </property>
</Properties>
</file>